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0" r:id="rId6"/>
    <p:sldId id="261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7065" autoAdjust="0"/>
  </p:normalViewPr>
  <p:slideViewPr>
    <p:cSldViewPr>
      <p:cViewPr varScale="1">
        <p:scale>
          <a:sx n="73" d="100"/>
          <a:sy n="73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F76B-0DFB-4489-B3C6-E446AB9A22F2}" type="datetimeFigureOut">
              <a:rPr lang="zh-TW" altLang="en-US" smtClean="0"/>
              <a:t>2024/2/12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C50C-A1DC-4C8B-97CA-8A4DCBBE5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81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http://gis.geo.ncu.edu.tw/gep/gep.htm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地球物理探勘法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https://www.youtube.com/watch?v=CHXYDgZ7wt4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〈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獨家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〉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有地震？別怕　震波車測地層找油氣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https://scitechvista.nat.gov.tw/Article/c0000008/detail?ID=1b869bec-194a-4e15-890d-e84fb780f1c3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進行頻譜分解後，得出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個不同頻帶的資料體，把這些資料體做光的三原色疊加，進行多屬性混合展示，便可以看到埋藏在海床底下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深的古水道影像以及斷層分布，而且清楚看得出古水道的轉彎處哪裡沉積物較厚、哪裡較薄。砂體較厚的地區，若底下有油氣來源，且覆蓋在上面的泥岩或頁岩夠厚而能保留住油氣，這地區就是探勘目標的優先地區了。</a:t>
            </a: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BC50C-A1DC-4C8B-97CA-8A4DCBBE5FF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39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https://scitechvista.nat.gov.tw/Article/c0000008/detail?ID=1b869bec-194a-4e15-890d-e84fb780f1c3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進行頻譜分解後，得出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個不同頻帶的資料體，把這些資料體做光的三原色疊加，進行多屬性混合展示，便可以看到埋藏在海床底下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深的古水道影像以及斷層分布，而且清楚看得出古水道的轉彎處哪裡沉積物較厚、哪裡較薄。砂體較厚的地區，若底下有油氣來源，且覆蓋在上面的泥岩或頁岩夠厚而能保留住油氣，這地區就是探勘目標的優先地區了。</a:t>
            </a:r>
            <a:endParaRPr lang="zh-TW" alt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BC50C-A1DC-4C8B-97CA-8A4DCBBE5FF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70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 latinLnBrk="0">
              <a:defRPr lang="zh-TW"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2600" cap="all" spc="38" baseline="0">
                <a:solidFill>
                  <a:schemeClr val="bg1"/>
                </a:solidFill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/>
              <a:t>按一下以編輯母片副標題樣式</a:t>
            </a:r>
            <a:endParaRPr lang="zh-TW" dirty="0"/>
          </a:p>
        </p:txBody>
      </p:sp>
      <p:sp>
        <p:nvSpPr>
          <p:cNvPr id="7" name="矩形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97754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 latinLnBrk="0">
              <a:spcBef>
                <a:spcPts val="600"/>
              </a:spcBef>
              <a:buNone/>
              <a:defRPr lang="zh-TW" sz="1200">
                <a:solidFill>
                  <a:schemeClr val="bg1"/>
                </a:solidFill>
              </a:defRPr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 latinLnBrk="0">
              <a:defRPr lang="zh-TW" sz="2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08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7197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7197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8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 latinLnBrk="0">
              <a:defRPr lang="zh-TW" sz="3300" spc="-38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1500" cap="all" spc="38" baseline="0">
                <a:solidFill>
                  <a:schemeClr val="bg1"/>
                </a:solidFill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9" name="圖片版面配置區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3" name="圖片版面配置區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4" name="圖片版面配置區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188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6858000" cy="5955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6348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 latinLnBrk="0">
              <a:defRPr lang="zh-TW" sz="3500" spc="-38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 cap="all" spc="38" baseline="0">
                <a:solidFill>
                  <a:schemeClr val="bg1"/>
                </a:solidFill>
              </a:defRPr>
            </a:lvl1pPr>
            <a:lvl2pPr marL="342900" indent="0" latinLnBrk="0">
              <a:buNone/>
              <a:defRPr lang="zh-TW" sz="1500"/>
            </a:lvl2pPr>
            <a:lvl3pPr marL="685800" indent="0" latinLnBrk="0">
              <a:buNone/>
              <a:defRPr lang="zh-TW" sz="1350"/>
            </a:lvl3pPr>
            <a:lvl4pPr marL="1028700" indent="0" latinLnBrk="0">
              <a:buNone/>
              <a:defRPr lang="zh-TW" sz="1200"/>
            </a:lvl4pPr>
            <a:lvl5pPr marL="1371600" indent="0" latinLnBrk="0">
              <a:buNone/>
              <a:defRPr lang="zh-TW" sz="1200"/>
            </a:lvl5pPr>
            <a:lvl6pPr marL="1714500" indent="0" latinLnBrk="0">
              <a:buNone/>
              <a:defRPr lang="zh-TW" sz="1200"/>
            </a:lvl6pPr>
            <a:lvl7pPr marL="2057400" indent="0" latinLnBrk="0">
              <a:buNone/>
              <a:defRPr lang="zh-TW" sz="1200"/>
            </a:lvl7pPr>
            <a:lvl8pPr marL="2400300" indent="0" latinLnBrk="0">
              <a:buNone/>
              <a:defRPr lang="zh-TW" sz="1200"/>
            </a:lvl8pPr>
            <a:lvl9pPr marL="2743200" indent="0" latinLnBrk="0">
              <a:buNone/>
              <a:defRPr lang="zh-TW" sz="1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4691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5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1" cap="all" baseline="0">
                <a:latin typeface="+mj-lt"/>
              </a:defRPr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5286" y="2481944"/>
            <a:ext cx="3374136" cy="3690257"/>
          </a:xfrm>
        </p:spPr>
        <p:txBody>
          <a:bodyPr>
            <a:normAutofit/>
          </a:bodyPr>
          <a:lstStyle>
            <a:lvl1pPr latinLnBrk="0">
              <a:defRPr lang="zh-TW" sz="2200"/>
            </a:lvl1pPr>
            <a:lvl2pPr latinLnBrk="0">
              <a:defRPr lang="zh-TW" sz="2200"/>
            </a:lvl2pPr>
            <a:lvl3pPr latinLnBrk="0">
              <a:defRPr lang="zh-TW" sz="2200"/>
            </a:lvl3pPr>
            <a:lvl4pPr latinLnBrk="0">
              <a:defRPr lang="zh-TW" sz="2200"/>
            </a:lvl4pPr>
            <a:lvl5pPr latinLnBrk="0">
              <a:defRPr lang="zh-TW" sz="220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1" cap="all" baseline="0">
                <a:latin typeface="+mj-lt"/>
              </a:defRPr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481944"/>
            <a:ext cx="3374136" cy="3690257"/>
          </a:xfrm>
        </p:spPr>
        <p:txBody>
          <a:bodyPr>
            <a:normAutofit/>
          </a:bodyPr>
          <a:lstStyle>
            <a:lvl1pPr latinLnBrk="0">
              <a:defRPr lang="zh-TW" sz="2200"/>
            </a:lvl1pPr>
            <a:lvl2pPr latinLnBrk="0">
              <a:defRPr lang="zh-TW" sz="2200"/>
            </a:lvl2pPr>
            <a:lvl3pPr latinLnBrk="0">
              <a:defRPr lang="zh-TW" sz="2200"/>
            </a:lvl3pPr>
            <a:lvl4pPr latinLnBrk="0">
              <a:defRPr lang="zh-TW" sz="2200"/>
            </a:lvl4pPr>
            <a:lvl5pPr latinLnBrk="0">
              <a:defRPr lang="zh-TW" sz="220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6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5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 latinLnBrk="0">
              <a:defRPr lang="zh-TW" sz="26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765" y="457200"/>
            <a:ext cx="5431583" cy="5715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400"/>
            </a:lvl2pPr>
            <a:lvl3pPr latinLnBrk="0">
              <a:defRPr lang="zh-TW" sz="2400"/>
            </a:lvl3pPr>
            <a:lvl4pPr latinLnBrk="0">
              <a:defRPr lang="zh-TW" sz="2400"/>
            </a:lvl4pPr>
            <a:lvl5pPr latinLnBrk="0">
              <a:defRPr lang="zh-TW" sz="240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 latinLnBrk="0">
              <a:spcBef>
                <a:spcPts val="600"/>
              </a:spcBef>
              <a:buNone/>
              <a:defRPr lang="zh-TW" sz="120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00">
                <a:solidFill>
                  <a:schemeClr val="bg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60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420874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00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TW" sz="35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trowiki.spe.org/Borehole_gravimetr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能源運用類型及化石燃料</a:t>
            </a:r>
            <a:br>
              <a:rPr lang="en-US" altLang="zh-TW" dirty="0"/>
            </a:br>
            <a:r>
              <a:rPr lang="en-US" altLang="zh-TW" dirty="0"/>
              <a:t>Types of energy use and fossil fuels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來自化石燃料的能量</a:t>
            </a:r>
            <a:br>
              <a:rPr lang="en-US" altLang="zh-TW" dirty="0"/>
            </a:br>
            <a:r>
              <a:rPr lang="zh-TW" altLang="en-US" dirty="0"/>
              <a:t>專題研討</a:t>
            </a:r>
            <a:endParaRPr lang="en-US" altLang="zh-TW" dirty="0"/>
          </a:p>
          <a:p>
            <a:r>
              <a:rPr lang="en-US" altLang="zh-TW" dirty="0"/>
              <a:t>Energy from Fossil Fuels Seminar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2" y="908720"/>
            <a:ext cx="8945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6858000" cy="59553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石油及天然氣的探勘物理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Oil and Gas Exploration Physics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77888"/>
            <a:ext cx="8784976" cy="5263480"/>
          </a:xfrm>
        </p:spPr>
        <p:txBody>
          <a:bodyPr/>
          <a:lstStyle/>
          <a:p>
            <a:r>
              <a:rPr lang="zh-TW" altLang="en-US" dirty="0"/>
              <a:t>兩物體間的重力與物體質量大小成正比，與兩者距離 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 </a:t>
            </a:r>
            <a:r>
              <a:rPr lang="zh-TW" altLang="en-US" dirty="0"/>
              <a:t>平方成反比：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endParaRPr lang="en-US" altLang="zh-TW" dirty="0"/>
          </a:p>
          <a:p>
            <a:r>
              <a:rPr lang="zh-TW" altLang="en-US" dirty="0"/>
              <a:t>式中 </a:t>
            </a:r>
            <a:r>
              <a:rPr lang="en-US" altLang="zh-TW" i="1" dirty="0"/>
              <a:t>G</a:t>
            </a:r>
            <a:r>
              <a:rPr lang="en-US" altLang="zh-TW" dirty="0"/>
              <a:t> </a:t>
            </a:r>
            <a:r>
              <a:rPr lang="zh-TW" altLang="en-US" dirty="0"/>
              <a:t>表示萬有引力常數。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force of gravity between two objects is directly proportional to their mass and inversely proportional to the square of their distance (R):</a:t>
            </a:r>
          </a:p>
          <a:p>
            <a:r>
              <a:rPr lang="en-US" altLang="zh-TW" dirty="0"/>
              <a:t>In the formula, G represents the universal gravitational constant.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515" y="2403465"/>
            <a:ext cx="2426970" cy="9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736"/>
            <a:ext cx="8229600" cy="359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D2AC2-DB9D-8670-21A2-B03029519450}"/>
              </a:ext>
            </a:extLst>
          </p:cNvPr>
          <p:cNvSpPr txBox="1"/>
          <p:nvPr/>
        </p:nvSpPr>
        <p:spPr>
          <a:xfrm>
            <a:off x="568387" y="4725144"/>
            <a:ext cx="8007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Through-casing time-lapse monitoring of saturations/fluid contacts in gas reservoirs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Downhole calibration of surface geophysical mapping of geological structures</a:t>
            </a:r>
          </a:p>
          <a:p>
            <a:r>
              <a:rPr lang="ja-JP" altLang="en-US"/>
              <a:t>氣藏中飽和度</a:t>
            </a:r>
            <a:r>
              <a:rPr lang="en-US" altLang="ja-JP" dirty="0"/>
              <a:t>/</a:t>
            </a:r>
            <a:r>
              <a:rPr lang="ja-JP" altLang="en-US"/>
              <a:t>流體接觸面的穿套管延時監測</a:t>
            </a:r>
          </a:p>
          <a:p>
            <a:r>
              <a:rPr lang="ja-JP" altLang="en-US"/>
              <a:t>地質構造地面地球物理測繪井下標定</a:t>
            </a:r>
            <a:endParaRPr lang="en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C0E60-5DD7-6399-5BA4-1518747117BE}"/>
              </a:ext>
            </a:extLst>
          </p:cNvPr>
          <p:cNvSpPr txBox="1"/>
          <p:nvPr/>
        </p:nvSpPr>
        <p:spPr>
          <a:xfrm>
            <a:off x="7169474" y="6029009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hlinkClick r:id="rId3"/>
              </a:rPr>
              <a:t>reference</a:t>
            </a:r>
            <a:endParaRPr lang="en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聲波的速度</a:t>
            </a:r>
            <a:r>
              <a:rPr lang="en-US" altLang="zh-TW" dirty="0"/>
              <a:t>speed of sound wave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5921" y="810109"/>
            <a:ext cx="7460189" cy="569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2448272" cy="4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74F5B-1B12-7664-B302-BCB961E71F11}"/>
              </a:ext>
            </a:extLst>
          </p:cNvPr>
          <p:cNvSpPr txBox="1"/>
          <p:nvPr/>
        </p:nvSpPr>
        <p:spPr>
          <a:xfrm>
            <a:off x="2771800" y="2060848"/>
            <a:ext cx="59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air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EF3C8-9617-C35D-0A5F-CC5D1F7BE01C}"/>
              </a:ext>
            </a:extLst>
          </p:cNvPr>
          <p:cNvSpPr txBox="1"/>
          <p:nvPr/>
        </p:nvSpPr>
        <p:spPr>
          <a:xfrm>
            <a:off x="1616856" y="2650335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AD178-18E9-4B02-3127-0906C56D9336}"/>
              </a:ext>
            </a:extLst>
          </p:cNvPr>
          <p:cNvSpPr txBox="1"/>
          <p:nvPr/>
        </p:nvSpPr>
        <p:spPr>
          <a:xfrm>
            <a:off x="1500990" y="3751492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copper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87035-2C98-215F-3129-EBBA55D85538}"/>
              </a:ext>
            </a:extLst>
          </p:cNvPr>
          <p:cNvSpPr txBox="1"/>
          <p:nvPr/>
        </p:nvSpPr>
        <p:spPr>
          <a:xfrm>
            <a:off x="1514186" y="43651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brick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C8FF9-EEE8-C02D-0A38-31568AB3C66F}"/>
              </a:ext>
            </a:extLst>
          </p:cNvPr>
          <p:cNvSpPr txBox="1"/>
          <p:nvPr/>
        </p:nvSpPr>
        <p:spPr>
          <a:xfrm>
            <a:off x="1497617" y="4859893"/>
            <a:ext cx="55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iron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B5CF8-CD6F-DEC2-5D2B-33996022CDAC}"/>
              </a:ext>
            </a:extLst>
          </p:cNvPr>
          <p:cNvSpPr txBox="1"/>
          <p:nvPr/>
        </p:nvSpPr>
        <p:spPr>
          <a:xfrm>
            <a:off x="1514186" y="543593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aluminum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57229-B88F-0494-48AC-D0301761A7CB}"/>
              </a:ext>
            </a:extLst>
          </p:cNvPr>
          <p:cNvSpPr txBox="1"/>
          <p:nvPr/>
        </p:nvSpPr>
        <p:spPr>
          <a:xfrm>
            <a:off x="2046099" y="318417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TW" dirty="0"/>
              <a:t>lay rock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5117E-D0C6-55DE-3DA9-0B4444E27D53}"/>
              </a:ext>
            </a:extLst>
          </p:cNvPr>
          <p:cNvSpPr txBox="1"/>
          <p:nvPr/>
        </p:nvSpPr>
        <p:spPr>
          <a:xfrm>
            <a:off x="2043901" y="6040404"/>
            <a:ext cx="88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TW" dirty="0"/>
              <a:t>ranite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858000" cy="59553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池塘中的水波紋。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Water ripples in the pond.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6645" y="1624933"/>
            <a:ext cx="6010710" cy="43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8229600" cy="49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5629E-5DE8-7A1F-4CB0-6F7C8AE8BC28}"/>
              </a:ext>
            </a:extLst>
          </p:cNvPr>
          <p:cNvSpPr txBox="1"/>
          <p:nvPr/>
        </p:nvSpPr>
        <p:spPr>
          <a:xfrm>
            <a:off x="5148064" y="4725144"/>
            <a:ext cx="19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Longitudinal Wave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31B3B-0CAA-A7F3-496F-2343E0FE6073}"/>
              </a:ext>
            </a:extLst>
          </p:cNvPr>
          <p:cNvSpPr txBox="1"/>
          <p:nvPr/>
        </p:nvSpPr>
        <p:spPr>
          <a:xfrm>
            <a:off x="5148064" y="2276872"/>
            <a:ext cx="17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Transverse Wave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70060-8483-967E-160D-22796BC678A3}"/>
              </a:ext>
            </a:extLst>
          </p:cNvPr>
          <p:cNvSpPr txBox="1"/>
          <p:nvPr/>
        </p:nvSpPr>
        <p:spPr>
          <a:xfrm>
            <a:off x="4037440" y="3274041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Compression and Elongation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</a:rPr>
              <a:t>地震探勘法</a:t>
            </a:r>
            <a:r>
              <a:rPr lang="en-US" altLang="zh-TW" dirty="0">
                <a:solidFill>
                  <a:schemeClr val="tx2"/>
                </a:solidFill>
              </a:rPr>
              <a:t>seismic prospecting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03175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97A17-C393-4A81-A1BE-76C44BA69F40}"/>
              </a:ext>
            </a:extLst>
          </p:cNvPr>
          <p:cNvSpPr txBox="1"/>
          <p:nvPr/>
        </p:nvSpPr>
        <p:spPr>
          <a:xfrm>
            <a:off x="3203848" y="1916832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Detector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EB58-9D3E-5DED-91EF-DF0BA5F95542}"/>
              </a:ext>
            </a:extLst>
          </p:cNvPr>
          <p:cNvSpPr txBox="1"/>
          <p:nvPr/>
        </p:nvSpPr>
        <p:spPr>
          <a:xfrm>
            <a:off x="4218877" y="3172326"/>
            <a:ext cx="17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Rock boundaries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0AA9F-48BF-D4E2-D857-B58D67903AFE}"/>
              </a:ext>
            </a:extLst>
          </p:cNvPr>
          <p:cNvSpPr txBox="1"/>
          <p:nvPr/>
        </p:nvSpPr>
        <p:spPr>
          <a:xfrm>
            <a:off x="7258163" y="191683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AE522-470A-BC18-0393-7B55BBE3B1D4}"/>
              </a:ext>
            </a:extLst>
          </p:cNvPr>
          <p:cNvSpPr txBox="1"/>
          <p:nvPr/>
        </p:nvSpPr>
        <p:spPr>
          <a:xfrm>
            <a:off x="7627014" y="438717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4C240-DA92-4471-92E1-074F6350466A}"/>
              </a:ext>
            </a:extLst>
          </p:cNvPr>
          <p:cNvSpPr txBox="1"/>
          <p:nvPr/>
        </p:nvSpPr>
        <p:spPr>
          <a:xfrm>
            <a:off x="323528" y="812990"/>
            <a:ext cx="145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Sound 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F7691-16A5-CBA4-773E-A4C757C189E0}"/>
              </a:ext>
            </a:extLst>
          </p:cNvPr>
          <p:cNvSpPr txBox="1"/>
          <p:nvPr/>
        </p:nvSpPr>
        <p:spPr>
          <a:xfrm>
            <a:off x="5529965" y="1587297"/>
            <a:ext cx="138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level</a:t>
            </a:r>
            <a:endParaRPr lang="en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583" y="1580108"/>
            <a:ext cx="6858000" cy="59553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反射波定律：入射角 </a:t>
            </a:r>
            <a:r>
              <a:rPr lang="en-US" altLang="zh-TW" i="1" dirty="0" err="1">
                <a:solidFill>
                  <a:schemeClr val="tx2"/>
                </a:solidFill>
              </a:rPr>
              <a:t>i</a:t>
            </a: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zh-TW" altLang="en-US" dirty="0">
                <a:solidFill>
                  <a:schemeClr val="tx2"/>
                </a:solidFill>
              </a:rPr>
              <a:t>等於反射角 </a:t>
            </a:r>
            <a:r>
              <a:rPr lang="en-US" altLang="zh-TW" i="1" dirty="0">
                <a:solidFill>
                  <a:schemeClr val="tx2"/>
                </a:solidFill>
              </a:rPr>
              <a:t>r</a:t>
            </a:r>
            <a:r>
              <a:rPr lang="zh-TW" altLang="en-US" dirty="0">
                <a:solidFill>
                  <a:schemeClr val="tx2"/>
                </a:solidFill>
              </a:rPr>
              <a:t>。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Reflected Wave Law: The angle of incidence </a:t>
            </a:r>
            <a:r>
              <a:rPr lang="en-US" altLang="zh-TW" dirty="0" err="1">
                <a:solidFill>
                  <a:schemeClr val="tx2"/>
                </a:solidFill>
              </a:rPr>
              <a:t>i</a:t>
            </a:r>
            <a:r>
              <a:rPr lang="en-US" altLang="zh-TW" dirty="0">
                <a:solidFill>
                  <a:schemeClr val="tx2"/>
                </a:solidFill>
              </a:rPr>
              <a:t> is equal to the angle of reflection r.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1162" y="2187079"/>
            <a:ext cx="5781675" cy="3876675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835962" cy="41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8D238-823C-8AAB-850B-B41E55727C03}"/>
              </a:ext>
            </a:extLst>
          </p:cNvPr>
          <p:cNvSpPr txBox="1"/>
          <p:nvPr/>
        </p:nvSpPr>
        <p:spPr>
          <a:xfrm>
            <a:off x="4355976" y="2348880"/>
            <a:ext cx="72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TW" dirty="0"/>
              <a:t>ir</a:t>
            </a:r>
          </a:p>
          <a:p>
            <a:r>
              <a:rPr lang="en-TW" dirty="0"/>
              <a:t>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永續課程講義範本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永續課程講義範本1" id="{1528A92D-3ECA-4471-B35D-8D8E4312FCCC}" vid="{B593B868-0227-43A5-9D1A-6504591ED7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永續課程講義範本1</Template>
  <TotalTime>182</TotalTime>
  <Words>542</Words>
  <Application>Microsoft Macintosh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永續課程講義範本1</vt:lpstr>
      <vt:lpstr>能源運用類型及化石燃料 Types of energy use and fossil fuels</vt:lpstr>
      <vt:lpstr>石油及天然氣的探勘物理 Oil and Gas Exploration Physics</vt:lpstr>
      <vt:lpstr>PowerPoint Presentation</vt:lpstr>
      <vt:lpstr>聲波的速度speed of sound wave</vt:lpstr>
      <vt:lpstr>池塘中的水波紋。 Water ripples in the pond.</vt:lpstr>
      <vt:lpstr>PowerPoint Presentation</vt:lpstr>
      <vt:lpstr>地震探勘法seismic prospecting</vt:lpstr>
      <vt:lpstr>反射波定律：入射角 i 等於反射角 r。 Reflected Wave Law: The angle of incidence i is equal to the angle of reflection 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5-2來自化石燃料的能量-專題研討(10)</dc:title>
  <dc:creator>FHTLAB</dc:creator>
  <cp:lastModifiedBy>da yoda</cp:lastModifiedBy>
  <cp:revision>7</cp:revision>
  <dcterms:created xsi:type="dcterms:W3CDTF">2014-03-18T05:17:36Z</dcterms:created>
  <dcterms:modified xsi:type="dcterms:W3CDTF">2024-02-12T12:43:56Z</dcterms:modified>
</cp:coreProperties>
</file>