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46"/>
  </p:notesMasterIdLst>
  <p:sldIdLst>
    <p:sldId id="300" r:id="rId2"/>
    <p:sldId id="257" r:id="rId3"/>
    <p:sldId id="302" r:id="rId4"/>
    <p:sldId id="301" r:id="rId5"/>
    <p:sldId id="304"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303"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05" r:id="rId37"/>
    <p:sldId id="290" r:id="rId38"/>
    <p:sldId id="291" r:id="rId39"/>
    <p:sldId id="292" r:id="rId40"/>
    <p:sldId id="294" r:id="rId41"/>
    <p:sldId id="295" r:id="rId42"/>
    <p:sldId id="296" r:id="rId43"/>
    <p:sldId id="297" r:id="rId44"/>
    <p:sldId id="298" r:id="rId4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6450"/>
  </p:normalViewPr>
  <p:slideViewPr>
    <p:cSldViewPr>
      <p:cViewPr varScale="1">
        <p:scale>
          <a:sx n="73" d="100"/>
          <a:sy n="73" d="100"/>
        </p:scale>
        <p:origin x="222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9944C-7B2F-4264-836B-DD1687E49A8A}" type="datetimeFigureOut">
              <a:rPr lang="zh-TW" altLang="en-US" smtClean="0"/>
              <a:pPr/>
              <a:t>2024/2/12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76EE7-D956-4EE8-92AE-7D59446EDDC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x-dictionary:r:m_en_gbus1023580:com.apple.dictionary.ODE:synclin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x-dictionary:r:m_en_gbus0637710:com.apple.dictionary.ODE:metric%20t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apple-system"/>
              </a:rPr>
              <a:t>anticline | ˈ</a:t>
            </a:r>
            <a:r>
              <a:rPr lang="en-US" b="0" i="0" u="none" strike="noStrike" dirty="0" err="1">
                <a:solidFill>
                  <a:srgbClr val="FFFFFF"/>
                </a:solidFill>
                <a:effectLst/>
                <a:latin typeface="-apple-system"/>
              </a:rPr>
              <a:t>antɪklʌɪn</a:t>
            </a:r>
            <a:r>
              <a:rPr lang="en-US" b="0" i="0" u="none" strike="noStrike" dirty="0">
                <a:solidFill>
                  <a:srgbClr val="FFFFFF"/>
                </a:solidFill>
                <a:effectLst/>
                <a:latin typeface="-apple-system"/>
              </a:rPr>
              <a:t> | noun </a:t>
            </a:r>
            <a:r>
              <a:rPr lang="en-US" b="0" i="1" u="none" strike="noStrike" dirty="0">
                <a:solidFill>
                  <a:srgbClr val="FFFFFF"/>
                </a:solidFill>
                <a:effectLst/>
                <a:latin typeface="-apple-system"/>
              </a:rPr>
              <a:t>Geology </a:t>
            </a:r>
            <a:r>
              <a:rPr lang="en-US" b="0" i="0" u="none" strike="noStrike" dirty="0">
                <a:solidFill>
                  <a:srgbClr val="FFFFFF"/>
                </a:solidFill>
                <a:effectLst/>
                <a:latin typeface="-apple-system"/>
              </a:rPr>
              <a:t>a ridge or fold of stratified rock in which the strata slope downwards from the crest. Compare with </a:t>
            </a:r>
            <a:r>
              <a:rPr lang="en-US" b="0" i="0" u="none" strike="noStrike" dirty="0">
                <a:solidFill>
                  <a:srgbClr val="FFFFFF"/>
                </a:solidFill>
                <a:effectLst/>
                <a:latin typeface="-apple-system"/>
                <a:hlinkClick r:id="rId3" tooltip="syncline"/>
              </a:rPr>
              <a:t>syncline</a:t>
            </a:r>
            <a:r>
              <a:rPr lang="en-US" b="0" i="0" u="none" strike="noStrike" dirty="0">
                <a:solidFill>
                  <a:srgbClr val="FFFFFF"/>
                </a:solidFill>
                <a:effectLst/>
                <a:latin typeface="-apple-system"/>
              </a:rPr>
              <a:t>.</a:t>
            </a:r>
            <a:endParaRPr lang="en-TW" dirty="0"/>
          </a:p>
        </p:txBody>
      </p:sp>
      <p:sp>
        <p:nvSpPr>
          <p:cNvPr id="4" name="Slide Number Placeholder 3"/>
          <p:cNvSpPr>
            <a:spLocks noGrp="1"/>
          </p:cNvSpPr>
          <p:nvPr>
            <p:ph type="sldNum" sz="quarter" idx="5"/>
          </p:nvPr>
        </p:nvSpPr>
        <p:spPr/>
        <p:txBody>
          <a:bodyPr/>
          <a:lstStyle/>
          <a:p>
            <a:fld id="{5A276EE7-D956-4EE8-92AE-7D59446EDDCF}" type="slidenum">
              <a:rPr lang="zh-TW" altLang="en-US" smtClean="0"/>
              <a:pPr/>
              <a:t>18</a:t>
            </a:fld>
            <a:endParaRPr lang="zh-TW" altLang="en-US"/>
          </a:p>
        </p:txBody>
      </p:sp>
    </p:spTree>
    <p:extLst>
      <p:ext uri="{BB962C8B-B14F-4D97-AF65-F5344CB8AC3E}">
        <p14:creationId xmlns:p14="http://schemas.microsoft.com/office/powerpoint/2010/main" val="109530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apple-system"/>
              </a:rPr>
              <a:t>ton</a:t>
            </a:r>
            <a:r>
              <a:rPr lang="en-US" b="0" i="0" u="none" strike="noStrike" baseline="30000" dirty="0">
                <a:solidFill>
                  <a:srgbClr val="FFFFFF"/>
                </a:solidFill>
                <a:effectLst/>
                <a:latin typeface="-apple-system"/>
              </a:rPr>
              <a:t>1 </a:t>
            </a:r>
            <a:r>
              <a:rPr lang="en-US" b="0" i="0" u="none" strike="noStrike" dirty="0">
                <a:solidFill>
                  <a:srgbClr val="FFFFFF"/>
                </a:solidFill>
                <a:effectLst/>
                <a:latin typeface="-apple-system"/>
              </a:rPr>
              <a:t>| </a:t>
            </a:r>
            <a:r>
              <a:rPr lang="en-US" b="0" i="0" u="none" strike="noStrike" dirty="0" err="1">
                <a:solidFill>
                  <a:srgbClr val="FFFFFF"/>
                </a:solidFill>
                <a:effectLst/>
                <a:latin typeface="-apple-system"/>
              </a:rPr>
              <a:t>tʌn</a:t>
            </a:r>
            <a:r>
              <a:rPr lang="en-US" b="0" i="0" u="none" strike="noStrike" dirty="0">
                <a:solidFill>
                  <a:srgbClr val="FFFFFF"/>
                </a:solidFill>
                <a:effectLst/>
                <a:latin typeface="-apple-system"/>
              </a:rPr>
              <a:t> | (abbreviation t, also </a:t>
            </a:r>
            <a:r>
              <a:rPr lang="en-US" b="0" i="1" u="none" strike="noStrike" dirty="0">
                <a:solidFill>
                  <a:srgbClr val="FFFFFF"/>
                </a:solidFill>
                <a:effectLst/>
                <a:latin typeface="-apple-system"/>
              </a:rPr>
              <a:t>US </a:t>
            </a:r>
            <a:r>
              <a:rPr lang="en-US" b="0" i="0" u="none" strike="noStrike" dirty="0" err="1">
                <a:solidFill>
                  <a:srgbClr val="FFFFFF"/>
                </a:solidFill>
                <a:effectLst/>
                <a:latin typeface="-apple-system"/>
              </a:rPr>
              <a:t>tn</a:t>
            </a:r>
            <a:r>
              <a:rPr lang="en-US" b="0" i="0" u="none" strike="noStrike" dirty="0">
                <a:solidFill>
                  <a:srgbClr val="FFFFFF"/>
                </a:solidFill>
                <a:effectLst/>
                <a:latin typeface="-apple-system"/>
              </a:rPr>
              <a:t>) noun </a:t>
            </a:r>
            <a:r>
              <a:rPr lang="en-US" b="1" i="0" u="none" strike="noStrike" dirty="0">
                <a:solidFill>
                  <a:srgbClr val="FFFFFF"/>
                </a:solidFill>
                <a:effectLst/>
                <a:latin typeface="-apple-system"/>
              </a:rPr>
              <a:t>1 </a:t>
            </a:r>
            <a:r>
              <a:rPr lang="en-US" b="0" i="0" u="none" strike="noStrike" dirty="0">
                <a:solidFill>
                  <a:srgbClr val="FFFFFF"/>
                </a:solidFill>
                <a:effectLst/>
                <a:latin typeface="-apple-system"/>
              </a:rPr>
              <a:t>(also long ton) a unit of weight equal to 2,240 </a:t>
            </a:r>
            <a:r>
              <a:rPr lang="en-US" b="0" i="0" u="none" strike="noStrike" dirty="0" err="1">
                <a:solidFill>
                  <a:srgbClr val="FFFFFF"/>
                </a:solidFill>
                <a:effectLst/>
                <a:latin typeface="-apple-system"/>
              </a:rPr>
              <a:t>lb</a:t>
            </a:r>
            <a:r>
              <a:rPr lang="en-US" b="0" i="0" u="none" strike="noStrike" dirty="0">
                <a:solidFill>
                  <a:srgbClr val="FFFFFF"/>
                </a:solidFill>
                <a:effectLst/>
                <a:latin typeface="-apple-system"/>
              </a:rPr>
              <a:t> avoirdupois (1016.05 kg).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(also short ton) </a:t>
            </a:r>
            <a:r>
              <a:rPr lang="en-US" b="0" i="1" u="none" strike="noStrike" dirty="0">
                <a:solidFill>
                  <a:srgbClr val="FFFFFF"/>
                </a:solidFill>
                <a:effectLst/>
                <a:latin typeface="-apple-system"/>
              </a:rPr>
              <a:t>mainly North American </a:t>
            </a:r>
            <a:r>
              <a:rPr lang="en-US" b="0" i="0" u="none" strike="noStrike" dirty="0">
                <a:solidFill>
                  <a:srgbClr val="FFFFFF"/>
                </a:solidFill>
                <a:effectLst/>
                <a:latin typeface="-apple-system"/>
              </a:rPr>
              <a:t>a unit of weight equal to 2,000 </a:t>
            </a:r>
            <a:r>
              <a:rPr lang="en-US" b="0" i="0" u="none" strike="noStrike" dirty="0" err="1">
                <a:solidFill>
                  <a:srgbClr val="FFFFFF"/>
                </a:solidFill>
                <a:effectLst/>
                <a:latin typeface="-apple-system"/>
              </a:rPr>
              <a:t>lb</a:t>
            </a:r>
            <a:r>
              <a:rPr lang="en-US" b="0" i="0" u="none" strike="noStrike" dirty="0">
                <a:solidFill>
                  <a:srgbClr val="FFFFFF"/>
                </a:solidFill>
                <a:effectLst/>
                <a:latin typeface="-apple-system"/>
              </a:rPr>
              <a:t> avoirdupois (907.19 kg).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short for </a:t>
            </a:r>
            <a:r>
              <a:rPr lang="en-US" b="0" i="0" u="none" strike="noStrike" dirty="0">
                <a:solidFill>
                  <a:srgbClr val="FFFFFF"/>
                </a:solidFill>
                <a:effectLst/>
                <a:latin typeface="-apple-system"/>
                <a:hlinkClick r:id="rId3" tooltip="metric ton"/>
              </a:rPr>
              <a:t>metric ton</a:t>
            </a:r>
            <a:r>
              <a:rPr lang="en-US" b="0" i="0" u="none" strike="noStrike" dirty="0">
                <a:solidFill>
                  <a:srgbClr val="FFFFFF"/>
                </a:solidFill>
                <a:effectLst/>
                <a:latin typeface="-apple-system"/>
              </a:rPr>
              <a:t>.</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(also displacement ton) a unit of measurement of a ship's weight representing the weight of water it displaces with the load line just immersed, equal to 2,240 </a:t>
            </a:r>
            <a:r>
              <a:rPr lang="en-US" b="0" i="0" u="none" strike="noStrike" dirty="0" err="1">
                <a:solidFill>
                  <a:srgbClr val="FFFFFF"/>
                </a:solidFill>
                <a:effectLst/>
                <a:latin typeface="-apple-system"/>
              </a:rPr>
              <a:t>lb</a:t>
            </a:r>
            <a:r>
              <a:rPr lang="en-US" b="0" i="0" u="none" strike="noStrike" dirty="0">
                <a:solidFill>
                  <a:srgbClr val="FFFFFF"/>
                </a:solidFill>
                <a:effectLst/>
                <a:latin typeface="-apple-system"/>
              </a:rPr>
              <a:t> or 35 cu. ft (0.99 cubic </a:t>
            </a:r>
            <a:r>
              <a:rPr lang="en-US" b="0" i="0" u="none" strike="noStrike" dirty="0" err="1">
                <a:solidFill>
                  <a:srgbClr val="FFFFFF"/>
                </a:solidFill>
                <a:effectLst/>
                <a:latin typeface="-apple-system"/>
              </a:rPr>
              <a:t>metres</a:t>
            </a:r>
            <a:r>
              <a:rPr lang="en-US" b="0" i="0" u="none" strike="noStrike" dirty="0">
                <a:solidFill>
                  <a:srgbClr val="FFFFFF"/>
                </a:solidFill>
                <a:effectLst/>
                <a:latin typeface="-apple-system"/>
              </a:rPr>
              <a:t>).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(also freight ton) a unit of weight or volume of sea cargo, equal to a metric ton (1,000 kg) or 40 cu. ft. </a:t>
            </a:r>
            <a:r>
              <a:rPr lang="en-US" b="1" i="0" u="none" strike="noStrike" dirty="0">
                <a:solidFill>
                  <a:srgbClr val="FFFFFF"/>
                </a:solidFill>
                <a:effectLst/>
                <a:latin typeface="-apple-system"/>
              </a:rPr>
              <a:t>2 </a:t>
            </a:r>
            <a:r>
              <a:rPr lang="en-US" b="0" i="0" u="none" strike="noStrike" dirty="0">
                <a:solidFill>
                  <a:srgbClr val="FFFFFF"/>
                </a:solidFill>
                <a:effectLst/>
                <a:latin typeface="-apple-system"/>
              </a:rPr>
              <a:t>(also gross ton) a unit of gross internal capacity, equal to 100 cu. ft (2.83 cubic </a:t>
            </a:r>
            <a:r>
              <a:rPr lang="en-US" b="0" i="0" u="none" strike="noStrike" dirty="0" err="1">
                <a:solidFill>
                  <a:srgbClr val="FFFFFF"/>
                </a:solidFill>
                <a:effectLst/>
                <a:latin typeface="-apple-system"/>
              </a:rPr>
              <a:t>metres</a:t>
            </a:r>
            <a:r>
              <a:rPr lang="en-US" b="0" i="0" u="none" strike="noStrike" dirty="0">
                <a:solidFill>
                  <a:srgbClr val="FFFFFF"/>
                </a:solidFill>
                <a:effectLst/>
                <a:latin typeface="-apple-system"/>
              </a:rPr>
              <a:t>).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(also net or register ton) an equivalent unit of net internal capacity.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 measure of capacity for various materials, especially 40 cu. ft of timber. </a:t>
            </a:r>
            <a:r>
              <a:rPr lang="en-US" b="1" i="0" u="none" strike="noStrike" dirty="0">
                <a:solidFill>
                  <a:srgbClr val="FFFFFF"/>
                </a:solidFill>
                <a:effectLst/>
                <a:latin typeface="-apple-system"/>
              </a:rPr>
              <a:t>• </a:t>
            </a:r>
            <a:r>
              <a:rPr lang="en-US" b="0" i="0" u="none" strike="noStrike" dirty="0">
                <a:solidFill>
                  <a:srgbClr val="FFFFFF"/>
                </a:solidFill>
                <a:effectLst/>
                <a:latin typeface="-apple-system"/>
              </a:rPr>
              <a:t>a unit of refrigerating power able to freeze 2,000 </a:t>
            </a:r>
            <a:r>
              <a:rPr lang="en-US" b="0" i="0" u="none" strike="noStrike" dirty="0" err="1">
                <a:solidFill>
                  <a:srgbClr val="FFFFFF"/>
                </a:solidFill>
                <a:effectLst/>
                <a:latin typeface="-apple-system"/>
              </a:rPr>
              <a:t>lb</a:t>
            </a:r>
            <a:r>
              <a:rPr lang="en-US" b="0" i="0" u="none" strike="noStrike" dirty="0">
                <a:solidFill>
                  <a:srgbClr val="FFFFFF"/>
                </a:solidFill>
                <a:effectLst/>
                <a:latin typeface="-apple-system"/>
              </a:rPr>
              <a:t> of water at 0°C in 24 hours.</a:t>
            </a:r>
            <a:endParaRPr lang="en-TW" dirty="0"/>
          </a:p>
        </p:txBody>
      </p:sp>
      <p:sp>
        <p:nvSpPr>
          <p:cNvPr id="4" name="Slide Number Placeholder 3"/>
          <p:cNvSpPr>
            <a:spLocks noGrp="1"/>
          </p:cNvSpPr>
          <p:nvPr>
            <p:ph type="sldNum" sz="quarter" idx="5"/>
          </p:nvPr>
        </p:nvSpPr>
        <p:spPr/>
        <p:txBody>
          <a:bodyPr/>
          <a:lstStyle/>
          <a:p>
            <a:fld id="{5A276EE7-D956-4EE8-92AE-7D59446EDDCF}" type="slidenum">
              <a:rPr lang="zh-TW" altLang="en-US" smtClean="0"/>
              <a:pPr/>
              <a:t>32</a:t>
            </a:fld>
            <a:endParaRPr lang="zh-TW" altLang="en-US"/>
          </a:p>
        </p:txBody>
      </p:sp>
    </p:spTree>
    <p:extLst>
      <p:ext uri="{BB962C8B-B14F-4D97-AF65-F5344CB8AC3E}">
        <p14:creationId xmlns:p14="http://schemas.microsoft.com/office/powerpoint/2010/main" val="382272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迪士尼唐老鴨大戰花栗鼠兄弟，開著這台採礦機，環保生態。</a:t>
            </a:r>
          </a:p>
        </p:txBody>
      </p:sp>
      <p:sp>
        <p:nvSpPr>
          <p:cNvPr id="4" name="投影片編號版面配置區 3"/>
          <p:cNvSpPr>
            <a:spLocks noGrp="1"/>
          </p:cNvSpPr>
          <p:nvPr>
            <p:ph type="sldNum" sz="quarter" idx="10"/>
          </p:nvPr>
        </p:nvSpPr>
        <p:spPr/>
        <p:txBody>
          <a:bodyPr/>
          <a:lstStyle/>
          <a:p>
            <a:fld id="{5A276EE7-D956-4EE8-92AE-7D59446EDDCF}" type="slidenum">
              <a:rPr lang="zh-TW" altLang="en-US" smtClean="0"/>
              <a:pPr/>
              <a:t>41</a:t>
            </a:fld>
            <a:endParaRPr lang="zh-TW" altLang="en-US"/>
          </a:p>
        </p:txBody>
      </p:sp>
    </p:spTree>
    <p:extLst>
      <p:ext uri="{BB962C8B-B14F-4D97-AF65-F5344CB8AC3E}">
        <p14:creationId xmlns:p14="http://schemas.microsoft.com/office/powerpoint/2010/main" val="132363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28650" y="1600200"/>
            <a:ext cx="7886700" cy="2240280"/>
          </a:xfrm>
        </p:spPr>
        <p:txBody>
          <a:bodyPr anchor="b">
            <a:normAutofit/>
          </a:bodyPr>
          <a:lstStyle>
            <a:lvl1pPr algn="ctr" latinLnBrk="0">
              <a:defRPr lang="zh-TW" sz="4000" b="1">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628650" y="3854659"/>
            <a:ext cx="7886700" cy="1143000"/>
          </a:xfrm>
        </p:spPr>
        <p:txBody>
          <a:bodyPr>
            <a:normAutofit/>
          </a:bodyPr>
          <a:lstStyle>
            <a:lvl1pPr marL="0" indent="0" algn="ctr" latinLnBrk="0">
              <a:buNone/>
              <a:defRPr lang="zh-TW" sz="26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dirty="0"/>
          </a:p>
        </p:txBody>
      </p:sp>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2765894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含標題的圖片">
    <p:spTree>
      <p:nvGrpSpPr>
        <p:cNvPr id="1" name=""/>
        <p:cNvGrpSpPr/>
        <p:nvPr/>
      </p:nvGrpSpPr>
      <p:grpSpPr>
        <a:xfrm>
          <a:off x="0" y="0"/>
          <a:ext cx="0" cy="0"/>
          <a:chOff x="0" y="0"/>
          <a:chExt cx="0" cy="0"/>
        </a:xfrm>
      </p:grpSpPr>
      <p:sp>
        <p:nvSpPr>
          <p:cNvPr id="8" name="矩形 7"/>
          <p:cNvSpPr/>
          <p:nvPr/>
        </p:nvSpPr>
        <p:spPr>
          <a:xfrm>
            <a:off x="6115050" y="0"/>
            <a:ext cx="302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 name="文字版面配置區 3"/>
          <p:cNvSpPr>
            <a:spLocks noGrp="1"/>
          </p:cNvSpPr>
          <p:nvPr>
            <p:ph type="body" sz="half" idx="2"/>
          </p:nvPr>
        </p:nvSpPr>
        <p:spPr>
          <a:xfrm>
            <a:off x="6399610" y="4591761"/>
            <a:ext cx="2344340" cy="1580440"/>
          </a:xfrm>
        </p:spPr>
        <p:txBody>
          <a:bodyPr/>
          <a:lstStyle>
            <a:lvl1pPr marL="0" indent="0" latinLnBrk="0">
              <a:spcBef>
                <a:spcPts val="600"/>
              </a:spcBef>
              <a:buNone/>
              <a:defRPr lang="zh-TW" sz="1200">
                <a:solidFill>
                  <a:schemeClr val="bg1"/>
                </a:solidFill>
              </a:defRPr>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2" name="標題 1"/>
          <p:cNvSpPr>
            <a:spLocks noGrp="1"/>
          </p:cNvSpPr>
          <p:nvPr>
            <p:ph type="title"/>
          </p:nvPr>
        </p:nvSpPr>
        <p:spPr>
          <a:xfrm>
            <a:off x="6399610" y="1714500"/>
            <a:ext cx="2344340" cy="2877260"/>
          </a:xfrm>
        </p:spPr>
        <p:txBody>
          <a:bodyPr anchor="b">
            <a:normAutofit/>
          </a:bodyPr>
          <a:lstStyle>
            <a:lvl1pPr latinLnBrk="0">
              <a:defRPr lang="zh-TW" sz="2600">
                <a:solidFill>
                  <a:schemeClr val="bg1"/>
                </a:solidFill>
              </a:defRPr>
            </a:lvl1pPr>
          </a:lstStyle>
          <a:p>
            <a:r>
              <a:rPr lang="zh-TW" altLang="en-US"/>
              <a:t>按一下以編輯母片標題樣式</a:t>
            </a:r>
            <a:endParaRPr lang="zh-TW" dirty="0"/>
          </a:p>
        </p:txBody>
      </p:sp>
      <p:sp>
        <p:nvSpPr>
          <p:cNvPr id="6" name="圖片版面配置區 2"/>
          <p:cNvSpPr>
            <a:spLocks noGrp="1"/>
          </p:cNvSpPr>
          <p:nvPr>
            <p:ph type="pic" idx="1"/>
          </p:nvPr>
        </p:nvSpPr>
        <p:spPr>
          <a:xfrm>
            <a:off x="0" y="1"/>
            <a:ext cx="6076188" cy="6857999"/>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dirty="0"/>
          </a:p>
        </p:txBody>
      </p:sp>
    </p:spTree>
    <p:extLst>
      <p:ext uri="{BB962C8B-B14F-4D97-AF65-F5344CB8AC3E}">
        <p14:creationId xmlns:p14="http://schemas.microsoft.com/office/powerpoint/2010/main" val="40659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243157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457200"/>
            <a:ext cx="1457325" cy="5719762"/>
          </a:xfrm>
        </p:spPr>
        <p:txBody>
          <a:bodyPr vert="eaVert"/>
          <a:lstStyle/>
          <a:p>
            <a:r>
              <a:rPr lang="zh-TW" altLang="en-US"/>
              <a:t>按一下以編輯母片標題樣式</a:t>
            </a:r>
            <a:endParaRPr lang="zh-TW"/>
          </a:p>
        </p:txBody>
      </p:sp>
      <p:sp>
        <p:nvSpPr>
          <p:cNvPr id="3" name="直排文字版面配置區 2"/>
          <p:cNvSpPr>
            <a:spLocks noGrp="1"/>
          </p:cNvSpPr>
          <p:nvPr>
            <p:ph type="body" orient="vert" idx="1"/>
          </p:nvPr>
        </p:nvSpPr>
        <p:spPr>
          <a:xfrm>
            <a:off x="1143000" y="457200"/>
            <a:ext cx="5286375" cy="57197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35370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含圖片的標題投影片">
    <p:bg>
      <p:bgRef idx="1001">
        <a:schemeClr val="bg1"/>
      </p:bgRef>
    </p:bg>
    <p:spTree>
      <p:nvGrpSpPr>
        <p:cNvPr id="1" name=""/>
        <p:cNvGrpSpPr/>
        <p:nvPr/>
      </p:nvGrpSpPr>
      <p:grpSpPr>
        <a:xfrm>
          <a:off x="0" y="0"/>
          <a:ext cx="0" cy="0"/>
          <a:chOff x="0" y="0"/>
          <a:chExt cx="0" cy="0"/>
        </a:xfrm>
      </p:grpSpPr>
      <p:sp>
        <p:nvSpPr>
          <p:cNvPr id="8" name="矩形 7"/>
          <p:cNvSpPr/>
          <p:nvPr/>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ctrTitle"/>
          </p:nvPr>
        </p:nvSpPr>
        <p:spPr>
          <a:xfrm>
            <a:off x="400050" y="5115656"/>
            <a:ext cx="8343900" cy="914400"/>
          </a:xfrm>
        </p:spPr>
        <p:txBody>
          <a:bodyPr anchor="b">
            <a:normAutofit/>
          </a:bodyPr>
          <a:lstStyle>
            <a:lvl1pPr algn="ctr" latinLnBrk="0">
              <a:defRPr lang="zh-TW" sz="3300" spc="-38" baseline="0">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400050" y="6043123"/>
            <a:ext cx="8343900" cy="571500"/>
          </a:xfrm>
        </p:spPr>
        <p:txBody>
          <a:bodyPr>
            <a:normAutofit/>
          </a:bodyPr>
          <a:lstStyle>
            <a:lvl1pPr marL="0" indent="0" algn="ctr" latinLnBrk="0">
              <a:spcBef>
                <a:spcPts val="0"/>
              </a:spcBef>
              <a:buNone/>
              <a:defRPr lang="zh-TW" sz="15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a:p>
        </p:txBody>
      </p:sp>
      <p:sp>
        <p:nvSpPr>
          <p:cNvPr id="9" name="圖片版面配置區 2"/>
          <p:cNvSpPr>
            <a:spLocks noGrp="1"/>
          </p:cNvSpPr>
          <p:nvPr>
            <p:ph type="pic" idx="10"/>
          </p:nvPr>
        </p:nvSpPr>
        <p:spPr>
          <a:xfrm>
            <a:off x="1"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3" name="圖片版面配置區 2"/>
          <p:cNvSpPr>
            <a:spLocks noGrp="1"/>
          </p:cNvSpPr>
          <p:nvPr>
            <p:ph type="pic" idx="11"/>
          </p:nvPr>
        </p:nvSpPr>
        <p:spPr>
          <a:xfrm>
            <a:off x="306324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4" name="圖片版面配置區 2"/>
          <p:cNvSpPr>
            <a:spLocks noGrp="1"/>
          </p:cNvSpPr>
          <p:nvPr>
            <p:ph type="pic" idx="12"/>
          </p:nvPr>
        </p:nvSpPr>
        <p:spPr>
          <a:xfrm>
            <a:off x="612648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Tree>
    <p:extLst>
      <p:ext uri="{BB962C8B-B14F-4D97-AF65-F5344CB8AC3E}">
        <p14:creationId xmlns:p14="http://schemas.microsoft.com/office/powerpoint/2010/main" val="723334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6632"/>
            <a:ext cx="6858000" cy="595536"/>
          </a:xfrm>
        </p:spPr>
        <p:txBody>
          <a:bodyPr/>
          <a:lstStyle/>
          <a:p>
            <a:r>
              <a:rPr lang="zh-TW" altLang="en-US"/>
              <a:t>按一下以編輯母片標題樣式</a:t>
            </a:r>
            <a:endParaRPr lang="zh-TW" dirty="0"/>
          </a:p>
        </p:txBody>
      </p:sp>
      <p:sp>
        <p:nvSpPr>
          <p:cNvPr id="3" name="內容版面配置區 2"/>
          <p:cNvSpPr>
            <a:spLocks noGrp="1"/>
          </p:cNvSpPr>
          <p:nvPr>
            <p:ph idx="1"/>
          </p:nvPr>
        </p:nvSpPr>
        <p:spPr>
          <a:xfrm>
            <a:off x="179512" y="908720"/>
            <a:ext cx="8784976" cy="5263480"/>
          </a:xfrm>
        </p:spPr>
        <p:txBody>
          <a:bodyPr/>
          <a:lstStyle>
            <a:lvl1pPr>
              <a:defRPr>
                <a:solidFill>
                  <a:schemeClr val="tx2"/>
                </a:solidFill>
                <a:latin typeface="Times New Roman" panose="02020603050405020304" pitchFamily="18" charset="0"/>
                <a:ea typeface="+mn-ea"/>
                <a:cs typeface="Times New Roman" panose="02020603050405020304" pitchFamily="18" charset="0"/>
              </a:defRPr>
            </a:lvl1pPr>
            <a:lvl2pPr>
              <a:defRPr>
                <a:solidFill>
                  <a:schemeClr val="tx2"/>
                </a:solidFill>
                <a:latin typeface="Times New Roman" panose="02020603050405020304" pitchFamily="18" charset="0"/>
                <a:ea typeface="+mn-ea"/>
                <a:cs typeface="Times New Roman" panose="02020603050405020304" pitchFamily="18" charset="0"/>
              </a:defRPr>
            </a:lvl2pPr>
            <a:lvl3pPr>
              <a:defRPr>
                <a:solidFill>
                  <a:schemeClr val="tx2"/>
                </a:solidFill>
                <a:latin typeface="Times New Roman" panose="02020603050405020304" pitchFamily="18" charset="0"/>
                <a:ea typeface="+mn-ea"/>
                <a:cs typeface="Times New Roman" panose="02020603050405020304" pitchFamily="18" charset="0"/>
              </a:defRPr>
            </a:lvl3pPr>
            <a:lvl4pPr>
              <a:defRPr>
                <a:solidFill>
                  <a:schemeClr val="tx2"/>
                </a:solidFill>
                <a:latin typeface="Times New Roman" panose="02020603050405020304" pitchFamily="18" charset="0"/>
                <a:ea typeface="+mn-ea"/>
                <a:cs typeface="Times New Roman" panose="02020603050405020304" pitchFamily="18" charset="0"/>
              </a:defRPr>
            </a:lvl4pPr>
            <a:lvl5pPr>
              <a:defRPr>
                <a:solidFill>
                  <a:schemeClr val="tx2"/>
                </a:solidFill>
                <a:latin typeface="Times New Roman" panose="02020603050405020304" pitchFamily="18" charset="0"/>
                <a:ea typeface="+mn-ea"/>
                <a:cs typeface="Times New Roman" panose="02020603050405020304" pitchFamily="18"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28673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章節標題">
    <p:bg>
      <p:bgPr>
        <a:solidFill>
          <a:schemeClr val="accent1"/>
        </a:solidFill>
        <a:effectLst/>
      </p:bgPr>
    </p:bg>
    <p:spTree>
      <p:nvGrpSpPr>
        <p:cNvPr id="1" name=""/>
        <p:cNvGrpSpPr/>
        <p:nvPr/>
      </p:nvGrpSpPr>
      <p:grpSpPr>
        <a:xfrm>
          <a:off x="0" y="0"/>
          <a:ext cx="0" cy="0"/>
          <a:chOff x="0" y="0"/>
          <a:chExt cx="0" cy="0"/>
        </a:xfrm>
      </p:grpSpPr>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title"/>
          </p:nvPr>
        </p:nvSpPr>
        <p:spPr>
          <a:xfrm>
            <a:off x="623888" y="2514600"/>
            <a:ext cx="7886700" cy="2743200"/>
          </a:xfrm>
        </p:spPr>
        <p:txBody>
          <a:bodyPr anchor="b">
            <a:normAutofit/>
          </a:bodyPr>
          <a:lstStyle>
            <a:lvl1pPr algn="ctr" latinLnBrk="0">
              <a:defRPr lang="zh-TW" sz="3500" spc="-38" baseline="0">
                <a:solidFill>
                  <a:schemeClr val="bg1"/>
                </a:solidFill>
              </a:defRPr>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623888" y="5257800"/>
            <a:ext cx="7886700" cy="914400"/>
          </a:xfrm>
        </p:spPr>
        <p:txBody>
          <a:bodyPr>
            <a:normAutofit/>
          </a:bodyPr>
          <a:lstStyle>
            <a:lvl1pPr marL="0" indent="0" algn="ctr" latinLnBrk="0">
              <a:spcBef>
                <a:spcPts val="0"/>
              </a:spcBef>
              <a:buNone/>
              <a:defRPr lang="zh-TW" sz="2400" cap="all" spc="38" baseline="0">
                <a:solidFill>
                  <a:schemeClr val="bg1"/>
                </a:solidFill>
              </a:defRPr>
            </a:lvl1pPr>
            <a:lvl2pPr marL="342900" indent="0" latinLnBrk="0">
              <a:buNone/>
              <a:defRPr lang="zh-TW" sz="1500"/>
            </a:lvl2pPr>
            <a:lvl3pPr marL="685800" indent="0" latinLnBrk="0">
              <a:buNone/>
              <a:defRPr lang="zh-TW" sz="1350"/>
            </a:lvl3pPr>
            <a:lvl4pPr marL="1028700" indent="0" latinLnBrk="0">
              <a:buNone/>
              <a:defRPr lang="zh-TW" sz="1200"/>
            </a:lvl4pPr>
            <a:lvl5pPr marL="1371600" indent="0" latinLnBrk="0">
              <a:buNone/>
              <a:defRPr lang="zh-TW" sz="1200"/>
            </a:lvl5pPr>
            <a:lvl6pPr marL="1714500" indent="0" latinLnBrk="0">
              <a:buNone/>
              <a:defRPr lang="zh-TW" sz="1200"/>
            </a:lvl6pPr>
            <a:lvl7pPr marL="2057400" indent="0" latinLnBrk="0">
              <a:buNone/>
              <a:defRPr lang="zh-TW" sz="1200"/>
            </a:lvl7pPr>
            <a:lvl8pPr marL="2400300" indent="0" latinLnBrk="0">
              <a:buNone/>
              <a:defRPr lang="zh-TW" sz="1200"/>
            </a:lvl8pPr>
            <a:lvl9pPr marL="2743200" indent="0" latinLnBrk="0">
              <a:buNone/>
              <a:defRPr lang="zh-TW" sz="1200"/>
            </a:lvl9pPr>
          </a:lstStyle>
          <a:p>
            <a:pPr lvl="0"/>
            <a:r>
              <a:rPr lang="zh-TW" altLang="en-US"/>
              <a:t>編輯母片文字樣式</a:t>
            </a:r>
          </a:p>
        </p:txBody>
      </p:sp>
    </p:spTree>
    <p:extLst>
      <p:ext uri="{BB962C8B-B14F-4D97-AF65-F5344CB8AC3E}">
        <p14:creationId xmlns:p14="http://schemas.microsoft.com/office/powerpoint/2010/main" val="1124437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sz="half" idx="1"/>
          </p:nvPr>
        </p:nvSpPr>
        <p:spPr>
          <a:xfrm>
            <a:off x="114300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內容版面配置區 3"/>
          <p:cNvSpPr>
            <a:spLocks noGrp="1"/>
          </p:cNvSpPr>
          <p:nvPr>
            <p:ph sz="half" idx="2"/>
          </p:nvPr>
        </p:nvSpPr>
        <p:spPr>
          <a:xfrm>
            <a:off x="462915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0207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文字版面配置區 2"/>
          <p:cNvSpPr>
            <a:spLocks noGrp="1"/>
          </p:cNvSpPr>
          <p:nvPr>
            <p:ph type="body" idx="1"/>
          </p:nvPr>
        </p:nvSpPr>
        <p:spPr>
          <a:xfrm>
            <a:off x="1145286"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4" name="內容版面配置區 3"/>
          <p:cNvSpPr>
            <a:spLocks noGrp="1"/>
          </p:cNvSpPr>
          <p:nvPr>
            <p:ph sz="half" idx="2"/>
          </p:nvPr>
        </p:nvSpPr>
        <p:spPr>
          <a:xfrm>
            <a:off x="1145286"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文字版面配置區 4"/>
          <p:cNvSpPr>
            <a:spLocks noGrp="1"/>
          </p:cNvSpPr>
          <p:nvPr>
            <p:ph type="body" sz="quarter" idx="3"/>
          </p:nvPr>
        </p:nvSpPr>
        <p:spPr>
          <a:xfrm>
            <a:off x="4629150"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6" name="內容版面配置區 5"/>
          <p:cNvSpPr>
            <a:spLocks noGrp="1"/>
          </p:cNvSpPr>
          <p:nvPr>
            <p:ph sz="quarter" idx="4"/>
          </p:nvPr>
        </p:nvSpPr>
        <p:spPr>
          <a:xfrm>
            <a:off x="4629150"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7" name="日期版面配置區 6"/>
          <p:cNvSpPr>
            <a:spLocks noGrp="1"/>
          </p:cNvSpPr>
          <p:nvPr>
            <p:ph type="dt" sz="half" idx="10"/>
          </p:nvPr>
        </p:nvSpPr>
        <p:spPr/>
        <p:txBody>
          <a:bodyPr/>
          <a:lstStyle/>
          <a:p>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55784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日期版面配置區 2"/>
          <p:cNvSpPr>
            <a:spLocks noGrp="1"/>
          </p:cNvSpPr>
          <p:nvPr>
            <p:ph type="dt" sz="half" idx="10"/>
          </p:nvPr>
        </p:nvSpPr>
        <p:spPr/>
        <p:txBody>
          <a:bodyPr/>
          <a:lstStyle/>
          <a:p>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91167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113859" y="1714498"/>
            <a:ext cx="2630091" cy="2880360"/>
          </a:xfrm>
        </p:spPr>
        <p:txBody>
          <a:bodyPr anchor="b">
            <a:normAutofit/>
          </a:bodyPr>
          <a:lstStyle>
            <a:lvl1pPr latinLnBrk="0">
              <a:defRPr lang="zh-TW" sz="2600"/>
            </a:lvl1pPr>
          </a:lstStyle>
          <a:p>
            <a:r>
              <a:rPr lang="zh-TW" altLang="en-US"/>
              <a:t>按一下以編輯母片標題樣式</a:t>
            </a:r>
            <a:endParaRPr lang="zh-TW" dirty="0"/>
          </a:p>
        </p:txBody>
      </p:sp>
      <p:sp>
        <p:nvSpPr>
          <p:cNvPr id="3" name="內容版面配置區 2"/>
          <p:cNvSpPr>
            <a:spLocks noGrp="1"/>
          </p:cNvSpPr>
          <p:nvPr>
            <p:ph idx="1"/>
          </p:nvPr>
        </p:nvSpPr>
        <p:spPr>
          <a:xfrm>
            <a:off x="397765" y="457200"/>
            <a:ext cx="5431583" cy="5715000"/>
          </a:xfrm>
        </p:spPr>
        <p:txBody>
          <a:bodyPr>
            <a:normAutofit/>
          </a:bodyPr>
          <a:lstStyle>
            <a:lvl1pPr latinLnBrk="0">
              <a:defRPr lang="zh-TW" sz="2400"/>
            </a:lvl1pPr>
            <a:lvl2pPr latinLnBrk="0">
              <a:defRPr lang="zh-TW" sz="2400"/>
            </a:lvl2pPr>
            <a:lvl3pPr latinLnBrk="0">
              <a:defRPr lang="zh-TW" sz="2400"/>
            </a:lvl3pPr>
            <a:lvl4pPr latinLnBrk="0">
              <a:defRPr lang="zh-TW" sz="2400"/>
            </a:lvl4pPr>
            <a:lvl5pPr latinLnBrk="0">
              <a:defRPr lang="zh-TW" sz="24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6113859" y="4590288"/>
            <a:ext cx="2635923" cy="1581912"/>
          </a:xfrm>
        </p:spPr>
        <p:txBody>
          <a:bodyPr/>
          <a:lstStyle>
            <a:lvl1pPr marL="0" indent="0" latinLnBrk="0">
              <a:spcBef>
                <a:spcPts val="600"/>
              </a:spcBef>
              <a:buNone/>
              <a:defRPr lang="zh-TW" sz="1200"/>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276357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版面配置區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latinLnBrk="0">
              <a:defRPr lang="zh-TW" sz="600">
                <a:solidFill>
                  <a:schemeClr val="bg1"/>
                </a:solidFill>
              </a:defRPr>
            </a:lvl1pPr>
          </a:lstStyle>
          <a:p>
            <a:endParaRPr lang="zh-TW" altLang="en-US" dirty="0"/>
          </a:p>
        </p:txBody>
      </p:sp>
      <p:sp>
        <p:nvSpPr>
          <p:cNvPr id="5" name="頁尾版面配置區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latinLnBrk="0">
              <a:defRPr lang="zh-TW" sz="600">
                <a:solidFill>
                  <a:schemeClr val="bg1"/>
                </a:solidFill>
              </a:defRPr>
            </a:lvl1pPr>
          </a:lstStyle>
          <a:p>
            <a:endParaRPr lang="zh-TW" altLang="en-US"/>
          </a:p>
        </p:txBody>
      </p:sp>
      <p:sp>
        <p:nvSpPr>
          <p:cNvPr id="6" name="投影片編號版面配置區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latinLnBrk="0">
              <a:defRPr lang="zh-TW" sz="600">
                <a:solidFill>
                  <a:schemeClr val="bg1"/>
                </a:solidFill>
              </a:defRPr>
            </a:lvl1p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413809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85800" rtl="0" eaLnBrk="1" latinLnBrk="0" hangingPunct="1">
        <a:lnSpc>
          <a:spcPct val="90000"/>
        </a:lnSpc>
        <a:spcBef>
          <a:spcPct val="0"/>
        </a:spcBef>
        <a:buNone/>
        <a:defRPr lang="zh-TW" sz="3500" kern="1200" cap="all" baseline="0">
          <a:solidFill>
            <a:schemeClr val="accent1"/>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p:bodyStyle>
    <p:otherStyle>
      <a:defPPr>
        <a:defRPr lang="zh-TW"/>
      </a:defPPr>
      <a:lvl1pPr marL="0" algn="l" defTabSz="685800" rtl="0" eaLnBrk="1" latinLnBrk="0" hangingPunct="1">
        <a:defRPr lang="zh-TW" sz="1350" kern="1200">
          <a:solidFill>
            <a:schemeClr val="tx1"/>
          </a:solidFill>
          <a:latin typeface="+mn-lt"/>
          <a:ea typeface="+mn-ea"/>
          <a:cs typeface="+mn-cs"/>
        </a:defRPr>
      </a:lvl1pPr>
      <a:lvl2pPr marL="342900" algn="l" defTabSz="685800" rtl="0" eaLnBrk="1" latinLnBrk="0" hangingPunct="1">
        <a:defRPr lang="zh-TW" sz="1350" kern="1200">
          <a:solidFill>
            <a:schemeClr val="tx1"/>
          </a:solidFill>
          <a:latin typeface="+mn-lt"/>
          <a:ea typeface="+mn-ea"/>
          <a:cs typeface="+mn-cs"/>
        </a:defRPr>
      </a:lvl2pPr>
      <a:lvl3pPr marL="685800" algn="l" defTabSz="685800" rtl="0" eaLnBrk="1" latinLnBrk="0" hangingPunct="1">
        <a:defRPr lang="zh-TW" sz="1350" kern="1200">
          <a:solidFill>
            <a:schemeClr val="tx1"/>
          </a:solidFill>
          <a:latin typeface="+mn-lt"/>
          <a:ea typeface="+mn-ea"/>
          <a:cs typeface="+mn-cs"/>
        </a:defRPr>
      </a:lvl3pPr>
      <a:lvl4pPr marL="1028700" algn="l" defTabSz="685800" rtl="0" eaLnBrk="1" latinLnBrk="0" hangingPunct="1">
        <a:defRPr lang="zh-TW" sz="1350" kern="1200">
          <a:solidFill>
            <a:schemeClr val="tx1"/>
          </a:solidFill>
          <a:latin typeface="+mn-lt"/>
          <a:ea typeface="+mn-ea"/>
          <a:cs typeface="+mn-cs"/>
        </a:defRPr>
      </a:lvl4pPr>
      <a:lvl5pPr marL="1371600" algn="l" defTabSz="685800" rtl="0" eaLnBrk="1" latinLnBrk="0" hangingPunct="1">
        <a:defRPr lang="zh-TW" sz="1350" kern="1200">
          <a:solidFill>
            <a:schemeClr val="tx1"/>
          </a:solidFill>
          <a:latin typeface="+mn-lt"/>
          <a:ea typeface="+mn-ea"/>
          <a:cs typeface="+mn-cs"/>
        </a:defRPr>
      </a:lvl5pPr>
      <a:lvl6pPr marL="1714500" algn="l" defTabSz="685800" rtl="0" eaLnBrk="1" latinLnBrk="0" hangingPunct="1">
        <a:defRPr lang="zh-TW" sz="1350" kern="1200">
          <a:solidFill>
            <a:schemeClr val="tx1"/>
          </a:solidFill>
          <a:latin typeface="+mn-lt"/>
          <a:ea typeface="+mn-ea"/>
          <a:cs typeface="+mn-cs"/>
        </a:defRPr>
      </a:lvl6pPr>
      <a:lvl7pPr marL="2057400" algn="l" defTabSz="685800" rtl="0" eaLnBrk="1" latinLnBrk="0" hangingPunct="1">
        <a:defRPr lang="zh-TW" sz="1350" kern="1200">
          <a:solidFill>
            <a:schemeClr val="tx1"/>
          </a:solidFill>
          <a:latin typeface="+mn-lt"/>
          <a:ea typeface="+mn-ea"/>
          <a:cs typeface="+mn-cs"/>
        </a:defRPr>
      </a:lvl7pPr>
      <a:lvl8pPr marL="2400300" algn="l" defTabSz="685800" rtl="0" eaLnBrk="1" latinLnBrk="0" hangingPunct="1">
        <a:defRPr lang="zh-TW" sz="1350" kern="1200">
          <a:solidFill>
            <a:schemeClr val="tx1"/>
          </a:solidFill>
          <a:latin typeface="+mn-lt"/>
          <a:ea typeface="+mn-ea"/>
          <a:cs typeface="+mn-cs"/>
        </a:defRPr>
      </a:lvl8pPr>
      <a:lvl9pPr marL="2743200" algn="l" defTabSz="685800" rtl="0" eaLnBrk="1" latinLnBrk="0" hangingPunct="1">
        <a:defRPr lang="zh-TW"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6JstvTnZjHM?si=pM30Y0M8mjcImult"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dirty="0"/>
              <a:t>能源運用類型及化石燃料</a:t>
            </a:r>
            <a:br>
              <a:rPr lang="en-US" altLang="zh-TW" dirty="0"/>
            </a:br>
            <a:r>
              <a:rPr lang="en-US" altLang="zh-TW" dirty="0"/>
              <a:t>Types of energy use and fossil fuels</a:t>
            </a:r>
            <a:endParaRPr lang="zh-TW" altLang="en-US" dirty="0"/>
          </a:p>
        </p:txBody>
      </p:sp>
      <p:sp>
        <p:nvSpPr>
          <p:cNvPr id="3" name="副標題 2"/>
          <p:cNvSpPr>
            <a:spLocks noGrp="1"/>
          </p:cNvSpPr>
          <p:nvPr>
            <p:ph type="subTitle" idx="1"/>
          </p:nvPr>
        </p:nvSpPr>
        <p:spPr/>
        <p:txBody>
          <a:bodyPr/>
          <a:lstStyle/>
          <a:p>
            <a:r>
              <a:rPr lang="zh-TW" altLang="en-US" dirty="0"/>
              <a:t>來自化石燃料的能量</a:t>
            </a:r>
            <a:endParaRPr lang="en-US" altLang="zh-TW" dirty="0"/>
          </a:p>
          <a:p>
            <a:r>
              <a:rPr lang="en-US" altLang="zh-TW" dirty="0"/>
              <a:t>energy from fossil fuels</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457200" y="1268760"/>
            <a:ext cx="8229600" cy="454961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10</a:t>
            </a:fld>
            <a:endParaRPr lang="zh-TW" altLang="en-US"/>
          </a:p>
        </p:txBody>
      </p:sp>
      <p:sp>
        <p:nvSpPr>
          <p:cNvPr id="3" name="TextBox 2">
            <a:extLst>
              <a:ext uri="{FF2B5EF4-FFF2-40B4-BE49-F238E27FC236}">
                <a16:creationId xmlns:a16="http://schemas.microsoft.com/office/drawing/2014/main" id="{59444D1E-DD65-B372-A1E3-733FAAD58593}"/>
              </a:ext>
            </a:extLst>
          </p:cNvPr>
          <p:cNvSpPr txBox="1"/>
          <p:nvPr/>
        </p:nvSpPr>
        <p:spPr>
          <a:xfrm>
            <a:off x="4860032" y="1304706"/>
            <a:ext cx="1723613" cy="369332"/>
          </a:xfrm>
          <a:prstGeom prst="rect">
            <a:avLst/>
          </a:prstGeom>
          <a:noFill/>
        </p:spPr>
        <p:txBody>
          <a:bodyPr wrap="none" rtlCol="0">
            <a:spAutoFit/>
          </a:bodyPr>
          <a:lstStyle/>
          <a:p>
            <a:r>
              <a:rPr lang="en-TW" dirty="0"/>
              <a:t>Proven Reserves</a:t>
            </a:r>
          </a:p>
        </p:txBody>
      </p:sp>
      <p:sp>
        <p:nvSpPr>
          <p:cNvPr id="4" name="TextBox 3">
            <a:extLst>
              <a:ext uri="{FF2B5EF4-FFF2-40B4-BE49-F238E27FC236}">
                <a16:creationId xmlns:a16="http://schemas.microsoft.com/office/drawing/2014/main" id="{415B8892-3AA5-BADA-362C-BAEF40AADE2F}"/>
              </a:ext>
            </a:extLst>
          </p:cNvPr>
          <p:cNvSpPr txBox="1"/>
          <p:nvPr/>
        </p:nvSpPr>
        <p:spPr>
          <a:xfrm>
            <a:off x="971600" y="2276872"/>
            <a:ext cx="530812" cy="369332"/>
          </a:xfrm>
          <a:prstGeom prst="rect">
            <a:avLst/>
          </a:prstGeom>
          <a:noFill/>
        </p:spPr>
        <p:txBody>
          <a:bodyPr wrap="square" rtlCol="0">
            <a:spAutoFit/>
          </a:bodyPr>
          <a:lstStyle/>
          <a:p>
            <a:r>
              <a:rPr lang="en-TW" dirty="0"/>
              <a:t>oil</a:t>
            </a:r>
          </a:p>
        </p:txBody>
      </p:sp>
      <p:sp>
        <p:nvSpPr>
          <p:cNvPr id="6" name="TextBox 5">
            <a:extLst>
              <a:ext uri="{FF2B5EF4-FFF2-40B4-BE49-F238E27FC236}">
                <a16:creationId xmlns:a16="http://schemas.microsoft.com/office/drawing/2014/main" id="{24AD7048-AB85-DF91-7E7F-B3254C31E208}"/>
              </a:ext>
            </a:extLst>
          </p:cNvPr>
          <p:cNvSpPr txBox="1"/>
          <p:nvPr/>
        </p:nvSpPr>
        <p:spPr>
          <a:xfrm>
            <a:off x="503466" y="3135733"/>
            <a:ext cx="1279068" cy="369332"/>
          </a:xfrm>
          <a:prstGeom prst="rect">
            <a:avLst/>
          </a:prstGeom>
          <a:noFill/>
        </p:spPr>
        <p:txBody>
          <a:bodyPr wrap="none" rtlCol="0">
            <a:spAutoFit/>
          </a:bodyPr>
          <a:lstStyle/>
          <a:p>
            <a:r>
              <a:rPr lang="en-TW" dirty="0"/>
              <a:t>Natural Gas</a:t>
            </a:r>
          </a:p>
        </p:txBody>
      </p:sp>
      <p:sp>
        <p:nvSpPr>
          <p:cNvPr id="7" name="TextBox 6">
            <a:extLst>
              <a:ext uri="{FF2B5EF4-FFF2-40B4-BE49-F238E27FC236}">
                <a16:creationId xmlns:a16="http://schemas.microsoft.com/office/drawing/2014/main" id="{07B18CEA-F0E1-F416-5538-190EDA14832E}"/>
              </a:ext>
            </a:extLst>
          </p:cNvPr>
          <p:cNvSpPr txBox="1"/>
          <p:nvPr/>
        </p:nvSpPr>
        <p:spPr>
          <a:xfrm>
            <a:off x="846284" y="3543565"/>
            <a:ext cx="593432" cy="369332"/>
          </a:xfrm>
          <a:prstGeom prst="rect">
            <a:avLst/>
          </a:prstGeom>
          <a:noFill/>
        </p:spPr>
        <p:txBody>
          <a:bodyPr wrap="none" rtlCol="0">
            <a:spAutoFit/>
          </a:bodyPr>
          <a:lstStyle/>
          <a:p>
            <a:r>
              <a:rPr lang="en-TW" dirty="0"/>
              <a:t>Coal</a:t>
            </a:r>
          </a:p>
        </p:txBody>
      </p:sp>
      <p:sp>
        <p:nvSpPr>
          <p:cNvPr id="8" name="TextBox 7">
            <a:extLst>
              <a:ext uri="{FF2B5EF4-FFF2-40B4-BE49-F238E27FC236}">
                <a16:creationId xmlns:a16="http://schemas.microsoft.com/office/drawing/2014/main" id="{FFA41B7F-8AA4-981D-9F36-61DC834189A1}"/>
              </a:ext>
            </a:extLst>
          </p:cNvPr>
          <p:cNvSpPr txBox="1"/>
          <p:nvPr/>
        </p:nvSpPr>
        <p:spPr>
          <a:xfrm>
            <a:off x="0" y="4427820"/>
            <a:ext cx="2334678" cy="369332"/>
          </a:xfrm>
          <a:prstGeom prst="rect">
            <a:avLst/>
          </a:prstGeom>
          <a:noFill/>
        </p:spPr>
        <p:txBody>
          <a:bodyPr wrap="none" rtlCol="0">
            <a:spAutoFit/>
          </a:bodyPr>
          <a:lstStyle/>
          <a:p>
            <a:r>
              <a:rPr lang="en-TW" dirty="0"/>
              <a:t>Asphalt/Bitumen/Pitch</a:t>
            </a:r>
          </a:p>
        </p:txBody>
      </p:sp>
      <p:sp>
        <p:nvSpPr>
          <p:cNvPr id="9" name="TextBox 8">
            <a:extLst>
              <a:ext uri="{FF2B5EF4-FFF2-40B4-BE49-F238E27FC236}">
                <a16:creationId xmlns:a16="http://schemas.microsoft.com/office/drawing/2014/main" id="{99E99D0D-7093-64A8-D38D-A1C8A2C3A85C}"/>
              </a:ext>
            </a:extLst>
          </p:cNvPr>
          <p:cNvSpPr txBox="1"/>
          <p:nvPr/>
        </p:nvSpPr>
        <p:spPr>
          <a:xfrm>
            <a:off x="370627" y="5069549"/>
            <a:ext cx="691215" cy="369332"/>
          </a:xfrm>
          <a:prstGeom prst="rect">
            <a:avLst/>
          </a:prstGeom>
          <a:noFill/>
        </p:spPr>
        <p:txBody>
          <a:bodyPr wrap="none" rtlCol="0">
            <a:spAutoFit/>
          </a:bodyPr>
          <a:lstStyle/>
          <a:p>
            <a:r>
              <a:rPr lang="en-TW" dirty="0"/>
              <a:t>Shale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石油</a:t>
            </a:r>
            <a:r>
              <a:rPr lang="en-US" altLang="zh-TW" dirty="0">
                <a:solidFill>
                  <a:schemeClr val="tx2"/>
                </a:solidFill>
              </a:rPr>
              <a:t> </a:t>
            </a:r>
            <a:r>
              <a:rPr lang="en-US" altLang="zh-TW" dirty="0" err="1">
                <a:solidFill>
                  <a:schemeClr val="tx2"/>
                </a:solidFill>
              </a:rPr>
              <a:t>OIl</a:t>
            </a:r>
            <a:endParaRPr lang="zh-TW" altLang="en-US" dirty="0">
              <a:solidFill>
                <a:schemeClr val="tx2"/>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457200" y="1340768"/>
            <a:ext cx="8229600" cy="459733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11</a:t>
            </a:fld>
            <a:endParaRPr lang="zh-TW" altLang="en-US"/>
          </a:p>
        </p:txBody>
      </p:sp>
      <p:sp>
        <p:nvSpPr>
          <p:cNvPr id="3" name="TextBox 2">
            <a:extLst>
              <a:ext uri="{FF2B5EF4-FFF2-40B4-BE49-F238E27FC236}">
                <a16:creationId xmlns:a16="http://schemas.microsoft.com/office/drawing/2014/main" id="{EB7BB28A-54F1-09E0-3B04-1EEFCA5BA2D8}"/>
              </a:ext>
            </a:extLst>
          </p:cNvPr>
          <p:cNvSpPr txBox="1"/>
          <p:nvPr/>
        </p:nvSpPr>
        <p:spPr>
          <a:xfrm rot="16200000">
            <a:off x="-153736" y="2815800"/>
            <a:ext cx="1591205" cy="369332"/>
          </a:xfrm>
          <a:prstGeom prst="rect">
            <a:avLst/>
          </a:prstGeom>
          <a:noFill/>
        </p:spPr>
        <p:txBody>
          <a:bodyPr wrap="none" rtlCol="0">
            <a:spAutoFit/>
          </a:bodyPr>
          <a:lstStyle/>
          <a:p>
            <a:r>
              <a:rPr lang="en-TW" dirty="0"/>
              <a:t>Barrels per day</a:t>
            </a:r>
          </a:p>
        </p:txBody>
      </p:sp>
      <p:sp>
        <p:nvSpPr>
          <p:cNvPr id="4" name="TextBox 3">
            <a:extLst>
              <a:ext uri="{FF2B5EF4-FFF2-40B4-BE49-F238E27FC236}">
                <a16:creationId xmlns:a16="http://schemas.microsoft.com/office/drawing/2014/main" id="{F7F1775B-01D5-551D-932E-EEA04B4762C2}"/>
              </a:ext>
            </a:extLst>
          </p:cNvPr>
          <p:cNvSpPr txBox="1"/>
          <p:nvPr/>
        </p:nvSpPr>
        <p:spPr>
          <a:xfrm>
            <a:off x="2843808" y="2185391"/>
            <a:ext cx="756874" cy="369332"/>
          </a:xfrm>
          <a:prstGeom prst="rect">
            <a:avLst/>
          </a:prstGeom>
          <a:noFill/>
        </p:spPr>
        <p:txBody>
          <a:bodyPr wrap="none" rtlCol="0">
            <a:spAutoFit/>
          </a:bodyPr>
          <a:lstStyle/>
          <a:p>
            <a:r>
              <a:rPr lang="en-TW" dirty="0"/>
              <a:t>World</a:t>
            </a:r>
          </a:p>
        </p:txBody>
      </p:sp>
      <p:sp>
        <p:nvSpPr>
          <p:cNvPr id="6" name="TextBox 5">
            <a:extLst>
              <a:ext uri="{FF2B5EF4-FFF2-40B4-BE49-F238E27FC236}">
                <a16:creationId xmlns:a16="http://schemas.microsoft.com/office/drawing/2014/main" id="{14A70998-5B94-3B2E-681E-04404C86E0A0}"/>
              </a:ext>
            </a:extLst>
          </p:cNvPr>
          <p:cNvSpPr txBox="1"/>
          <p:nvPr/>
        </p:nvSpPr>
        <p:spPr>
          <a:xfrm>
            <a:off x="2843808" y="3773862"/>
            <a:ext cx="5596597" cy="369332"/>
          </a:xfrm>
          <a:prstGeom prst="rect">
            <a:avLst/>
          </a:prstGeom>
          <a:noFill/>
        </p:spPr>
        <p:txBody>
          <a:bodyPr wrap="none" rtlCol="0">
            <a:spAutoFit/>
          </a:bodyPr>
          <a:lstStyle/>
          <a:p>
            <a:r>
              <a:rPr lang="en-TW" dirty="0">
                <a:hlinkClick r:id="rId3"/>
              </a:rPr>
              <a:t>Organisation for Economic Cooperation and Development</a:t>
            </a:r>
            <a:endParaRPr lang="en-TW"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361508" y="188913"/>
            <a:ext cx="6420984" cy="611981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12</a:t>
            </a:fld>
            <a:endParaRPr lang="zh-TW" altLang="en-US"/>
          </a:p>
        </p:txBody>
      </p:sp>
      <p:sp>
        <p:nvSpPr>
          <p:cNvPr id="3" name="TextBox 2">
            <a:extLst>
              <a:ext uri="{FF2B5EF4-FFF2-40B4-BE49-F238E27FC236}">
                <a16:creationId xmlns:a16="http://schemas.microsoft.com/office/drawing/2014/main" id="{C962D965-2643-144B-1F33-46B1BCE04AF3}"/>
              </a:ext>
            </a:extLst>
          </p:cNvPr>
          <p:cNvSpPr txBox="1"/>
          <p:nvPr/>
        </p:nvSpPr>
        <p:spPr>
          <a:xfrm>
            <a:off x="2555776" y="179943"/>
            <a:ext cx="569323" cy="369332"/>
          </a:xfrm>
          <a:prstGeom prst="rect">
            <a:avLst/>
          </a:prstGeom>
          <a:noFill/>
        </p:spPr>
        <p:txBody>
          <a:bodyPr wrap="none" rtlCol="0">
            <a:spAutoFit/>
          </a:bodyPr>
          <a:lstStyle/>
          <a:p>
            <a:r>
              <a:rPr lang="en-TW" dirty="0"/>
              <a:t>USA</a:t>
            </a:r>
          </a:p>
        </p:txBody>
      </p:sp>
      <p:sp>
        <p:nvSpPr>
          <p:cNvPr id="4" name="TextBox 3">
            <a:extLst>
              <a:ext uri="{FF2B5EF4-FFF2-40B4-BE49-F238E27FC236}">
                <a16:creationId xmlns:a16="http://schemas.microsoft.com/office/drawing/2014/main" id="{01E899A8-78CF-3FBC-973C-48F845DD1365}"/>
              </a:ext>
            </a:extLst>
          </p:cNvPr>
          <p:cNvSpPr txBox="1"/>
          <p:nvPr/>
        </p:nvSpPr>
        <p:spPr>
          <a:xfrm>
            <a:off x="869430" y="489252"/>
            <a:ext cx="1467838" cy="369332"/>
          </a:xfrm>
          <a:prstGeom prst="rect">
            <a:avLst/>
          </a:prstGeom>
          <a:noFill/>
        </p:spPr>
        <p:txBody>
          <a:bodyPr wrap="none" rtlCol="0">
            <a:spAutoFit/>
          </a:bodyPr>
          <a:lstStyle/>
          <a:p>
            <a:r>
              <a:rPr lang="en-TW" dirty="0"/>
              <a:t>Latin America</a:t>
            </a:r>
          </a:p>
        </p:txBody>
      </p:sp>
      <p:sp>
        <p:nvSpPr>
          <p:cNvPr id="6" name="TextBox 5">
            <a:extLst>
              <a:ext uri="{FF2B5EF4-FFF2-40B4-BE49-F238E27FC236}">
                <a16:creationId xmlns:a16="http://schemas.microsoft.com/office/drawing/2014/main" id="{596ED702-A766-CE4F-30A2-D523E0343486}"/>
              </a:ext>
            </a:extLst>
          </p:cNvPr>
          <p:cNvSpPr txBox="1"/>
          <p:nvPr/>
        </p:nvSpPr>
        <p:spPr>
          <a:xfrm>
            <a:off x="779375" y="992082"/>
            <a:ext cx="1406219" cy="369332"/>
          </a:xfrm>
          <a:prstGeom prst="rect">
            <a:avLst/>
          </a:prstGeom>
          <a:noFill/>
        </p:spPr>
        <p:txBody>
          <a:bodyPr wrap="none" rtlCol="0">
            <a:spAutoFit/>
          </a:bodyPr>
          <a:lstStyle/>
          <a:p>
            <a:r>
              <a:rPr lang="en-TW" dirty="0"/>
              <a:t>Former USSR</a:t>
            </a:r>
          </a:p>
        </p:txBody>
      </p:sp>
      <p:sp>
        <p:nvSpPr>
          <p:cNvPr id="7" name="TextBox 6">
            <a:extLst>
              <a:ext uri="{FF2B5EF4-FFF2-40B4-BE49-F238E27FC236}">
                <a16:creationId xmlns:a16="http://schemas.microsoft.com/office/drawing/2014/main" id="{A40860FF-4815-FFF4-9DE1-97E73F8FD601}"/>
              </a:ext>
            </a:extLst>
          </p:cNvPr>
          <p:cNvSpPr txBox="1"/>
          <p:nvPr/>
        </p:nvSpPr>
        <p:spPr>
          <a:xfrm>
            <a:off x="786266" y="1700808"/>
            <a:ext cx="817083" cy="369332"/>
          </a:xfrm>
          <a:prstGeom prst="rect">
            <a:avLst/>
          </a:prstGeom>
          <a:noFill/>
        </p:spPr>
        <p:txBody>
          <a:bodyPr wrap="none" rtlCol="0">
            <a:spAutoFit/>
          </a:bodyPr>
          <a:lstStyle/>
          <a:p>
            <a:r>
              <a:rPr lang="en-TW" dirty="0"/>
              <a:t>Others</a:t>
            </a:r>
          </a:p>
        </p:txBody>
      </p:sp>
      <p:sp>
        <p:nvSpPr>
          <p:cNvPr id="8" name="TextBox 7">
            <a:extLst>
              <a:ext uri="{FF2B5EF4-FFF2-40B4-BE49-F238E27FC236}">
                <a16:creationId xmlns:a16="http://schemas.microsoft.com/office/drawing/2014/main" id="{1E3DC0D6-3A08-5589-8BCC-D919250B919A}"/>
              </a:ext>
            </a:extLst>
          </p:cNvPr>
          <p:cNvSpPr txBox="1"/>
          <p:nvPr/>
        </p:nvSpPr>
        <p:spPr>
          <a:xfrm>
            <a:off x="4572000" y="6011674"/>
            <a:ext cx="817083" cy="369332"/>
          </a:xfrm>
          <a:prstGeom prst="rect">
            <a:avLst/>
          </a:prstGeom>
          <a:noFill/>
        </p:spPr>
        <p:txBody>
          <a:bodyPr wrap="none" rtlCol="0">
            <a:spAutoFit/>
          </a:bodyPr>
          <a:lstStyle/>
          <a:p>
            <a:r>
              <a:rPr lang="en-TW" dirty="0"/>
              <a:t>Others</a:t>
            </a:r>
          </a:p>
        </p:txBody>
      </p:sp>
      <p:sp>
        <p:nvSpPr>
          <p:cNvPr id="9" name="TextBox 8">
            <a:extLst>
              <a:ext uri="{FF2B5EF4-FFF2-40B4-BE49-F238E27FC236}">
                <a16:creationId xmlns:a16="http://schemas.microsoft.com/office/drawing/2014/main" id="{F438FB92-ED58-4C32-6862-94728FE578CE}"/>
              </a:ext>
            </a:extLst>
          </p:cNvPr>
          <p:cNvSpPr txBox="1"/>
          <p:nvPr/>
        </p:nvSpPr>
        <p:spPr>
          <a:xfrm>
            <a:off x="779375" y="2678161"/>
            <a:ext cx="1354923" cy="369332"/>
          </a:xfrm>
          <a:prstGeom prst="rect">
            <a:avLst/>
          </a:prstGeom>
          <a:noFill/>
        </p:spPr>
        <p:txBody>
          <a:bodyPr wrap="none" rtlCol="0">
            <a:spAutoFit/>
          </a:bodyPr>
          <a:lstStyle/>
          <a:p>
            <a:r>
              <a:rPr lang="en-TW" dirty="0"/>
              <a:t>Saudi Arabia</a:t>
            </a:r>
          </a:p>
        </p:txBody>
      </p:sp>
      <p:sp>
        <p:nvSpPr>
          <p:cNvPr id="10" name="TextBox 9">
            <a:extLst>
              <a:ext uri="{FF2B5EF4-FFF2-40B4-BE49-F238E27FC236}">
                <a16:creationId xmlns:a16="http://schemas.microsoft.com/office/drawing/2014/main" id="{C2A9ABC5-E736-2D5E-A782-FD8F92483F97}"/>
              </a:ext>
            </a:extLst>
          </p:cNvPr>
          <p:cNvSpPr txBox="1"/>
          <p:nvPr/>
        </p:nvSpPr>
        <p:spPr>
          <a:xfrm>
            <a:off x="4616659" y="2901088"/>
            <a:ext cx="727763" cy="369332"/>
          </a:xfrm>
          <a:prstGeom prst="rect">
            <a:avLst/>
          </a:prstGeom>
          <a:noFill/>
        </p:spPr>
        <p:txBody>
          <a:bodyPr wrap="none" rtlCol="0">
            <a:spAutoFit/>
          </a:bodyPr>
          <a:lstStyle/>
          <a:p>
            <a:r>
              <a:rPr lang="en-TW" dirty="0"/>
              <a:t>Africa</a:t>
            </a:r>
          </a:p>
        </p:txBody>
      </p:sp>
      <p:sp>
        <p:nvSpPr>
          <p:cNvPr id="11" name="TextBox 10">
            <a:extLst>
              <a:ext uri="{FF2B5EF4-FFF2-40B4-BE49-F238E27FC236}">
                <a16:creationId xmlns:a16="http://schemas.microsoft.com/office/drawing/2014/main" id="{543EEC9A-D29F-BC11-84B4-77B8EE6490DA}"/>
              </a:ext>
            </a:extLst>
          </p:cNvPr>
          <p:cNvSpPr txBox="1"/>
          <p:nvPr/>
        </p:nvSpPr>
        <p:spPr>
          <a:xfrm>
            <a:off x="5346204" y="1713463"/>
            <a:ext cx="2970878" cy="369332"/>
          </a:xfrm>
          <a:prstGeom prst="rect">
            <a:avLst/>
          </a:prstGeom>
          <a:noFill/>
        </p:spPr>
        <p:txBody>
          <a:bodyPr wrap="none" rtlCol="0">
            <a:spAutoFit/>
          </a:bodyPr>
          <a:lstStyle/>
          <a:p>
            <a:r>
              <a:rPr lang="en-TW" dirty="0"/>
              <a:t>Other Middle Eastern Nations</a:t>
            </a:r>
          </a:p>
        </p:txBody>
      </p:sp>
      <p:sp>
        <p:nvSpPr>
          <p:cNvPr id="12" name="TextBox 11">
            <a:extLst>
              <a:ext uri="{FF2B5EF4-FFF2-40B4-BE49-F238E27FC236}">
                <a16:creationId xmlns:a16="http://schemas.microsoft.com/office/drawing/2014/main" id="{57176AED-FD32-E7F8-F133-B6C732E99878}"/>
              </a:ext>
            </a:extLst>
          </p:cNvPr>
          <p:cNvSpPr txBox="1"/>
          <p:nvPr/>
        </p:nvSpPr>
        <p:spPr>
          <a:xfrm>
            <a:off x="4153272" y="807416"/>
            <a:ext cx="1698285" cy="369332"/>
          </a:xfrm>
          <a:prstGeom prst="rect">
            <a:avLst/>
          </a:prstGeom>
          <a:noFill/>
        </p:spPr>
        <p:txBody>
          <a:bodyPr wrap="none" rtlCol="0">
            <a:spAutoFit/>
          </a:bodyPr>
          <a:lstStyle/>
          <a:p>
            <a:r>
              <a:rPr lang="en-TW" dirty="0"/>
              <a:t>Western Europe</a:t>
            </a:r>
          </a:p>
        </p:txBody>
      </p:sp>
      <p:sp>
        <p:nvSpPr>
          <p:cNvPr id="13" name="TextBox 12">
            <a:extLst>
              <a:ext uri="{FF2B5EF4-FFF2-40B4-BE49-F238E27FC236}">
                <a16:creationId xmlns:a16="http://schemas.microsoft.com/office/drawing/2014/main" id="{A5217779-29A2-1DE6-C6F3-BBCE159AFD80}"/>
              </a:ext>
            </a:extLst>
          </p:cNvPr>
          <p:cNvSpPr txBox="1"/>
          <p:nvPr/>
        </p:nvSpPr>
        <p:spPr>
          <a:xfrm>
            <a:off x="3635896" y="3558070"/>
            <a:ext cx="715260" cy="369332"/>
          </a:xfrm>
          <a:prstGeom prst="rect">
            <a:avLst/>
          </a:prstGeom>
          <a:noFill/>
        </p:spPr>
        <p:txBody>
          <a:bodyPr wrap="none" rtlCol="0">
            <a:spAutoFit/>
          </a:bodyPr>
          <a:lstStyle/>
          <a:p>
            <a:r>
              <a:rPr lang="en-TW" dirty="0"/>
              <a:t>China</a:t>
            </a:r>
          </a:p>
        </p:txBody>
      </p:sp>
      <p:sp>
        <p:nvSpPr>
          <p:cNvPr id="14" name="TextBox 13">
            <a:extLst>
              <a:ext uri="{FF2B5EF4-FFF2-40B4-BE49-F238E27FC236}">
                <a16:creationId xmlns:a16="http://schemas.microsoft.com/office/drawing/2014/main" id="{11B08BE3-C88F-B50A-3876-30992416206B}"/>
              </a:ext>
            </a:extLst>
          </p:cNvPr>
          <p:cNvSpPr txBox="1"/>
          <p:nvPr/>
        </p:nvSpPr>
        <p:spPr>
          <a:xfrm>
            <a:off x="1241711" y="3810508"/>
            <a:ext cx="723275" cy="369332"/>
          </a:xfrm>
          <a:prstGeom prst="rect">
            <a:avLst/>
          </a:prstGeom>
          <a:noFill/>
        </p:spPr>
        <p:txBody>
          <a:bodyPr wrap="none" rtlCol="0">
            <a:spAutoFit/>
          </a:bodyPr>
          <a:lstStyle/>
          <a:p>
            <a:r>
              <a:rPr lang="en-TW" dirty="0"/>
              <a:t>Japan</a:t>
            </a:r>
          </a:p>
        </p:txBody>
      </p:sp>
      <p:sp>
        <p:nvSpPr>
          <p:cNvPr id="15" name="TextBox 14">
            <a:extLst>
              <a:ext uri="{FF2B5EF4-FFF2-40B4-BE49-F238E27FC236}">
                <a16:creationId xmlns:a16="http://schemas.microsoft.com/office/drawing/2014/main" id="{F6C33A7E-F7A6-B3A2-93B6-008519BED271}"/>
              </a:ext>
            </a:extLst>
          </p:cNvPr>
          <p:cNvSpPr txBox="1"/>
          <p:nvPr/>
        </p:nvSpPr>
        <p:spPr>
          <a:xfrm>
            <a:off x="1069550" y="4430295"/>
            <a:ext cx="774571" cy="369332"/>
          </a:xfrm>
          <a:prstGeom prst="rect">
            <a:avLst/>
          </a:prstGeom>
          <a:noFill/>
        </p:spPr>
        <p:txBody>
          <a:bodyPr wrap="none" rtlCol="0">
            <a:spAutoFit/>
          </a:bodyPr>
          <a:lstStyle/>
          <a:p>
            <a:r>
              <a:rPr lang="en-TW" dirty="0"/>
              <a:t>Russia</a:t>
            </a:r>
          </a:p>
        </p:txBody>
      </p:sp>
      <p:sp>
        <p:nvSpPr>
          <p:cNvPr id="17" name="TextBox 16">
            <a:extLst>
              <a:ext uri="{FF2B5EF4-FFF2-40B4-BE49-F238E27FC236}">
                <a16:creationId xmlns:a16="http://schemas.microsoft.com/office/drawing/2014/main" id="{FE9BB6AF-67AD-3589-240A-18687756E8E6}"/>
              </a:ext>
            </a:extLst>
          </p:cNvPr>
          <p:cNvSpPr txBox="1"/>
          <p:nvPr/>
        </p:nvSpPr>
        <p:spPr>
          <a:xfrm>
            <a:off x="857491" y="5369510"/>
            <a:ext cx="1698285" cy="369332"/>
          </a:xfrm>
          <a:prstGeom prst="rect">
            <a:avLst/>
          </a:prstGeom>
          <a:noFill/>
        </p:spPr>
        <p:txBody>
          <a:bodyPr wrap="none" rtlCol="0">
            <a:spAutoFit/>
          </a:bodyPr>
          <a:lstStyle/>
          <a:p>
            <a:r>
              <a:rPr lang="en-TW" dirty="0"/>
              <a:t>Western Europe</a:t>
            </a:r>
          </a:p>
        </p:txBody>
      </p:sp>
      <p:sp>
        <p:nvSpPr>
          <p:cNvPr id="18" name="TextBox 17">
            <a:extLst>
              <a:ext uri="{FF2B5EF4-FFF2-40B4-BE49-F238E27FC236}">
                <a16:creationId xmlns:a16="http://schemas.microsoft.com/office/drawing/2014/main" id="{A359AE18-4C22-51D3-F652-68A8A3361637}"/>
              </a:ext>
            </a:extLst>
          </p:cNvPr>
          <p:cNvSpPr txBox="1"/>
          <p:nvPr/>
        </p:nvSpPr>
        <p:spPr>
          <a:xfrm>
            <a:off x="4960657" y="4060963"/>
            <a:ext cx="569323" cy="369332"/>
          </a:xfrm>
          <a:prstGeom prst="rect">
            <a:avLst/>
          </a:prstGeom>
          <a:noFill/>
        </p:spPr>
        <p:txBody>
          <a:bodyPr wrap="none" rtlCol="0">
            <a:spAutoFit/>
          </a:bodyPr>
          <a:lstStyle/>
          <a:p>
            <a:r>
              <a:rPr lang="en-TW" dirty="0"/>
              <a:t>USA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194" name="Picture 2"/>
          <p:cNvPicPr>
            <a:picLocks noGrp="1" noChangeAspect="1" noChangeArrowheads="1"/>
          </p:cNvPicPr>
          <p:nvPr>
            <p:ph idx="1"/>
          </p:nvPr>
        </p:nvPicPr>
        <p:blipFill>
          <a:blip r:embed="rId2" cstate="print"/>
          <a:srcRect/>
          <a:stretch>
            <a:fillRect/>
          </a:stretch>
        </p:blipFill>
        <p:spPr bwMode="auto">
          <a:xfrm>
            <a:off x="1342402" y="260499"/>
            <a:ext cx="6459196" cy="619283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13</a:t>
            </a:fld>
            <a:endParaRPr lang="zh-TW" altLang="en-US"/>
          </a:p>
        </p:txBody>
      </p:sp>
      <p:sp>
        <p:nvSpPr>
          <p:cNvPr id="3" name="TextBox 2">
            <a:extLst>
              <a:ext uri="{FF2B5EF4-FFF2-40B4-BE49-F238E27FC236}">
                <a16:creationId xmlns:a16="http://schemas.microsoft.com/office/drawing/2014/main" id="{5DFAF7D8-8573-BBCC-6BAD-B75C9AAB7C9A}"/>
              </a:ext>
            </a:extLst>
          </p:cNvPr>
          <p:cNvSpPr txBox="1"/>
          <p:nvPr/>
        </p:nvSpPr>
        <p:spPr>
          <a:xfrm>
            <a:off x="567831" y="2636912"/>
            <a:ext cx="774571" cy="369332"/>
          </a:xfrm>
          <a:prstGeom prst="rect">
            <a:avLst/>
          </a:prstGeom>
          <a:noFill/>
        </p:spPr>
        <p:txBody>
          <a:bodyPr wrap="none" rtlCol="0">
            <a:spAutoFit/>
          </a:bodyPr>
          <a:lstStyle/>
          <a:p>
            <a:r>
              <a:rPr lang="en-TW" dirty="0"/>
              <a:t>Russia</a:t>
            </a:r>
          </a:p>
        </p:txBody>
      </p:sp>
      <p:sp>
        <p:nvSpPr>
          <p:cNvPr id="4" name="TextBox 3">
            <a:extLst>
              <a:ext uri="{FF2B5EF4-FFF2-40B4-BE49-F238E27FC236}">
                <a16:creationId xmlns:a16="http://schemas.microsoft.com/office/drawing/2014/main" id="{FD5439E7-AA1A-4446-E15C-81352225D6C4}"/>
              </a:ext>
            </a:extLst>
          </p:cNvPr>
          <p:cNvSpPr txBox="1"/>
          <p:nvPr/>
        </p:nvSpPr>
        <p:spPr>
          <a:xfrm>
            <a:off x="568036" y="1916832"/>
            <a:ext cx="826124" cy="369332"/>
          </a:xfrm>
          <a:prstGeom prst="rect">
            <a:avLst/>
          </a:prstGeom>
          <a:noFill/>
        </p:spPr>
        <p:txBody>
          <a:bodyPr wrap="none" rtlCol="0">
            <a:spAutoFit/>
          </a:bodyPr>
          <a:lstStyle/>
          <a:p>
            <a:r>
              <a:rPr lang="en-TW" dirty="0"/>
              <a:t>Kuwait</a:t>
            </a:r>
          </a:p>
        </p:txBody>
      </p:sp>
      <p:sp>
        <p:nvSpPr>
          <p:cNvPr id="6" name="TextBox 5">
            <a:extLst>
              <a:ext uri="{FF2B5EF4-FFF2-40B4-BE49-F238E27FC236}">
                <a16:creationId xmlns:a16="http://schemas.microsoft.com/office/drawing/2014/main" id="{996EDD2F-DD5C-9995-C951-480EB623FED4}"/>
              </a:ext>
            </a:extLst>
          </p:cNvPr>
          <p:cNvSpPr txBox="1"/>
          <p:nvPr/>
        </p:nvSpPr>
        <p:spPr>
          <a:xfrm>
            <a:off x="709417" y="1691516"/>
            <a:ext cx="550215" cy="369332"/>
          </a:xfrm>
          <a:prstGeom prst="rect">
            <a:avLst/>
          </a:prstGeom>
          <a:noFill/>
        </p:spPr>
        <p:txBody>
          <a:bodyPr wrap="none" rtlCol="0">
            <a:spAutoFit/>
          </a:bodyPr>
          <a:lstStyle/>
          <a:p>
            <a:r>
              <a:rPr lang="en-TW" dirty="0"/>
              <a:t>Iraq</a:t>
            </a:r>
          </a:p>
        </p:txBody>
      </p:sp>
      <p:sp>
        <p:nvSpPr>
          <p:cNvPr id="7" name="TextBox 6">
            <a:extLst>
              <a:ext uri="{FF2B5EF4-FFF2-40B4-BE49-F238E27FC236}">
                <a16:creationId xmlns:a16="http://schemas.microsoft.com/office/drawing/2014/main" id="{CBC8F4CC-72D6-C6B4-0E71-B7F62D9C5386}"/>
              </a:ext>
            </a:extLst>
          </p:cNvPr>
          <p:cNvSpPr txBox="1"/>
          <p:nvPr/>
        </p:nvSpPr>
        <p:spPr>
          <a:xfrm>
            <a:off x="755576" y="1403484"/>
            <a:ext cx="550215" cy="369332"/>
          </a:xfrm>
          <a:prstGeom prst="rect">
            <a:avLst/>
          </a:prstGeom>
          <a:noFill/>
        </p:spPr>
        <p:txBody>
          <a:bodyPr wrap="none" rtlCol="0">
            <a:spAutoFit/>
          </a:bodyPr>
          <a:lstStyle/>
          <a:p>
            <a:r>
              <a:rPr lang="en-TW" dirty="0"/>
              <a:t>Iran</a:t>
            </a:r>
          </a:p>
        </p:txBody>
      </p:sp>
      <p:sp>
        <p:nvSpPr>
          <p:cNvPr id="8" name="TextBox 7">
            <a:extLst>
              <a:ext uri="{FF2B5EF4-FFF2-40B4-BE49-F238E27FC236}">
                <a16:creationId xmlns:a16="http://schemas.microsoft.com/office/drawing/2014/main" id="{80FCFAAB-6B79-E641-B8F8-928F0CF7E893}"/>
              </a:ext>
            </a:extLst>
          </p:cNvPr>
          <p:cNvSpPr txBox="1"/>
          <p:nvPr/>
        </p:nvSpPr>
        <p:spPr>
          <a:xfrm>
            <a:off x="520073" y="1124744"/>
            <a:ext cx="883575" cy="369332"/>
          </a:xfrm>
          <a:prstGeom prst="rect">
            <a:avLst/>
          </a:prstGeom>
          <a:noFill/>
        </p:spPr>
        <p:txBody>
          <a:bodyPr wrap="none" rtlCol="0">
            <a:spAutoFit/>
          </a:bodyPr>
          <a:lstStyle/>
          <a:p>
            <a:r>
              <a:rPr lang="en-TW" dirty="0"/>
              <a:t>Canada</a:t>
            </a:r>
          </a:p>
        </p:txBody>
      </p:sp>
      <p:sp>
        <p:nvSpPr>
          <p:cNvPr id="9" name="TextBox 8">
            <a:extLst>
              <a:ext uri="{FF2B5EF4-FFF2-40B4-BE49-F238E27FC236}">
                <a16:creationId xmlns:a16="http://schemas.microsoft.com/office/drawing/2014/main" id="{58615C22-6B0B-53E4-71E5-91406FBD107A}"/>
              </a:ext>
            </a:extLst>
          </p:cNvPr>
          <p:cNvSpPr txBox="1"/>
          <p:nvPr/>
        </p:nvSpPr>
        <p:spPr>
          <a:xfrm>
            <a:off x="96982" y="836712"/>
            <a:ext cx="1354923" cy="369332"/>
          </a:xfrm>
          <a:prstGeom prst="rect">
            <a:avLst/>
          </a:prstGeom>
          <a:noFill/>
        </p:spPr>
        <p:txBody>
          <a:bodyPr wrap="none" rtlCol="0">
            <a:spAutoFit/>
          </a:bodyPr>
          <a:lstStyle/>
          <a:p>
            <a:r>
              <a:rPr lang="en-TW" dirty="0"/>
              <a:t>Saudi Arabia</a:t>
            </a:r>
          </a:p>
        </p:txBody>
      </p:sp>
      <p:sp>
        <p:nvSpPr>
          <p:cNvPr id="10" name="TextBox 9">
            <a:extLst>
              <a:ext uri="{FF2B5EF4-FFF2-40B4-BE49-F238E27FC236}">
                <a16:creationId xmlns:a16="http://schemas.microsoft.com/office/drawing/2014/main" id="{E2C3F959-D63B-25E0-3C20-A98313CD8F43}"/>
              </a:ext>
            </a:extLst>
          </p:cNvPr>
          <p:cNvSpPr txBox="1"/>
          <p:nvPr/>
        </p:nvSpPr>
        <p:spPr>
          <a:xfrm>
            <a:off x="4211960" y="220442"/>
            <a:ext cx="1685270" cy="369332"/>
          </a:xfrm>
          <a:prstGeom prst="rect">
            <a:avLst/>
          </a:prstGeom>
          <a:noFill/>
        </p:spPr>
        <p:txBody>
          <a:bodyPr wrap="none" rtlCol="0">
            <a:spAutoFit/>
          </a:bodyPr>
          <a:lstStyle/>
          <a:p>
            <a:r>
              <a:rPr lang="en-TW" dirty="0"/>
              <a:t>Stored Reserves</a:t>
            </a:r>
          </a:p>
        </p:txBody>
      </p:sp>
      <p:sp>
        <p:nvSpPr>
          <p:cNvPr id="11" name="TextBox 10">
            <a:extLst>
              <a:ext uri="{FF2B5EF4-FFF2-40B4-BE49-F238E27FC236}">
                <a16:creationId xmlns:a16="http://schemas.microsoft.com/office/drawing/2014/main" id="{B8CE8979-9C81-340B-277F-936561EB69B0}"/>
              </a:ext>
            </a:extLst>
          </p:cNvPr>
          <p:cNvSpPr txBox="1"/>
          <p:nvPr/>
        </p:nvSpPr>
        <p:spPr>
          <a:xfrm>
            <a:off x="834325" y="3429000"/>
            <a:ext cx="569323" cy="369332"/>
          </a:xfrm>
          <a:prstGeom prst="rect">
            <a:avLst/>
          </a:prstGeom>
          <a:noFill/>
        </p:spPr>
        <p:txBody>
          <a:bodyPr wrap="none" rtlCol="0">
            <a:spAutoFit/>
          </a:bodyPr>
          <a:lstStyle/>
          <a:p>
            <a:r>
              <a:rPr lang="en-TW" dirty="0"/>
              <a:t>USA</a:t>
            </a:r>
          </a:p>
        </p:txBody>
      </p:sp>
      <p:sp>
        <p:nvSpPr>
          <p:cNvPr id="12" name="TextBox 11">
            <a:extLst>
              <a:ext uri="{FF2B5EF4-FFF2-40B4-BE49-F238E27FC236}">
                <a16:creationId xmlns:a16="http://schemas.microsoft.com/office/drawing/2014/main" id="{15C88EFE-A231-C798-3D94-F7540B5A7A51}"/>
              </a:ext>
            </a:extLst>
          </p:cNvPr>
          <p:cNvSpPr txBox="1"/>
          <p:nvPr/>
        </p:nvSpPr>
        <p:spPr>
          <a:xfrm>
            <a:off x="688388" y="3645024"/>
            <a:ext cx="715260" cy="369332"/>
          </a:xfrm>
          <a:prstGeom prst="rect">
            <a:avLst/>
          </a:prstGeom>
          <a:noFill/>
        </p:spPr>
        <p:txBody>
          <a:bodyPr wrap="none" rtlCol="0">
            <a:spAutoFit/>
          </a:bodyPr>
          <a:lstStyle/>
          <a:p>
            <a:r>
              <a:rPr lang="en-TW" dirty="0"/>
              <a:t>China</a:t>
            </a:r>
          </a:p>
        </p:txBody>
      </p:sp>
      <p:sp>
        <p:nvSpPr>
          <p:cNvPr id="13" name="TextBox 12">
            <a:extLst>
              <a:ext uri="{FF2B5EF4-FFF2-40B4-BE49-F238E27FC236}">
                <a16:creationId xmlns:a16="http://schemas.microsoft.com/office/drawing/2014/main" id="{874F6089-0B1C-A2C2-64DB-0B896DDD9948}"/>
              </a:ext>
            </a:extLst>
          </p:cNvPr>
          <p:cNvSpPr txBox="1"/>
          <p:nvPr/>
        </p:nvSpPr>
        <p:spPr>
          <a:xfrm>
            <a:off x="690119" y="3861048"/>
            <a:ext cx="713529" cy="369332"/>
          </a:xfrm>
          <a:prstGeom prst="rect">
            <a:avLst/>
          </a:prstGeom>
          <a:noFill/>
        </p:spPr>
        <p:txBody>
          <a:bodyPr wrap="none" rtlCol="0">
            <a:spAutoFit/>
          </a:bodyPr>
          <a:lstStyle/>
          <a:p>
            <a:r>
              <a:rPr lang="en-TW" dirty="0"/>
              <a:t>Qatar</a:t>
            </a:r>
          </a:p>
        </p:txBody>
      </p:sp>
      <p:sp>
        <p:nvSpPr>
          <p:cNvPr id="14" name="TextBox 13">
            <a:extLst>
              <a:ext uri="{FF2B5EF4-FFF2-40B4-BE49-F238E27FC236}">
                <a16:creationId xmlns:a16="http://schemas.microsoft.com/office/drawing/2014/main" id="{A8133686-A057-1304-8C7C-A54028BE5C6C}"/>
              </a:ext>
            </a:extLst>
          </p:cNvPr>
          <p:cNvSpPr txBox="1"/>
          <p:nvPr/>
        </p:nvSpPr>
        <p:spPr>
          <a:xfrm>
            <a:off x="611560" y="4149080"/>
            <a:ext cx="836768" cy="369332"/>
          </a:xfrm>
          <a:prstGeom prst="rect">
            <a:avLst/>
          </a:prstGeom>
          <a:noFill/>
        </p:spPr>
        <p:txBody>
          <a:bodyPr wrap="none" rtlCol="0">
            <a:spAutoFit/>
          </a:bodyPr>
          <a:lstStyle/>
          <a:p>
            <a:r>
              <a:rPr lang="en-TW" dirty="0"/>
              <a:t>Algeria</a:t>
            </a:r>
          </a:p>
        </p:txBody>
      </p:sp>
      <p:sp>
        <p:nvSpPr>
          <p:cNvPr id="15" name="TextBox 14">
            <a:extLst>
              <a:ext uri="{FF2B5EF4-FFF2-40B4-BE49-F238E27FC236}">
                <a16:creationId xmlns:a16="http://schemas.microsoft.com/office/drawing/2014/main" id="{0057B837-1B33-7615-5C59-DE46ACED7EA1}"/>
              </a:ext>
            </a:extLst>
          </p:cNvPr>
          <p:cNvSpPr txBox="1"/>
          <p:nvPr/>
        </p:nvSpPr>
        <p:spPr>
          <a:xfrm>
            <a:off x="539552" y="4653136"/>
            <a:ext cx="909993" cy="369332"/>
          </a:xfrm>
          <a:prstGeom prst="rect">
            <a:avLst/>
          </a:prstGeom>
          <a:noFill/>
        </p:spPr>
        <p:txBody>
          <a:bodyPr wrap="none" rtlCol="0">
            <a:spAutoFit/>
          </a:bodyPr>
          <a:lstStyle/>
          <a:p>
            <a:r>
              <a:rPr lang="en-TW" dirty="0"/>
              <a:t>Norway</a:t>
            </a:r>
          </a:p>
        </p:txBody>
      </p:sp>
      <p:sp>
        <p:nvSpPr>
          <p:cNvPr id="16" name="TextBox 15">
            <a:extLst>
              <a:ext uri="{FF2B5EF4-FFF2-40B4-BE49-F238E27FC236}">
                <a16:creationId xmlns:a16="http://schemas.microsoft.com/office/drawing/2014/main" id="{A67179D7-03B7-BCAA-6097-F3143037C7B6}"/>
              </a:ext>
            </a:extLst>
          </p:cNvPr>
          <p:cNvSpPr txBox="1"/>
          <p:nvPr/>
        </p:nvSpPr>
        <p:spPr>
          <a:xfrm>
            <a:off x="754111" y="4931876"/>
            <a:ext cx="649537" cy="369332"/>
          </a:xfrm>
          <a:prstGeom prst="rect">
            <a:avLst/>
          </a:prstGeom>
          <a:noFill/>
        </p:spPr>
        <p:txBody>
          <a:bodyPr wrap="none" rtlCol="0">
            <a:spAutoFit/>
          </a:bodyPr>
          <a:lstStyle/>
          <a:p>
            <a:r>
              <a:rPr lang="en-TW" dirty="0"/>
              <a:t>India</a:t>
            </a:r>
          </a:p>
        </p:txBody>
      </p:sp>
      <p:sp>
        <p:nvSpPr>
          <p:cNvPr id="17" name="TextBox 16">
            <a:extLst>
              <a:ext uri="{FF2B5EF4-FFF2-40B4-BE49-F238E27FC236}">
                <a16:creationId xmlns:a16="http://schemas.microsoft.com/office/drawing/2014/main" id="{B53FCE0C-B90B-2508-E053-89AE7ED47063}"/>
              </a:ext>
            </a:extLst>
          </p:cNvPr>
          <p:cNvSpPr txBox="1"/>
          <p:nvPr/>
        </p:nvSpPr>
        <p:spPr>
          <a:xfrm>
            <a:off x="360218" y="5373216"/>
            <a:ext cx="1098378" cy="369332"/>
          </a:xfrm>
          <a:prstGeom prst="rect">
            <a:avLst/>
          </a:prstGeom>
          <a:noFill/>
        </p:spPr>
        <p:txBody>
          <a:bodyPr wrap="none" rtlCol="0">
            <a:spAutoFit/>
          </a:bodyPr>
          <a:lstStyle/>
          <a:p>
            <a:r>
              <a:rPr lang="en-TW" dirty="0"/>
              <a:t>Indonesia</a:t>
            </a:r>
          </a:p>
        </p:txBody>
      </p:sp>
      <p:sp>
        <p:nvSpPr>
          <p:cNvPr id="18" name="TextBox 17">
            <a:extLst>
              <a:ext uri="{FF2B5EF4-FFF2-40B4-BE49-F238E27FC236}">
                <a16:creationId xmlns:a16="http://schemas.microsoft.com/office/drawing/2014/main" id="{4FA97798-E9F8-2BC9-3BC7-9729149E8BD5}"/>
              </a:ext>
            </a:extLst>
          </p:cNvPr>
          <p:cNvSpPr txBox="1"/>
          <p:nvPr/>
        </p:nvSpPr>
        <p:spPr>
          <a:xfrm>
            <a:off x="951280" y="5733256"/>
            <a:ext cx="452368" cy="369332"/>
          </a:xfrm>
          <a:prstGeom prst="rect">
            <a:avLst/>
          </a:prstGeom>
          <a:noFill/>
        </p:spPr>
        <p:txBody>
          <a:bodyPr wrap="none" rtlCol="0">
            <a:spAutoFit/>
          </a:bodyPr>
          <a:lstStyle/>
          <a:p>
            <a:r>
              <a:rPr lang="en-TW" dirty="0"/>
              <a:t>UK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First commercial oil well</a:t>
            </a:r>
            <a:endParaRPr lang="zh-TW" altLang="en-US" dirty="0">
              <a:solidFill>
                <a:schemeClr val="tx2"/>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744782"/>
            <a:ext cx="9012722" cy="47724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1660929" y="3172602"/>
            <a:ext cx="5822142" cy="322204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15</a:t>
            </a:fld>
            <a:endParaRPr lang="zh-TW" altLang="en-US"/>
          </a:p>
        </p:txBody>
      </p:sp>
      <p:sp>
        <p:nvSpPr>
          <p:cNvPr id="6" name="內容版面配置區 2"/>
          <p:cNvSpPr txBox="1">
            <a:spLocks/>
          </p:cNvSpPr>
          <p:nvPr/>
        </p:nvSpPr>
        <p:spPr>
          <a:xfrm>
            <a:off x="179512" y="908720"/>
            <a:ext cx="8784976" cy="526348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a:lstStyle>
          <a:p>
            <a:r>
              <a:rPr lang="zh-TW" altLang="en-US" dirty="0"/>
              <a:t>石油是原油、液態的天然氣及濃稠半固體瀝青的混合物，所有的石油沉積物均包含著天然氣，但並非所有的天然氣沉積物均含有石油。</a:t>
            </a:r>
            <a:endParaRPr lang="en-US" altLang="zh-TW" dirty="0"/>
          </a:p>
          <a:p>
            <a:r>
              <a:rPr lang="en-US" altLang="zh-TW" dirty="0"/>
              <a:t>Petroleum is a mixture of crude oil, liquid natural gas and thick semi-solid asphalt. All petroleum deposits contain natural gas, but not all natural gas deposits contain petroleum.</a:t>
            </a:r>
            <a:endParaRPr lang="zh-TW" altLang="en-US" dirty="0"/>
          </a:p>
        </p:txBody>
      </p:sp>
      <p:sp>
        <p:nvSpPr>
          <p:cNvPr id="3" name="TextBox 2">
            <a:extLst>
              <a:ext uri="{FF2B5EF4-FFF2-40B4-BE49-F238E27FC236}">
                <a16:creationId xmlns:a16="http://schemas.microsoft.com/office/drawing/2014/main" id="{D9F13551-8268-F6AC-0A41-3BC6B33F6175}"/>
              </a:ext>
            </a:extLst>
          </p:cNvPr>
          <p:cNvSpPr txBox="1"/>
          <p:nvPr/>
        </p:nvSpPr>
        <p:spPr>
          <a:xfrm>
            <a:off x="4355976" y="3355794"/>
            <a:ext cx="1229567" cy="369332"/>
          </a:xfrm>
          <a:prstGeom prst="rect">
            <a:avLst/>
          </a:prstGeom>
          <a:noFill/>
        </p:spPr>
        <p:txBody>
          <a:bodyPr wrap="none" rtlCol="0">
            <a:spAutoFit/>
          </a:bodyPr>
          <a:lstStyle/>
          <a:p>
            <a:r>
              <a:rPr lang="en-TW" dirty="0"/>
              <a:t>Generators</a:t>
            </a:r>
          </a:p>
        </p:txBody>
      </p:sp>
      <p:sp>
        <p:nvSpPr>
          <p:cNvPr id="4" name="TextBox 3">
            <a:extLst>
              <a:ext uri="{FF2B5EF4-FFF2-40B4-BE49-F238E27FC236}">
                <a16:creationId xmlns:a16="http://schemas.microsoft.com/office/drawing/2014/main" id="{DC2F29D5-992C-26DF-1124-364B2FC2AEFC}"/>
              </a:ext>
            </a:extLst>
          </p:cNvPr>
          <p:cNvSpPr txBox="1"/>
          <p:nvPr/>
        </p:nvSpPr>
        <p:spPr>
          <a:xfrm>
            <a:off x="1475656" y="3725126"/>
            <a:ext cx="2424125" cy="369332"/>
          </a:xfrm>
          <a:prstGeom prst="rect">
            <a:avLst/>
          </a:prstGeom>
          <a:noFill/>
        </p:spPr>
        <p:txBody>
          <a:bodyPr wrap="none" rtlCol="0">
            <a:spAutoFit/>
          </a:bodyPr>
          <a:lstStyle/>
          <a:p>
            <a:r>
              <a:rPr lang="en-TW" dirty="0"/>
              <a:t>Commercial/Residential</a:t>
            </a:r>
          </a:p>
        </p:txBody>
      </p:sp>
      <p:sp>
        <p:nvSpPr>
          <p:cNvPr id="7" name="TextBox 6">
            <a:extLst>
              <a:ext uri="{FF2B5EF4-FFF2-40B4-BE49-F238E27FC236}">
                <a16:creationId xmlns:a16="http://schemas.microsoft.com/office/drawing/2014/main" id="{A2A8CE03-2528-DA8B-DD5F-335427FEC320}"/>
              </a:ext>
            </a:extLst>
          </p:cNvPr>
          <p:cNvSpPr txBox="1"/>
          <p:nvPr/>
        </p:nvSpPr>
        <p:spPr>
          <a:xfrm>
            <a:off x="5724128" y="4827779"/>
            <a:ext cx="1560107" cy="369332"/>
          </a:xfrm>
          <a:prstGeom prst="rect">
            <a:avLst/>
          </a:prstGeom>
          <a:noFill/>
        </p:spPr>
        <p:txBody>
          <a:bodyPr wrap="none" rtlCol="0">
            <a:spAutoFit/>
          </a:bodyPr>
          <a:lstStyle/>
          <a:p>
            <a:r>
              <a:rPr lang="en-TW" dirty="0"/>
              <a:t>Transportation</a:t>
            </a:r>
          </a:p>
        </p:txBody>
      </p:sp>
      <p:sp>
        <p:nvSpPr>
          <p:cNvPr id="8" name="TextBox 7">
            <a:extLst>
              <a:ext uri="{FF2B5EF4-FFF2-40B4-BE49-F238E27FC236}">
                <a16:creationId xmlns:a16="http://schemas.microsoft.com/office/drawing/2014/main" id="{2E54EB60-84E9-FEC5-E328-59971C1D53FC}"/>
              </a:ext>
            </a:extLst>
          </p:cNvPr>
          <p:cNvSpPr txBox="1"/>
          <p:nvPr/>
        </p:nvSpPr>
        <p:spPr>
          <a:xfrm>
            <a:off x="2077791" y="5147900"/>
            <a:ext cx="1068562" cy="369332"/>
          </a:xfrm>
          <a:prstGeom prst="rect">
            <a:avLst/>
          </a:prstGeom>
          <a:noFill/>
        </p:spPr>
        <p:txBody>
          <a:bodyPr wrap="none" rtlCol="0">
            <a:spAutoFit/>
          </a:bodyPr>
          <a:lstStyle/>
          <a:p>
            <a:r>
              <a:rPr lang="en-TW" dirty="0"/>
              <a:t>Industrial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1554781" y="2237272"/>
            <a:ext cx="6034437" cy="393492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16</a:t>
            </a:fld>
            <a:endParaRPr lang="zh-TW" altLang="en-US"/>
          </a:p>
        </p:txBody>
      </p:sp>
      <p:sp>
        <p:nvSpPr>
          <p:cNvPr id="6" name="內容版面配置區 2"/>
          <p:cNvSpPr txBox="1">
            <a:spLocks/>
          </p:cNvSpPr>
          <p:nvPr/>
        </p:nvSpPr>
        <p:spPr>
          <a:xfrm>
            <a:off x="179512" y="908720"/>
            <a:ext cx="8784976" cy="526348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a:lstStyle>
          <a:p>
            <a:r>
              <a:rPr lang="zh-TW" altLang="en-US" dirty="0"/>
              <a:t>原油需要經過一系列的提煉過程，才能轉換成有用的產品。</a:t>
            </a:r>
            <a:endParaRPr lang="en-US" altLang="zh-TW" dirty="0"/>
          </a:p>
          <a:p>
            <a:r>
              <a:rPr lang="en-US" altLang="zh-TW" dirty="0"/>
              <a:t>Crude oil needs to go through a series of refining processes before it can be converted into useful products.</a:t>
            </a:r>
            <a:endParaRPr lang="zh-TW" altLang="en-US" dirty="0"/>
          </a:p>
        </p:txBody>
      </p:sp>
      <p:sp>
        <p:nvSpPr>
          <p:cNvPr id="3" name="TextBox 2">
            <a:extLst>
              <a:ext uri="{FF2B5EF4-FFF2-40B4-BE49-F238E27FC236}">
                <a16:creationId xmlns:a16="http://schemas.microsoft.com/office/drawing/2014/main" id="{0686C9AE-4314-91D8-35AD-3F084A840E7B}"/>
              </a:ext>
            </a:extLst>
          </p:cNvPr>
          <p:cNvSpPr txBox="1"/>
          <p:nvPr/>
        </p:nvSpPr>
        <p:spPr>
          <a:xfrm>
            <a:off x="2411760" y="5085184"/>
            <a:ext cx="2016224" cy="664276"/>
          </a:xfrm>
          <a:prstGeom prst="rect">
            <a:avLst/>
          </a:prstGeom>
          <a:noFill/>
        </p:spPr>
        <p:txBody>
          <a:bodyPr wrap="square" rtlCol="0">
            <a:spAutoFit/>
          </a:bodyPr>
          <a:lstStyle/>
          <a:p>
            <a:r>
              <a:rPr lang="en-TW" dirty="0"/>
              <a:t>Fractionation Distillation</a:t>
            </a:r>
          </a:p>
        </p:txBody>
      </p:sp>
      <p:sp>
        <p:nvSpPr>
          <p:cNvPr id="4" name="TextBox 3">
            <a:extLst>
              <a:ext uri="{FF2B5EF4-FFF2-40B4-BE49-F238E27FC236}">
                <a16:creationId xmlns:a16="http://schemas.microsoft.com/office/drawing/2014/main" id="{A2146492-428B-9A8A-A034-756551FEA2FB}"/>
              </a:ext>
            </a:extLst>
          </p:cNvPr>
          <p:cNvSpPr txBox="1"/>
          <p:nvPr/>
        </p:nvSpPr>
        <p:spPr>
          <a:xfrm>
            <a:off x="1907704" y="4051576"/>
            <a:ext cx="689039" cy="369332"/>
          </a:xfrm>
          <a:prstGeom prst="rect">
            <a:avLst/>
          </a:prstGeom>
          <a:noFill/>
        </p:spPr>
        <p:txBody>
          <a:bodyPr wrap="square" rtlCol="0">
            <a:spAutoFit/>
          </a:bodyPr>
          <a:lstStyle/>
          <a:p>
            <a:r>
              <a:rPr lang="en-TW" dirty="0"/>
              <a:t>Oil</a:t>
            </a:r>
          </a:p>
        </p:txBody>
      </p:sp>
      <p:sp>
        <p:nvSpPr>
          <p:cNvPr id="7" name="TextBox 6">
            <a:extLst>
              <a:ext uri="{FF2B5EF4-FFF2-40B4-BE49-F238E27FC236}">
                <a16:creationId xmlns:a16="http://schemas.microsoft.com/office/drawing/2014/main" id="{9F10BB37-FD03-00CA-0526-55D8CD62FDBA}"/>
              </a:ext>
            </a:extLst>
          </p:cNvPr>
          <p:cNvSpPr txBox="1"/>
          <p:nvPr/>
        </p:nvSpPr>
        <p:spPr>
          <a:xfrm>
            <a:off x="6084168" y="2924944"/>
            <a:ext cx="1765612" cy="369332"/>
          </a:xfrm>
          <a:prstGeom prst="rect">
            <a:avLst/>
          </a:prstGeom>
          <a:noFill/>
        </p:spPr>
        <p:txBody>
          <a:bodyPr wrap="none" rtlCol="0">
            <a:spAutoFit/>
          </a:bodyPr>
          <a:lstStyle/>
          <a:p>
            <a:r>
              <a:rPr lang="en-US" dirty="0"/>
              <a:t>G</a:t>
            </a:r>
            <a:r>
              <a:rPr lang="en-TW" dirty="0"/>
              <a:t>asoline, jet fuel</a:t>
            </a:r>
          </a:p>
        </p:txBody>
      </p:sp>
      <p:sp>
        <p:nvSpPr>
          <p:cNvPr id="9" name="TextBox 8">
            <a:extLst>
              <a:ext uri="{FF2B5EF4-FFF2-40B4-BE49-F238E27FC236}">
                <a16:creationId xmlns:a16="http://schemas.microsoft.com/office/drawing/2014/main" id="{F2B7170F-FF37-F1DB-1865-720152EFF4E0}"/>
              </a:ext>
            </a:extLst>
          </p:cNvPr>
          <p:cNvSpPr txBox="1"/>
          <p:nvPr/>
        </p:nvSpPr>
        <p:spPr>
          <a:xfrm>
            <a:off x="6663241" y="2237272"/>
            <a:ext cx="1009700" cy="369332"/>
          </a:xfrm>
          <a:prstGeom prst="rect">
            <a:avLst/>
          </a:prstGeom>
          <a:noFill/>
        </p:spPr>
        <p:txBody>
          <a:bodyPr wrap="none" rtlCol="0">
            <a:spAutoFit/>
          </a:bodyPr>
          <a:lstStyle/>
          <a:p>
            <a:r>
              <a:rPr lang="en-TW" dirty="0"/>
              <a:t>Products</a:t>
            </a:r>
          </a:p>
        </p:txBody>
      </p:sp>
      <p:sp>
        <p:nvSpPr>
          <p:cNvPr id="10" name="TextBox 9">
            <a:extLst>
              <a:ext uri="{FF2B5EF4-FFF2-40B4-BE49-F238E27FC236}">
                <a16:creationId xmlns:a16="http://schemas.microsoft.com/office/drawing/2014/main" id="{6D6DC64D-538B-C44F-D698-267BB47087D0}"/>
              </a:ext>
            </a:extLst>
          </p:cNvPr>
          <p:cNvSpPr txBox="1"/>
          <p:nvPr/>
        </p:nvSpPr>
        <p:spPr>
          <a:xfrm>
            <a:off x="6526429" y="3612616"/>
            <a:ext cx="1474571" cy="369332"/>
          </a:xfrm>
          <a:prstGeom prst="rect">
            <a:avLst/>
          </a:prstGeom>
          <a:noFill/>
        </p:spPr>
        <p:txBody>
          <a:bodyPr wrap="none" rtlCol="0">
            <a:spAutoFit/>
          </a:bodyPr>
          <a:lstStyle/>
          <a:p>
            <a:r>
              <a:rPr lang="en-US" dirty="0"/>
              <a:t>C</a:t>
            </a:r>
            <a:r>
              <a:rPr lang="en-TW" dirty="0"/>
              <a:t>oal products</a:t>
            </a:r>
          </a:p>
        </p:txBody>
      </p:sp>
      <p:sp>
        <p:nvSpPr>
          <p:cNvPr id="11" name="TextBox 10">
            <a:extLst>
              <a:ext uri="{FF2B5EF4-FFF2-40B4-BE49-F238E27FC236}">
                <a16:creationId xmlns:a16="http://schemas.microsoft.com/office/drawing/2014/main" id="{DE9DA4AA-2B88-9296-8CDF-BACC430269BC}"/>
              </a:ext>
            </a:extLst>
          </p:cNvPr>
          <p:cNvSpPr txBox="1"/>
          <p:nvPr/>
        </p:nvSpPr>
        <p:spPr>
          <a:xfrm>
            <a:off x="6534411" y="3993834"/>
            <a:ext cx="1164101" cy="369332"/>
          </a:xfrm>
          <a:prstGeom prst="rect">
            <a:avLst/>
          </a:prstGeom>
          <a:noFill/>
        </p:spPr>
        <p:txBody>
          <a:bodyPr wrap="none" rtlCol="0">
            <a:spAutoFit/>
          </a:bodyPr>
          <a:lstStyle/>
          <a:p>
            <a:r>
              <a:rPr lang="en-US" dirty="0"/>
              <a:t>H</a:t>
            </a:r>
            <a:r>
              <a:rPr lang="en-TW" dirty="0"/>
              <a:t>ome fuel</a:t>
            </a:r>
          </a:p>
        </p:txBody>
      </p:sp>
      <p:sp>
        <p:nvSpPr>
          <p:cNvPr id="12" name="TextBox 11">
            <a:extLst>
              <a:ext uri="{FF2B5EF4-FFF2-40B4-BE49-F238E27FC236}">
                <a16:creationId xmlns:a16="http://schemas.microsoft.com/office/drawing/2014/main" id="{6E08839D-CC48-A42D-6F7F-290C6A05CF5C}"/>
              </a:ext>
            </a:extLst>
          </p:cNvPr>
          <p:cNvSpPr txBox="1"/>
          <p:nvPr/>
        </p:nvSpPr>
        <p:spPr>
          <a:xfrm>
            <a:off x="7344875" y="4344353"/>
            <a:ext cx="2252601" cy="923330"/>
          </a:xfrm>
          <a:prstGeom prst="rect">
            <a:avLst/>
          </a:prstGeom>
          <a:noFill/>
        </p:spPr>
        <p:txBody>
          <a:bodyPr wrap="square" rtlCol="0">
            <a:spAutoFit/>
          </a:bodyPr>
          <a:lstStyle/>
          <a:p>
            <a:r>
              <a:rPr lang="en-US" dirty="0"/>
              <a:t>I</a:t>
            </a:r>
            <a:r>
              <a:rPr lang="en-TW" dirty="0"/>
              <a:t>ndustrial fuel, carbon-hydrogen gases</a:t>
            </a:r>
          </a:p>
        </p:txBody>
      </p:sp>
      <p:sp>
        <p:nvSpPr>
          <p:cNvPr id="13" name="TextBox 12">
            <a:extLst>
              <a:ext uri="{FF2B5EF4-FFF2-40B4-BE49-F238E27FC236}">
                <a16:creationId xmlns:a16="http://schemas.microsoft.com/office/drawing/2014/main" id="{CECD42B1-43B5-9FB4-493F-8A29693A47B0}"/>
              </a:ext>
            </a:extLst>
          </p:cNvPr>
          <p:cNvSpPr txBox="1"/>
          <p:nvPr/>
        </p:nvSpPr>
        <p:spPr>
          <a:xfrm>
            <a:off x="6051693" y="5333870"/>
            <a:ext cx="1244893" cy="369332"/>
          </a:xfrm>
          <a:prstGeom prst="rect">
            <a:avLst/>
          </a:prstGeom>
          <a:noFill/>
        </p:spPr>
        <p:txBody>
          <a:bodyPr wrap="none" rtlCol="0">
            <a:spAutoFit/>
          </a:bodyPr>
          <a:lstStyle/>
          <a:p>
            <a:r>
              <a:rPr lang="en-US" dirty="0"/>
              <a:t>T</a:t>
            </a:r>
            <a:r>
              <a:rPr lang="en-TW" dirty="0"/>
              <a:t>ar, asphalt</a:t>
            </a:r>
          </a:p>
        </p:txBody>
      </p:sp>
      <p:sp>
        <p:nvSpPr>
          <p:cNvPr id="14" name="TextBox 13">
            <a:extLst>
              <a:ext uri="{FF2B5EF4-FFF2-40B4-BE49-F238E27FC236}">
                <a16:creationId xmlns:a16="http://schemas.microsoft.com/office/drawing/2014/main" id="{94C8996B-0225-5F2B-DC77-E4CD7550573B}"/>
              </a:ext>
            </a:extLst>
          </p:cNvPr>
          <p:cNvSpPr txBox="1"/>
          <p:nvPr/>
        </p:nvSpPr>
        <p:spPr>
          <a:xfrm>
            <a:off x="6184357" y="5094903"/>
            <a:ext cx="1940275" cy="369332"/>
          </a:xfrm>
          <a:prstGeom prst="rect">
            <a:avLst/>
          </a:prstGeom>
          <a:noFill/>
        </p:spPr>
        <p:txBody>
          <a:bodyPr wrap="none" rtlCol="0">
            <a:spAutoFit/>
          </a:bodyPr>
          <a:lstStyle/>
          <a:p>
            <a:r>
              <a:rPr lang="en-US" dirty="0"/>
              <a:t>P</a:t>
            </a:r>
            <a:r>
              <a:rPr lang="en-TW" dirty="0"/>
              <a:t>araffin, lubricants</a:t>
            </a:r>
          </a:p>
        </p:txBody>
      </p:sp>
      <p:sp>
        <p:nvSpPr>
          <p:cNvPr id="15" name="TextBox 14">
            <a:extLst>
              <a:ext uri="{FF2B5EF4-FFF2-40B4-BE49-F238E27FC236}">
                <a16:creationId xmlns:a16="http://schemas.microsoft.com/office/drawing/2014/main" id="{503902A1-4999-3BE2-2885-40C579A57E1A}"/>
              </a:ext>
            </a:extLst>
          </p:cNvPr>
          <p:cNvSpPr txBox="1"/>
          <p:nvPr/>
        </p:nvSpPr>
        <p:spPr>
          <a:xfrm>
            <a:off x="3963678" y="2666666"/>
            <a:ext cx="721672" cy="369332"/>
          </a:xfrm>
          <a:prstGeom prst="rect">
            <a:avLst/>
          </a:prstGeom>
          <a:noFill/>
        </p:spPr>
        <p:txBody>
          <a:bodyPr wrap="none" rtlCol="0">
            <a:spAutoFit/>
          </a:bodyPr>
          <a:lstStyle/>
          <a:p>
            <a:r>
              <a:rPr lang="en-TW" dirty="0"/>
              <a:t>crude</a:t>
            </a:r>
          </a:p>
        </p:txBody>
      </p:sp>
      <p:sp>
        <p:nvSpPr>
          <p:cNvPr id="16" name="TextBox 15">
            <a:extLst>
              <a:ext uri="{FF2B5EF4-FFF2-40B4-BE49-F238E27FC236}">
                <a16:creationId xmlns:a16="http://schemas.microsoft.com/office/drawing/2014/main" id="{7DB99D9E-C986-333C-A56F-EA2D866E082A}"/>
              </a:ext>
            </a:extLst>
          </p:cNvPr>
          <p:cNvSpPr txBox="1"/>
          <p:nvPr/>
        </p:nvSpPr>
        <p:spPr>
          <a:xfrm>
            <a:off x="3924095" y="3062702"/>
            <a:ext cx="1653081" cy="369332"/>
          </a:xfrm>
          <a:prstGeom prst="rect">
            <a:avLst/>
          </a:prstGeom>
          <a:noFill/>
        </p:spPr>
        <p:txBody>
          <a:bodyPr wrap="none" rtlCol="0">
            <a:spAutoFit/>
          </a:bodyPr>
          <a:lstStyle/>
          <a:p>
            <a:r>
              <a:rPr lang="en-US" dirty="0"/>
              <a:t>C</a:t>
            </a:r>
            <a:r>
              <a:rPr lang="en-TW" dirty="0"/>
              <a:t>rude kerosene</a:t>
            </a:r>
          </a:p>
        </p:txBody>
      </p:sp>
      <p:sp>
        <p:nvSpPr>
          <p:cNvPr id="17" name="TextBox 16">
            <a:extLst>
              <a:ext uri="{FF2B5EF4-FFF2-40B4-BE49-F238E27FC236}">
                <a16:creationId xmlns:a16="http://schemas.microsoft.com/office/drawing/2014/main" id="{1866D7B3-DFAB-6216-8CD9-438D7799BCB5}"/>
              </a:ext>
            </a:extLst>
          </p:cNvPr>
          <p:cNvSpPr txBox="1"/>
          <p:nvPr/>
        </p:nvSpPr>
        <p:spPr>
          <a:xfrm>
            <a:off x="3924095" y="3628586"/>
            <a:ext cx="1218603" cy="369332"/>
          </a:xfrm>
          <a:prstGeom prst="rect">
            <a:avLst/>
          </a:prstGeom>
          <a:noFill/>
        </p:spPr>
        <p:txBody>
          <a:bodyPr wrap="none" rtlCol="0">
            <a:spAutoFit/>
          </a:bodyPr>
          <a:lstStyle/>
          <a:p>
            <a:r>
              <a:rPr lang="en-US" dirty="0"/>
              <a:t>G</a:t>
            </a:r>
            <a:r>
              <a:rPr lang="en-TW" dirty="0"/>
              <a:t>as and oil</a:t>
            </a:r>
          </a:p>
        </p:txBody>
      </p:sp>
      <p:sp>
        <p:nvSpPr>
          <p:cNvPr id="18" name="TextBox 17">
            <a:extLst>
              <a:ext uri="{FF2B5EF4-FFF2-40B4-BE49-F238E27FC236}">
                <a16:creationId xmlns:a16="http://schemas.microsoft.com/office/drawing/2014/main" id="{978B5232-A205-97E5-729C-9BDDFE8FBB74}"/>
              </a:ext>
            </a:extLst>
          </p:cNvPr>
          <p:cNvSpPr txBox="1"/>
          <p:nvPr/>
        </p:nvSpPr>
        <p:spPr>
          <a:xfrm>
            <a:off x="3924095" y="3975021"/>
            <a:ext cx="1504707" cy="369332"/>
          </a:xfrm>
          <a:prstGeom prst="rect">
            <a:avLst/>
          </a:prstGeom>
          <a:noFill/>
        </p:spPr>
        <p:txBody>
          <a:bodyPr wrap="none" rtlCol="0">
            <a:spAutoFit/>
          </a:bodyPr>
          <a:lstStyle/>
          <a:p>
            <a:r>
              <a:rPr lang="en-US" dirty="0"/>
              <a:t>L</a:t>
            </a:r>
            <a:r>
              <a:rPr lang="en-TW" dirty="0"/>
              <a:t>ubricating oil</a:t>
            </a:r>
          </a:p>
        </p:txBody>
      </p:sp>
      <p:sp>
        <p:nvSpPr>
          <p:cNvPr id="19" name="TextBox 18">
            <a:extLst>
              <a:ext uri="{FF2B5EF4-FFF2-40B4-BE49-F238E27FC236}">
                <a16:creationId xmlns:a16="http://schemas.microsoft.com/office/drawing/2014/main" id="{C62DE9F1-7B9C-8B6B-AAAE-20123A5012EA}"/>
              </a:ext>
            </a:extLst>
          </p:cNvPr>
          <p:cNvSpPr txBox="1"/>
          <p:nvPr/>
        </p:nvSpPr>
        <p:spPr>
          <a:xfrm>
            <a:off x="3778042" y="4319816"/>
            <a:ext cx="1041375" cy="369332"/>
          </a:xfrm>
          <a:prstGeom prst="rect">
            <a:avLst/>
          </a:prstGeom>
          <a:noFill/>
        </p:spPr>
        <p:txBody>
          <a:bodyPr wrap="none" rtlCol="0">
            <a:spAutoFit/>
          </a:bodyPr>
          <a:lstStyle/>
          <a:p>
            <a:r>
              <a:rPr lang="en-US" dirty="0"/>
              <a:t>H</a:t>
            </a:r>
            <a:r>
              <a:rPr lang="en-TW" dirty="0"/>
              <a:t>eavy oil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1365871" y="333375"/>
            <a:ext cx="6412257" cy="59753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石油源自腐爛的有機物質 </a:t>
            </a:r>
            <a:r>
              <a:rPr lang="en-US" altLang="zh-TW" dirty="0"/>
              <a:t>(</a:t>
            </a:r>
            <a:r>
              <a:rPr lang="zh-TW" altLang="en-US" dirty="0"/>
              <a:t>大多屬於海洋生物</a:t>
            </a:r>
            <a:r>
              <a:rPr lang="en-US" altLang="zh-TW" dirty="0"/>
              <a:t>)</a:t>
            </a:r>
            <a:r>
              <a:rPr lang="zh-TW" altLang="en-US" dirty="0"/>
              <a:t>，其經過數百萬年的高壓高溫 </a:t>
            </a:r>
            <a:r>
              <a:rPr lang="en-US" altLang="zh-TW" dirty="0"/>
              <a:t>(</a:t>
            </a:r>
            <a:r>
              <a:rPr lang="zh-TW" altLang="en-US" dirty="0"/>
              <a:t>海洋沉澱深葬過程</a:t>
            </a:r>
            <a:r>
              <a:rPr lang="en-US" altLang="zh-TW" dirty="0"/>
              <a:t>) </a:t>
            </a:r>
            <a:r>
              <a:rPr lang="zh-TW" altLang="en-US" dirty="0"/>
              <a:t>轉換而成。</a:t>
            </a:r>
            <a:endParaRPr lang="en-US" altLang="zh-TW" dirty="0"/>
          </a:p>
          <a:p>
            <a:r>
              <a:rPr lang="en-US" altLang="zh-TW" dirty="0"/>
              <a:t>Petroleum is derived from decaying organic matter (mostly marine organisms) that has been transformed through millions of years of high pressure and temperature (marine sedimentation process).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18</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457200" y="2970231"/>
            <a:ext cx="8229600" cy="3267081"/>
          </a:xfrm>
          <a:prstGeom prst="rect">
            <a:avLst/>
          </a:prstGeom>
          <a:noFill/>
          <a:ln w="9525">
            <a:noFill/>
            <a:miter lim="800000"/>
            <a:headEnd/>
            <a:tailEnd/>
          </a:ln>
        </p:spPr>
      </p:pic>
      <p:sp>
        <p:nvSpPr>
          <p:cNvPr id="4" name="TextBox 3">
            <a:extLst>
              <a:ext uri="{FF2B5EF4-FFF2-40B4-BE49-F238E27FC236}">
                <a16:creationId xmlns:a16="http://schemas.microsoft.com/office/drawing/2014/main" id="{C2ACC1FE-7F6A-AA5E-6C40-CE4083CBA48E}"/>
              </a:ext>
            </a:extLst>
          </p:cNvPr>
          <p:cNvSpPr txBox="1"/>
          <p:nvPr/>
        </p:nvSpPr>
        <p:spPr>
          <a:xfrm>
            <a:off x="4644008" y="2970231"/>
            <a:ext cx="1009956" cy="369332"/>
          </a:xfrm>
          <a:prstGeom prst="rect">
            <a:avLst/>
          </a:prstGeom>
          <a:noFill/>
        </p:spPr>
        <p:txBody>
          <a:bodyPr wrap="none" rtlCol="0">
            <a:spAutoFit/>
          </a:bodyPr>
          <a:lstStyle/>
          <a:p>
            <a:r>
              <a:rPr lang="en-US" dirty="0"/>
              <a:t>R</a:t>
            </a:r>
            <a:r>
              <a:rPr lang="en-TW" dirty="0"/>
              <a:t>ock cap</a:t>
            </a:r>
          </a:p>
        </p:txBody>
      </p:sp>
      <p:sp>
        <p:nvSpPr>
          <p:cNvPr id="7" name="TextBox 6">
            <a:extLst>
              <a:ext uri="{FF2B5EF4-FFF2-40B4-BE49-F238E27FC236}">
                <a16:creationId xmlns:a16="http://schemas.microsoft.com/office/drawing/2014/main" id="{D6BDF989-FAD7-8CA5-4D65-DFA2EEEB0630}"/>
              </a:ext>
            </a:extLst>
          </p:cNvPr>
          <p:cNvSpPr txBox="1"/>
          <p:nvPr/>
        </p:nvSpPr>
        <p:spPr>
          <a:xfrm>
            <a:off x="2195736" y="5865436"/>
            <a:ext cx="1565237" cy="369332"/>
          </a:xfrm>
          <a:prstGeom prst="rect">
            <a:avLst/>
          </a:prstGeom>
          <a:noFill/>
        </p:spPr>
        <p:txBody>
          <a:bodyPr wrap="none" rtlCol="0">
            <a:spAutoFit/>
          </a:bodyPr>
          <a:lstStyle/>
          <a:p>
            <a:r>
              <a:rPr lang="en-US" dirty="0"/>
              <a:t>A</a:t>
            </a:r>
            <a:r>
              <a:rPr lang="en-TW" dirty="0"/>
              <a:t>nticlinal layer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3315" name="Picture 3"/>
          <p:cNvPicPr>
            <a:picLocks noGrp="1" noChangeAspect="1" noChangeArrowheads="1"/>
          </p:cNvPicPr>
          <p:nvPr>
            <p:ph idx="1"/>
          </p:nvPr>
        </p:nvPicPr>
        <p:blipFill>
          <a:blip r:embed="rId2" cstate="print"/>
          <a:stretch>
            <a:fillRect/>
          </a:stretch>
        </p:blipFill>
        <p:spPr bwMode="auto">
          <a:xfrm>
            <a:off x="1036054" y="908050"/>
            <a:ext cx="7071893"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19</a:t>
            </a:fld>
            <a:endParaRPr lang="zh-TW" altLang="en-US"/>
          </a:p>
        </p:txBody>
      </p:sp>
      <p:sp>
        <p:nvSpPr>
          <p:cNvPr id="3" name="TextBox 2">
            <a:extLst>
              <a:ext uri="{FF2B5EF4-FFF2-40B4-BE49-F238E27FC236}">
                <a16:creationId xmlns:a16="http://schemas.microsoft.com/office/drawing/2014/main" id="{213335C1-7DA5-6688-2511-79FE0D9DB30D}"/>
              </a:ext>
            </a:extLst>
          </p:cNvPr>
          <p:cNvSpPr txBox="1"/>
          <p:nvPr/>
        </p:nvSpPr>
        <p:spPr>
          <a:xfrm>
            <a:off x="5220072" y="908050"/>
            <a:ext cx="1481431" cy="369332"/>
          </a:xfrm>
          <a:prstGeom prst="rect">
            <a:avLst/>
          </a:prstGeom>
          <a:noFill/>
        </p:spPr>
        <p:txBody>
          <a:bodyPr wrap="none" rtlCol="0">
            <a:spAutoFit/>
          </a:bodyPr>
          <a:lstStyle/>
          <a:p>
            <a:r>
              <a:rPr lang="en-TW" dirty="0"/>
              <a:t>Drilling for Oil</a:t>
            </a:r>
          </a:p>
        </p:txBody>
      </p:sp>
      <p:sp>
        <p:nvSpPr>
          <p:cNvPr id="4" name="TextBox 3">
            <a:extLst>
              <a:ext uri="{FF2B5EF4-FFF2-40B4-BE49-F238E27FC236}">
                <a16:creationId xmlns:a16="http://schemas.microsoft.com/office/drawing/2014/main" id="{E13216D3-4F93-31EB-41FD-D16C2197F38C}"/>
              </a:ext>
            </a:extLst>
          </p:cNvPr>
          <p:cNvSpPr txBox="1"/>
          <p:nvPr/>
        </p:nvSpPr>
        <p:spPr>
          <a:xfrm>
            <a:off x="1036053" y="1916832"/>
            <a:ext cx="1601336" cy="369332"/>
          </a:xfrm>
          <a:prstGeom prst="rect">
            <a:avLst/>
          </a:prstGeom>
          <a:noFill/>
        </p:spPr>
        <p:txBody>
          <a:bodyPr wrap="none" rtlCol="0">
            <a:spAutoFit/>
          </a:bodyPr>
          <a:lstStyle/>
          <a:p>
            <a:r>
              <a:rPr lang="en-TW" dirty="0"/>
              <a:t>Harvest, Step 1</a:t>
            </a:r>
          </a:p>
        </p:txBody>
      </p:sp>
      <p:sp>
        <p:nvSpPr>
          <p:cNvPr id="6" name="TextBox 5">
            <a:extLst>
              <a:ext uri="{FF2B5EF4-FFF2-40B4-BE49-F238E27FC236}">
                <a16:creationId xmlns:a16="http://schemas.microsoft.com/office/drawing/2014/main" id="{6AE9977C-5BA7-6DEF-E3BC-7E7EEFAD8300}"/>
              </a:ext>
            </a:extLst>
          </p:cNvPr>
          <p:cNvSpPr txBox="1"/>
          <p:nvPr/>
        </p:nvSpPr>
        <p:spPr>
          <a:xfrm>
            <a:off x="6319290" y="2101498"/>
            <a:ext cx="1101584" cy="369332"/>
          </a:xfrm>
          <a:prstGeom prst="rect">
            <a:avLst/>
          </a:prstGeom>
          <a:noFill/>
        </p:spPr>
        <p:txBody>
          <a:bodyPr wrap="none" rtlCol="0">
            <a:spAutoFit/>
          </a:bodyPr>
          <a:lstStyle/>
          <a:p>
            <a:r>
              <a:rPr lang="en-TW" dirty="0"/>
              <a:t>pumpjack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簡介</a:t>
            </a:r>
            <a:r>
              <a:rPr lang="en-US" altLang="zh-TW" dirty="0">
                <a:solidFill>
                  <a:schemeClr val="tx2"/>
                </a:solidFill>
              </a:rPr>
              <a:t>introduction</a:t>
            </a:r>
            <a:endParaRPr lang="zh-TW" altLang="en-US" dirty="0">
              <a:solidFill>
                <a:schemeClr val="tx2"/>
              </a:solidFill>
            </a:endParaRPr>
          </a:p>
        </p:txBody>
      </p:sp>
      <p:sp>
        <p:nvSpPr>
          <p:cNvPr id="3" name="內容版面配置區 2"/>
          <p:cNvSpPr>
            <a:spLocks noGrp="1"/>
          </p:cNvSpPr>
          <p:nvPr>
            <p:ph idx="1"/>
          </p:nvPr>
        </p:nvSpPr>
        <p:spPr/>
        <p:txBody>
          <a:bodyPr/>
          <a:lstStyle/>
          <a:p>
            <a:r>
              <a:rPr lang="zh-TW" altLang="en-US" dirty="0"/>
              <a:t>現今，全世界的商用能量資源，約有 </a:t>
            </a:r>
            <a:r>
              <a:rPr lang="en-US" altLang="zh-TW" dirty="0"/>
              <a:t>85% </a:t>
            </a:r>
            <a:r>
              <a:rPr lang="zh-TW" altLang="en-US" dirty="0"/>
              <a:t>使用化石燃料</a:t>
            </a:r>
            <a:r>
              <a:rPr lang="en-US" altLang="zh-TW" dirty="0"/>
              <a:t>——</a:t>
            </a:r>
            <a:r>
              <a:rPr lang="zh-TW" altLang="en-US" dirty="0">
                <a:solidFill>
                  <a:schemeClr val="accent3"/>
                </a:solidFill>
              </a:rPr>
              <a:t>煤、石油和天然氣</a:t>
            </a:r>
            <a:r>
              <a:rPr lang="zh-TW" altLang="en-US" dirty="0"/>
              <a:t>。</a:t>
            </a:r>
            <a:endParaRPr lang="en-US" altLang="zh-TW" dirty="0"/>
          </a:p>
          <a:p>
            <a:r>
              <a:rPr lang="zh-TW" altLang="en-US" dirty="0">
                <a:solidFill>
                  <a:schemeClr val="accent3"/>
                </a:solidFill>
              </a:rPr>
              <a:t>資源術語：蘊藏量</a:t>
            </a:r>
            <a:r>
              <a:rPr lang="zh-TW" altLang="en-US" dirty="0"/>
              <a:t>，其定義乃是以現今的價格及科技利用地質探勘技術可以取得被人熟知的資源。</a:t>
            </a:r>
            <a:endParaRPr lang="en-US" altLang="zh-TW" dirty="0"/>
          </a:p>
          <a:p>
            <a:r>
              <a:rPr lang="zh-TW" altLang="en-US" dirty="0"/>
              <a:t>蘊藏量有時被分為證實的</a:t>
            </a:r>
            <a:r>
              <a:rPr lang="en-US" altLang="zh-TW" dirty="0"/>
              <a:t>( proven)</a:t>
            </a:r>
            <a:r>
              <a:rPr lang="zh-TW" altLang="en-US" dirty="0"/>
              <a:t>、可期的 </a:t>
            </a:r>
            <a:r>
              <a:rPr lang="en-US" altLang="zh-TW" dirty="0"/>
              <a:t>(indicated ) </a:t>
            </a:r>
            <a:r>
              <a:rPr lang="zh-TW" altLang="en-US" dirty="0"/>
              <a:t>以及推測的 </a:t>
            </a:r>
            <a:r>
              <a:rPr lang="en-US" altLang="zh-TW" dirty="0"/>
              <a:t>(inferred ) </a:t>
            </a:r>
            <a:r>
              <a:rPr lang="zh-TW" altLang="en-US" dirty="0"/>
              <a:t>等三種蘊藏量。</a:t>
            </a:r>
          </a:p>
          <a:p>
            <a:pPr marL="971550" lvl="1" indent="-514350">
              <a:buFont typeface="+mj-lt"/>
              <a:buAutoNum type="arabicPeriod"/>
            </a:pPr>
            <a:r>
              <a:rPr lang="zh-TW" altLang="en-US" dirty="0">
                <a:solidFill>
                  <a:schemeClr val="accent3"/>
                </a:solidFill>
              </a:rPr>
              <a:t>證實的蘊藏量</a:t>
            </a:r>
            <a:r>
              <a:rPr lang="zh-TW" altLang="en-US" dirty="0"/>
              <a:t>是指利用現有經濟及技術可從已知蘊藏區生產的合理確定量。</a:t>
            </a:r>
          </a:p>
          <a:p>
            <a:pPr marL="971550" lvl="1" indent="-514350">
              <a:buFont typeface="+mj-lt"/>
              <a:buAutoNum type="arabicPeriod"/>
            </a:pPr>
            <a:r>
              <a:rPr lang="zh-TW" altLang="en-US" dirty="0">
                <a:solidFill>
                  <a:schemeClr val="accent3"/>
                </a:solidFill>
              </a:rPr>
              <a:t>可期的蘊藏量</a:t>
            </a:r>
            <a:r>
              <a:rPr lang="zh-TW" altLang="en-US" dirty="0"/>
              <a:t>是指利用改良技術從已知礦區相信可採收的數量。</a:t>
            </a:r>
          </a:p>
          <a:p>
            <a:pPr marL="971550" lvl="1" indent="-514350">
              <a:buFont typeface="+mj-lt"/>
              <a:buAutoNum type="arabicPeriod"/>
            </a:pPr>
            <a:r>
              <a:rPr lang="zh-TW" altLang="en-US" dirty="0">
                <a:solidFill>
                  <a:schemeClr val="accent3"/>
                </a:solidFill>
              </a:rPr>
              <a:t>推測的蘊藏量</a:t>
            </a:r>
            <a:r>
              <a:rPr lang="zh-TW" altLang="en-US" dirty="0"/>
              <a:t>是指從已被確認但尚未經過測量的礦區之預期儲存量。</a:t>
            </a:r>
            <a:endParaRPr lang="en-US" altLang="zh-TW" dirty="0"/>
          </a:p>
          <a:p>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4338" name="Picture 2"/>
          <p:cNvPicPr>
            <a:picLocks noGrp="1" noChangeAspect="1" noChangeArrowheads="1"/>
          </p:cNvPicPr>
          <p:nvPr>
            <p:ph idx="1"/>
          </p:nvPr>
        </p:nvPicPr>
        <p:blipFill>
          <a:blip r:embed="rId2" cstate="print"/>
          <a:stretch>
            <a:fillRect/>
          </a:stretch>
        </p:blipFill>
        <p:spPr bwMode="auto">
          <a:xfrm>
            <a:off x="179388" y="1161117"/>
            <a:ext cx="8785225" cy="475801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20</a:t>
            </a:fld>
            <a:endParaRPr lang="zh-TW" altLang="en-US"/>
          </a:p>
        </p:txBody>
      </p:sp>
      <p:sp>
        <p:nvSpPr>
          <p:cNvPr id="3" name="TextBox 2">
            <a:extLst>
              <a:ext uri="{FF2B5EF4-FFF2-40B4-BE49-F238E27FC236}">
                <a16:creationId xmlns:a16="http://schemas.microsoft.com/office/drawing/2014/main" id="{43152316-87D4-28C2-0820-54D4DEBCECBD}"/>
              </a:ext>
            </a:extLst>
          </p:cNvPr>
          <p:cNvSpPr txBox="1"/>
          <p:nvPr/>
        </p:nvSpPr>
        <p:spPr>
          <a:xfrm>
            <a:off x="6256709" y="1161117"/>
            <a:ext cx="1638782" cy="369332"/>
          </a:xfrm>
          <a:prstGeom prst="rect">
            <a:avLst/>
          </a:prstGeom>
          <a:noFill/>
        </p:spPr>
        <p:txBody>
          <a:bodyPr wrap="none" rtlCol="0">
            <a:spAutoFit/>
          </a:bodyPr>
          <a:lstStyle/>
          <a:p>
            <a:r>
              <a:rPr lang="en-TW" dirty="0"/>
              <a:t>Second Harvest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5362" name="Picture 2"/>
          <p:cNvPicPr>
            <a:picLocks noGrp="1" noChangeAspect="1" noChangeArrowheads="1"/>
          </p:cNvPicPr>
          <p:nvPr>
            <p:ph idx="1"/>
          </p:nvPr>
        </p:nvPicPr>
        <p:blipFill>
          <a:blip r:embed="rId2" cstate="print"/>
          <a:stretch>
            <a:fillRect/>
          </a:stretch>
        </p:blipFill>
        <p:spPr bwMode="auto">
          <a:xfrm>
            <a:off x="785507" y="908050"/>
            <a:ext cx="7572987"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21</a:t>
            </a:fld>
            <a:endParaRPr lang="zh-TW" altLang="en-US"/>
          </a:p>
        </p:txBody>
      </p:sp>
      <p:sp>
        <p:nvSpPr>
          <p:cNvPr id="3" name="TextBox 2">
            <a:extLst>
              <a:ext uri="{FF2B5EF4-FFF2-40B4-BE49-F238E27FC236}">
                <a16:creationId xmlns:a16="http://schemas.microsoft.com/office/drawing/2014/main" id="{BFEDCD6C-5086-7C93-24EC-0B43AD12DF12}"/>
              </a:ext>
            </a:extLst>
          </p:cNvPr>
          <p:cNvSpPr txBox="1"/>
          <p:nvPr/>
        </p:nvSpPr>
        <p:spPr>
          <a:xfrm>
            <a:off x="251520" y="3216959"/>
            <a:ext cx="2107436" cy="646331"/>
          </a:xfrm>
          <a:prstGeom prst="rect">
            <a:avLst/>
          </a:prstGeom>
          <a:noFill/>
        </p:spPr>
        <p:txBody>
          <a:bodyPr wrap="none" rtlCol="0">
            <a:spAutoFit/>
          </a:bodyPr>
          <a:lstStyle/>
          <a:p>
            <a:r>
              <a:rPr lang="en-TW" dirty="0"/>
              <a:t>Enhanced Extraction</a:t>
            </a:r>
          </a:p>
          <a:p>
            <a:r>
              <a:rPr lang="en-TW" dirty="0"/>
              <a:t>With steam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5A0C-9099-B14A-F3A7-8CA072F84721}"/>
              </a:ext>
            </a:extLst>
          </p:cNvPr>
          <p:cNvSpPr>
            <a:spLocks noGrp="1"/>
          </p:cNvSpPr>
          <p:nvPr>
            <p:ph type="title"/>
          </p:nvPr>
        </p:nvSpPr>
        <p:spPr/>
        <p:txBody>
          <a:bodyPr/>
          <a:lstStyle/>
          <a:p>
            <a:endParaRPr lang="en-TW"/>
          </a:p>
        </p:txBody>
      </p:sp>
      <p:pic>
        <p:nvPicPr>
          <p:cNvPr id="6" name="Content Placeholder 5">
            <a:extLst>
              <a:ext uri="{FF2B5EF4-FFF2-40B4-BE49-F238E27FC236}">
                <a16:creationId xmlns:a16="http://schemas.microsoft.com/office/drawing/2014/main" id="{B9A7F9C2-8659-0D45-325D-3C6018FBDCA6}"/>
              </a:ext>
            </a:extLst>
          </p:cNvPr>
          <p:cNvPicPr>
            <a:picLocks noGrp="1" noChangeAspect="1"/>
          </p:cNvPicPr>
          <p:nvPr>
            <p:ph idx="1"/>
          </p:nvPr>
        </p:nvPicPr>
        <p:blipFill>
          <a:blip r:embed="rId2"/>
          <a:stretch>
            <a:fillRect/>
          </a:stretch>
        </p:blipFill>
        <p:spPr>
          <a:xfrm>
            <a:off x="2320522" y="908050"/>
            <a:ext cx="4502957" cy="5264150"/>
          </a:xfrm>
        </p:spPr>
      </p:pic>
      <p:sp>
        <p:nvSpPr>
          <p:cNvPr id="4" name="Date Placeholder 3">
            <a:extLst>
              <a:ext uri="{FF2B5EF4-FFF2-40B4-BE49-F238E27FC236}">
                <a16:creationId xmlns:a16="http://schemas.microsoft.com/office/drawing/2014/main" id="{2FD55EC4-E65E-84DD-25E4-4CFA5EEE8876}"/>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6DF12609-5180-F81E-8536-1A82760069B9}"/>
              </a:ext>
            </a:extLst>
          </p:cNvPr>
          <p:cNvSpPr>
            <a:spLocks noGrp="1"/>
          </p:cNvSpPr>
          <p:nvPr>
            <p:ph type="sldNum" sz="quarter" idx="12"/>
          </p:nvPr>
        </p:nvSpPr>
        <p:spPr/>
        <p:txBody>
          <a:bodyPr/>
          <a:lstStyle/>
          <a:p>
            <a:fld id="{08EE5728-927D-4899-8F57-AEB4512E7F76}" type="slidenum">
              <a:rPr lang="zh-TW" altLang="en-US" smtClean="0"/>
              <a:pPr/>
              <a:t>22</a:t>
            </a:fld>
            <a:endParaRPr lang="zh-TW" altLang="en-US"/>
          </a:p>
        </p:txBody>
      </p:sp>
      <p:sp>
        <p:nvSpPr>
          <p:cNvPr id="7" name="TextBox 6">
            <a:extLst>
              <a:ext uri="{FF2B5EF4-FFF2-40B4-BE49-F238E27FC236}">
                <a16:creationId xmlns:a16="http://schemas.microsoft.com/office/drawing/2014/main" id="{5746EA10-9D8A-4D83-4259-EDAC2EC13199}"/>
              </a:ext>
            </a:extLst>
          </p:cNvPr>
          <p:cNvSpPr txBox="1"/>
          <p:nvPr/>
        </p:nvSpPr>
        <p:spPr>
          <a:xfrm>
            <a:off x="20576" y="6247921"/>
            <a:ext cx="1122423" cy="369332"/>
          </a:xfrm>
          <a:prstGeom prst="rect">
            <a:avLst/>
          </a:prstGeom>
          <a:noFill/>
        </p:spPr>
        <p:txBody>
          <a:bodyPr wrap="none" rtlCol="0">
            <a:spAutoFit/>
          </a:bodyPr>
          <a:lstStyle/>
          <a:p>
            <a:r>
              <a:rPr lang="en-TW" dirty="0"/>
              <a:t>Wikipedia</a:t>
            </a:r>
          </a:p>
        </p:txBody>
      </p:sp>
    </p:spTree>
    <p:extLst>
      <p:ext uri="{BB962C8B-B14F-4D97-AF65-F5344CB8AC3E}">
        <p14:creationId xmlns:p14="http://schemas.microsoft.com/office/powerpoint/2010/main" val="271662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天然氣</a:t>
            </a:r>
            <a:r>
              <a:rPr lang="en-US" altLang="zh-TW" dirty="0"/>
              <a:t>natural gas</a:t>
            </a:r>
            <a:endParaRPr lang="zh-TW" altLang="en-US" dirty="0"/>
          </a:p>
        </p:txBody>
      </p:sp>
      <p:sp>
        <p:nvSpPr>
          <p:cNvPr id="3" name="內容版面配置區 2"/>
          <p:cNvSpPr>
            <a:spLocks noGrp="1"/>
          </p:cNvSpPr>
          <p:nvPr>
            <p:ph idx="1"/>
          </p:nvPr>
        </p:nvSpPr>
        <p:spPr/>
        <p:txBody>
          <a:bodyPr/>
          <a:lstStyle/>
          <a:p>
            <a:r>
              <a:rPr lang="zh-TW" altLang="en-US" dirty="0"/>
              <a:t>天然氣是由輕碳氫化合物 </a:t>
            </a:r>
            <a:r>
              <a:rPr lang="en-US" altLang="zh-TW" dirty="0"/>
              <a:t>(</a:t>
            </a:r>
            <a:r>
              <a:rPr lang="zh-TW" altLang="en-US" dirty="0"/>
              <a:t>主要是甲烷 </a:t>
            </a:r>
            <a:r>
              <a:rPr lang="en-US" altLang="zh-TW" dirty="0"/>
              <a:t>CH</a:t>
            </a:r>
            <a:r>
              <a:rPr lang="en-US" altLang="zh-TW" baseline="-25000" dirty="0"/>
              <a:t>4</a:t>
            </a:r>
            <a:r>
              <a:rPr lang="en-US" altLang="zh-TW" dirty="0"/>
              <a:t>) </a:t>
            </a:r>
            <a:r>
              <a:rPr lang="zh-TW" altLang="en-US" dirty="0"/>
              <a:t>混合而成，如同原油一般，它亦是源自腐壞的有機物。</a:t>
            </a:r>
            <a:endParaRPr lang="en-US" altLang="zh-TW" dirty="0"/>
          </a:p>
          <a:p>
            <a:r>
              <a:rPr lang="zh-TW" altLang="en-US" dirty="0"/>
              <a:t>天然氣通常可能和石油一起被發現 </a:t>
            </a:r>
            <a:r>
              <a:rPr lang="en-US" altLang="zh-TW" dirty="0"/>
              <a:t>(</a:t>
            </a:r>
            <a:r>
              <a:rPr lang="zh-TW" altLang="en-US" dirty="0"/>
              <a:t>在儲庫中發現壓力</a:t>
            </a:r>
            <a:r>
              <a:rPr lang="en-US" altLang="zh-TW" dirty="0"/>
              <a:t>) </a:t>
            </a:r>
            <a:r>
              <a:rPr lang="zh-TW" altLang="en-US" dirty="0"/>
              <a:t>或是在圈閉中</a:t>
            </a:r>
            <a:r>
              <a:rPr lang="en-US" altLang="zh-TW" dirty="0"/>
              <a:t>——</a:t>
            </a:r>
            <a:r>
              <a:rPr lang="zh-TW" altLang="en-US" dirty="0"/>
              <a:t>原油較少的地方。若在儲庫中單獨被發現，稱為</a:t>
            </a:r>
            <a:r>
              <a:rPr lang="zh-TW" altLang="en-US" dirty="0">
                <a:solidFill>
                  <a:schemeClr val="accent3"/>
                </a:solidFill>
              </a:rPr>
              <a:t>非伴生氣 </a:t>
            </a:r>
            <a:r>
              <a:rPr lang="en-US" altLang="zh-TW" dirty="0">
                <a:solidFill>
                  <a:schemeClr val="accent3"/>
                </a:solidFill>
              </a:rPr>
              <a:t>(</a:t>
            </a:r>
            <a:r>
              <a:rPr lang="en-US" altLang="zh-TW" dirty="0" err="1">
                <a:solidFill>
                  <a:schemeClr val="accent3"/>
                </a:solidFill>
              </a:rPr>
              <a:t>nonassociated</a:t>
            </a:r>
            <a:r>
              <a:rPr lang="en-US" altLang="zh-TW" dirty="0">
                <a:solidFill>
                  <a:schemeClr val="accent3"/>
                </a:solidFill>
              </a:rPr>
              <a:t> gas)</a:t>
            </a:r>
            <a:r>
              <a:rPr lang="zh-TW" altLang="en-US" dirty="0"/>
              <a:t>，若是和石油一起被發現，則稱為</a:t>
            </a:r>
            <a:r>
              <a:rPr lang="zh-TW" altLang="en-US" dirty="0">
                <a:solidFill>
                  <a:schemeClr val="accent3"/>
                </a:solidFill>
              </a:rPr>
              <a:t>伴生氣</a:t>
            </a:r>
            <a:r>
              <a:rPr lang="en-US" altLang="zh-TW" dirty="0">
                <a:solidFill>
                  <a:schemeClr val="accent3"/>
                </a:solidFill>
              </a:rPr>
              <a:t>(associated gas)</a:t>
            </a:r>
            <a:r>
              <a:rPr lang="zh-TW" altLang="en-US" dirty="0"/>
              <a:t>。</a:t>
            </a:r>
            <a:endParaRPr lang="en-US" altLang="zh-TW" dirty="0"/>
          </a:p>
          <a:p>
            <a:r>
              <a:rPr lang="en-US" altLang="zh-TW" dirty="0"/>
              <a:t>Natural gas is a mixture of light hydrocarbons (mainly methane CH</a:t>
            </a:r>
            <a:r>
              <a:rPr lang="en-US" altLang="zh-TW" baseline="-25000" dirty="0"/>
              <a:t>4</a:t>
            </a:r>
            <a:r>
              <a:rPr lang="en-US" altLang="zh-TW" dirty="0"/>
              <a:t>), which, like crude oil, is derived from decaying organic matter.</a:t>
            </a:r>
          </a:p>
          <a:p>
            <a:r>
              <a:rPr lang="en-US" altLang="zh-TW" dirty="0"/>
              <a:t>Natural gas may often be found with oil (pressure is found in a reservoir) or in traps - places where there is less crude oil. If it is found alone in a reservoir, it is called non-associated gas; if it is found with oil, it is called associated gas.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897041" y="333375"/>
            <a:ext cx="7349917" cy="59753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1250958"/>
            <a:ext cx="6858000" cy="595536"/>
          </a:xfrm>
        </p:spPr>
        <p:txBody>
          <a:bodyPr>
            <a:normAutofit fontScale="90000"/>
          </a:bodyPr>
          <a:lstStyle/>
          <a:p>
            <a:r>
              <a:rPr lang="en-US" altLang="zh-TW" dirty="0">
                <a:solidFill>
                  <a:schemeClr val="tx2"/>
                </a:solidFill>
              </a:rPr>
              <a:t>(a) </a:t>
            </a:r>
            <a:r>
              <a:rPr lang="zh-TW" altLang="en-US" dirty="0">
                <a:solidFill>
                  <a:schemeClr val="tx2"/>
                </a:solidFill>
              </a:rPr>
              <a:t>離岸式油井鑽機 </a:t>
            </a:r>
            <a:r>
              <a:rPr lang="en-US" altLang="zh-TW" dirty="0">
                <a:solidFill>
                  <a:schemeClr val="tx2"/>
                </a:solidFill>
              </a:rPr>
              <a:t>(</a:t>
            </a:r>
            <a:r>
              <a:rPr lang="zh-TW" altLang="en-US" dirty="0">
                <a:solidFill>
                  <a:schemeClr val="tx2"/>
                </a:solidFill>
              </a:rPr>
              <a:t>位於巴西海域</a:t>
            </a:r>
            <a:r>
              <a:rPr lang="en-US" altLang="zh-TW" dirty="0">
                <a:solidFill>
                  <a:schemeClr val="tx2"/>
                </a:solidFill>
              </a:rPr>
              <a:t>)</a:t>
            </a:r>
            <a:br>
              <a:rPr lang="en-US" altLang="zh-TW" dirty="0">
                <a:solidFill>
                  <a:schemeClr val="tx2"/>
                </a:solidFill>
              </a:rPr>
            </a:br>
            <a:r>
              <a:rPr lang="en-US" altLang="zh-TW" dirty="0">
                <a:solidFill>
                  <a:schemeClr val="tx2"/>
                </a:solidFill>
              </a:rPr>
              <a:t>(a) Offshore oil well drilling rig (located in Brazilian waters)</a:t>
            </a:r>
            <a:endParaRPr lang="zh-TW" altLang="en-US" dirty="0">
              <a:solidFill>
                <a:schemeClr val="tx2"/>
              </a:solidFill>
            </a:endParaRPr>
          </a:p>
        </p:txBody>
      </p:sp>
      <p:pic>
        <p:nvPicPr>
          <p:cNvPr id="17410" name="Picture 2"/>
          <p:cNvPicPr>
            <a:picLocks noGrp="1" noChangeAspect="1" noChangeArrowheads="1"/>
          </p:cNvPicPr>
          <p:nvPr>
            <p:ph idx="1"/>
          </p:nvPr>
        </p:nvPicPr>
        <p:blipFill>
          <a:blip r:embed="rId2" cstate="print"/>
          <a:stretch>
            <a:fillRect/>
          </a:stretch>
        </p:blipFill>
        <p:spPr bwMode="auto">
          <a:xfrm>
            <a:off x="2243275" y="1916832"/>
            <a:ext cx="4657450" cy="425536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090550"/>
            <a:ext cx="8640960" cy="955576"/>
          </a:xfrm>
        </p:spPr>
        <p:txBody>
          <a:bodyPr>
            <a:normAutofit fontScale="90000"/>
          </a:bodyPr>
          <a:lstStyle/>
          <a:p>
            <a:r>
              <a:rPr lang="en-US" altLang="zh-TW" dirty="0">
                <a:solidFill>
                  <a:schemeClr val="tx2"/>
                </a:solidFill>
              </a:rPr>
              <a:t>(b) 2010 </a:t>
            </a:r>
            <a:r>
              <a:rPr lang="zh-TW" altLang="en-US" dirty="0">
                <a:solidFill>
                  <a:schemeClr val="tx2"/>
                </a:solidFill>
              </a:rPr>
              <a:t>年墨西哥灣 </a:t>
            </a:r>
            <a:br>
              <a:rPr lang="en-US" altLang="zh-TW" dirty="0">
                <a:solidFill>
                  <a:schemeClr val="tx2"/>
                </a:solidFill>
              </a:rPr>
            </a:br>
            <a:r>
              <a:rPr lang="en-US" altLang="zh-TW" dirty="0">
                <a:solidFill>
                  <a:schemeClr val="tx2"/>
                </a:solidFill>
              </a:rPr>
              <a:t>Deepwater Horizon </a:t>
            </a:r>
            <a:r>
              <a:rPr lang="zh-TW" altLang="en-US" dirty="0">
                <a:solidFill>
                  <a:schemeClr val="tx2"/>
                </a:solidFill>
              </a:rPr>
              <a:t>鑽機發生大火。</a:t>
            </a:r>
            <a:br>
              <a:rPr lang="en-US" altLang="zh-TW" dirty="0">
                <a:solidFill>
                  <a:schemeClr val="tx2"/>
                </a:solidFill>
              </a:rPr>
            </a:br>
            <a:r>
              <a:rPr lang="en-US" altLang="zh-TW" dirty="0">
                <a:solidFill>
                  <a:schemeClr val="tx2"/>
                </a:solidFill>
              </a:rPr>
              <a:t>(b) The 2010 Deepwater Horizon rig fire in the Gulf of Mexico.</a:t>
            </a:r>
            <a:endParaRPr lang="zh-TW" altLang="en-US" dirty="0">
              <a:solidFill>
                <a:schemeClr val="tx2"/>
              </a:solidFill>
            </a:endParaRPr>
          </a:p>
        </p:txBody>
      </p:sp>
      <p:pic>
        <p:nvPicPr>
          <p:cNvPr id="18434" name="Picture 2"/>
          <p:cNvPicPr>
            <a:picLocks noGrp="1" noChangeAspect="1" noChangeArrowheads="1"/>
          </p:cNvPicPr>
          <p:nvPr>
            <p:ph idx="1"/>
          </p:nvPr>
        </p:nvPicPr>
        <p:blipFill>
          <a:blip r:embed="rId2" cstate="print"/>
          <a:stretch>
            <a:fillRect/>
          </a:stretch>
        </p:blipFill>
        <p:spPr>
          <a:xfrm>
            <a:off x="1759258" y="2058920"/>
            <a:ext cx="5625484" cy="4396692"/>
          </a:xfrm>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714360" y="404813"/>
            <a:ext cx="7715280" cy="590391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zh-TW" altLang="en-US" dirty="0"/>
              <a:t>天然氣具有價廉、清潔及容易取得的優點，其乃石油之最佳替代品。</a:t>
            </a:r>
            <a:endParaRPr lang="en-US" altLang="zh-TW" dirty="0"/>
          </a:p>
          <a:p>
            <a:endParaRPr lang="en-US" altLang="zh-TW" dirty="0"/>
          </a:p>
          <a:p>
            <a:r>
              <a:rPr lang="zh-TW" altLang="en-US" dirty="0">
                <a:solidFill>
                  <a:schemeClr val="accent3"/>
                </a:solidFill>
              </a:rPr>
              <a:t>液化天然氣 </a:t>
            </a:r>
            <a:r>
              <a:rPr lang="en-US" altLang="zh-TW" dirty="0">
                <a:solidFill>
                  <a:schemeClr val="accent3"/>
                </a:solidFill>
              </a:rPr>
              <a:t>(liquefied natural gas, LNG) </a:t>
            </a:r>
            <a:r>
              <a:rPr lang="zh-TW" altLang="en-US" dirty="0"/>
              <a:t>可以大型冷凍船載運至全球各地，而 </a:t>
            </a:r>
            <a:r>
              <a:rPr lang="en-US" altLang="zh-TW" dirty="0"/>
              <a:t>LNG </a:t>
            </a:r>
            <a:r>
              <a:rPr lang="zh-TW" altLang="en-US" dirty="0"/>
              <a:t>溫度必須保持在 −</a:t>
            </a:r>
            <a:r>
              <a:rPr lang="en-US" altLang="zh-TW" dirty="0"/>
              <a:t>162 °C (</a:t>
            </a:r>
            <a:r>
              <a:rPr lang="zh-TW" altLang="en-US" dirty="0"/>
              <a:t>即 −</a:t>
            </a:r>
            <a:r>
              <a:rPr lang="en-US" altLang="zh-TW" dirty="0"/>
              <a:t>260 °F)</a:t>
            </a:r>
            <a:r>
              <a:rPr lang="zh-TW" altLang="en-US" dirty="0"/>
              <a:t>，它佔用的體積約是甲烷的 </a:t>
            </a:r>
            <a:r>
              <a:rPr lang="en-US" altLang="zh-TW" dirty="0"/>
              <a:t>1/600 (</a:t>
            </a:r>
            <a:r>
              <a:rPr lang="zh-TW" altLang="en-US" dirty="0"/>
              <a:t>於室內溫度及壓力下</a:t>
            </a:r>
            <a:r>
              <a:rPr lang="en-US" altLang="zh-TW" dirty="0"/>
              <a:t>)</a:t>
            </a:r>
            <a:r>
              <a:rPr lang="zh-TW" altLang="en-US" dirty="0"/>
              <a:t>。</a:t>
            </a:r>
            <a:endParaRPr lang="en-US" altLang="zh-TW" dirty="0"/>
          </a:p>
          <a:p>
            <a:r>
              <a:rPr lang="en-US" altLang="zh-TW" dirty="0"/>
              <a:t>Natural gas is cheap, clean and easily available, making it the best substitute for petroleum.</a:t>
            </a:r>
          </a:p>
          <a:p>
            <a:endParaRPr lang="en-US" altLang="zh-TW" dirty="0"/>
          </a:p>
          <a:p>
            <a:r>
              <a:rPr lang="en-US" altLang="zh-TW" dirty="0"/>
              <a:t>Liquefied natural gas (LNG) can be transported around the world on large refrigerated ships. The temperature of LNG must be maintained at −162 °C (i.e. −260 °F), and it occupies about /600 the volume of methane (at room temperature and pressure).</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28</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933031"/>
            <a:ext cx="8229600" cy="520783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29</a:t>
            </a:fld>
            <a:endParaRPr lang="zh-TW" altLang="en-US"/>
          </a:p>
        </p:txBody>
      </p:sp>
      <p:sp>
        <p:nvSpPr>
          <p:cNvPr id="3" name="TextBox 2">
            <a:extLst>
              <a:ext uri="{FF2B5EF4-FFF2-40B4-BE49-F238E27FC236}">
                <a16:creationId xmlns:a16="http://schemas.microsoft.com/office/drawing/2014/main" id="{C89BA450-DC3E-029A-8454-E71AD9E970A6}"/>
              </a:ext>
            </a:extLst>
          </p:cNvPr>
          <p:cNvSpPr txBox="1"/>
          <p:nvPr/>
        </p:nvSpPr>
        <p:spPr>
          <a:xfrm>
            <a:off x="683568" y="2348880"/>
            <a:ext cx="1873077" cy="369332"/>
          </a:xfrm>
          <a:prstGeom prst="rect">
            <a:avLst/>
          </a:prstGeom>
          <a:noFill/>
        </p:spPr>
        <p:txBody>
          <a:bodyPr wrap="none" rtlCol="0">
            <a:spAutoFit/>
          </a:bodyPr>
          <a:lstStyle/>
          <a:p>
            <a:r>
              <a:rPr lang="en-TW" dirty="0"/>
              <a:t>Power Companies</a:t>
            </a:r>
          </a:p>
        </p:txBody>
      </p:sp>
      <p:sp>
        <p:nvSpPr>
          <p:cNvPr id="4" name="TextBox 3">
            <a:extLst>
              <a:ext uri="{FF2B5EF4-FFF2-40B4-BE49-F238E27FC236}">
                <a16:creationId xmlns:a16="http://schemas.microsoft.com/office/drawing/2014/main" id="{271992A6-030A-B8A6-71FE-9B240D251D5F}"/>
              </a:ext>
            </a:extLst>
          </p:cNvPr>
          <p:cNvSpPr txBox="1"/>
          <p:nvPr/>
        </p:nvSpPr>
        <p:spPr>
          <a:xfrm>
            <a:off x="1903421" y="1437919"/>
            <a:ext cx="1306448" cy="369332"/>
          </a:xfrm>
          <a:prstGeom prst="rect">
            <a:avLst/>
          </a:prstGeom>
          <a:noFill/>
        </p:spPr>
        <p:txBody>
          <a:bodyPr wrap="none" rtlCol="0">
            <a:spAutoFit/>
          </a:bodyPr>
          <a:lstStyle/>
          <a:p>
            <a:r>
              <a:rPr lang="en-TW" dirty="0"/>
              <a:t>Commerical</a:t>
            </a:r>
          </a:p>
        </p:txBody>
      </p:sp>
      <p:sp>
        <p:nvSpPr>
          <p:cNvPr id="6" name="TextBox 5">
            <a:extLst>
              <a:ext uri="{FF2B5EF4-FFF2-40B4-BE49-F238E27FC236}">
                <a16:creationId xmlns:a16="http://schemas.microsoft.com/office/drawing/2014/main" id="{A959C91A-6E84-663F-3296-DD9162385975}"/>
              </a:ext>
            </a:extLst>
          </p:cNvPr>
          <p:cNvSpPr txBox="1"/>
          <p:nvPr/>
        </p:nvSpPr>
        <p:spPr>
          <a:xfrm>
            <a:off x="6608313" y="1782879"/>
            <a:ext cx="1068562" cy="369332"/>
          </a:xfrm>
          <a:prstGeom prst="rect">
            <a:avLst/>
          </a:prstGeom>
          <a:noFill/>
        </p:spPr>
        <p:txBody>
          <a:bodyPr wrap="none" rtlCol="0">
            <a:spAutoFit/>
          </a:bodyPr>
          <a:lstStyle/>
          <a:p>
            <a:r>
              <a:rPr lang="en-US" dirty="0"/>
              <a:t>I</a:t>
            </a:r>
            <a:r>
              <a:rPr lang="en-TW" dirty="0"/>
              <a:t>ndustrial</a:t>
            </a:r>
          </a:p>
        </p:txBody>
      </p:sp>
      <p:sp>
        <p:nvSpPr>
          <p:cNvPr id="7" name="TextBox 6">
            <a:extLst>
              <a:ext uri="{FF2B5EF4-FFF2-40B4-BE49-F238E27FC236}">
                <a16:creationId xmlns:a16="http://schemas.microsoft.com/office/drawing/2014/main" id="{0EE42D70-7B11-E6BA-08C6-D776D9654E34}"/>
              </a:ext>
            </a:extLst>
          </p:cNvPr>
          <p:cNvSpPr txBox="1"/>
          <p:nvPr/>
        </p:nvSpPr>
        <p:spPr>
          <a:xfrm>
            <a:off x="6362540" y="4149080"/>
            <a:ext cx="1560107" cy="369332"/>
          </a:xfrm>
          <a:prstGeom prst="rect">
            <a:avLst/>
          </a:prstGeom>
          <a:noFill/>
        </p:spPr>
        <p:txBody>
          <a:bodyPr wrap="none" rtlCol="0">
            <a:spAutoFit/>
          </a:bodyPr>
          <a:lstStyle/>
          <a:p>
            <a:r>
              <a:rPr lang="en-TW" dirty="0"/>
              <a:t>Transportation</a:t>
            </a:r>
          </a:p>
        </p:txBody>
      </p:sp>
      <p:sp>
        <p:nvSpPr>
          <p:cNvPr id="9" name="TextBox 8">
            <a:extLst>
              <a:ext uri="{FF2B5EF4-FFF2-40B4-BE49-F238E27FC236}">
                <a16:creationId xmlns:a16="http://schemas.microsoft.com/office/drawing/2014/main" id="{9CB30604-50C3-1456-447C-03E726C0174A}"/>
              </a:ext>
            </a:extLst>
          </p:cNvPr>
          <p:cNvSpPr txBox="1"/>
          <p:nvPr/>
        </p:nvSpPr>
        <p:spPr>
          <a:xfrm>
            <a:off x="4932040" y="4725144"/>
            <a:ext cx="1214050" cy="369332"/>
          </a:xfrm>
          <a:prstGeom prst="rect">
            <a:avLst/>
          </a:prstGeom>
          <a:noFill/>
        </p:spPr>
        <p:txBody>
          <a:bodyPr wrap="none" rtlCol="0">
            <a:spAutoFit/>
          </a:bodyPr>
          <a:lstStyle/>
          <a:p>
            <a:r>
              <a:rPr lang="en-TW" dirty="0"/>
              <a:t>Residential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89E3-C516-DAB6-74CB-61DF641FB624}"/>
              </a:ext>
            </a:extLst>
          </p:cNvPr>
          <p:cNvSpPr>
            <a:spLocks noGrp="1"/>
          </p:cNvSpPr>
          <p:nvPr>
            <p:ph type="title"/>
          </p:nvPr>
        </p:nvSpPr>
        <p:spPr/>
        <p:txBody>
          <a:bodyPr/>
          <a:lstStyle/>
          <a:p>
            <a:r>
              <a:rPr lang="zh-TW" altLang="en-US" dirty="0">
                <a:solidFill>
                  <a:schemeClr val="tx2"/>
                </a:solidFill>
              </a:rPr>
              <a:t>簡介</a:t>
            </a:r>
            <a:r>
              <a:rPr lang="en-US" altLang="zh-TW" dirty="0">
                <a:solidFill>
                  <a:schemeClr val="tx2"/>
                </a:solidFill>
              </a:rPr>
              <a:t>introduction</a:t>
            </a:r>
            <a:endParaRPr lang="en-TW" dirty="0"/>
          </a:p>
        </p:txBody>
      </p:sp>
      <p:sp>
        <p:nvSpPr>
          <p:cNvPr id="3" name="Content Placeholder 2">
            <a:extLst>
              <a:ext uri="{FF2B5EF4-FFF2-40B4-BE49-F238E27FC236}">
                <a16:creationId xmlns:a16="http://schemas.microsoft.com/office/drawing/2014/main" id="{121B2F8E-91FF-8584-A301-44A34E56A0E5}"/>
              </a:ext>
            </a:extLst>
          </p:cNvPr>
          <p:cNvSpPr>
            <a:spLocks noGrp="1"/>
          </p:cNvSpPr>
          <p:nvPr>
            <p:ph idx="1"/>
          </p:nvPr>
        </p:nvSpPr>
        <p:spPr/>
        <p:txBody>
          <a:bodyPr>
            <a:normAutofit lnSpcReduction="10000"/>
          </a:bodyPr>
          <a:lstStyle/>
          <a:p>
            <a:r>
              <a:rPr lang="en-US" dirty="0"/>
              <a:t>Today, approximately 85% of the world’s commercial energy resources use fossil fuels—coal, oil, and natural gas.</a:t>
            </a:r>
          </a:p>
          <a:p>
            <a:r>
              <a:rPr lang="en-US" dirty="0"/>
              <a:t>Resource terminology: reserves, which are defined as well-known resources that can be obtained using geological exploration technology at current prices and technology.</a:t>
            </a:r>
          </a:p>
          <a:p>
            <a:r>
              <a:rPr lang="en-US" dirty="0"/>
              <a:t>Reserves are sometimes divided into three types: proven, indicated, and inferred.</a:t>
            </a:r>
          </a:p>
          <a:p>
            <a:r>
              <a:rPr lang="en-US" dirty="0"/>
              <a:t>Proven reserves refer to the reasonably certain quantities that can be produced from known reserves using existing economies and technologies.</a:t>
            </a:r>
          </a:p>
          <a:p>
            <a:r>
              <a:rPr lang="en-US" dirty="0"/>
              <a:t>Expected reserves refer to the amount believed to be recoverable from known mining areas using improved technology.</a:t>
            </a:r>
          </a:p>
          <a:p>
            <a:r>
              <a:rPr lang="en-US" dirty="0"/>
              <a:t>Inferred reserves refer to the expected reserves from mines that have been confirmed but not yet measured.</a:t>
            </a:r>
            <a:endParaRPr lang="en-TW" dirty="0"/>
          </a:p>
        </p:txBody>
      </p:sp>
      <p:sp>
        <p:nvSpPr>
          <p:cNvPr id="4" name="Date Placeholder 3">
            <a:extLst>
              <a:ext uri="{FF2B5EF4-FFF2-40B4-BE49-F238E27FC236}">
                <a16:creationId xmlns:a16="http://schemas.microsoft.com/office/drawing/2014/main" id="{67CE78C3-6875-B5CA-EE54-0642F4755CC7}"/>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C0F25E16-FE8B-9CDE-AE5D-3343401D2D78}"/>
              </a:ext>
            </a:extLst>
          </p:cNvPr>
          <p:cNvSpPr>
            <a:spLocks noGrp="1"/>
          </p:cNvSpPr>
          <p:nvPr>
            <p:ph type="sldNum" sz="quarter" idx="12"/>
          </p:nvPr>
        </p:nvSpPr>
        <p:spPr/>
        <p:txBody>
          <a:bodyPr/>
          <a:lstStyle/>
          <a:p>
            <a:fld id="{08EE5728-927D-4899-8F57-AEB4512E7F76}" type="slidenum">
              <a:rPr lang="zh-TW" altLang="en-US" smtClean="0"/>
              <a:pPr/>
              <a:t>3</a:t>
            </a:fld>
            <a:endParaRPr lang="zh-TW" altLang="en-US"/>
          </a:p>
        </p:txBody>
      </p:sp>
    </p:spTree>
    <p:extLst>
      <p:ext uri="{BB962C8B-B14F-4D97-AF65-F5344CB8AC3E}">
        <p14:creationId xmlns:p14="http://schemas.microsoft.com/office/powerpoint/2010/main" val="169585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1506" name="Picture 2"/>
          <p:cNvPicPr>
            <a:picLocks noGrp="1" noChangeAspect="1" noChangeArrowheads="1"/>
          </p:cNvPicPr>
          <p:nvPr>
            <p:ph idx="1"/>
          </p:nvPr>
        </p:nvPicPr>
        <p:blipFill>
          <a:blip r:embed="rId2" cstate="print"/>
          <a:srcRect/>
          <a:stretch>
            <a:fillRect/>
          </a:stretch>
        </p:blipFill>
        <p:spPr bwMode="auto">
          <a:xfrm>
            <a:off x="457200" y="1412776"/>
            <a:ext cx="8229600" cy="438650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30</a:t>
            </a:fld>
            <a:endParaRPr lang="zh-TW" altLang="en-US"/>
          </a:p>
        </p:txBody>
      </p:sp>
      <p:sp>
        <p:nvSpPr>
          <p:cNvPr id="3" name="TextBox 2">
            <a:extLst>
              <a:ext uri="{FF2B5EF4-FFF2-40B4-BE49-F238E27FC236}">
                <a16:creationId xmlns:a16="http://schemas.microsoft.com/office/drawing/2014/main" id="{2AD01A1A-CF07-AE1D-E631-B167367EEA10}"/>
              </a:ext>
            </a:extLst>
          </p:cNvPr>
          <p:cNvSpPr txBox="1"/>
          <p:nvPr/>
        </p:nvSpPr>
        <p:spPr>
          <a:xfrm>
            <a:off x="7102693" y="2708920"/>
            <a:ext cx="1216487" cy="369332"/>
          </a:xfrm>
          <a:prstGeom prst="rect">
            <a:avLst/>
          </a:prstGeom>
          <a:noFill/>
        </p:spPr>
        <p:txBody>
          <a:bodyPr wrap="none" rtlCol="0">
            <a:spAutoFit/>
          </a:bodyPr>
          <a:lstStyle/>
          <a:p>
            <a:r>
              <a:rPr lang="en-TW" dirty="0"/>
              <a:t>Production</a:t>
            </a:r>
          </a:p>
        </p:txBody>
      </p:sp>
      <p:sp>
        <p:nvSpPr>
          <p:cNvPr id="4" name="TextBox 3">
            <a:extLst>
              <a:ext uri="{FF2B5EF4-FFF2-40B4-BE49-F238E27FC236}">
                <a16:creationId xmlns:a16="http://schemas.microsoft.com/office/drawing/2014/main" id="{2E5015BE-A2E6-7754-BAF9-9403CD39F9EA}"/>
              </a:ext>
            </a:extLst>
          </p:cNvPr>
          <p:cNvSpPr txBox="1"/>
          <p:nvPr/>
        </p:nvSpPr>
        <p:spPr>
          <a:xfrm>
            <a:off x="7252316" y="3504776"/>
            <a:ext cx="917239" cy="369332"/>
          </a:xfrm>
          <a:prstGeom prst="rect">
            <a:avLst/>
          </a:prstGeom>
          <a:noFill/>
        </p:spPr>
        <p:txBody>
          <a:bodyPr wrap="none" rtlCol="0">
            <a:spAutoFit/>
          </a:bodyPr>
          <a:lstStyle/>
          <a:p>
            <a:r>
              <a:rPr lang="en-TW" dirty="0"/>
              <a:t>Imports</a:t>
            </a:r>
          </a:p>
        </p:txBody>
      </p:sp>
      <p:sp>
        <p:nvSpPr>
          <p:cNvPr id="6" name="TextBox 5">
            <a:extLst>
              <a:ext uri="{FF2B5EF4-FFF2-40B4-BE49-F238E27FC236}">
                <a16:creationId xmlns:a16="http://schemas.microsoft.com/office/drawing/2014/main" id="{CD1FF25C-F5FB-1381-74AE-A3FCB0613821}"/>
              </a:ext>
            </a:extLst>
          </p:cNvPr>
          <p:cNvSpPr txBox="1"/>
          <p:nvPr/>
        </p:nvSpPr>
        <p:spPr>
          <a:xfrm>
            <a:off x="5364088" y="1772816"/>
            <a:ext cx="1441998" cy="369332"/>
          </a:xfrm>
          <a:prstGeom prst="rect">
            <a:avLst/>
          </a:prstGeom>
          <a:noFill/>
        </p:spPr>
        <p:txBody>
          <a:bodyPr wrap="none" rtlCol="0">
            <a:spAutoFit/>
          </a:bodyPr>
          <a:lstStyle/>
          <a:p>
            <a:r>
              <a:rPr lang="en-TW" dirty="0"/>
              <a:t>Consumption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603566" y="549275"/>
            <a:ext cx="7936867" cy="57594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400" dirty="0">
                <a:solidFill>
                  <a:schemeClr val="tx2"/>
                </a:solidFill>
              </a:rPr>
              <a:t>煤：擴張中的角色</a:t>
            </a:r>
            <a:r>
              <a:rPr lang="en-US" altLang="zh-TW" sz="2400" dirty="0">
                <a:solidFill>
                  <a:schemeClr val="tx2"/>
                </a:solidFill>
              </a:rPr>
              <a:t>Coal: Role in Expansion</a:t>
            </a:r>
            <a:endParaRPr lang="zh-TW" altLang="en-US" sz="2400" dirty="0">
              <a:solidFill>
                <a:schemeClr val="tx2"/>
              </a:solidFill>
            </a:endParaRPr>
          </a:p>
        </p:txBody>
      </p:sp>
      <p:sp>
        <p:nvSpPr>
          <p:cNvPr id="3" name="內容版面配置區 2"/>
          <p:cNvSpPr>
            <a:spLocks noGrp="1"/>
          </p:cNvSpPr>
          <p:nvPr>
            <p:ph idx="1"/>
          </p:nvPr>
        </p:nvSpPr>
        <p:spPr/>
        <p:txBody>
          <a:bodyPr/>
          <a:lstStyle/>
          <a:p>
            <a:r>
              <a:rPr lang="zh-TW" altLang="en-US" dirty="0">
                <a:solidFill>
                  <a:schemeClr val="accent3"/>
                </a:solidFill>
              </a:rPr>
              <a:t>煤</a:t>
            </a:r>
            <a:r>
              <a:rPr lang="zh-TW" altLang="en-US" dirty="0"/>
              <a:t>是美洲及世界上最豐富的燃料，美國曾被譽為是「煤的沙烏地阿拉伯」。</a:t>
            </a:r>
            <a:endParaRPr lang="en-US" altLang="zh-TW" dirty="0"/>
          </a:p>
          <a:p>
            <a:r>
              <a:rPr lang="en-US" altLang="zh-TW" dirty="0"/>
              <a:t>Coal is the most abundant fuel in the Americas and the world. The United States was once known as the "Saudi Arabia of Coal."</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32</a:t>
            </a:fld>
            <a:endParaRPr lang="zh-TW" altLang="en-US"/>
          </a:p>
        </p:txBody>
      </p:sp>
      <p:pic>
        <p:nvPicPr>
          <p:cNvPr id="6" name="Picture 2"/>
          <p:cNvPicPr>
            <a:picLocks noChangeAspect="1" noChangeArrowheads="1"/>
          </p:cNvPicPr>
          <p:nvPr/>
        </p:nvPicPr>
        <p:blipFill>
          <a:blip r:embed="rId3" cstate="print"/>
          <a:srcRect/>
          <a:stretch>
            <a:fillRect/>
          </a:stretch>
        </p:blipFill>
        <p:spPr bwMode="auto">
          <a:xfrm>
            <a:off x="1290464" y="2803887"/>
            <a:ext cx="6563072" cy="3564865"/>
          </a:xfrm>
          <a:prstGeom prst="rect">
            <a:avLst/>
          </a:prstGeom>
          <a:noFill/>
          <a:ln w="9525">
            <a:noFill/>
            <a:miter lim="800000"/>
            <a:headEnd/>
            <a:tailEnd/>
          </a:ln>
        </p:spPr>
      </p:pic>
      <p:sp>
        <p:nvSpPr>
          <p:cNvPr id="4" name="TextBox 3">
            <a:extLst>
              <a:ext uri="{FF2B5EF4-FFF2-40B4-BE49-F238E27FC236}">
                <a16:creationId xmlns:a16="http://schemas.microsoft.com/office/drawing/2014/main" id="{2E6F6B1F-B4EC-01E6-725F-43988F81B05E}"/>
              </a:ext>
            </a:extLst>
          </p:cNvPr>
          <p:cNvSpPr txBox="1"/>
          <p:nvPr/>
        </p:nvSpPr>
        <p:spPr>
          <a:xfrm rot="16200000">
            <a:off x="561550" y="4000488"/>
            <a:ext cx="1169231" cy="369332"/>
          </a:xfrm>
          <a:prstGeom prst="rect">
            <a:avLst/>
          </a:prstGeom>
          <a:noFill/>
        </p:spPr>
        <p:txBody>
          <a:bodyPr wrap="none" rtlCol="0">
            <a:spAutoFit/>
          </a:bodyPr>
          <a:lstStyle/>
          <a:p>
            <a:r>
              <a:rPr lang="en-TW" dirty="0"/>
              <a:t>Short Tons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煤的形式</a:t>
            </a:r>
            <a:r>
              <a:rPr lang="en-US" altLang="zh-TW" dirty="0">
                <a:solidFill>
                  <a:schemeClr val="tx2"/>
                </a:solidFill>
              </a:rPr>
              <a:t>form of coal</a:t>
            </a:r>
            <a:endParaRPr lang="zh-TW" altLang="en-US" dirty="0">
              <a:solidFill>
                <a:schemeClr val="tx2"/>
              </a:solidFill>
            </a:endParaRPr>
          </a:p>
        </p:txBody>
      </p:sp>
      <p:sp>
        <p:nvSpPr>
          <p:cNvPr id="7" name="內容版面配置區 6"/>
          <p:cNvSpPr>
            <a:spLocks noGrp="1"/>
          </p:cNvSpPr>
          <p:nvPr>
            <p:ph idx="1"/>
          </p:nvPr>
        </p:nvSpPr>
        <p:spPr/>
        <p:txBody>
          <a:bodyPr>
            <a:normAutofit fontScale="92500" lnSpcReduction="20000"/>
          </a:bodyPr>
          <a:lstStyle/>
          <a:p>
            <a:r>
              <a:rPr lang="zh-TW" altLang="en-US" dirty="0"/>
              <a:t>煤是由數百萬年前沼澤地區的植物累積形成，這些草木分解變成泥煤；</a:t>
            </a:r>
            <a:endParaRPr lang="en-US" altLang="zh-TW" dirty="0"/>
          </a:p>
          <a:p>
            <a:endParaRPr lang="en-US" altLang="zh-TW" dirty="0"/>
          </a:p>
          <a:p>
            <a:r>
              <a:rPr lang="zh-TW" altLang="en-US" dirty="0"/>
              <a:t>當陸地消失，泥煤被泥漿及沙地覆蓋，形成今日煤層上方發現的泥岩及沙岩。</a:t>
            </a:r>
            <a:endParaRPr lang="en-US" altLang="zh-TW" dirty="0"/>
          </a:p>
          <a:p>
            <a:endParaRPr lang="en-US" altLang="zh-TW" dirty="0"/>
          </a:p>
          <a:p>
            <a:r>
              <a:rPr lang="zh-TW" altLang="en-US" dirty="0"/>
              <a:t>數千年以後，泥煤受到地質壓力密合逐漸地轉化成現今的煤層。</a:t>
            </a:r>
            <a:endParaRPr lang="en-US" altLang="zh-TW" dirty="0"/>
          </a:p>
          <a:p>
            <a:r>
              <a:rPr lang="en-US" altLang="zh-TW" dirty="0"/>
              <a:t>Coal is formed from the accumulation of vegetation in boggy areas millions of years ago, which decomposed into peat;</a:t>
            </a:r>
          </a:p>
          <a:p>
            <a:endParaRPr lang="en-US" altLang="zh-TW" dirty="0"/>
          </a:p>
          <a:p>
            <a:r>
              <a:rPr lang="en-US" altLang="zh-TW" dirty="0"/>
              <a:t>As the land disappeared, the peat was covered by mud and sand, forming the mudstone and sandstone found above the coal seams today.</a:t>
            </a:r>
          </a:p>
          <a:p>
            <a:endParaRPr lang="en-US" altLang="zh-TW" dirty="0"/>
          </a:p>
          <a:p>
            <a:r>
              <a:rPr lang="en-US" altLang="zh-TW" dirty="0"/>
              <a:t>Thousands of years later, the peat was compressed by geological pressure and gradually transformed into today's coal seams.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煤炭可分成四級 </a:t>
            </a:r>
            <a:r>
              <a:rPr lang="en-US" altLang="zh-TW" dirty="0"/>
              <a:t>(Coal can be divided into four ranks)</a:t>
            </a:r>
          </a:p>
          <a:p>
            <a:pPr marL="971550" lvl="1" indent="-514350">
              <a:buFont typeface="+mj-lt"/>
              <a:buAutoNum type="arabicPeriod"/>
            </a:pPr>
            <a:r>
              <a:rPr lang="zh-TW" altLang="en-US" dirty="0"/>
              <a:t>褐煤 </a:t>
            </a:r>
            <a:r>
              <a:rPr lang="en-US" altLang="zh-TW" dirty="0"/>
              <a:t>(lignite)</a:t>
            </a:r>
          </a:p>
          <a:p>
            <a:pPr marL="971550" lvl="1" indent="-514350">
              <a:buFont typeface="+mj-lt"/>
              <a:buAutoNum type="arabicPeriod"/>
            </a:pPr>
            <a:r>
              <a:rPr lang="zh-TW" altLang="en-US" dirty="0"/>
              <a:t>次煙煤 </a:t>
            </a:r>
            <a:r>
              <a:rPr lang="en-US" altLang="zh-TW" dirty="0"/>
              <a:t>(</a:t>
            </a:r>
            <a:r>
              <a:rPr lang="en-US" altLang="zh-TW" dirty="0" err="1"/>
              <a:t>subbituminous</a:t>
            </a:r>
            <a:r>
              <a:rPr lang="en-US" altLang="zh-TW" dirty="0"/>
              <a:t>)</a:t>
            </a:r>
          </a:p>
          <a:p>
            <a:pPr marL="971550" lvl="1" indent="-514350">
              <a:buFont typeface="+mj-lt"/>
              <a:buAutoNum type="arabicPeriod"/>
            </a:pPr>
            <a:r>
              <a:rPr lang="zh-TW" altLang="en-US" dirty="0"/>
              <a:t>煙煤 </a:t>
            </a:r>
            <a:r>
              <a:rPr lang="en-US" altLang="zh-TW" dirty="0"/>
              <a:t>(bituminous)</a:t>
            </a:r>
          </a:p>
          <a:p>
            <a:pPr marL="971550" lvl="1" indent="-514350">
              <a:buFont typeface="+mj-lt"/>
              <a:buAutoNum type="arabicPeriod"/>
            </a:pPr>
            <a:r>
              <a:rPr lang="zh-TW" altLang="en-US" dirty="0"/>
              <a:t>無煙煤</a:t>
            </a:r>
            <a:r>
              <a:rPr lang="en-US" altLang="zh-TW" dirty="0"/>
              <a:t>(anthracite)</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34</a:t>
            </a:fld>
            <a:endParaRPr lang="zh-TW" altLang="en-US"/>
          </a:p>
        </p:txBody>
      </p:sp>
      <p:pic>
        <p:nvPicPr>
          <p:cNvPr id="25602" name="Picture 2"/>
          <p:cNvPicPr>
            <a:picLocks noChangeAspect="1" noChangeArrowheads="1"/>
          </p:cNvPicPr>
          <p:nvPr/>
        </p:nvPicPr>
        <p:blipFill>
          <a:blip r:embed="rId2" cstate="print"/>
          <a:srcRect l="2397" t="5064"/>
          <a:stretch>
            <a:fillRect/>
          </a:stretch>
        </p:blipFill>
        <p:spPr bwMode="auto">
          <a:xfrm>
            <a:off x="1522857" y="3083073"/>
            <a:ext cx="6465201" cy="330380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1239449" y="144611"/>
            <a:ext cx="6665102" cy="63087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1239449" y="144611"/>
            <a:ext cx="6665102" cy="63087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36</a:t>
            </a:fld>
            <a:endParaRPr lang="zh-TW" altLang="en-US"/>
          </a:p>
        </p:txBody>
      </p:sp>
      <p:sp>
        <p:nvSpPr>
          <p:cNvPr id="3" name="TextBox 2">
            <a:extLst>
              <a:ext uri="{FF2B5EF4-FFF2-40B4-BE49-F238E27FC236}">
                <a16:creationId xmlns:a16="http://schemas.microsoft.com/office/drawing/2014/main" id="{CA4B98C3-0CCC-6258-7E05-A298BD9FCD63}"/>
              </a:ext>
            </a:extLst>
          </p:cNvPr>
          <p:cNvSpPr txBox="1"/>
          <p:nvPr/>
        </p:nvSpPr>
        <p:spPr>
          <a:xfrm>
            <a:off x="1259632" y="537222"/>
            <a:ext cx="6480720" cy="646331"/>
          </a:xfrm>
          <a:prstGeom prst="rect">
            <a:avLst/>
          </a:prstGeom>
          <a:solidFill>
            <a:schemeClr val="bg1"/>
          </a:solidFill>
        </p:spPr>
        <p:txBody>
          <a:bodyPr wrap="square" rtlCol="0">
            <a:spAutoFit/>
          </a:bodyPr>
          <a:lstStyle/>
          <a:p>
            <a:r>
              <a:rPr lang="en-TW" dirty="0"/>
              <a:t>Suppose all of our energy were supplied by coal, at current rates of consumption, how many years would our reserves last?</a:t>
            </a:r>
          </a:p>
        </p:txBody>
      </p:sp>
      <p:sp>
        <p:nvSpPr>
          <p:cNvPr id="4" name="TextBox 3">
            <a:extLst>
              <a:ext uri="{FF2B5EF4-FFF2-40B4-BE49-F238E27FC236}">
                <a16:creationId xmlns:a16="http://schemas.microsoft.com/office/drawing/2014/main" id="{96C0BAA4-41BF-0BF5-1B4C-7E562F928C09}"/>
              </a:ext>
            </a:extLst>
          </p:cNvPr>
          <p:cNvSpPr txBox="1"/>
          <p:nvPr/>
        </p:nvSpPr>
        <p:spPr>
          <a:xfrm>
            <a:off x="1320593" y="1576164"/>
            <a:ext cx="4187511" cy="369332"/>
          </a:xfrm>
          <a:prstGeom prst="rect">
            <a:avLst/>
          </a:prstGeom>
          <a:solidFill>
            <a:schemeClr val="bg1"/>
          </a:solidFill>
        </p:spPr>
        <p:txBody>
          <a:bodyPr wrap="square" rtlCol="0">
            <a:spAutoFit/>
          </a:bodyPr>
          <a:lstStyle/>
          <a:p>
            <a:r>
              <a:rPr lang="en-TW" dirty="0"/>
              <a:t>Curent US usage is at 98e15 BTU/year</a:t>
            </a:r>
          </a:p>
        </p:txBody>
      </p:sp>
      <p:sp>
        <p:nvSpPr>
          <p:cNvPr id="6" name="TextBox 5">
            <a:extLst>
              <a:ext uri="{FF2B5EF4-FFF2-40B4-BE49-F238E27FC236}">
                <a16:creationId xmlns:a16="http://schemas.microsoft.com/office/drawing/2014/main" id="{E43063DC-BD10-2824-C1ED-C444F1BCBA78}"/>
              </a:ext>
            </a:extLst>
          </p:cNvPr>
          <p:cNvSpPr txBox="1"/>
          <p:nvPr/>
        </p:nvSpPr>
        <p:spPr>
          <a:xfrm>
            <a:off x="1585770" y="3398086"/>
            <a:ext cx="4066350" cy="369332"/>
          </a:xfrm>
          <a:prstGeom prst="rect">
            <a:avLst/>
          </a:prstGeom>
          <a:solidFill>
            <a:schemeClr val="bg1"/>
          </a:solidFill>
        </p:spPr>
        <p:txBody>
          <a:bodyPr wrap="square" rtlCol="0">
            <a:spAutoFit/>
          </a:bodyPr>
          <a:lstStyle/>
          <a:p>
            <a:r>
              <a:rPr lang="en-TW" dirty="0"/>
              <a:t>Estimates from US Geological Society</a:t>
            </a:r>
          </a:p>
        </p:txBody>
      </p:sp>
      <p:sp>
        <p:nvSpPr>
          <p:cNvPr id="7" name="TextBox 6">
            <a:extLst>
              <a:ext uri="{FF2B5EF4-FFF2-40B4-BE49-F238E27FC236}">
                <a16:creationId xmlns:a16="http://schemas.microsoft.com/office/drawing/2014/main" id="{D24070D0-50D1-6E67-C31D-B41B753712BD}"/>
              </a:ext>
            </a:extLst>
          </p:cNvPr>
          <p:cNvSpPr txBox="1"/>
          <p:nvPr/>
        </p:nvSpPr>
        <p:spPr>
          <a:xfrm>
            <a:off x="1471614" y="4556378"/>
            <a:ext cx="6124722" cy="1754326"/>
          </a:xfrm>
          <a:prstGeom prst="rect">
            <a:avLst/>
          </a:prstGeom>
          <a:solidFill>
            <a:schemeClr val="bg1"/>
          </a:solidFill>
        </p:spPr>
        <p:txBody>
          <a:bodyPr wrap="square" rtlCol="0">
            <a:spAutoFit/>
          </a:bodyPr>
          <a:lstStyle/>
          <a:p>
            <a:r>
              <a:rPr lang="en-TW" dirty="0"/>
              <a:t>These estimates do not take into account liquid fuel requirements, do not consider the losses during power generation, and do not consider growth in the usage over time.</a:t>
            </a:r>
          </a:p>
          <a:p>
            <a:endParaRPr lang="en-TW" dirty="0"/>
          </a:p>
          <a:p>
            <a:r>
              <a:rPr lang="en-TW" dirty="0"/>
              <a:t>A more likely scenario is around 30 to 45 years, taking all those factors into account.</a:t>
            </a:r>
          </a:p>
        </p:txBody>
      </p:sp>
    </p:spTree>
    <p:extLst>
      <p:ext uri="{BB962C8B-B14F-4D97-AF65-F5344CB8AC3E}">
        <p14:creationId xmlns:p14="http://schemas.microsoft.com/office/powerpoint/2010/main" val="136688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1033264"/>
            <a:ext cx="6858000" cy="595536"/>
          </a:xfrm>
        </p:spPr>
        <p:txBody>
          <a:bodyPr>
            <a:normAutofit fontScale="90000"/>
          </a:bodyPr>
          <a:lstStyle/>
          <a:p>
            <a:r>
              <a:rPr lang="zh-TW" altLang="en-US" dirty="0">
                <a:solidFill>
                  <a:schemeClr val="tx2"/>
                </a:solidFill>
              </a:rPr>
              <a:t>煤的生產和消耗型態</a:t>
            </a:r>
            <a:br>
              <a:rPr lang="en-US" altLang="zh-TW" dirty="0">
                <a:solidFill>
                  <a:schemeClr val="tx2"/>
                </a:solidFill>
              </a:rPr>
            </a:br>
            <a:r>
              <a:rPr lang="en-US" altLang="zh-TW" dirty="0">
                <a:solidFill>
                  <a:schemeClr val="tx2"/>
                </a:solidFill>
              </a:rPr>
              <a:t>Coal production and consumption patterns</a:t>
            </a:r>
            <a:endParaRPr lang="zh-TW" altLang="en-US" dirty="0">
              <a:solidFill>
                <a:schemeClr val="tx2"/>
              </a:solidFill>
            </a:endParaRPr>
          </a:p>
        </p:txBody>
      </p:sp>
      <p:pic>
        <p:nvPicPr>
          <p:cNvPr id="26626" name="Picture 2"/>
          <p:cNvPicPr>
            <a:picLocks noGrp="1" noChangeAspect="1" noChangeArrowheads="1"/>
          </p:cNvPicPr>
          <p:nvPr>
            <p:ph idx="1"/>
          </p:nvPr>
        </p:nvPicPr>
        <p:blipFill>
          <a:blip r:embed="rId2" cstate="print"/>
          <a:srcRect/>
          <a:stretch>
            <a:fillRect/>
          </a:stretch>
        </p:blipFill>
        <p:spPr bwMode="auto">
          <a:xfrm>
            <a:off x="457200" y="1628800"/>
            <a:ext cx="8229600" cy="346622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37</a:t>
            </a:fld>
            <a:endParaRPr lang="zh-TW" altLang="en-US"/>
          </a:p>
        </p:txBody>
      </p:sp>
      <p:sp>
        <p:nvSpPr>
          <p:cNvPr id="3" name="TextBox 2">
            <a:extLst>
              <a:ext uri="{FF2B5EF4-FFF2-40B4-BE49-F238E27FC236}">
                <a16:creationId xmlns:a16="http://schemas.microsoft.com/office/drawing/2014/main" id="{35CAD5E4-2F42-3BC7-8E8C-A9C58BB1FED3}"/>
              </a:ext>
            </a:extLst>
          </p:cNvPr>
          <p:cNvSpPr txBox="1"/>
          <p:nvPr/>
        </p:nvSpPr>
        <p:spPr>
          <a:xfrm rot="16200000">
            <a:off x="-270649" y="2884349"/>
            <a:ext cx="1152239" cy="369332"/>
          </a:xfrm>
          <a:prstGeom prst="rect">
            <a:avLst/>
          </a:prstGeom>
          <a:noFill/>
        </p:spPr>
        <p:txBody>
          <a:bodyPr wrap="none" rtlCol="0">
            <a:spAutoFit/>
          </a:bodyPr>
          <a:lstStyle/>
          <a:p>
            <a:r>
              <a:rPr lang="en-TW" dirty="0"/>
              <a:t>Short tons</a:t>
            </a:r>
          </a:p>
        </p:txBody>
      </p:sp>
      <p:sp>
        <p:nvSpPr>
          <p:cNvPr id="4" name="TextBox 3">
            <a:extLst>
              <a:ext uri="{FF2B5EF4-FFF2-40B4-BE49-F238E27FC236}">
                <a16:creationId xmlns:a16="http://schemas.microsoft.com/office/drawing/2014/main" id="{F0B2675F-1492-0480-937E-8BEEE49709AF}"/>
              </a:ext>
            </a:extLst>
          </p:cNvPr>
          <p:cNvSpPr txBox="1"/>
          <p:nvPr/>
        </p:nvSpPr>
        <p:spPr>
          <a:xfrm>
            <a:off x="3491880" y="2123563"/>
            <a:ext cx="1873077" cy="369332"/>
          </a:xfrm>
          <a:prstGeom prst="rect">
            <a:avLst/>
          </a:prstGeom>
          <a:noFill/>
        </p:spPr>
        <p:txBody>
          <a:bodyPr wrap="none" rtlCol="0">
            <a:spAutoFit/>
          </a:bodyPr>
          <a:lstStyle/>
          <a:p>
            <a:r>
              <a:rPr lang="en-TW" dirty="0"/>
              <a:t>Power Companies</a:t>
            </a:r>
          </a:p>
        </p:txBody>
      </p:sp>
      <p:sp>
        <p:nvSpPr>
          <p:cNvPr id="6" name="TextBox 5">
            <a:extLst>
              <a:ext uri="{FF2B5EF4-FFF2-40B4-BE49-F238E27FC236}">
                <a16:creationId xmlns:a16="http://schemas.microsoft.com/office/drawing/2014/main" id="{110CB149-0280-B0FD-9701-BAC801B28E0B}"/>
              </a:ext>
            </a:extLst>
          </p:cNvPr>
          <p:cNvSpPr txBox="1"/>
          <p:nvPr/>
        </p:nvSpPr>
        <p:spPr>
          <a:xfrm>
            <a:off x="5916003" y="2755737"/>
            <a:ext cx="1717137" cy="369332"/>
          </a:xfrm>
          <a:prstGeom prst="rect">
            <a:avLst/>
          </a:prstGeom>
          <a:noFill/>
        </p:spPr>
        <p:txBody>
          <a:bodyPr wrap="none" rtlCol="0">
            <a:spAutoFit/>
          </a:bodyPr>
          <a:lstStyle/>
          <a:p>
            <a:r>
              <a:rPr lang="en-TW" dirty="0"/>
              <a:t>Industrial Sector</a:t>
            </a:r>
          </a:p>
        </p:txBody>
      </p:sp>
      <p:sp>
        <p:nvSpPr>
          <p:cNvPr id="7" name="TextBox 6">
            <a:extLst>
              <a:ext uri="{FF2B5EF4-FFF2-40B4-BE49-F238E27FC236}">
                <a16:creationId xmlns:a16="http://schemas.microsoft.com/office/drawing/2014/main" id="{238C41BE-AB8C-CDBA-987C-8AAC88F8C7C3}"/>
              </a:ext>
            </a:extLst>
          </p:cNvPr>
          <p:cNvSpPr txBox="1"/>
          <p:nvPr/>
        </p:nvSpPr>
        <p:spPr>
          <a:xfrm>
            <a:off x="5580112" y="4252006"/>
            <a:ext cx="3528787" cy="369332"/>
          </a:xfrm>
          <a:prstGeom prst="rect">
            <a:avLst/>
          </a:prstGeom>
          <a:noFill/>
        </p:spPr>
        <p:txBody>
          <a:bodyPr wrap="none" rtlCol="0">
            <a:spAutoFit/>
          </a:bodyPr>
          <a:lstStyle/>
          <a:p>
            <a:r>
              <a:rPr lang="en-TW" dirty="0"/>
              <a:t>Residential and Commercial Sectors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867227" y="188913"/>
            <a:ext cx="7409546" cy="611981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38</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2999" y="1034610"/>
            <a:ext cx="6858000" cy="595536"/>
          </a:xfrm>
        </p:spPr>
        <p:txBody>
          <a:bodyPr>
            <a:normAutofit fontScale="90000"/>
          </a:bodyPr>
          <a:lstStyle/>
          <a:p>
            <a:r>
              <a:rPr lang="zh-TW" altLang="en-US" dirty="0">
                <a:solidFill>
                  <a:schemeClr val="tx2"/>
                </a:solidFill>
              </a:rPr>
              <a:t>地下煤礦之開採設備</a:t>
            </a:r>
            <a:r>
              <a:rPr lang="en-US" altLang="zh-TW" dirty="0">
                <a:solidFill>
                  <a:schemeClr val="tx2"/>
                </a:solidFill>
              </a:rPr>
              <a:t>Mining equipment for underground coal mines</a:t>
            </a:r>
            <a:endParaRPr lang="zh-TW" altLang="en-US" dirty="0">
              <a:solidFill>
                <a:schemeClr val="tx2"/>
              </a:solidFill>
            </a:endParaRPr>
          </a:p>
        </p:txBody>
      </p:sp>
      <p:pic>
        <p:nvPicPr>
          <p:cNvPr id="28674" name="Picture 2"/>
          <p:cNvPicPr>
            <a:picLocks noGrp="1" noChangeAspect="1" noChangeArrowheads="1"/>
          </p:cNvPicPr>
          <p:nvPr>
            <p:ph idx="1"/>
          </p:nvPr>
        </p:nvPicPr>
        <p:blipFill>
          <a:blip r:embed="rId2" cstate="print"/>
          <a:stretch>
            <a:fillRect/>
          </a:stretch>
        </p:blipFill>
        <p:spPr bwMode="auto">
          <a:xfrm>
            <a:off x="1397023" y="1844824"/>
            <a:ext cx="6349953" cy="432737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0C55-B1E3-1267-1DCB-F45E24F80307}"/>
              </a:ext>
            </a:extLst>
          </p:cNvPr>
          <p:cNvSpPr>
            <a:spLocks noGrp="1"/>
          </p:cNvSpPr>
          <p:nvPr>
            <p:ph type="title"/>
          </p:nvPr>
        </p:nvSpPr>
        <p:spPr>
          <a:xfrm>
            <a:off x="1143001" y="486291"/>
            <a:ext cx="6858000" cy="595536"/>
          </a:xfrm>
        </p:spPr>
        <p:txBody>
          <a:bodyPr>
            <a:normAutofit fontScale="90000"/>
          </a:bodyPr>
          <a:lstStyle/>
          <a:p>
            <a:r>
              <a:rPr lang="en-US" dirty="0"/>
              <a:t>C</a:t>
            </a:r>
            <a:r>
              <a:rPr lang="en-TW" dirty="0"/>
              <a:t>omparisons for different fuel types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A0A81E5-F5E0-295C-3B15-A16D3D69E6FE}"/>
                  </a:ext>
                </a:extLst>
              </p:cNvPr>
              <p:cNvSpPr>
                <a:spLocks noGrp="1"/>
              </p:cNvSpPr>
              <p:nvPr>
                <p:ph idx="1"/>
              </p:nvPr>
            </p:nvSpPr>
            <p:spPr/>
            <p:txBody>
              <a:bodyPr/>
              <a:lstStyle/>
              <a:p>
                <a:r>
                  <a:rPr lang="en-TW" dirty="0"/>
                  <a:t>Average speeds and root-mean-square speeds for gas molecules at 25 </a:t>
                </a:r>
                <a14:m>
                  <m:oMath xmlns:m="http://schemas.openxmlformats.org/officeDocument/2006/math">
                    <m:r>
                      <a:rPr lang="en-TW" i="1" smtClean="0">
                        <a:latin typeface="Cambria Math" panose="02040503050406030204" pitchFamily="18" charset="0"/>
                        <a:ea typeface="Cambria Math" panose="02040503050406030204" pitchFamily="18" charset="0"/>
                      </a:rPr>
                      <m:t>℃</m:t>
                    </m:r>
                  </m:oMath>
                </a14:m>
                <a:r>
                  <a:rPr lang="en-TW" dirty="0"/>
                  <a:t>. Note that the ratio of the average to rms speeds is about 0.92.</a:t>
                </a:r>
              </a:p>
              <a:p>
                <a:r>
                  <a:rPr lang="en-US" altLang="ja-JP" dirty="0"/>
                  <a:t>25 ℃ </a:t>
                </a:r>
                <a:r>
                  <a:rPr lang="ja-JP" altLang="en-US"/>
                  <a:t>時氣體分子的平均速率和均方根速度。 請注意，平均速度與均方根速度之比約為 </a:t>
                </a:r>
                <a:r>
                  <a:rPr lang="en-US" altLang="ja-JP" dirty="0"/>
                  <a:t>0.92</a:t>
                </a:r>
                <a:r>
                  <a:rPr lang="ja-JP" altLang="en-US"/>
                  <a:t>。</a:t>
                </a:r>
                <a:endParaRPr lang="en-TW" dirty="0"/>
              </a:p>
            </p:txBody>
          </p:sp>
        </mc:Choice>
        <mc:Fallback>
          <p:sp>
            <p:nvSpPr>
              <p:cNvPr id="3" name="Content Placeholder 2">
                <a:extLst>
                  <a:ext uri="{FF2B5EF4-FFF2-40B4-BE49-F238E27FC236}">
                    <a16:creationId xmlns:a16="http://schemas.microsoft.com/office/drawing/2014/main" id="{5A0A81E5-F5E0-295C-3B15-A16D3D69E6FE}"/>
                  </a:ext>
                </a:extLst>
              </p:cNvPr>
              <p:cNvSpPr>
                <a:spLocks noGrp="1" noRot="1" noChangeAspect="1" noMove="1" noResize="1" noEditPoints="1" noAdjustHandles="1" noChangeArrowheads="1" noChangeShapeType="1" noTextEdit="1"/>
              </p:cNvSpPr>
              <p:nvPr>
                <p:ph idx="1"/>
              </p:nvPr>
            </p:nvSpPr>
            <p:spPr>
              <a:blipFill>
                <a:blip r:embed="rId2"/>
                <a:stretch>
                  <a:fillRect l="-432" t="-1683"/>
                </a:stretch>
              </a:blipFill>
            </p:spPr>
            <p:txBody>
              <a:bodyPr/>
              <a:lstStyle/>
              <a:p>
                <a:r>
                  <a:rPr lang="en-TW">
                    <a:noFill/>
                  </a:rPr>
                  <a:t> </a:t>
                </a:r>
              </a:p>
            </p:txBody>
          </p:sp>
        </mc:Fallback>
      </mc:AlternateContent>
      <p:sp>
        <p:nvSpPr>
          <p:cNvPr id="4" name="Date Placeholder 3">
            <a:extLst>
              <a:ext uri="{FF2B5EF4-FFF2-40B4-BE49-F238E27FC236}">
                <a16:creationId xmlns:a16="http://schemas.microsoft.com/office/drawing/2014/main" id="{37B45CEC-AF3F-A033-64C9-FD957F92F73E}"/>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9AE12BA9-88AB-2F15-105E-D29AB2BC9BA5}"/>
              </a:ext>
            </a:extLst>
          </p:cNvPr>
          <p:cNvSpPr>
            <a:spLocks noGrp="1"/>
          </p:cNvSpPr>
          <p:nvPr>
            <p:ph type="sldNum" sz="quarter" idx="12"/>
          </p:nvPr>
        </p:nvSpPr>
        <p:spPr/>
        <p:txBody>
          <a:bodyPr/>
          <a:lstStyle/>
          <a:p>
            <a:fld id="{08EE5728-927D-4899-8F57-AEB4512E7F76}" type="slidenum">
              <a:rPr lang="zh-TW" altLang="en-US" smtClean="0"/>
              <a:pPr/>
              <a:t>4</a:t>
            </a:fld>
            <a:endParaRPr lang="zh-TW" altLang="en-US"/>
          </a:p>
        </p:txBody>
      </p:sp>
      <p:graphicFrame>
        <p:nvGraphicFramePr>
          <p:cNvPr id="6" name="Table 5">
            <a:extLst>
              <a:ext uri="{FF2B5EF4-FFF2-40B4-BE49-F238E27FC236}">
                <a16:creationId xmlns:a16="http://schemas.microsoft.com/office/drawing/2014/main" id="{2FF2325C-9429-A869-D435-0BFF31728395}"/>
              </a:ext>
            </a:extLst>
          </p:cNvPr>
          <p:cNvGraphicFramePr>
            <a:graphicFrameLocks noGrp="1"/>
          </p:cNvGraphicFramePr>
          <p:nvPr>
            <p:extLst>
              <p:ext uri="{D42A27DB-BD31-4B8C-83A1-F6EECF244321}">
                <p14:modId xmlns:p14="http://schemas.microsoft.com/office/powerpoint/2010/main" val="2517690879"/>
              </p:ext>
            </p:extLst>
          </p:nvPr>
        </p:nvGraphicFramePr>
        <p:xfrm>
          <a:off x="604960" y="2702560"/>
          <a:ext cx="6096000" cy="3469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204370367"/>
                    </a:ext>
                  </a:extLst>
                </a:gridCol>
                <a:gridCol w="2032000">
                  <a:extLst>
                    <a:ext uri="{9D8B030D-6E8A-4147-A177-3AD203B41FA5}">
                      <a16:colId xmlns:a16="http://schemas.microsoft.com/office/drawing/2014/main" val="331628269"/>
                    </a:ext>
                  </a:extLst>
                </a:gridCol>
                <a:gridCol w="2032000">
                  <a:extLst>
                    <a:ext uri="{9D8B030D-6E8A-4147-A177-3AD203B41FA5}">
                      <a16:colId xmlns:a16="http://schemas.microsoft.com/office/drawing/2014/main" val="3095325117"/>
                    </a:ext>
                  </a:extLst>
                </a:gridCol>
              </a:tblGrid>
              <a:tr h="370840">
                <a:tc>
                  <a:txBody>
                    <a:bodyPr/>
                    <a:lstStyle/>
                    <a:p>
                      <a:r>
                        <a:rPr lang="en-TW" dirty="0"/>
                        <a:t>Gas</a:t>
                      </a:r>
                    </a:p>
                  </a:txBody>
                  <a:tcPr/>
                </a:tc>
                <a:tc>
                  <a:txBody>
                    <a:bodyPr/>
                    <a:lstStyle/>
                    <a:p>
                      <a:r>
                        <a:rPr lang="en-US" dirty="0"/>
                        <a:t>A</a:t>
                      </a:r>
                      <a:r>
                        <a:rPr lang="en-TW" dirty="0"/>
                        <a:t>verage speed m/s</a:t>
                      </a:r>
                    </a:p>
                  </a:txBody>
                  <a:tcPr/>
                </a:tc>
                <a:tc>
                  <a:txBody>
                    <a:bodyPr/>
                    <a:lstStyle/>
                    <a:p>
                      <a:r>
                        <a:rPr lang="en-US" dirty="0"/>
                        <a:t>R</a:t>
                      </a:r>
                      <a:r>
                        <a:rPr lang="en-TW" dirty="0"/>
                        <a:t>oot-mean-square speed m/s</a:t>
                      </a:r>
                    </a:p>
                  </a:txBody>
                  <a:tcPr/>
                </a:tc>
                <a:extLst>
                  <a:ext uri="{0D108BD9-81ED-4DB2-BD59-A6C34878D82A}">
                    <a16:rowId xmlns:a16="http://schemas.microsoft.com/office/drawing/2014/main" val="3142932779"/>
                  </a:ext>
                </a:extLst>
              </a:tr>
              <a:tr h="370840">
                <a:tc>
                  <a:txBody>
                    <a:bodyPr/>
                    <a:lstStyle/>
                    <a:p>
                      <a:r>
                        <a:rPr lang="en-TW" dirty="0"/>
                        <a:t>NH</a:t>
                      </a:r>
                      <a:r>
                        <a:rPr lang="en-TW" baseline="-25000" dirty="0"/>
                        <a:t>3</a:t>
                      </a:r>
                    </a:p>
                  </a:txBody>
                  <a:tcPr/>
                </a:tc>
                <a:tc>
                  <a:txBody>
                    <a:bodyPr/>
                    <a:lstStyle/>
                    <a:p>
                      <a:r>
                        <a:rPr lang="en-TW" dirty="0"/>
                        <a:t>609</a:t>
                      </a:r>
                    </a:p>
                  </a:txBody>
                  <a:tcPr/>
                </a:tc>
                <a:tc>
                  <a:txBody>
                    <a:bodyPr/>
                    <a:lstStyle/>
                    <a:p>
                      <a:r>
                        <a:rPr lang="en-TW" dirty="0"/>
                        <a:t>661</a:t>
                      </a:r>
                    </a:p>
                  </a:txBody>
                  <a:tcPr/>
                </a:tc>
                <a:extLst>
                  <a:ext uri="{0D108BD9-81ED-4DB2-BD59-A6C34878D82A}">
                    <a16:rowId xmlns:a16="http://schemas.microsoft.com/office/drawing/2014/main" val="2882649396"/>
                  </a:ext>
                </a:extLst>
              </a:tr>
              <a:tr h="370840">
                <a:tc>
                  <a:txBody>
                    <a:bodyPr/>
                    <a:lstStyle/>
                    <a:p>
                      <a:r>
                        <a:rPr lang="en-TW" dirty="0"/>
                        <a:t>CO</a:t>
                      </a:r>
                      <a:r>
                        <a:rPr lang="en-TW" baseline="-25000" dirty="0"/>
                        <a:t>2</a:t>
                      </a:r>
                    </a:p>
                  </a:txBody>
                  <a:tcPr/>
                </a:tc>
                <a:tc>
                  <a:txBody>
                    <a:bodyPr/>
                    <a:lstStyle/>
                    <a:p>
                      <a:r>
                        <a:rPr lang="en-TW" dirty="0"/>
                        <a:t>379</a:t>
                      </a:r>
                    </a:p>
                  </a:txBody>
                  <a:tcPr/>
                </a:tc>
                <a:tc>
                  <a:txBody>
                    <a:bodyPr/>
                    <a:lstStyle/>
                    <a:p>
                      <a:r>
                        <a:rPr lang="en-TW" dirty="0"/>
                        <a:t>411</a:t>
                      </a:r>
                    </a:p>
                  </a:txBody>
                  <a:tcPr/>
                </a:tc>
                <a:extLst>
                  <a:ext uri="{0D108BD9-81ED-4DB2-BD59-A6C34878D82A}">
                    <a16:rowId xmlns:a16="http://schemas.microsoft.com/office/drawing/2014/main" val="2157201692"/>
                  </a:ext>
                </a:extLst>
              </a:tr>
              <a:tr h="370840">
                <a:tc>
                  <a:txBody>
                    <a:bodyPr/>
                    <a:lstStyle/>
                    <a:p>
                      <a:r>
                        <a:rPr lang="en-TW" dirty="0"/>
                        <a:t>He</a:t>
                      </a:r>
                    </a:p>
                  </a:txBody>
                  <a:tcPr/>
                </a:tc>
                <a:tc>
                  <a:txBody>
                    <a:bodyPr/>
                    <a:lstStyle/>
                    <a:p>
                      <a:r>
                        <a:rPr lang="en-TW" dirty="0"/>
                        <a:t>1260</a:t>
                      </a:r>
                    </a:p>
                  </a:txBody>
                  <a:tcPr/>
                </a:tc>
                <a:tc>
                  <a:txBody>
                    <a:bodyPr/>
                    <a:lstStyle/>
                    <a:p>
                      <a:r>
                        <a:rPr lang="en-TW" dirty="0"/>
                        <a:t>1360</a:t>
                      </a:r>
                    </a:p>
                  </a:txBody>
                  <a:tcPr/>
                </a:tc>
                <a:extLst>
                  <a:ext uri="{0D108BD9-81ED-4DB2-BD59-A6C34878D82A}">
                    <a16:rowId xmlns:a16="http://schemas.microsoft.com/office/drawing/2014/main" val="103684454"/>
                  </a:ext>
                </a:extLst>
              </a:tr>
              <a:tr h="370840">
                <a:tc>
                  <a:txBody>
                    <a:bodyPr/>
                    <a:lstStyle/>
                    <a:p>
                      <a:r>
                        <a:rPr lang="en-TW" dirty="0"/>
                        <a:t>H</a:t>
                      </a:r>
                      <a:r>
                        <a:rPr lang="en-TW" baseline="-25000" dirty="0"/>
                        <a:t>2</a:t>
                      </a:r>
                    </a:p>
                  </a:txBody>
                  <a:tcPr/>
                </a:tc>
                <a:tc>
                  <a:txBody>
                    <a:bodyPr/>
                    <a:lstStyle/>
                    <a:p>
                      <a:r>
                        <a:rPr lang="en-TW" dirty="0"/>
                        <a:t>1770</a:t>
                      </a:r>
                    </a:p>
                  </a:txBody>
                  <a:tcPr/>
                </a:tc>
                <a:tc>
                  <a:txBody>
                    <a:bodyPr/>
                    <a:lstStyle/>
                    <a:p>
                      <a:r>
                        <a:rPr lang="en-TW" dirty="0"/>
                        <a:t>1920</a:t>
                      </a:r>
                    </a:p>
                  </a:txBody>
                  <a:tcPr/>
                </a:tc>
                <a:extLst>
                  <a:ext uri="{0D108BD9-81ED-4DB2-BD59-A6C34878D82A}">
                    <a16:rowId xmlns:a16="http://schemas.microsoft.com/office/drawing/2014/main" val="437527755"/>
                  </a:ext>
                </a:extLst>
              </a:tr>
              <a:tr h="370840">
                <a:tc>
                  <a:txBody>
                    <a:bodyPr/>
                    <a:lstStyle/>
                    <a:p>
                      <a:r>
                        <a:rPr lang="en-TW" dirty="0"/>
                        <a:t>CH</a:t>
                      </a:r>
                      <a:r>
                        <a:rPr lang="en-TW" baseline="-25000" dirty="0"/>
                        <a:t>4</a:t>
                      </a:r>
                    </a:p>
                  </a:txBody>
                  <a:tcPr/>
                </a:tc>
                <a:tc>
                  <a:txBody>
                    <a:bodyPr/>
                    <a:lstStyle/>
                    <a:p>
                      <a:r>
                        <a:rPr lang="en-TW" dirty="0"/>
                        <a:t>627</a:t>
                      </a:r>
                    </a:p>
                  </a:txBody>
                  <a:tcPr/>
                </a:tc>
                <a:tc>
                  <a:txBody>
                    <a:bodyPr/>
                    <a:lstStyle/>
                    <a:p>
                      <a:r>
                        <a:rPr lang="en-TW" dirty="0"/>
                        <a:t>681</a:t>
                      </a:r>
                    </a:p>
                  </a:txBody>
                  <a:tcPr/>
                </a:tc>
                <a:extLst>
                  <a:ext uri="{0D108BD9-81ED-4DB2-BD59-A6C34878D82A}">
                    <a16:rowId xmlns:a16="http://schemas.microsoft.com/office/drawing/2014/main" val="4026902719"/>
                  </a:ext>
                </a:extLst>
              </a:tr>
              <a:tr h="370840">
                <a:tc>
                  <a:txBody>
                    <a:bodyPr/>
                    <a:lstStyle/>
                    <a:p>
                      <a:r>
                        <a:rPr lang="en-TW" dirty="0"/>
                        <a:t>N</a:t>
                      </a:r>
                      <a:r>
                        <a:rPr lang="en-TW" baseline="-25000" dirty="0"/>
                        <a:t>2</a:t>
                      </a:r>
                    </a:p>
                  </a:txBody>
                  <a:tcPr/>
                </a:tc>
                <a:tc>
                  <a:txBody>
                    <a:bodyPr/>
                    <a:lstStyle/>
                    <a:p>
                      <a:r>
                        <a:rPr lang="en-TW" dirty="0"/>
                        <a:t>475</a:t>
                      </a:r>
                    </a:p>
                  </a:txBody>
                  <a:tcPr/>
                </a:tc>
                <a:tc>
                  <a:txBody>
                    <a:bodyPr/>
                    <a:lstStyle/>
                    <a:p>
                      <a:r>
                        <a:rPr lang="en-TW" dirty="0"/>
                        <a:t>515</a:t>
                      </a:r>
                    </a:p>
                  </a:txBody>
                  <a:tcPr/>
                </a:tc>
                <a:extLst>
                  <a:ext uri="{0D108BD9-81ED-4DB2-BD59-A6C34878D82A}">
                    <a16:rowId xmlns:a16="http://schemas.microsoft.com/office/drawing/2014/main" val="2520009281"/>
                  </a:ext>
                </a:extLst>
              </a:tr>
              <a:tr h="370840">
                <a:tc>
                  <a:txBody>
                    <a:bodyPr/>
                    <a:lstStyle/>
                    <a:p>
                      <a:r>
                        <a:rPr lang="en-TW" dirty="0"/>
                        <a:t>O</a:t>
                      </a:r>
                      <a:r>
                        <a:rPr lang="en-TW" baseline="-25000" dirty="0"/>
                        <a:t>2</a:t>
                      </a:r>
                    </a:p>
                  </a:txBody>
                  <a:tcPr/>
                </a:tc>
                <a:tc>
                  <a:txBody>
                    <a:bodyPr/>
                    <a:lstStyle/>
                    <a:p>
                      <a:r>
                        <a:rPr lang="en-TW" dirty="0"/>
                        <a:t>444</a:t>
                      </a:r>
                    </a:p>
                  </a:txBody>
                  <a:tcPr/>
                </a:tc>
                <a:tc>
                  <a:txBody>
                    <a:bodyPr/>
                    <a:lstStyle/>
                    <a:p>
                      <a:r>
                        <a:rPr lang="en-TW" dirty="0"/>
                        <a:t>482</a:t>
                      </a:r>
                    </a:p>
                  </a:txBody>
                  <a:tcPr/>
                </a:tc>
                <a:extLst>
                  <a:ext uri="{0D108BD9-81ED-4DB2-BD59-A6C34878D82A}">
                    <a16:rowId xmlns:a16="http://schemas.microsoft.com/office/drawing/2014/main" val="1639618678"/>
                  </a:ext>
                </a:extLst>
              </a:tr>
              <a:tr h="370840">
                <a:tc>
                  <a:txBody>
                    <a:bodyPr/>
                    <a:lstStyle/>
                    <a:p>
                      <a:r>
                        <a:rPr lang="en-TW" dirty="0"/>
                        <a:t>SF</a:t>
                      </a:r>
                      <a:r>
                        <a:rPr lang="en-TW" baseline="-25000" dirty="0"/>
                        <a:t>6</a:t>
                      </a:r>
                    </a:p>
                  </a:txBody>
                  <a:tcPr/>
                </a:tc>
                <a:tc>
                  <a:txBody>
                    <a:bodyPr/>
                    <a:lstStyle/>
                    <a:p>
                      <a:r>
                        <a:rPr lang="en-TW" dirty="0"/>
                        <a:t>208</a:t>
                      </a:r>
                    </a:p>
                  </a:txBody>
                  <a:tcPr/>
                </a:tc>
                <a:tc>
                  <a:txBody>
                    <a:bodyPr/>
                    <a:lstStyle/>
                    <a:p>
                      <a:r>
                        <a:rPr lang="en-TW" dirty="0"/>
                        <a:t>226</a:t>
                      </a:r>
                    </a:p>
                  </a:txBody>
                  <a:tcPr/>
                </a:tc>
                <a:extLst>
                  <a:ext uri="{0D108BD9-81ED-4DB2-BD59-A6C34878D82A}">
                    <a16:rowId xmlns:a16="http://schemas.microsoft.com/office/drawing/2014/main" val="2719368184"/>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C36289-4BA7-FD71-9DBA-969CB58C4B60}"/>
                  </a:ext>
                </a:extLst>
              </p:cNvPr>
              <p:cNvSpPr txBox="1"/>
              <p:nvPr/>
            </p:nvSpPr>
            <p:spPr>
              <a:xfrm>
                <a:off x="6858964" y="3234941"/>
                <a:ext cx="1947520" cy="7767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𝑠𝑜𝑢𝑛𝑑</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5</m:t>
                                  </m:r>
                                  <m:r>
                                    <a:rPr lang="en-US" b="0" i="1" smtClean="0">
                                      <a:latin typeface="Cambria Math" panose="02040503050406030204" pitchFamily="18" charset="0"/>
                                    </a:rPr>
                                    <m:t>𝑅𝑇</m:t>
                                  </m:r>
                                </m:num>
                                <m:den>
                                  <m:r>
                                    <a:rPr lang="en-US" b="0" i="1" smtClean="0">
                                      <a:latin typeface="Cambria Math" panose="02040503050406030204" pitchFamily="18" charset="0"/>
                                    </a:rPr>
                                    <m:t>3</m:t>
                                  </m:r>
                                  <m:r>
                                    <a:rPr lang="en-US" b="0" i="1" smtClean="0">
                                      <a:latin typeface="Cambria Math" panose="02040503050406030204" pitchFamily="18" charset="0"/>
                                    </a:rPr>
                                    <m:t>𝑀</m:t>
                                  </m:r>
                                </m:den>
                              </m:f>
                            </m:e>
                          </m:d>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p>
                      </m:sSup>
                    </m:oMath>
                  </m:oMathPara>
                </a14:m>
                <a:endParaRPr lang="en-TW" dirty="0"/>
              </a:p>
            </p:txBody>
          </p:sp>
        </mc:Choice>
        <mc:Fallback xmlns="">
          <p:sp>
            <p:nvSpPr>
              <p:cNvPr id="7" name="TextBox 6">
                <a:extLst>
                  <a:ext uri="{FF2B5EF4-FFF2-40B4-BE49-F238E27FC236}">
                    <a16:creationId xmlns:a16="http://schemas.microsoft.com/office/drawing/2014/main" id="{1FC36289-4BA7-FD71-9DBA-969CB58C4B60}"/>
                  </a:ext>
                </a:extLst>
              </p:cNvPr>
              <p:cNvSpPr txBox="1">
                <a:spLocks noRot="1" noChangeAspect="1" noMove="1" noResize="1" noEditPoints="1" noAdjustHandles="1" noChangeArrowheads="1" noChangeShapeType="1" noTextEdit="1"/>
              </p:cNvSpPr>
              <p:nvPr/>
            </p:nvSpPr>
            <p:spPr>
              <a:xfrm>
                <a:off x="6858964" y="3234941"/>
                <a:ext cx="1947520" cy="776751"/>
              </a:xfrm>
              <a:prstGeom prst="rect">
                <a:avLst/>
              </a:prstGeom>
              <a:blipFill>
                <a:blip r:embed="rId3"/>
                <a:stretch>
                  <a:fillRect b="-3226"/>
                </a:stretch>
              </a:blipFill>
            </p:spPr>
            <p:txBody>
              <a:bodyPr/>
              <a:lstStyle/>
              <a:p>
                <a:r>
                  <a:rPr lang="en-TW">
                    <a:noFill/>
                  </a:rPr>
                  <a:t> </a:t>
                </a:r>
              </a:p>
            </p:txBody>
          </p:sp>
        </mc:Fallback>
      </mc:AlternateContent>
    </p:spTree>
    <p:extLst>
      <p:ext uri="{BB962C8B-B14F-4D97-AF65-F5344CB8AC3E}">
        <p14:creationId xmlns:p14="http://schemas.microsoft.com/office/powerpoint/2010/main" val="252605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973832"/>
            <a:ext cx="6858000" cy="595536"/>
          </a:xfrm>
        </p:spPr>
        <p:txBody>
          <a:bodyPr>
            <a:normAutofit fontScale="90000"/>
          </a:bodyPr>
          <a:lstStyle/>
          <a:p>
            <a:r>
              <a:rPr lang="zh-TW" altLang="en-US" dirty="0">
                <a:solidFill>
                  <a:schemeClr val="tx2"/>
                </a:solidFill>
              </a:rPr>
              <a:t>美國蒙坦納州露天開採之空中鳥瞰圖。</a:t>
            </a:r>
            <a:br>
              <a:rPr lang="en-US" altLang="zh-TW" dirty="0">
                <a:solidFill>
                  <a:schemeClr val="tx2"/>
                </a:solidFill>
              </a:rPr>
            </a:br>
            <a:r>
              <a:rPr lang="en-US" altLang="zh-TW" dirty="0">
                <a:solidFill>
                  <a:schemeClr val="tx2"/>
                </a:solidFill>
              </a:rPr>
              <a:t>Aerial view of open pit mining in Montana, USA.</a:t>
            </a:r>
            <a:endParaRPr lang="zh-TW" altLang="en-US" dirty="0">
              <a:solidFill>
                <a:schemeClr val="tx2"/>
              </a:solidFill>
            </a:endParaRPr>
          </a:p>
        </p:txBody>
      </p:sp>
      <p:pic>
        <p:nvPicPr>
          <p:cNvPr id="29698" name="Picture 2"/>
          <p:cNvPicPr>
            <a:picLocks noGrp="1" noChangeAspect="1" noChangeArrowheads="1"/>
          </p:cNvPicPr>
          <p:nvPr>
            <p:ph idx="1"/>
          </p:nvPr>
        </p:nvPicPr>
        <p:blipFill>
          <a:blip r:embed="rId2" cstate="print"/>
          <a:stretch>
            <a:fillRect/>
          </a:stretch>
        </p:blipFill>
        <p:spPr bwMode="auto">
          <a:xfrm>
            <a:off x="2604569" y="3429000"/>
            <a:ext cx="3934861" cy="309634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40</a:t>
            </a:fld>
            <a:endParaRPr lang="zh-TW" altLang="en-US"/>
          </a:p>
        </p:txBody>
      </p:sp>
      <p:sp>
        <p:nvSpPr>
          <p:cNvPr id="6" name="內容版面配置區 2"/>
          <p:cNvSpPr txBox="1">
            <a:spLocks/>
          </p:cNvSpPr>
          <p:nvPr/>
        </p:nvSpPr>
        <p:spPr>
          <a:xfrm>
            <a:off x="179512" y="1765920"/>
            <a:ext cx="8784976" cy="526348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a:lstStyle>
          <a:p>
            <a:r>
              <a:rPr lang="zh-TW" altLang="en-US" dirty="0"/>
              <a:t>採礦的方式包括地下、表層或露天開採 </a:t>
            </a:r>
            <a:r>
              <a:rPr lang="en-US" altLang="zh-TW" dirty="0"/>
              <a:t>(strip mining) </a:t>
            </a:r>
            <a:r>
              <a:rPr lang="zh-TW" altLang="en-US" dirty="0"/>
              <a:t>等方式，今日所生成的煤約有 </a:t>
            </a:r>
            <a:r>
              <a:rPr lang="en-US" altLang="zh-TW" dirty="0"/>
              <a:t>60% </a:t>
            </a:r>
            <a:r>
              <a:rPr lang="zh-TW" altLang="en-US" dirty="0"/>
              <a:t>來自露天開採。</a:t>
            </a:r>
            <a:endParaRPr lang="en-US" altLang="zh-TW" dirty="0"/>
          </a:p>
          <a:p>
            <a:r>
              <a:rPr lang="en-US" altLang="zh-TW" dirty="0"/>
              <a:t>Mining methods include underground, surface or strip mining. About 60% of the coal produced today comes from strip mining.</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24744"/>
            <a:ext cx="6858000" cy="595536"/>
          </a:xfrm>
        </p:spPr>
        <p:txBody>
          <a:bodyPr>
            <a:normAutofit fontScale="90000"/>
          </a:bodyPr>
          <a:lstStyle/>
          <a:p>
            <a:r>
              <a:rPr lang="zh-TW" altLang="en-US" dirty="0">
                <a:solidFill>
                  <a:schemeClr val="tx2"/>
                </a:solidFill>
              </a:rPr>
              <a:t>露天開採使用牽引鋼索移走煤炭。</a:t>
            </a:r>
            <a:br>
              <a:rPr lang="en-US" altLang="zh-TW" dirty="0">
                <a:solidFill>
                  <a:schemeClr val="tx2"/>
                </a:solidFill>
              </a:rPr>
            </a:br>
            <a:r>
              <a:rPr lang="en-US" altLang="zh-TW" dirty="0">
                <a:solidFill>
                  <a:schemeClr val="tx2"/>
                </a:solidFill>
              </a:rPr>
              <a:t>Surface mining uses traction wire ropes to remove coal.</a:t>
            </a:r>
            <a:endParaRPr lang="zh-TW" altLang="en-US" dirty="0">
              <a:solidFill>
                <a:schemeClr val="tx2"/>
              </a:solidFill>
            </a:endParaRPr>
          </a:p>
        </p:txBody>
      </p:sp>
      <p:pic>
        <p:nvPicPr>
          <p:cNvPr id="30722" name="Picture 2"/>
          <p:cNvPicPr>
            <a:picLocks noGrp="1" noChangeAspect="1" noChangeArrowheads="1"/>
          </p:cNvPicPr>
          <p:nvPr>
            <p:ph idx="1"/>
          </p:nvPr>
        </p:nvPicPr>
        <p:blipFill>
          <a:blip r:embed="rId3" cstate="print"/>
          <a:stretch>
            <a:fillRect/>
          </a:stretch>
        </p:blipFill>
        <p:spPr bwMode="auto">
          <a:xfrm>
            <a:off x="2055730" y="1862778"/>
            <a:ext cx="5032540" cy="454775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685800"/>
            <a:ext cx="6858000" cy="595536"/>
          </a:xfrm>
        </p:spPr>
        <p:txBody>
          <a:bodyPr>
            <a:normAutofit fontScale="90000"/>
          </a:bodyPr>
          <a:lstStyle/>
          <a:p>
            <a:r>
              <a:rPr lang="zh-TW" altLang="en-US" dirty="0">
                <a:solidFill>
                  <a:schemeClr val="tx2"/>
                </a:solidFill>
              </a:rPr>
              <a:t>供應及需求的限制</a:t>
            </a:r>
            <a:r>
              <a:rPr lang="en-US" altLang="zh-TW" dirty="0">
                <a:solidFill>
                  <a:schemeClr val="tx2"/>
                </a:solidFill>
              </a:rPr>
              <a:t>Supply and demand constraints</a:t>
            </a:r>
            <a:endParaRPr lang="zh-TW" altLang="en-US" dirty="0">
              <a:solidFill>
                <a:schemeClr val="tx2"/>
              </a:solidFill>
            </a:endParaRPr>
          </a:p>
        </p:txBody>
      </p:sp>
      <p:sp>
        <p:nvSpPr>
          <p:cNvPr id="3" name="內容版面配置區 2"/>
          <p:cNvSpPr>
            <a:spLocks noGrp="1"/>
          </p:cNvSpPr>
          <p:nvPr>
            <p:ph idx="1"/>
          </p:nvPr>
        </p:nvSpPr>
        <p:spPr>
          <a:xfrm>
            <a:off x="179512" y="1407244"/>
            <a:ext cx="8784976" cy="5263480"/>
          </a:xfrm>
        </p:spPr>
        <p:txBody>
          <a:bodyPr/>
          <a:lstStyle/>
          <a:p>
            <a:r>
              <a:rPr lang="zh-TW" altLang="en-US" dirty="0"/>
              <a:t>煤的</a:t>
            </a:r>
            <a:r>
              <a:rPr lang="zh-TW" altLang="en-US" dirty="0">
                <a:solidFill>
                  <a:schemeClr val="accent3"/>
                </a:solidFill>
              </a:rPr>
              <a:t>供應</a:t>
            </a:r>
            <a:r>
              <a:rPr lang="zh-TW" altLang="en-US" dirty="0"/>
              <a:t>方面有許多的限制：露天開採受到環境問題能否解決的影響。</a:t>
            </a:r>
            <a:endParaRPr lang="en-US" altLang="zh-TW" dirty="0"/>
          </a:p>
          <a:p>
            <a:endParaRPr lang="en-US" altLang="zh-TW" dirty="0"/>
          </a:p>
          <a:p>
            <a:r>
              <a:rPr lang="zh-TW" altLang="en-US" dirty="0"/>
              <a:t>煤</a:t>
            </a:r>
            <a:r>
              <a:rPr lang="zh-TW" altLang="en-US" dirty="0">
                <a:solidFill>
                  <a:schemeClr val="accent3"/>
                </a:solidFill>
              </a:rPr>
              <a:t>需求</a:t>
            </a:r>
            <a:r>
              <a:rPr lang="zh-TW" altLang="en-US" dirty="0"/>
              <a:t>增加 </a:t>
            </a:r>
            <a:r>
              <a:rPr lang="en-US" altLang="zh-TW" dirty="0"/>
              <a:t>(</a:t>
            </a:r>
            <a:r>
              <a:rPr lang="zh-TW" altLang="en-US" dirty="0"/>
              <a:t>短程而言</a:t>
            </a:r>
            <a:r>
              <a:rPr lang="en-US" altLang="zh-TW" dirty="0"/>
              <a:t>) </a:t>
            </a:r>
            <a:r>
              <a:rPr lang="zh-TW" altLang="en-US" dirty="0"/>
              <a:t>是因燃煤發電增加所造成。</a:t>
            </a:r>
            <a:endParaRPr lang="en-US" altLang="zh-TW" dirty="0"/>
          </a:p>
          <a:p>
            <a:endParaRPr lang="en-US" altLang="zh-TW" dirty="0"/>
          </a:p>
          <a:p>
            <a:r>
              <a:rPr lang="en-US" altLang="zh-TW" dirty="0"/>
              <a:t>There are many constraints on the supply of coal: open pit mining is affected by whether environmental issues can be resolved.</a:t>
            </a:r>
          </a:p>
          <a:p>
            <a:endParaRPr lang="en-US" altLang="zh-TW" dirty="0"/>
          </a:p>
          <a:p>
            <a:r>
              <a:rPr lang="en-US" altLang="zh-TW" dirty="0"/>
              <a:t>The increase in coal demand (in the short range) is caused by an increase in coal-fired power generation.</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未來的石油來源</a:t>
            </a:r>
            <a:r>
              <a:rPr lang="en-US" altLang="zh-TW" dirty="0"/>
              <a:t>future oil sources</a:t>
            </a:r>
            <a:endParaRPr lang="zh-TW" altLang="en-US" dirty="0"/>
          </a:p>
        </p:txBody>
      </p:sp>
      <p:sp>
        <p:nvSpPr>
          <p:cNvPr id="3" name="內容版面配置區 2"/>
          <p:cNvSpPr>
            <a:spLocks noGrp="1"/>
          </p:cNvSpPr>
          <p:nvPr>
            <p:ph idx="1"/>
          </p:nvPr>
        </p:nvSpPr>
        <p:spPr/>
        <p:txBody>
          <a:bodyPr>
            <a:normAutofit fontScale="92500" lnSpcReduction="20000"/>
          </a:bodyPr>
          <a:lstStyle/>
          <a:p>
            <a:r>
              <a:rPr lang="zh-TW" altLang="en-US" dirty="0"/>
              <a:t>來自煤的合成石油及天然氣</a:t>
            </a:r>
            <a:endParaRPr lang="en-US" altLang="zh-TW" dirty="0"/>
          </a:p>
          <a:p>
            <a:endParaRPr lang="en-US" altLang="zh-TW" dirty="0"/>
          </a:p>
          <a:p>
            <a:r>
              <a:rPr lang="zh-TW" altLang="en-US" dirty="0"/>
              <a:t>煤的</a:t>
            </a:r>
            <a:r>
              <a:rPr lang="zh-TW" altLang="en-US" dirty="0">
                <a:solidFill>
                  <a:schemeClr val="accent3"/>
                </a:solidFill>
              </a:rPr>
              <a:t>氣化 </a:t>
            </a:r>
            <a:r>
              <a:rPr lang="en-US" altLang="zh-TW" dirty="0">
                <a:solidFill>
                  <a:schemeClr val="accent3"/>
                </a:solidFill>
              </a:rPr>
              <a:t>(gasification) </a:t>
            </a:r>
            <a:r>
              <a:rPr lang="zh-TW" altLang="en-US" dirty="0"/>
              <a:t>過程相當直接，此時將煤加入氫氣燃燒即得。</a:t>
            </a:r>
            <a:endParaRPr lang="en-US" altLang="zh-TW" dirty="0"/>
          </a:p>
          <a:p>
            <a:endParaRPr lang="en-US" altLang="zh-TW" dirty="0"/>
          </a:p>
          <a:p>
            <a:r>
              <a:rPr lang="zh-TW" altLang="en-US" dirty="0"/>
              <a:t>將煤轉化成石油 </a:t>
            </a:r>
            <a:r>
              <a:rPr lang="en-US" altLang="zh-TW" dirty="0"/>
              <a:t>(</a:t>
            </a:r>
            <a:r>
              <a:rPr lang="zh-TW" altLang="en-US" dirty="0"/>
              <a:t>合成石油</a:t>
            </a:r>
            <a:r>
              <a:rPr lang="en-US" altLang="zh-TW" dirty="0"/>
              <a:t>) </a:t>
            </a:r>
            <a:r>
              <a:rPr lang="zh-TW" altLang="en-US" dirty="0"/>
              <a:t>的過程稱為</a:t>
            </a:r>
            <a:r>
              <a:rPr lang="zh-TW" altLang="en-US" dirty="0">
                <a:solidFill>
                  <a:schemeClr val="accent3"/>
                </a:solidFill>
              </a:rPr>
              <a:t>液化 </a:t>
            </a:r>
            <a:r>
              <a:rPr lang="en-US" altLang="zh-TW" dirty="0">
                <a:solidFill>
                  <a:schemeClr val="accent3"/>
                </a:solidFill>
              </a:rPr>
              <a:t>(liquefaction)</a:t>
            </a:r>
            <a:r>
              <a:rPr lang="zh-TW" altLang="en-US" dirty="0"/>
              <a:t>。</a:t>
            </a:r>
            <a:endParaRPr lang="en-US" altLang="zh-TW" dirty="0"/>
          </a:p>
          <a:p>
            <a:endParaRPr lang="en-US" altLang="zh-TW" dirty="0"/>
          </a:p>
          <a:p>
            <a:r>
              <a:rPr lang="en-US" altLang="zh-TW" dirty="0"/>
              <a:t>Synthetic petroleum and natural gas from coal</a:t>
            </a:r>
          </a:p>
          <a:p>
            <a:endParaRPr lang="en-US" altLang="zh-TW" dirty="0"/>
          </a:p>
          <a:p>
            <a:r>
              <a:rPr lang="en-US" altLang="zh-TW" dirty="0"/>
              <a:t>The gasification process of coal is quite straightforward. At this time, coal is added to hydrogen and burned.</a:t>
            </a:r>
          </a:p>
          <a:p>
            <a:endParaRPr lang="en-US" altLang="zh-TW" dirty="0"/>
          </a:p>
          <a:p>
            <a:r>
              <a:rPr lang="en-US" altLang="zh-TW" dirty="0"/>
              <a:t>The process of converting coal into petroleum (synthetic petroleum) is called liquefaction.</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496949"/>
            <a:ext cx="6858000" cy="595536"/>
          </a:xfrm>
        </p:spPr>
        <p:txBody>
          <a:bodyPr>
            <a:normAutofit fontScale="90000"/>
          </a:bodyPr>
          <a:lstStyle/>
          <a:p>
            <a:r>
              <a:rPr lang="zh-TW" altLang="en-US" dirty="0"/>
              <a:t>油頁岩及瀝青砂</a:t>
            </a:r>
            <a:r>
              <a:rPr lang="en-US" altLang="zh-TW" dirty="0"/>
              <a:t> Oil shale and tar sands</a:t>
            </a:r>
            <a:endParaRPr lang="zh-TW" altLang="en-US" dirty="0"/>
          </a:p>
        </p:txBody>
      </p:sp>
      <p:sp>
        <p:nvSpPr>
          <p:cNvPr id="3" name="內容版面配置區 2"/>
          <p:cNvSpPr>
            <a:spLocks noGrp="1"/>
          </p:cNvSpPr>
          <p:nvPr>
            <p:ph idx="1"/>
          </p:nvPr>
        </p:nvSpPr>
        <p:spPr>
          <a:xfrm>
            <a:off x="179512" y="1321084"/>
            <a:ext cx="8784976" cy="4851116"/>
          </a:xfrm>
        </p:spPr>
        <p:txBody>
          <a:bodyPr>
            <a:normAutofit fontScale="70000" lnSpcReduction="20000"/>
          </a:bodyPr>
          <a:lstStyle/>
          <a:p>
            <a:r>
              <a:rPr lang="zh-TW" altLang="en-US" dirty="0"/>
              <a:t>是儲藏有石油在裡頭的岩石，稱之為</a:t>
            </a:r>
            <a:r>
              <a:rPr lang="zh-TW" altLang="en-US" dirty="0">
                <a:solidFill>
                  <a:schemeClr val="accent3"/>
                </a:solidFill>
              </a:rPr>
              <a:t>油頁岩 </a:t>
            </a:r>
            <a:r>
              <a:rPr lang="en-US" altLang="zh-TW" dirty="0">
                <a:solidFill>
                  <a:schemeClr val="accent3"/>
                </a:solidFill>
              </a:rPr>
              <a:t>(oil shale)</a:t>
            </a:r>
            <a:r>
              <a:rPr lang="zh-TW" altLang="en-US" dirty="0"/>
              <a:t>。</a:t>
            </a:r>
            <a:endParaRPr lang="en-US" altLang="zh-TW" dirty="0"/>
          </a:p>
          <a:p>
            <a:endParaRPr lang="en-US" altLang="zh-TW" dirty="0"/>
          </a:p>
          <a:p>
            <a:r>
              <a:rPr lang="zh-TW" altLang="en-US" dirty="0"/>
              <a:t>數百萬年前，自然界的腐蝕植物圈閉於沉積岩中，其中部分沉積物蘊藏有豐富的頁岩油</a:t>
            </a:r>
            <a:r>
              <a:rPr lang="en-US" altLang="zh-TW" dirty="0"/>
              <a:t>——</a:t>
            </a:r>
            <a:r>
              <a:rPr lang="zh-TW" altLang="en-US" dirty="0"/>
              <a:t>屬於有機物，稱為</a:t>
            </a:r>
            <a:r>
              <a:rPr lang="zh-TW" altLang="en-US" dirty="0">
                <a:solidFill>
                  <a:schemeClr val="accent3"/>
                </a:solidFill>
              </a:rPr>
              <a:t>煤油 </a:t>
            </a:r>
            <a:r>
              <a:rPr lang="en-US" altLang="zh-TW" dirty="0">
                <a:solidFill>
                  <a:schemeClr val="accent3"/>
                </a:solidFill>
              </a:rPr>
              <a:t>(</a:t>
            </a:r>
            <a:r>
              <a:rPr lang="en-US" altLang="zh-TW" dirty="0" err="1">
                <a:solidFill>
                  <a:schemeClr val="accent3"/>
                </a:solidFill>
              </a:rPr>
              <a:t>kerogen</a:t>
            </a:r>
            <a:r>
              <a:rPr lang="en-US" altLang="zh-TW" dirty="0">
                <a:solidFill>
                  <a:schemeClr val="accent3"/>
                </a:solidFill>
              </a:rPr>
              <a:t>)</a:t>
            </a:r>
            <a:r>
              <a:rPr lang="zh-TW" altLang="en-US" dirty="0"/>
              <a:t>，其具有燃燒的本質。</a:t>
            </a:r>
            <a:endParaRPr lang="en-US" altLang="zh-TW" dirty="0"/>
          </a:p>
          <a:p>
            <a:endParaRPr lang="en-US" altLang="zh-TW" dirty="0"/>
          </a:p>
          <a:p>
            <a:r>
              <a:rPr lang="zh-TW" altLang="en-US" dirty="0">
                <a:solidFill>
                  <a:schemeClr val="accent3"/>
                </a:solidFill>
              </a:rPr>
              <a:t>瀝青砂 </a:t>
            </a:r>
            <a:r>
              <a:rPr lang="en-US" altLang="zh-TW" dirty="0"/>
              <a:t>(</a:t>
            </a:r>
            <a:r>
              <a:rPr lang="zh-TW" altLang="en-US" dirty="0"/>
              <a:t>亦稱油砂</a:t>
            </a:r>
            <a:r>
              <a:rPr lang="en-US" altLang="zh-TW" dirty="0"/>
              <a:t>) </a:t>
            </a:r>
            <a:r>
              <a:rPr lang="zh-TW" altLang="en-US" dirty="0"/>
              <a:t>包含高黏度類似柏油的石油 </a:t>
            </a:r>
            <a:r>
              <a:rPr lang="en-US" altLang="zh-TW" dirty="0"/>
              <a:t>[</a:t>
            </a:r>
            <a:r>
              <a:rPr lang="zh-TW" altLang="en-US" dirty="0"/>
              <a:t>稱為</a:t>
            </a:r>
            <a:r>
              <a:rPr lang="zh-TW" altLang="en-US" dirty="0">
                <a:solidFill>
                  <a:schemeClr val="accent3"/>
                </a:solidFill>
              </a:rPr>
              <a:t>瀝青 </a:t>
            </a:r>
            <a:r>
              <a:rPr lang="en-US" altLang="zh-TW" dirty="0">
                <a:solidFill>
                  <a:schemeClr val="accent3"/>
                </a:solidFill>
              </a:rPr>
              <a:t>(bitumen)</a:t>
            </a:r>
            <a:r>
              <a:rPr lang="en-US" altLang="zh-TW" dirty="0"/>
              <a:t>]</a:t>
            </a:r>
            <a:r>
              <a:rPr lang="zh-TW" altLang="en-US" dirty="0"/>
              <a:t>，如欲採收石油，則於開採砂礦以後，將之與熱水或水蒸氣混合，再萃取出瀝青。</a:t>
            </a:r>
          </a:p>
          <a:p>
            <a:r>
              <a:rPr lang="en-US" altLang="zh-TW" dirty="0"/>
              <a:t>Rocks with oil stored in it are called oil shale.</a:t>
            </a:r>
          </a:p>
          <a:p>
            <a:endParaRPr lang="en-US" altLang="zh-TW" dirty="0"/>
          </a:p>
          <a:p>
            <a:r>
              <a:rPr lang="en-US" altLang="zh-TW" dirty="0"/>
              <a:t>Millions of years ago, nature's corrosive plants were trapped in sedimentary rocks, some of which contained rich shale oil - an organic substance called kerogen, which has a burning nature.</a:t>
            </a:r>
          </a:p>
          <a:p>
            <a:endParaRPr lang="en-US" altLang="zh-TW" dirty="0"/>
          </a:p>
          <a:p>
            <a:r>
              <a:rPr lang="en-US" altLang="zh-TW" dirty="0"/>
              <a:t>Bitumen sands (also known as oil sands) contain high-viscosity petroleum similar to asphalt [called bitumen]. If you want to recover the petroleum, after mining the sand deposits, mix it with hot water or steam and then </a:t>
            </a:r>
            <a:r>
              <a:rPr lang="en-US" altLang="zh-TW"/>
              <a:t>extract the </a:t>
            </a:r>
            <a:r>
              <a:rPr lang="en-US" altLang="zh-TW" dirty="0"/>
              <a:t>asphalt.</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D850-FB10-DD06-4B6F-B33918AF9F98}"/>
              </a:ext>
            </a:extLst>
          </p:cNvPr>
          <p:cNvSpPr>
            <a:spLocks noGrp="1"/>
          </p:cNvSpPr>
          <p:nvPr>
            <p:ph type="title"/>
          </p:nvPr>
        </p:nvSpPr>
        <p:spPr/>
        <p:txBody>
          <a:bodyPr/>
          <a:lstStyle/>
          <a:p>
            <a:r>
              <a:rPr lang="en-TW" dirty="0"/>
              <a:t>Gas</a:t>
            </a:r>
          </a:p>
        </p:txBody>
      </p:sp>
      <p:graphicFrame>
        <p:nvGraphicFramePr>
          <p:cNvPr id="6" name="Content Placeholder 5">
            <a:extLst>
              <a:ext uri="{FF2B5EF4-FFF2-40B4-BE49-F238E27FC236}">
                <a16:creationId xmlns:a16="http://schemas.microsoft.com/office/drawing/2014/main" id="{F136DDBC-3DD7-2AF6-7C2B-9E456C2D955E}"/>
              </a:ext>
            </a:extLst>
          </p:cNvPr>
          <p:cNvGraphicFramePr>
            <a:graphicFrameLocks noGrp="1"/>
          </p:cNvGraphicFramePr>
          <p:nvPr>
            <p:ph idx="1"/>
            <p:extLst>
              <p:ext uri="{D42A27DB-BD31-4B8C-83A1-F6EECF244321}">
                <p14:modId xmlns:p14="http://schemas.microsoft.com/office/powerpoint/2010/main" val="165915623"/>
              </p:ext>
            </p:extLst>
          </p:nvPr>
        </p:nvGraphicFramePr>
        <p:xfrm>
          <a:off x="179388" y="908050"/>
          <a:ext cx="8785224" cy="4856480"/>
        </p:xfrm>
        <a:graphic>
          <a:graphicData uri="http://schemas.openxmlformats.org/drawingml/2006/table">
            <a:tbl>
              <a:tblPr firstRow="1" bandRow="1">
                <a:tableStyleId>{5C22544A-7EE6-4342-B048-85BDC9FD1C3A}</a:tableStyleId>
              </a:tblPr>
              <a:tblGrid>
                <a:gridCol w="2928408">
                  <a:extLst>
                    <a:ext uri="{9D8B030D-6E8A-4147-A177-3AD203B41FA5}">
                      <a16:colId xmlns:a16="http://schemas.microsoft.com/office/drawing/2014/main" val="1882476053"/>
                    </a:ext>
                  </a:extLst>
                </a:gridCol>
                <a:gridCol w="2928408">
                  <a:extLst>
                    <a:ext uri="{9D8B030D-6E8A-4147-A177-3AD203B41FA5}">
                      <a16:colId xmlns:a16="http://schemas.microsoft.com/office/drawing/2014/main" val="783827833"/>
                    </a:ext>
                  </a:extLst>
                </a:gridCol>
                <a:gridCol w="2928408">
                  <a:extLst>
                    <a:ext uri="{9D8B030D-6E8A-4147-A177-3AD203B41FA5}">
                      <a16:colId xmlns:a16="http://schemas.microsoft.com/office/drawing/2014/main" val="1016172373"/>
                    </a:ext>
                  </a:extLst>
                </a:gridCol>
              </a:tblGrid>
              <a:tr h="370840">
                <a:tc>
                  <a:txBody>
                    <a:bodyPr/>
                    <a:lstStyle/>
                    <a:p>
                      <a:r>
                        <a:rPr lang="en-TW" sz="1800" dirty="0"/>
                        <a:t>Fuels for heating</a:t>
                      </a:r>
                    </a:p>
                  </a:txBody>
                  <a:tcPr/>
                </a:tc>
                <a:tc>
                  <a:txBody>
                    <a:bodyPr/>
                    <a:lstStyle/>
                    <a:p>
                      <a:r>
                        <a:rPr lang="en-TW" sz="1800" dirty="0"/>
                        <a:t>Heat of Combustion or Energy Density</a:t>
                      </a:r>
                    </a:p>
                  </a:txBody>
                  <a:tcPr/>
                </a:tc>
                <a:tc>
                  <a:txBody>
                    <a:bodyPr/>
                    <a:lstStyle/>
                    <a:p>
                      <a:endParaRPr lang="en-TW" sz="1800" dirty="0"/>
                    </a:p>
                  </a:txBody>
                  <a:tcPr/>
                </a:tc>
                <a:extLst>
                  <a:ext uri="{0D108BD9-81ED-4DB2-BD59-A6C34878D82A}">
                    <a16:rowId xmlns:a16="http://schemas.microsoft.com/office/drawing/2014/main" val="3617894705"/>
                  </a:ext>
                </a:extLst>
              </a:tr>
              <a:tr h="370840">
                <a:tc>
                  <a:txBody>
                    <a:bodyPr/>
                    <a:lstStyle/>
                    <a:p>
                      <a:r>
                        <a:rPr lang="en-US" sz="1800" dirty="0"/>
                        <a:t>H</a:t>
                      </a:r>
                      <a:r>
                        <a:rPr lang="en-TW" sz="1800" dirty="0"/>
                        <a:t>eating oil</a:t>
                      </a:r>
                    </a:p>
                  </a:txBody>
                  <a:tcPr/>
                </a:tc>
                <a:tc>
                  <a:txBody>
                    <a:bodyPr/>
                    <a:lstStyle/>
                    <a:p>
                      <a:r>
                        <a:rPr lang="en-TW" sz="1800" dirty="0"/>
                        <a:t>38.3 MJ/L (137,500 BTU/gallon) – 38.7 MJ/L (138,700 BTU/gallon)</a:t>
                      </a:r>
                    </a:p>
                  </a:txBody>
                  <a:tcPr/>
                </a:tc>
                <a:tc>
                  <a:txBody>
                    <a:bodyPr/>
                    <a:lstStyle/>
                    <a:p>
                      <a:endParaRPr lang="en-TW" sz="1800"/>
                    </a:p>
                  </a:txBody>
                  <a:tcPr/>
                </a:tc>
                <a:extLst>
                  <a:ext uri="{0D108BD9-81ED-4DB2-BD59-A6C34878D82A}">
                    <a16:rowId xmlns:a16="http://schemas.microsoft.com/office/drawing/2014/main" val="993139522"/>
                  </a:ext>
                </a:extLst>
              </a:tr>
              <a:tr h="370840">
                <a:tc>
                  <a:txBody>
                    <a:bodyPr/>
                    <a:lstStyle/>
                    <a:p>
                      <a:r>
                        <a:rPr lang="en-US" sz="1800" dirty="0"/>
                        <a:t>W</a:t>
                      </a:r>
                      <a:r>
                        <a:rPr lang="en-TW" sz="1800" dirty="0"/>
                        <a:t>ood pellet</a:t>
                      </a:r>
                    </a:p>
                  </a:txBody>
                  <a:tcPr/>
                </a:tc>
                <a:tc>
                  <a:txBody>
                    <a:bodyPr/>
                    <a:lstStyle/>
                    <a:p>
                      <a:r>
                        <a:rPr lang="en-TW" sz="1800" dirty="0"/>
                        <a:t>14.4 MJ/kg - 20.3 MJ/kg or 7450 BTU/lb </a:t>
                      </a:r>
                    </a:p>
                  </a:txBody>
                  <a:tcPr/>
                </a:tc>
                <a:tc>
                  <a:txBody>
                    <a:bodyPr/>
                    <a:lstStyle/>
                    <a:p>
                      <a:endParaRPr lang="en-TW" sz="1800"/>
                    </a:p>
                  </a:txBody>
                  <a:tcPr/>
                </a:tc>
                <a:extLst>
                  <a:ext uri="{0D108BD9-81ED-4DB2-BD59-A6C34878D82A}">
                    <a16:rowId xmlns:a16="http://schemas.microsoft.com/office/drawing/2014/main" val="2431069390"/>
                  </a:ext>
                </a:extLst>
              </a:tr>
              <a:tr h="370840">
                <a:tc>
                  <a:txBody>
                    <a:bodyPr/>
                    <a:lstStyle/>
                    <a:p>
                      <a:r>
                        <a:rPr lang="en-US" sz="1800" dirty="0"/>
                        <a:t>K</a:t>
                      </a:r>
                      <a:r>
                        <a:rPr lang="en-TW" sz="1800" dirty="0"/>
                        <a:t>erosene (</a:t>
                      </a:r>
                      <a:r>
                        <a:rPr lang="ja-JP" altLang="en-US" sz="1800"/>
                        <a:t>煤油</a:t>
                      </a:r>
                      <a:r>
                        <a:rPr lang="en-TW" sz="1800" dirty="0"/>
                        <a:t>)</a:t>
                      </a:r>
                    </a:p>
                  </a:txBody>
                  <a:tcPr/>
                </a:tc>
                <a:tc>
                  <a:txBody>
                    <a:bodyPr/>
                    <a:lstStyle/>
                    <a:p>
                      <a:r>
                        <a:rPr lang="en-TW" sz="1800" dirty="0"/>
                        <a:t>43.1 MJ/kg (18,500 BTU/lb) – 46.2 MJ//kg (19,900 BTU/lb)</a:t>
                      </a:r>
                    </a:p>
                  </a:txBody>
                  <a:tcPr/>
                </a:tc>
                <a:tc>
                  <a:txBody>
                    <a:bodyPr/>
                    <a:lstStyle/>
                    <a:p>
                      <a:endParaRPr lang="en-TW" sz="1800" dirty="0"/>
                    </a:p>
                  </a:txBody>
                  <a:tcPr/>
                </a:tc>
                <a:extLst>
                  <a:ext uri="{0D108BD9-81ED-4DB2-BD59-A6C34878D82A}">
                    <a16:rowId xmlns:a16="http://schemas.microsoft.com/office/drawing/2014/main" val="746603350"/>
                  </a:ext>
                </a:extLst>
              </a:tr>
              <a:tr h="370840">
                <a:tc>
                  <a:txBody>
                    <a:bodyPr/>
                    <a:lstStyle/>
                    <a:p>
                      <a:r>
                        <a:rPr lang="en-TW" sz="1800" dirty="0"/>
                        <a:t>Propane</a:t>
                      </a:r>
                    </a:p>
                  </a:txBody>
                  <a:tcPr/>
                </a:tc>
                <a:tc>
                  <a:txBody>
                    <a:bodyPr/>
                    <a:lstStyle/>
                    <a:p>
                      <a:r>
                        <a:rPr lang="en-TW" sz="1800" dirty="0"/>
                        <a:t>50.33 MJ/kg or 21,638 BTU/lb</a:t>
                      </a:r>
                    </a:p>
                  </a:txBody>
                  <a:tcPr/>
                </a:tc>
                <a:tc>
                  <a:txBody>
                    <a:bodyPr/>
                    <a:lstStyle/>
                    <a:p>
                      <a:endParaRPr lang="en-TW" sz="1800" dirty="0"/>
                    </a:p>
                  </a:txBody>
                  <a:tcPr/>
                </a:tc>
                <a:extLst>
                  <a:ext uri="{0D108BD9-81ED-4DB2-BD59-A6C34878D82A}">
                    <a16:rowId xmlns:a16="http://schemas.microsoft.com/office/drawing/2014/main" val="174319585"/>
                  </a:ext>
                </a:extLst>
              </a:tr>
              <a:tr h="370840">
                <a:tc>
                  <a:txBody>
                    <a:bodyPr/>
                    <a:lstStyle/>
                    <a:p>
                      <a:r>
                        <a:rPr lang="en-US" sz="1800" dirty="0"/>
                        <a:t>N</a:t>
                      </a:r>
                      <a:r>
                        <a:rPr lang="en-TW" sz="1800" dirty="0"/>
                        <a:t>atural gas</a:t>
                      </a:r>
                    </a:p>
                  </a:txBody>
                  <a:tcPr/>
                </a:tc>
                <a:tc>
                  <a:txBody>
                    <a:bodyPr/>
                    <a:lstStyle/>
                    <a:p>
                      <a:r>
                        <a:rPr lang="en-TW" sz="1800" dirty="0"/>
                        <a:t>50-55.5 MJ/kg 21638 BTU/lb - 23,861 BTU/lb</a:t>
                      </a:r>
                    </a:p>
                  </a:txBody>
                  <a:tcPr/>
                </a:tc>
                <a:tc>
                  <a:txBody>
                    <a:bodyPr/>
                    <a:lstStyle/>
                    <a:p>
                      <a:endParaRPr lang="en-TW" sz="1800" dirty="0"/>
                    </a:p>
                  </a:txBody>
                  <a:tcPr/>
                </a:tc>
                <a:extLst>
                  <a:ext uri="{0D108BD9-81ED-4DB2-BD59-A6C34878D82A}">
                    <a16:rowId xmlns:a16="http://schemas.microsoft.com/office/drawing/2014/main" val="4168254721"/>
                  </a:ext>
                </a:extLst>
              </a:tr>
              <a:tr h="370840">
                <a:tc>
                  <a:txBody>
                    <a:bodyPr/>
                    <a:lstStyle/>
                    <a:p>
                      <a:r>
                        <a:rPr lang="en-US" sz="1800" dirty="0"/>
                        <a:t>W</a:t>
                      </a:r>
                      <a:r>
                        <a:rPr lang="en-TW" sz="1800"/>
                        <a:t>ood (Red Oak</a:t>
                      </a:r>
                      <a:r>
                        <a:rPr lang="en-TW" sz="1800" dirty="0"/>
                        <a:t>)</a:t>
                      </a:r>
                    </a:p>
                  </a:txBody>
                  <a:tcPr/>
                </a:tc>
                <a:tc>
                  <a:txBody>
                    <a:bodyPr/>
                    <a:lstStyle/>
                    <a:p>
                      <a:r>
                        <a:rPr lang="en-TW" sz="1800" dirty="0"/>
                        <a:t>14.9 MJ/kg or 6388 BTU/lb</a:t>
                      </a:r>
                    </a:p>
                  </a:txBody>
                  <a:tcPr/>
                </a:tc>
                <a:tc>
                  <a:txBody>
                    <a:bodyPr/>
                    <a:lstStyle/>
                    <a:p>
                      <a:endParaRPr lang="en-TW" sz="1800" dirty="0"/>
                    </a:p>
                  </a:txBody>
                  <a:tcPr/>
                </a:tc>
                <a:extLst>
                  <a:ext uri="{0D108BD9-81ED-4DB2-BD59-A6C34878D82A}">
                    <a16:rowId xmlns:a16="http://schemas.microsoft.com/office/drawing/2014/main" val="2263039606"/>
                  </a:ext>
                </a:extLst>
              </a:tr>
              <a:tr h="370840">
                <a:tc>
                  <a:txBody>
                    <a:bodyPr/>
                    <a:lstStyle/>
                    <a:p>
                      <a:r>
                        <a:rPr lang="en-TW" sz="1800" dirty="0"/>
                        <a:t>Coal</a:t>
                      </a:r>
                    </a:p>
                  </a:txBody>
                  <a:tcPr/>
                </a:tc>
                <a:tc>
                  <a:txBody>
                    <a:bodyPr/>
                    <a:lstStyle/>
                    <a:p>
                      <a:r>
                        <a:rPr lang="en-TW" sz="1800" dirty="0"/>
                        <a:t>24 MJ/kg or 10,318 BTU/lb</a:t>
                      </a:r>
                    </a:p>
                  </a:txBody>
                  <a:tcPr/>
                </a:tc>
                <a:tc>
                  <a:txBody>
                    <a:bodyPr/>
                    <a:lstStyle/>
                    <a:p>
                      <a:endParaRPr lang="en-TW" sz="1800" dirty="0"/>
                    </a:p>
                  </a:txBody>
                  <a:tcPr/>
                </a:tc>
                <a:extLst>
                  <a:ext uri="{0D108BD9-81ED-4DB2-BD59-A6C34878D82A}">
                    <a16:rowId xmlns:a16="http://schemas.microsoft.com/office/drawing/2014/main" val="2807974795"/>
                  </a:ext>
                </a:extLst>
              </a:tr>
            </a:tbl>
          </a:graphicData>
        </a:graphic>
      </p:graphicFrame>
      <p:sp>
        <p:nvSpPr>
          <p:cNvPr id="4" name="Date Placeholder 3">
            <a:extLst>
              <a:ext uri="{FF2B5EF4-FFF2-40B4-BE49-F238E27FC236}">
                <a16:creationId xmlns:a16="http://schemas.microsoft.com/office/drawing/2014/main" id="{63BE5F8A-F8B2-2A1F-5986-FC9CF82479EE}"/>
              </a:ext>
            </a:extLst>
          </p:cNvPr>
          <p:cNvSpPr>
            <a:spLocks noGrp="1"/>
          </p:cNvSpPr>
          <p:nvPr>
            <p:ph type="dt" sz="half" idx="10"/>
          </p:nvPr>
        </p:nvSpPr>
        <p:spPr/>
        <p:txBody>
          <a:bodyPr/>
          <a:lstStyle/>
          <a:p>
            <a:endParaRPr lang="zh-TW" altLang="en-US" dirty="0"/>
          </a:p>
        </p:txBody>
      </p:sp>
      <p:sp>
        <p:nvSpPr>
          <p:cNvPr id="5" name="Slide Number Placeholder 4">
            <a:extLst>
              <a:ext uri="{FF2B5EF4-FFF2-40B4-BE49-F238E27FC236}">
                <a16:creationId xmlns:a16="http://schemas.microsoft.com/office/drawing/2014/main" id="{8BBB9B12-ADD1-BF7E-2112-ACB868479D5C}"/>
              </a:ext>
            </a:extLst>
          </p:cNvPr>
          <p:cNvSpPr>
            <a:spLocks noGrp="1"/>
          </p:cNvSpPr>
          <p:nvPr>
            <p:ph type="sldNum" sz="quarter" idx="12"/>
          </p:nvPr>
        </p:nvSpPr>
        <p:spPr/>
        <p:txBody>
          <a:bodyPr/>
          <a:lstStyle/>
          <a:p>
            <a:fld id="{08EE5728-927D-4899-8F57-AEB4512E7F76}" type="slidenum">
              <a:rPr lang="zh-TW" altLang="en-US" smtClean="0"/>
              <a:pPr/>
              <a:t>5</a:t>
            </a:fld>
            <a:endParaRPr lang="zh-TW" altLang="en-US"/>
          </a:p>
        </p:txBody>
      </p:sp>
    </p:spTree>
    <p:extLst>
      <p:ext uri="{BB962C8B-B14F-4D97-AF65-F5344CB8AC3E}">
        <p14:creationId xmlns:p14="http://schemas.microsoft.com/office/powerpoint/2010/main" val="293637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373" y="1697497"/>
            <a:ext cx="7921253" cy="1079847"/>
          </a:xfrm>
        </p:spPr>
        <p:txBody>
          <a:bodyPr>
            <a:noAutofit/>
          </a:bodyPr>
          <a:lstStyle/>
          <a:p>
            <a:r>
              <a:rPr lang="zh-TW" altLang="en-US" sz="2400" dirty="0">
                <a:solidFill>
                  <a:schemeClr val="tx2"/>
                </a:solidFill>
              </a:rPr>
              <a:t> </a:t>
            </a:r>
            <a:r>
              <a:rPr lang="en-US" altLang="zh-TW" sz="2400" dirty="0" err="1">
                <a:solidFill>
                  <a:schemeClr val="tx2"/>
                </a:solidFill>
              </a:rPr>
              <a:t>Mckelvey</a:t>
            </a:r>
            <a:r>
              <a:rPr lang="en-US" altLang="zh-TW" sz="2400" dirty="0">
                <a:solidFill>
                  <a:schemeClr val="tx2"/>
                </a:solidFill>
              </a:rPr>
              <a:t> </a:t>
            </a:r>
            <a:r>
              <a:rPr lang="zh-TW" altLang="en-US" sz="2400" dirty="0">
                <a:solidFill>
                  <a:schemeClr val="tx2"/>
                </a:solidFill>
              </a:rPr>
              <a:t>蘊藏量及資源分類之圖解法，其以地質確定性及經濟可行性做為變數。</a:t>
            </a:r>
            <a:br>
              <a:rPr lang="en-US" altLang="zh-TW" sz="2400" dirty="0">
                <a:solidFill>
                  <a:schemeClr val="tx2"/>
                </a:solidFill>
              </a:rPr>
            </a:br>
            <a:r>
              <a:rPr lang="en-US" altLang="zh-TW" sz="2400" dirty="0">
                <a:solidFill>
                  <a:schemeClr val="tx2"/>
                </a:solidFill>
              </a:rPr>
              <a:t>McKelvey's graphical method for classifying reserves and resources, which uses geological certainty and economic feasibility as variables.</a:t>
            </a:r>
            <a:endParaRPr lang="zh-TW" altLang="en-US" sz="2400" dirty="0">
              <a:solidFill>
                <a:schemeClr val="tx2"/>
              </a:solidFill>
            </a:endParaRPr>
          </a:p>
        </p:txBody>
      </p:sp>
      <p:pic>
        <p:nvPicPr>
          <p:cNvPr id="1026" name="Picture 2"/>
          <p:cNvPicPr>
            <a:picLocks noGrp="1" noChangeAspect="1" noChangeArrowheads="1"/>
          </p:cNvPicPr>
          <p:nvPr>
            <p:ph idx="1"/>
          </p:nvPr>
        </p:nvPicPr>
        <p:blipFill>
          <a:blip r:embed="rId2" cstate="print"/>
          <a:stretch>
            <a:fillRect/>
          </a:stretch>
        </p:blipFill>
        <p:spPr bwMode="auto">
          <a:xfrm>
            <a:off x="2228949" y="2854037"/>
            <a:ext cx="4686100" cy="361536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0" y="1268760"/>
            <a:ext cx="8229600" cy="491548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7</a:t>
            </a:fld>
            <a:endParaRPr lang="zh-TW" altLang="en-US"/>
          </a:p>
        </p:txBody>
      </p:sp>
      <p:sp>
        <p:nvSpPr>
          <p:cNvPr id="3" name="TextBox 2">
            <a:extLst>
              <a:ext uri="{FF2B5EF4-FFF2-40B4-BE49-F238E27FC236}">
                <a16:creationId xmlns:a16="http://schemas.microsoft.com/office/drawing/2014/main" id="{9758E9B8-4390-F0C9-3873-945A4941231D}"/>
              </a:ext>
            </a:extLst>
          </p:cNvPr>
          <p:cNvSpPr txBox="1"/>
          <p:nvPr/>
        </p:nvSpPr>
        <p:spPr>
          <a:xfrm>
            <a:off x="307322" y="3357172"/>
            <a:ext cx="835678" cy="369332"/>
          </a:xfrm>
          <a:prstGeom prst="rect">
            <a:avLst/>
          </a:prstGeom>
          <a:noFill/>
        </p:spPr>
        <p:txBody>
          <a:bodyPr wrap="none" rtlCol="0">
            <a:spAutoFit/>
          </a:bodyPr>
          <a:lstStyle/>
          <a:p>
            <a:r>
              <a:rPr lang="en-TW" dirty="0"/>
              <a:t>Barrels</a:t>
            </a:r>
          </a:p>
        </p:txBody>
      </p:sp>
      <p:sp>
        <p:nvSpPr>
          <p:cNvPr id="4" name="TextBox 3">
            <a:extLst>
              <a:ext uri="{FF2B5EF4-FFF2-40B4-BE49-F238E27FC236}">
                <a16:creationId xmlns:a16="http://schemas.microsoft.com/office/drawing/2014/main" id="{D099BEFC-FB9A-2573-7839-60F8E75876E3}"/>
              </a:ext>
            </a:extLst>
          </p:cNvPr>
          <p:cNvSpPr txBox="1"/>
          <p:nvPr/>
        </p:nvSpPr>
        <p:spPr>
          <a:xfrm>
            <a:off x="5272657" y="4077072"/>
            <a:ext cx="2148217" cy="369332"/>
          </a:xfrm>
          <a:prstGeom prst="rect">
            <a:avLst/>
          </a:prstGeom>
          <a:noFill/>
        </p:spPr>
        <p:txBody>
          <a:bodyPr wrap="none" rtlCol="0">
            <a:spAutoFit/>
          </a:bodyPr>
          <a:lstStyle/>
          <a:p>
            <a:r>
              <a:rPr lang="en-TW" dirty="0"/>
              <a:t>Oil yearly production</a:t>
            </a:r>
          </a:p>
        </p:txBody>
      </p:sp>
      <p:sp>
        <p:nvSpPr>
          <p:cNvPr id="6" name="TextBox 5">
            <a:extLst>
              <a:ext uri="{FF2B5EF4-FFF2-40B4-BE49-F238E27FC236}">
                <a16:creationId xmlns:a16="http://schemas.microsoft.com/office/drawing/2014/main" id="{300DE3E1-7E98-5183-2ADF-31E12D370619}"/>
              </a:ext>
            </a:extLst>
          </p:cNvPr>
          <p:cNvSpPr txBox="1"/>
          <p:nvPr/>
        </p:nvSpPr>
        <p:spPr>
          <a:xfrm>
            <a:off x="3707904" y="1700808"/>
            <a:ext cx="1921936" cy="369332"/>
          </a:xfrm>
          <a:prstGeom prst="rect">
            <a:avLst/>
          </a:prstGeom>
          <a:noFill/>
        </p:spPr>
        <p:txBody>
          <a:bodyPr wrap="none" rtlCol="0">
            <a:spAutoFit/>
          </a:bodyPr>
          <a:lstStyle/>
          <a:p>
            <a:r>
              <a:rPr lang="en-US" dirty="0"/>
              <a:t>S</a:t>
            </a:r>
            <a:r>
              <a:rPr lang="en-TW" dirty="0"/>
              <a:t>tored oil reserves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8846" y="4365104"/>
            <a:ext cx="3672408" cy="1630592"/>
          </a:xfrm>
        </p:spPr>
        <p:txBody>
          <a:bodyPr>
            <a:noAutofit/>
          </a:bodyPr>
          <a:lstStyle/>
          <a:p>
            <a:r>
              <a:rPr lang="en-US" altLang="zh-TW" sz="2000" dirty="0">
                <a:solidFill>
                  <a:schemeClr val="tx2"/>
                </a:solidFill>
              </a:rPr>
              <a:t>(a) </a:t>
            </a:r>
            <a:r>
              <a:rPr lang="zh-TW" altLang="en-US" sz="2000" dirty="0">
                <a:solidFill>
                  <a:schemeClr val="tx2"/>
                </a:solidFill>
              </a:rPr>
              <a:t>世界石油產量之</a:t>
            </a:r>
            <a:r>
              <a:rPr lang="en-US" altLang="zh-TW" sz="2000" dirty="0" err="1">
                <a:solidFill>
                  <a:schemeClr val="tx2"/>
                </a:solidFill>
              </a:rPr>
              <a:t>Hubbert</a:t>
            </a:r>
            <a:r>
              <a:rPr lang="en-US" altLang="zh-TW" sz="2000" dirty="0">
                <a:solidFill>
                  <a:schemeClr val="tx2"/>
                </a:solidFill>
              </a:rPr>
              <a:t> </a:t>
            </a:r>
            <a:r>
              <a:rPr lang="zh-TW" altLang="en-US" sz="2000" dirty="0">
                <a:solidFill>
                  <a:schemeClr val="tx2"/>
                </a:solidFill>
              </a:rPr>
              <a:t>石油消耗曲線，圖中實線表示實際之生產量</a:t>
            </a:r>
            <a:r>
              <a:rPr lang="en-US" altLang="zh-TW" sz="2000" dirty="0">
                <a:solidFill>
                  <a:schemeClr val="tx2"/>
                </a:solidFill>
              </a:rPr>
              <a:t>—</a:t>
            </a:r>
            <a:r>
              <a:rPr lang="zh-TW" altLang="en-US" sz="2000" dirty="0">
                <a:solidFill>
                  <a:schemeClr val="tx2"/>
                </a:solidFill>
              </a:rPr>
              <a:t>採用更新的 </a:t>
            </a:r>
            <a:r>
              <a:rPr lang="en-US" altLang="zh-TW" sz="2000" dirty="0">
                <a:solidFill>
                  <a:schemeClr val="tx2"/>
                </a:solidFill>
              </a:rPr>
              <a:t>DOE </a:t>
            </a:r>
            <a:r>
              <a:rPr lang="zh-TW" altLang="en-US" sz="2000" dirty="0">
                <a:solidFill>
                  <a:schemeClr val="tx2"/>
                </a:solidFill>
              </a:rPr>
              <a:t>資料</a:t>
            </a:r>
            <a:br>
              <a:rPr lang="en-US" altLang="zh-TW" sz="2000" dirty="0">
                <a:solidFill>
                  <a:schemeClr val="tx2"/>
                </a:solidFill>
              </a:rPr>
            </a:br>
            <a:r>
              <a:rPr lang="en-US" altLang="zh-TW" sz="2000" dirty="0">
                <a:solidFill>
                  <a:schemeClr val="tx2"/>
                </a:solidFill>
              </a:rPr>
              <a:t>(a) Hubbert oil consumption curve for world oil production. The solid line in the figure represents actual production—using updated DOE data.</a:t>
            </a:r>
            <a:endParaRPr lang="zh-TW" altLang="en-US" sz="2000" dirty="0">
              <a:solidFill>
                <a:schemeClr val="tx2"/>
              </a:solidFill>
            </a:endParaRPr>
          </a:p>
        </p:txBody>
      </p:sp>
      <p:pic>
        <p:nvPicPr>
          <p:cNvPr id="3074" name="Picture 2"/>
          <p:cNvPicPr>
            <a:picLocks noGrp="1" noChangeAspect="1" noChangeArrowheads="1"/>
          </p:cNvPicPr>
          <p:nvPr>
            <p:ph idx="1"/>
          </p:nvPr>
        </p:nvPicPr>
        <p:blipFill>
          <a:blip r:embed="rId2" cstate="print"/>
          <a:stretch>
            <a:fillRect/>
          </a:stretch>
        </p:blipFill>
        <p:spPr bwMode="auto">
          <a:xfrm>
            <a:off x="487967" y="1700808"/>
            <a:ext cx="4876121" cy="404645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8</a:t>
            </a:fld>
            <a:endParaRPr lang="zh-TW" altLang="en-US"/>
          </a:p>
        </p:txBody>
      </p:sp>
      <p:sp>
        <p:nvSpPr>
          <p:cNvPr id="3" name="TextBox 2">
            <a:extLst>
              <a:ext uri="{FF2B5EF4-FFF2-40B4-BE49-F238E27FC236}">
                <a16:creationId xmlns:a16="http://schemas.microsoft.com/office/drawing/2014/main" id="{2B62FEC5-CFEC-2B85-F40A-3F2F0B98C937}"/>
              </a:ext>
            </a:extLst>
          </p:cNvPr>
          <p:cNvSpPr txBox="1"/>
          <p:nvPr/>
        </p:nvSpPr>
        <p:spPr>
          <a:xfrm>
            <a:off x="2166341" y="818351"/>
            <a:ext cx="4811317" cy="584775"/>
          </a:xfrm>
          <a:prstGeom prst="rect">
            <a:avLst/>
          </a:prstGeom>
          <a:noFill/>
        </p:spPr>
        <p:txBody>
          <a:bodyPr wrap="none" rtlCol="0">
            <a:spAutoFit/>
          </a:bodyPr>
          <a:lstStyle/>
          <a:p>
            <a:r>
              <a:rPr lang="en-TW" sz="3200" dirty="0"/>
              <a:t>Have We Reached Peak Oil?</a:t>
            </a:r>
          </a:p>
        </p:txBody>
      </p:sp>
      <p:sp>
        <p:nvSpPr>
          <p:cNvPr id="4" name="TextBox 3">
            <a:extLst>
              <a:ext uri="{FF2B5EF4-FFF2-40B4-BE49-F238E27FC236}">
                <a16:creationId xmlns:a16="http://schemas.microsoft.com/office/drawing/2014/main" id="{2A76C046-9C2D-ECAE-68FF-1285EF54242A}"/>
              </a:ext>
            </a:extLst>
          </p:cNvPr>
          <p:cNvSpPr txBox="1"/>
          <p:nvPr/>
        </p:nvSpPr>
        <p:spPr>
          <a:xfrm rot="16200000">
            <a:off x="-921577" y="3555881"/>
            <a:ext cx="2756652" cy="369332"/>
          </a:xfrm>
          <a:prstGeom prst="rect">
            <a:avLst/>
          </a:prstGeom>
          <a:noFill/>
        </p:spPr>
        <p:txBody>
          <a:bodyPr wrap="none" rtlCol="0">
            <a:spAutoFit/>
          </a:bodyPr>
          <a:lstStyle/>
          <a:p>
            <a:r>
              <a:rPr lang="en-TW" dirty="0"/>
              <a:t>Yearly Production in barrels</a:t>
            </a:r>
          </a:p>
        </p:txBody>
      </p:sp>
      <p:sp>
        <p:nvSpPr>
          <p:cNvPr id="6" name="TextBox 5">
            <a:extLst>
              <a:ext uri="{FF2B5EF4-FFF2-40B4-BE49-F238E27FC236}">
                <a16:creationId xmlns:a16="http://schemas.microsoft.com/office/drawing/2014/main" id="{04E66722-6A36-0CB4-EEC5-BF51266C3F13}"/>
              </a:ext>
            </a:extLst>
          </p:cNvPr>
          <p:cNvSpPr txBox="1"/>
          <p:nvPr/>
        </p:nvSpPr>
        <p:spPr>
          <a:xfrm>
            <a:off x="2166341" y="1516142"/>
            <a:ext cx="1862498" cy="369332"/>
          </a:xfrm>
          <a:prstGeom prst="rect">
            <a:avLst/>
          </a:prstGeom>
          <a:noFill/>
        </p:spPr>
        <p:txBody>
          <a:bodyPr wrap="none" rtlCol="0">
            <a:spAutoFit/>
          </a:bodyPr>
          <a:lstStyle/>
          <a:p>
            <a:r>
              <a:rPr lang="en-TW" dirty="0"/>
              <a:t>Actual Production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340768"/>
            <a:ext cx="8856984" cy="952642"/>
          </a:xfrm>
        </p:spPr>
        <p:txBody>
          <a:bodyPr>
            <a:noAutofit/>
          </a:bodyPr>
          <a:lstStyle/>
          <a:p>
            <a:r>
              <a:rPr lang="en-US" altLang="zh-TW" sz="2400" dirty="0">
                <a:solidFill>
                  <a:schemeClr val="tx2"/>
                </a:solidFill>
              </a:rPr>
              <a:t>(b) </a:t>
            </a:r>
            <a:r>
              <a:rPr lang="zh-TW" altLang="en-US" sz="2400" dirty="0">
                <a:solidFill>
                  <a:schemeClr val="tx2"/>
                </a:solidFill>
              </a:rPr>
              <a:t>挪威石油產量 </a:t>
            </a:r>
            <a:r>
              <a:rPr lang="en-US" altLang="zh-TW" sz="2400" dirty="0">
                <a:solidFill>
                  <a:schemeClr val="tx2"/>
                </a:solidFill>
              </a:rPr>
              <a:t>(</a:t>
            </a:r>
            <a:r>
              <a:rPr lang="zh-TW" altLang="en-US" sz="2400" dirty="0">
                <a:solidFill>
                  <a:schemeClr val="tx2"/>
                </a:solidFill>
              </a:rPr>
              <a:t>來自北海</a:t>
            </a:r>
            <a:r>
              <a:rPr lang="en-US" altLang="zh-TW" sz="2400" dirty="0">
                <a:solidFill>
                  <a:schemeClr val="tx2"/>
                </a:solidFill>
              </a:rPr>
              <a:t>)</a:t>
            </a:r>
            <a:r>
              <a:rPr lang="zh-TW" altLang="en-US" sz="2400" dirty="0">
                <a:solidFill>
                  <a:schemeClr val="tx2"/>
                </a:solidFill>
              </a:rPr>
              <a:t>與鐘形曲線幾乎吻合。圖中實線部分表示 </a:t>
            </a:r>
            <a:r>
              <a:rPr lang="en-US" altLang="zh-TW" sz="2400" dirty="0">
                <a:solidFill>
                  <a:schemeClr val="tx2"/>
                </a:solidFill>
              </a:rPr>
              <a:t>2009</a:t>
            </a:r>
            <a:r>
              <a:rPr lang="zh-TW" altLang="en-US" sz="2400" dirty="0">
                <a:solidFill>
                  <a:schemeClr val="tx2"/>
                </a:solidFill>
              </a:rPr>
              <a:t>年以前實際的生產量。</a:t>
            </a:r>
            <a:br>
              <a:rPr lang="en-US" altLang="zh-TW" sz="2400" dirty="0">
                <a:solidFill>
                  <a:schemeClr val="tx2"/>
                </a:solidFill>
              </a:rPr>
            </a:br>
            <a:r>
              <a:rPr lang="en-US" altLang="zh-TW" sz="2400" dirty="0">
                <a:solidFill>
                  <a:schemeClr val="tx2"/>
                </a:solidFill>
              </a:rPr>
              <a:t>(b) Norwegian oil production (from the North Sea) almost matches the bell curve. The solid line in the figure represents the actual production volume before 2009.</a:t>
            </a:r>
            <a:endParaRPr lang="zh-TW" altLang="en-US" sz="2400" dirty="0">
              <a:solidFill>
                <a:schemeClr val="tx2"/>
              </a:solidFill>
            </a:endParaRPr>
          </a:p>
        </p:txBody>
      </p:sp>
      <p:pic>
        <p:nvPicPr>
          <p:cNvPr id="4098" name="Picture 2"/>
          <p:cNvPicPr>
            <a:picLocks noGrp="1" noChangeAspect="1" noChangeArrowheads="1"/>
          </p:cNvPicPr>
          <p:nvPr>
            <p:ph idx="1"/>
          </p:nvPr>
        </p:nvPicPr>
        <p:blipFill>
          <a:blip r:embed="rId2" cstate="print"/>
          <a:stretch>
            <a:fillRect/>
          </a:stretch>
        </p:blipFill>
        <p:spPr bwMode="auto">
          <a:xfrm>
            <a:off x="2195736" y="2564904"/>
            <a:ext cx="4680520" cy="377519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永續課程講義範本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永續課程講義範本1" id="{1528A92D-3ECA-4471-B35D-8D8E4312FCCC}" vid="{B593B868-0227-43A5-9D1A-6504591ED76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永續課程講義範本1</Template>
  <TotalTime>266</TotalTime>
  <Words>2518</Words>
  <Application>Microsoft Macintosh PowerPoint</Application>
  <PresentationFormat>On-screen Show (4:3)</PresentationFormat>
  <Paragraphs>284</Paragraphs>
  <Slides>44</Slides>
  <Notes>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-apple-system</vt:lpstr>
      <vt:lpstr>Arial</vt:lpstr>
      <vt:lpstr>Calibri</vt:lpstr>
      <vt:lpstr>Calibri Light</vt:lpstr>
      <vt:lpstr>Cambria Math</vt:lpstr>
      <vt:lpstr>Times New Roman</vt:lpstr>
      <vt:lpstr>永續課程講義範本1</vt:lpstr>
      <vt:lpstr>能源運用類型及化石燃料 Types of energy use and fossil fuels</vt:lpstr>
      <vt:lpstr>簡介introduction</vt:lpstr>
      <vt:lpstr>簡介introduction</vt:lpstr>
      <vt:lpstr>Comparisons for different fuel types</vt:lpstr>
      <vt:lpstr>Gas</vt:lpstr>
      <vt:lpstr> Mckelvey 蘊藏量及資源分類之圖解法，其以地質確定性及經濟可行性做為變數。 McKelvey's graphical method for classifying reserves and resources, which uses geological certainty and economic feasibility as variables.</vt:lpstr>
      <vt:lpstr>PowerPoint Presentation</vt:lpstr>
      <vt:lpstr>(a) 世界石油產量之Hubbert 石油消耗曲線，圖中實線表示實際之生產量—採用更新的 DOE 資料 (a) Hubbert oil consumption curve for world oil production. The solid line in the figure represents actual production—using updated DOE data.</vt:lpstr>
      <vt:lpstr>(b) 挪威石油產量 (來自北海)與鐘形曲線幾乎吻合。圖中實線部分表示 2009年以前實際的生產量。 (b) Norwegian oil production (from the North Sea) almost matches the bell curve. The solid line in the figure represents the actual production volume before 2009.</vt:lpstr>
      <vt:lpstr>PowerPoint Presentation</vt:lpstr>
      <vt:lpstr>石油 OIl</vt:lpstr>
      <vt:lpstr>PowerPoint Presentation</vt:lpstr>
      <vt:lpstr>PowerPoint Presentation</vt:lpstr>
      <vt:lpstr>First commercial oil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天然氣natural gas</vt:lpstr>
      <vt:lpstr>PowerPoint Presentation</vt:lpstr>
      <vt:lpstr>(a) 離岸式油井鑽機 (位於巴西海域) (a) Offshore oil well drilling rig (located in Brazilian waters)</vt:lpstr>
      <vt:lpstr>(b) 2010 年墨西哥灣  Deepwater Horizon 鑽機發生大火。 (b) The 2010 Deepwater Horizon rig fire in the Gulf of Mexico.</vt:lpstr>
      <vt:lpstr>PowerPoint Presentation</vt:lpstr>
      <vt:lpstr>PowerPoint Presentation</vt:lpstr>
      <vt:lpstr>PowerPoint Presentation</vt:lpstr>
      <vt:lpstr>PowerPoint Presentation</vt:lpstr>
      <vt:lpstr>PowerPoint Presentation</vt:lpstr>
      <vt:lpstr>煤：擴張中的角色Coal: Role in Expansion</vt:lpstr>
      <vt:lpstr>煤的形式form of coal</vt:lpstr>
      <vt:lpstr>PowerPoint Presentation</vt:lpstr>
      <vt:lpstr>PowerPoint Presentation</vt:lpstr>
      <vt:lpstr>PowerPoint Presentation</vt:lpstr>
      <vt:lpstr>煤的生產和消耗型態 Coal production and consumption patterns</vt:lpstr>
      <vt:lpstr>PowerPoint Presentation</vt:lpstr>
      <vt:lpstr>地下煤礦之開採設備Mining equipment for underground coal mines</vt:lpstr>
      <vt:lpstr>美國蒙坦納州露天開採之空中鳥瞰圖。 Aerial view of open pit mining in Montana, USA.</vt:lpstr>
      <vt:lpstr>露天開採使用牽引鋼索移走煤炭。 Surface mining uses traction wire ropes to remove coal.</vt:lpstr>
      <vt:lpstr>供應及需求的限制Supply and demand constraints</vt:lpstr>
      <vt:lpstr>未來的石油來源future oil sources</vt:lpstr>
      <vt:lpstr>油頁岩及瀝青砂 Oil shale and tar sands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5-1來自化石燃料的能量(39)</dc:title>
  <dc:creator>FHTLAB</dc:creator>
  <cp:lastModifiedBy>da yoda</cp:lastModifiedBy>
  <cp:revision>15</cp:revision>
  <dcterms:created xsi:type="dcterms:W3CDTF">2013-01-30T06:43:56Z</dcterms:created>
  <dcterms:modified xsi:type="dcterms:W3CDTF">2024-02-12T12:40:09Z</dcterms:modified>
</cp:coreProperties>
</file>