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61"/>
  </p:notesMasterIdLst>
  <p:sldIdLst>
    <p:sldId id="322" r:id="rId2"/>
    <p:sldId id="257"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7" r:id="rId20"/>
    <p:sldId id="278" r:id="rId21"/>
    <p:sldId id="279" r:id="rId22"/>
    <p:sldId id="280" r:id="rId23"/>
    <p:sldId id="281" r:id="rId24"/>
    <p:sldId id="282" r:id="rId25"/>
    <p:sldId id="283" r:id="rId26"/>
    <p:sldId id="284" r:id="rId27"/>
    <p:sldId id="285" r:id="rId28"/>
    <p:sldId id="323" r:id="rId29"/>
    <p:sldId id="286" r:id="rId30"/>
    <p:sldId id="287" r:id="rId31"/>
    <p:sldId id="288" r:id="rId32"/>
    <p:sldId id="289" r:id="rId33"/>
    <p:sldId id="290" r:id="rId34"/>
    <p:sldId id="291" r:id="rId35"/>
    <p:sldId id="292" r:id="rId36"/>
    <p:sldId id="294" r:id="rId37"/>
    <p:sldId id="295" r:id="rId38"/>
    <p:sldId id="296" r:id="rId39"/>
    <p:sldId id="297" r:id="rId40"/>
    <p:sldId id="298" r:id="rId41"/>
    <p:sldId id="299" r:id="rId42"/>
    <p:sldId id="324" r:id="rId43"/>
    <p:sldId id="313" r:id="rId44"/>
    <p:sldId id="317" r:id="rId45"/>
    <p:sldId id="325" r:id="rId46"/>
    <p:sldId id="300" r:id="rId47"/>
    <p:sldId id="301" r:id="rId48"/>
    <p:sldId id="302" r:id="rId49"/>
    <p:sldId id="304" r:id="rId50"/>
    <p:sldId id="306" r:id="rId51"/>
    <p:sldId id="308" r:id="rId52"/>
    <p:sldId id="309" r:id="rId53"/>
    <p:sldId id="310" r:id="rId54"/>
    <p:sldId id="311" r:id="rId55"/>
    <p:sldId id="312" r:id="rId56"/>
    <p:sldId id="318" r:id="rId57"/>
    <p:sldId id="320" r:id="rId58"/>
    <p:sldId id="326" r:id="rId59"/>
    <p:sldId id="321" r:id="rId6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6292"/>
  </p:normalViewPr>
  <p:slideViewPr>
    <p:cSldViewPr>
      <p:cViewPr varScale="1">
        <p:scale>
          <a:sx n="83" d="100"/>
          <a:sy n="83" d="100"/>
        </p:scale>
        <p:origin x="194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9944C-7B2F-4264-836B-DD1687E49A8A}" type="datetimeFigureOut">
              <a:rPr lang="zh-TW" altLang="en-US" smtClean="0"/>
              <a:pPr/>
              <a:t>2024/2/9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76EE7-D956-4EE8-92AE-7D59446EDDC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28650" y="1600200"/>
            <a:ext cx="7886700" cy="2240280"/>
          </a:xfrm>
        </p:spPr>
        <p:txBody>
          <a:bodyPr anchor="b">
            <a:normAutofit/>
          </a:bodyPr>
          <a:lstStyle>
            <a:lvl1pPr algn="ctr" latinLnBrk="0">
              <a:defRPr lang="zh-TW" sz="4000" b="1">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628650" y="3854659"/>
            <a:ext cx="7886700" cy="1143000"/>
          </a:xfrm>
        </p:spPr>
        <p:txBody>
          <a:bodyPr>
            <a:normAutofit/>
          </a:bodyPr>
          <a:lstStyle>
            <a:lvl1pPr marL="0" indent="0" algn="ctr" latinLnBrk="0">
              <a:buNone/>
              <a:defRPr lang="zh-TW" sz="26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dirty="0"/>
          </a:p>
        </p:txBody>
      </p:sp>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417348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含標題的圖片">
    <p:spTree>
      <p:nvGrpSpPr>
        <p:cNvPr id="1" name=""/>
        <p:cNvGrpSpPr/>
        <p:nvPr/>
      </p:nvGrpSpPr>
      <p:grpSpPr>
        <a:xfrm>
          <a:off x="0" y="0"/>
          <a:ext cx="0" cy="0"/>
          <a:chOff x="0" y="0"/>
          <a:chExt cx="0" cy="0"/>
        </a:xfrm>
      </p:grpSpPr>
      <p:sp>
        <p:nvSpPr>
          <p:cNvPr id="8" name="矩形 7"/>
          <p:cNvSpPr/>
          <p:nvPr/>
        </p:nvSpPr>
        <p:spPr>
          <a:xfrm>
            <a:off x="6115050" y="0"/>
            <a:ext cx="302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 name="文字版面配置區 3"/>
          <p:cNvSpPr>
            <a:spLocks noGrp="1"/>
          </p:cNvSpPr>
          <p:nvPr>
            <p:ph type="body" sz="half" idx="2"/>
          </p:nvPr>
        </p:nvSpPr>
        <p:spPr>
          <a:xfrm>
            <a:off x="6399610" y="4591761"/>
            <a:ext cx="2344340" cy="1580440"/>
          </a:xfrm>
        </p:spPr>
        <p:txBody>
          <a:bodyPr/>
          <a:lstStyle>
            <a:lvl1pPr marL="0" indent="0" latinLnBrk="0">
              <a:spcBef>
                <a:spcPts val="600"/>
              </a:spcBef>
              <a:buNone/>
              <a:defRPr lang="zh-TW" sz="1200">
                <a:solidFill>
                  <a:schemeClr val="bg1"/>
                </a:solidFill>
              </a:defRPr>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2" name="標題 1"/>
          <p:cNvSpPr>
            <a:spLocks noGrp="1"/>
          </p:cNvSpPr>
          <p:nvPr>
            <p:ph type="title"/>
          </p:nvPr>
        </p:nvSpPr>
        <p:spPr>
          <a:xfrm>
            <a:off x="6399610" y="1714500"/>
            <a:ext cx="2344340" cy="2877260"/>
          </a:xfrm>
        </p:spPr>
        <p:txBody>
          <a:bodyPr anchor="b">
            <a:normAutofit/>
          </a:bodyPr>
          <a:lstStyle>
            <a:lvl1pPr latinLnBrk="0">
              <a:defRPr lang="zh-TW" sz="2600">
                <a:solidFill>
                  <a:schemeClr val="bg1"/>
                </a:solidFill>
              </a:defRPr>
            </a:lvl1pPr>
          </a:lstStyle>
          <a:p>
            <a:r>
              <a:rPr lang="zh-TW" altLang="en-US"/>
              <a:t>按一下以編輯母片標題樣式</a:t>
            </a:r>
            <a:endParaRPr lang="zh-TW" dirty="0"/>
          </a:p>
        </p:txBody>
      </p:sp>
      <p:sp>
        <p:nvSpPr>
          <p:cNvPr id="6" name="圖片版面配置區 2"/>
          <p:cNvSpPr>
            <a:spLocks noGrp="1"/>
          </p:cNvSpPr>
          <p:nvPr>
            <p:ph type="pic" idx="1"/>
          </p:nvPr>
        </p:nvSpPr>
        <p:spPr>
          <a:xfrm>
            <a:off x="0" y="1"/>
            <a:ext cx="6076188" cy="6857999"/>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dirty="0"/>
          </a:p>
        </p:txBody>
      </p:sp>
    </p:spTree>
    <p:extLst>
      <p:ext uri="{BB962C8B-B14F-4D97-AF65-F5344CB8AC3E}">
        <p14:creationId xmlns:p14="http://schemas.microsoft.com/office/powerpoint/2010/main" val="23008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03674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457200"/>
            <a:ext cx="1457325" cy="5719762"/>
          </a:xfrm>
        </p:spPr>
        <p:txBody>
          <a:bodyPr vert="eaVert"/>
          <a:lstStyle/>
          <a:p>
            <a:r>
              <a:rPr lang="zh-TW" altLang="en-US"/>
              <a:t>按一下以編輯母片標題樣式</a:t>
            </a:r>
            <a:endParaRPr lang="zh-TW"/>
          </a:p>
        </p:txBody>
      </p:sp>
      <p:sp>
        <p:nvSpPr>
          <p:cNvPr id="3" name="直排文字版面配置區 2"/>
          <p:cNvSpPr>
            <a:spLocks noGrp="1"/>
          </p:cNvSpPr>
          <p:nvPr>
            <p:ph type="body" orient="vert" idx="1"/>
          </p:nvPr>
        </p:nvSpPr>
        <p:spPr>
          <a:xfrm>
            <a:off x="1143000" y="457200"/>
            <a:ext cx="5286375" cy="57197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13537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含圖片的標題投影片">
    <p:bg>
      <p:bgRef idx="1001">
        <a:schemeClr val="bg1"/>
      </p:bgRef>
    </p:bg>
    <p:spTree>
      <p:nvGrpSpPr>
        <p:cNvPr id="1" name=""/>
        <p:cNvGrpSpPr/>
        <p:nvPr/>
      </p:nvGrpSpPr>
      <p:grpSpPr>
        <a:xfrm>
          <a:off x="0" y="0"/>
          <a:ext cx="0" cy="0"/>
          <a:chOff x="0" y="0"/>
          <a:chExt cx="0" cy="0"/>
        </a:xfrm>
      </p:grpSpPr>
      <p:sp>
        <p:nvSpPr>
          <p:cNvPr id="8" name="矩形 7"/>
          <p:cNvSpPr/>
          <p:nvPr/>
        </p:nvSpPr>
        <p:spPr>
          <a:xfrm>
            <a:off x="0" y="4800600"/>
            <a:ext cx="9144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ctrTitle"/>
          </p:nvPr>
        </p:nvSpPr>
        <p:spPr>
          <a:xfrm>
            <a:off x="400050" y="5115656"/>
            <a:ext cx="8343900" cy="914400"/>
          </a:xfrm>
        </p:spPr>
        <p:txBody>
          <a:bodyPr anchor="b">
            <a:normAutofit/>
          </a:bodyPr>
          <a:lstStyle>
            <a:lvl1pPr algn="ctr" latinLnBrk="0">
              <a:defRPr lang="zh-TW" sz="3300" spc="-38" baseline="0">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400050" y="6043123"/>
            <a:ext cx="8343900" cy="571500"/>
          </a:xfrm>
        </p:spPr>
        <p:txBody>
          <a:bodyPr>
            <a:normAutofit/>
          </a:bodyPr>
          <a:lstStyle>
            <a:lvl1pPr marL="0" indent="0" algn="ctr" latinLnBrk="0">
              <a:spcBef>
                <a:spcPts val="0"/>
              </a:spcBef>
              <a:buNone/>
              <a:defRPr lang="zh-TW" sz="15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a:p>
        </p:txBody>
      </p:sp>
      <p:sp>
        <p:nvSpPr>
          <p:cNvPr id="9" name="圖片版面配置區 2"/>
          <p:cNvSpPr>
            <a:spLocks noGrp="1"/>
          </p:cNvSpPr>
          <p:nvPr>
            <p:ph type="pic" idx="10"/>
          </p:nvPr>
        </p:nvSpPr>
        <p:spPr>
          <a:xfrm>
            <a:off x="1"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3" name="圖片版面配置區 2"/>
          <p:cNvSpPr>
            <a:spLocks noGrp="1"/>
          </p:cNvSpPr>
          <p:nvPr>
            <p:ph type="pic" idx="11"/>
          </p:nvPr>
        </p:nvSpPr>
        <p:spPr>
          <a:xfrm>
            <a:off x="306324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4" name="圖片版面配置區 2"/>
          <p:cNvSpPr>
            <a:spLocks noGrp="1"/>
          </p:cNvSpPr>
          <p:nvPr>
            <p:ph type="pic" idx="12"/>
          </p:nvPr>
        </p:nvSpPr>
        <p:spPr>
          <a:xfrm>
            <a:off x="612648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Tree>
    <p:extLst>
      <p:ext uri="{BB962C8B-B14F-4D97-AF65-F5344CB8AC3E}">
        <p14:creationId xmlns:p14="http://schemas.microsoft.com/office/powerpoint/2010/main" val="2475438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a:xfrm>
            <a:off x="1143000" y="116632"/>
            <a:ext cx="6858000" cy="595536"/>
          </a:xfrm>
        </p:spPr>
        <p:txBody>
          <a:bodyPr/>
          <a:lstStyle/>
          <a:p>
            <a:r>
              <a:rPr lang="zh-TW" altLang="en-US"/>
              <a:t>按一下以編輯母片標題樣式</a:t>
            </a:r>
            <a:endParaRPr lang="zh-TW" dirty="0"/>
          </a:p>
        </p:txBody>
      </p:sp>
      <p:sp>
        <p:nvSpPr>
          <p:cNvPr id="3" name="內容版面配置區 2"/>
          <p:cNvSpPr>
            <a:spLocks noGrp="1"/>
          </p:cNvSpPr>
          <p:nvPr>
            <p:ph idx="1"/>
          </p:nvPr>
        </p:nvSpPr>
        <p:spPr>
          <a:xfrm>
            <a:off x="179512" y="908720"/>
            <a:ext cx="8784976" cy="5263480"/>
          </a:xfrm>
        </p:spPr>
        <p:txBody>
          <a:bodyPr/>
          <a:lstStyle>
            <a:lvl1pPr>
              <a:defRPr>
                <a:solidFill>
                  <a:schemeClr val="tx2"/>
                </a:solidFill>
                <a:latin typeface="Times New Roman" panose="02020603050405020304" pitchFamily="18" charset="0"/>
                <a:ea typeface="+mn-ea"/>
                <a:cs typeface="Times New Roman" panose="02020603050405020304" pitchFamily="18" charset="0"/>
              </a:defRPr>
            </a:lvl1pPr>
            <a:lvl2pPr>
              <a:defRPr>
                <a:solidFill>
                  <a:schemeClr val="tx2"/>
                </a:solidFill>
                <a:latin typeface="Times New Roman" panose="02020603050405020304" pitchFamily="18" charset="0"/>
                <a:ea typeface="+mn-ea"/>
                <a:cs typeface="Times New Roman" panose="02020603050405020304" pitchFamily="18" charset="0"/>
              </a:defRPr>
            </a:lvl2pPr>
            <a:lvl3pPr>
              <a:defRPr>
                <a:solidFill>
                  <a:schemeClr val="tx2"/>
                </a:solidFill>
                <a:latin typeface="Times New Roman" panose="02020603050405020304" pitchFamily="18" charset="0"/>
                <a:ea typeface="+mn-ea"/>
                <a:cs typeface="Times New Roman" panose="02020603050405020304" pitchFamily="18" charset="0"/>
              </a:defRPr>
            </a:lvl3pPr>
            <a:lvl4pPr>
              <a:defRPr>
                <a:solidFill>
                  <a:schemeClr val="tx2"/>
                </a:solidFill>
                <a:latin typeface="Times New Roman" panose="02020603050405020304" pitchFamily="18" charset="0"/>
                <a:ea typeface="+mn-ea"/>
                <a:cs typeface="Times New Roman" panose="02020603050405020304" pitchFamily="18" charset="0"/>
              </a:defRPr>
            </a:lvl4pPr>
            <a:lvl5pPr>
              <a:defRPr>
                <a:solidFill>
                  <a:schemeClr val="tx2"/>
                </a:solidFill>
                <a:latin typeface="Times New Roman" panose="02020603050405020304" pitchFamily="18" charset="0"/>
                <a:ea typeface="+mn-ea"/>
                <a:cs typeface="Times New Roman" panose="02020603050405020304" pitchFamily="18"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35896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章節標題">
    <p:bg>
      <p:bgPr>
        <a:solidFill>
          <a:schemeClr val="accent1"/>
        </a:solidFill>
        <a:effectLst/>
      </p:bgPr>
    </p:bg>
    <p:spTree>
      <p:nvGrpSpPr>
        <p:cNvPr id="1" name=""/>
        <p:cNvGrpSpPr/>
        <p:nvPr/>
      </p:nvGrpSpPr>
      <p:grpSpPr>
        <a:xfrm>
          <a:off x="0" y="0"/>
          <a:ext cx="0" cy="0"/>
          <a:chOff x="0" y="0"/>
          <a:chExt cx="0" cy="0"/>
        </a:xfrm>
      </p:grpSpPr>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title"/>
          </p:nvPr>
        </p:nvSpPr>
        <p:spPr>
          <a:xfrm>
            <a:off x="623888" y="2514600"/>
            <a:ext cx="7886700" cy="2743200"/>
          </a:xfrm>
        </p:spPr>
        <p:txBody>
          <a:bodyPr anchor="b">
            <a:normAutofit/>
          </a:bodyPr>
          <a:lstStyle>
            <a:lvl1pPr algn="ctr" latinLnBrk="0">
              <a:defRPr lang="zh-TW" sz="3500" spc="-38" baseline="0">
                <a:solidFill>
                  <a:schemeClr val="bg1"/>
                </a:solidFill>
              </a:defRPr>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623888" y="5257800"/>
            <a:ext cx="7886700" cy="914400"/>
          </a:xfrm>
        </p:spPr>
        <p:txBody>
          <a:bodyPr>
            <a:normAutofit/>
          </a:bodyPr>
          <a:lstStyle>
            <a:lvl1pPr marL="0" indent="0" algn="ctr" latinLnBrk="0">
              <a:spcBef>
                <a:spcPts val="0"/>
              </a:spcBef>
              <a:buNone/>
              <a:defRPr lang="zh-TW" sz="2400" cap="all" spc="38" baseline="0">
                <a:solidFill>
                  <a:schemeClr val="bg1"/>
                </a:solidFill>
              </a:defRPr>
            </a:lvl1pPr>
            <a:lvl2pPr marL="342900" indent="0" latinLnBrk="0">
              <a:buNone/>
              <a:defRPr lang="zh-TW" sz="1500"/>
            </a:lvl2pPr>
            <a:lvl3pPr marL="685800" indent="0" latinLnBrk="0">
              <a:buNone/>
              <a:defRPr lang="zh-TW" sz="1350"/>
            </a:lvl3pPr>
            <a:lvl4pPr marL="1028700" indent="0" latinLnBrk="0">
              <a:buNone/>
              <a:defRPr lang="zh-TW" sz="1200"/>
            </a:lvl4pPr>
            <a:lvl5pPr marL="1371600" indent="0" latinLnBrk="0">
              <a:buNone/>
              <a:defRPr lang="zh-TW" sz="1200"/>
            </a:lvl5pPr>
            <a:lvl6pPr marL="1714500" indent="0" latinLnBrk="0">
              <a:buNone/>
              <a:defRPr lang="zh-TW" sz="1200"/>
            </a:lvl6pPr>
            <a:lvl7pPr marL="2057400" indent="0" latinLnBrk="0">
              <a:buNone/>
              <a:defRPr lang="zh-TW" sz="1200"/>
            </a:lvl7pPr>
            <a:lvl8pPr marL="2400300" indent="0" latinLnBrk="0">
              <a:buNone/>
              <a:defRPr lang="zh-TW" sz="1200"/>
            </a:lvl8pPr>
            <a:lvl9pPr marL="2743200" indent="0" latinLnBrk="0">
              <a:buNone/>
              <a:defRPr lang="zh-TW" sz="1200"/>
            </a:lvl9pPr>
          </a:lstStyle>
          <a:p>
            <a:pPr lvl="0"/>
            <a:r>
              <a:rPr lang="zh-TW" altLang="en-US"/>
              <a:t>編輯母片文字樣式</a:t>
            </a:r>
          </a:p>
        </p:txBody>
      </p:sp>
    </p:spTree>
    <p:extLst>
      <p:ext uri="{BB962C8B-B14F-4D97-AF65-F5344CB8AC3E}">
        <p14:creationId xmlns:p14="http://schemas.microsoft.com/office/powerpoint/2010/main" val="1131918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內容版面配置區 2"/>
          <p:cNvSpPr>
            <a:spLocks noGrp="1"/>
          </p:cNvSpPr>
          <p:nvPr>
            <p:ph sz="half" idx="1"/>
          </p:nvPr>
        </p:nvSpPr>
        <p:spPr>
          <a:xfrm>
            <a:off x="114300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內容版面配置區 3"/>
          <p:cNvSpPr>
            <a:spLocks noGrp="1"/>
          </p:cNvSpPr>
          <p:nvPr>
            <p:ph sz="half" idx="2"/>
          </p:nvPr>
        </p:nvSpPr>
        <p:spPr>
          <a:xfrm>
            <a:off x="462915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85436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文字版面配置區 2"/>
          <p:cNvSpPr>
            <a:spLocks noGrp="1"/>
          </p:cNvSpPr>
          <p:nvPr>
            <p:ph type="body" idx="1"/>
          </p:nvPr>
        </p:nvSpPr>
        <p:spPr>
          <a:xfrm>
            <a:off x="1145286"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4" name="內容版面配置區 3"/>
          <p:cNvSpPr>
            <a:spLocks noGrp="1"/>
          </p:cNvSpPr>
          <p:nvPr>
            <p:ph sz="half" idx="2"/>
          </p:nvPr>
        </p:nvSpPr>
        <p:spPr>
          <a:xfrm>
            <a:off x="1145286"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文字版面配置區 4"/>
          <p:cNvSpPr>
            <a:spLocks noGrp="1"/>
          </p:cNvSpPr>
          <p:nvPr>
            <p:ph type="body" sz="quarter" idx="3"/>
          </p:nvPr>
        </p:nvSpPr>
        <p:spPr>
          <a:xfrm>
            <a:off x="4629150"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6" name="內容版面配置區 5"/>
          <p:cNvSpPr>
            <a:spLocks noGrp="1"/>
          </p:cNvSpPr>
          <p:nvPr>
            <p:ph sz="quarter" idx="4"/>
          </p:nvPr>
        </p:nvSpPr>
        <p:spPr>
          <a:xfrm>
            <a:off x="4629150"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7" name="日期版面配置區 6"/>
          <p:cNvSpPr>
            <a:spLocks noGrp="1"/>
          </p:cNvSpPr>
          <p:nvPr>
            <p:ph type="dt" sz="half" idx="10"/>
          </p:nvPr>
        </p:nvSpPr>
        <p:spPr/>
        <p:txBody>
          <a:bodyPr/>
          <a:lstStyle/>
          <a:p>
            <a:endParaRPr lang="zh-TW" altLang="en-US" dirty="0"/>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40312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日期版面配置區 2"/>
          <p:cNvSpPr>
            <a:spLocks noGrp="1"/>
          </p:cNvSpPr>
          <p:nvPr>
            <p:ph type="dt" sz="half" idx="10"/>
          </p:nvPr>
        </p:nvSpPr>
        <p:spPr/>
        <p:txBody>
          <a:bodyPr/>
          <a:lstStyle/>
          <a:p>
            <a:endParaRPr lang="zh-TW" altLang="en-US" dirty="0"/>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3119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2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113859" y="1714498"/>
            <a:ext cx="2630091" cy="2880360"/>
          </a:xfrm>
        </p:spPr>
        <p:txBody>
          <a:bodyPr anchor="b">
            <a:normAutofit/>
          </a:bodyPr>
          <a:lstStyle>
            <a:lvl1pPr latinLnBrk="0">
              <a:defRPr lang="zh-TW" sz="2600"/>
            </a:lvl1pPr>
          </a:lstStyle>
          <a:p>
            <a:r>
              <a:rPr lang="zh-TW" altLang="en-US"/>
              <a:t>按一下以編輯母片標題樣式</a:t>
            </a:r>
            <a:endParaRPr lang="zh-TW" dirty="0"/>
          </a:p>
        </p:txBody>
      </p:sp>
      <p:sp>
        <p:nvSpPr>
          <p:cNvPr id="3" name="內容版面配置區 2"/>
          <p:cNvSpPr>
            <a:spLocks noGrp="1"/>
          </p:cNvSpPr>
          <p:nvPr>
            <p:ph idx="1"/>
          </p:nvPr>
        </p:nvSpPr>
        <p:spPr>
          <a:xfrm>
            <a:off x="397765" y="457200"/>
            <a:ext cx="5431583" cy="5715000"/>
          </a:xfrm>
        </p:spPr>
        <p:txBody>
          <a:bodyPr>
            <a:normAutofit/>
          </a:bodyPr>
          <a:lstStyle>
            <a:lvl1pPr latinLnBrk="0">
              <a:defRPr lang="zh-TW" sz="2400"/>
            </a:lvl1pPr>
            <a:lvl2pPr latinLnBrk="0">
              <a:defRPr lang="zh-TW" sz="2400"/>
            </a:lvl2pPr>
            <a:lvl3pPr latinLnBrk="0">
              <a:defRPr lang="zh-TW" sz="2400"/>
            </a:lvl3pPr>
            <a:lvl4pPr latinLnBrk="0">
              <a:defRPr lang="zh-TW" sz="2400"/>
            </a:lvl4pPr>
            <a:lvl5pPr latinLnBrk="0">
              <a:defRPr lang="zh-TW" sz="24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文字版面配置區 3"/>
          <p:cNvSpPr>
            <a:spLocks noGrp="1"/>
          </p:cNvSpPr>
          <p:nvPr>
            <p:ph type="body" sz="half" idx="2"/>
          </p:nvPr>
        </p:nvSpPr>
        <p:spPr>
          <a:xfrm>
            <a:off x="6113859" y="4590288"/>
            <a:ext cx="2635923" cy="1581912"/>
          </a:xfrm>
        </p:spPr>
        <p:txBody>
          <a:bodyPr/>
          <a:lstStyle>
            <a:lvl1pPr marL="0" indent="0" latinLnBrk="0">
              <a:spcBef>
                <a:spcPts val="600"/>
              </a:spcBef>
              <a:buNone/>
              <a:defRPr lang="zh-TW" sz="1200"/>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8975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版面配置區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latinLnBrk="0">
              <a:defRPr lang="zh-TW" sz="600">
                <a:solidFill>
                  <a:schemeClr val="bg1"/>
                </a:solidFill>
              </a:defRPr>
            </a:lvl1pPr>
          </a:lstStyle>
          <a:p>
            <a:endParaRPr lang="zh-TW" altLang="en-US" dirty="0"/>
          </a:p>
        </p:txBody>
      </p:sp>
      <p:sp>
        <p:nvSpPr>
          <p:cNvPr id="5" name="頁尾版面配置區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latinLnBrk="0">
              <a:defRPr lang="zh-TW" sz="600">
                <a:solidFill>
                  <a:schemeClr val="bg1"/>
                </a:solidFill>
              </a:defRPr>
            </a:lvl1pPr>
          </a:lstStyle>
          <a:p>
            <a:endParaRPr lang="zh-TW" altLang="en-US"/>
          </a:p>
        </p:txBody>
      </p:sp>
      <p:sp>
        <p:nvSpPr>
          <p:cNvPr id="6" name="投影片編號版面配置區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latinLnBrk="0">
              <a:defRPr lang="zh-TW" sz="600">
                <a:solidFill>
                  <a:schemeClr val="bg1"/>
                </a:solidFill>
              </a:defRPr>
            </a:lvl1p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7553991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85800" rtl="0" eaLnBrk="1" latinLnBrk="0" hangingPunct="1">
        <a:lnSpc>
          <a:spcPct val="90000"/>
        </a:lnSpc>
        <a:spcBef>
          <a:spcPct val="0"/>
        </a:spcBef>
        <a:buNone/>
        <a:defRPr lang="zh-TW" sz="3500" kern="1200" cap="all" baseline="0">
          <a:solidFill>
            <a:schemeClr val="accent1"/>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p:bodyStyle>
    <p:otherStyle>
      <a:defPPr>
        <a:defRPr lang="zh-TW"/>
      </a:defPPr>
      <a:lvl1pPr marL="0" algn="l" defTabSz="685800" rtl="0" eaLnBrk="1" latinLnBrk="0" hangingPunct="1">
        <a:defRPr lang="zh-TW" sz="1350" kern="1200">
          <a:solidFill>
            <a:schemeClr val="tx1"/>
          </a:solidFill>
          <a:latin typeface="+mn-lt"/>
          <a:ea typeface="+mn-ea"/>
          <a:cs typeface="+mn-cs"/>
        </a:defRPr>
      </a:lvl1pPr>
      <a:lvl2pPr marL="342900" algn="l" defTabSz="685800" rtl="0" eaLnBrk="1" latinLnBrk="0" hangingPunct="1">
        <a:defRPr lang="zh-TW" sz="1350" kern="1200">
          <a:solidFill>
            <a:schemeClr val="tx1"/>
          </a:solidFill>
          <a:latin typeface="+mn-lt"/>
          <a:ea typeface="+mn-ea"/>
          <a:cs typeface="+mn-cs"/>
        </a:defRPr>
      </a:lvl2pPr>
      <a:lvl3pPr marL="685800" algn="l" defTabSz="685800" rtl="0" eaLnBrk="1" latinLnBrk="0" hangingPunct="1">
        <a:defRPr lang="zh-TW" sz="1350" kern="1200">
          <a:solidFill>
            <a:schemeClr val="tx1"/>
          </a:solidFill>
          <a:latin typeface="+mn-lt"/>
          <a:ea typeface="+mn-ea"/>
          <a:cs typeface="+mn-cs"/>
        </a:defRPr>
      </a:lvl3pPr>
      <a:lvl4pPr marL="1028700" algn="l" defTabSz="685800" rtl="0" eaLnBrk="1" latinLnBrk="0" hangingPunct="1">
        <a:defRPr lang="zh-TW" sz="1350" kern="1200">
          <a:solidFill>
            <a:schemeClr val="tx1"/>
          </a:solidFill>
          <a:latin typeface="+mn-lt"/>
          <a:ea typeface="+mn-ea"/>
          <a:cs typeface="+mn-cs"/>
        </a:defRPr>
      </a:lvl4pPr>
      <a:lvl5pPr marL="1371600" algn="l" defTabSz="685800" rtl="0" eaLnBrk="1" latinLnBrk="0" hangingPunct="1">
        <a:defRPr lang="zh-TW" sz="1350" kern="1200">
          <a:solidFill>
            <a:schemeClr val="tx1"/>
          </a:solidFill>
          <a:latin typeface="+mn-lt"/>
          <a:ea typeface="+mn-ea"/>
          <a:cs typeface="+mn-cs"/>
        </a:defRPr>
      </a:lvl5pPr>
      <a:lvl6pPr marL="1714500" algn="l" defTabSz="685800" rtl="0" eaLnBrk="1" latinLnBrk="0" hangingPunct="1">
        <a:defRPr lang="zh-TW" sz="1350" kern="1200">
          <a:solidFill>
            <a:schemeClr val="tx1"/>
          </a:solidFill>
          <a:latin typeface="+mn-lt"/>
          <a:ea typeface="+mn-ea"/>
          <a:cs typeface="+mn-cs"/>
        </a:defRPr>
      </a:lvl6pPr>
      <a:lvl7pPr marL="2057400" algn="l" defTabSz="685800" rtl="0" eaLnBrk="1" latinLnBrk="0" hangingPunct="1">
        <a:defRPr lang="zh-TW" sz="1350" kern="1200">
          <a:solidFill>
            <a:schemeClr val="tx1"/>
          </a:solidFill>
          <a:latin typeface="+mn-lt"/>
          <a:ea typeface="+mn-ea"/>
          <a:cs typeface="+mn-cs"/>
        </a:defRPr>
      </a:lvl7pPr>
      <a:lvl8pPr marL="2400300" algn="l" defTabSz="685800" rtl="0" eaLnBrk="1" latinLnBrk="0" hangingPunct="1">
        <a:defRPr lang="zh-TW" sz="1350" kern="1200">
          <a:solidFill>
            <a:schemeClr val="tx1"/>
          </a:solidFill>
          <a:latin typeface="+mn-lt"/>
          <a:ea typeface="+mn-ea"/>
          <a:cs typeface="+mn-cs"/>
        </a:defRPr>
      </a:lvl8pPr>
      <a:lvl9pPr marL="2743200" algn="l" defTabSz="685800" rtl="0" eaLnBrk="1" latinLnBrk="0" hangingPunct="1">
        <a:defRPr lang="zh-TW"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dirty="0"/>
              <a:t>能源運用類型及能量轉換</a:t>
            </a:r>
            <a:br>
              <a:rPr lang="en-US" altLang="zh-TW" dirty="0"/>
            </a:br>
            <a:r>
              <a:rPr lang="en-US" altLang="zh-TW" dirty="0"/>
              <a:t>Types of energy use and energy conversion</a:t>
            </a:r>
            <a:endParaRPr lang="zh-TW" altLang="en-US" dirty="0"/>
          </a:p>
        </p:txBody>
      </p:sp>
      <p:sp>
        <p:nvSpPr>
          <p:cNvPr id="3" name="副標題 2"/>
          <p:cNvSpPr>
            <a:spLocks noGrp="1"/>
          </p:cNvSpPr>
          <p:nvPr>
            <p:ph type="subTitle" idx="1"/>
          </p:nvPr>
        </p:nvSpPr>
        <p:spPr/>
        <p:txBody>
          <a:bodyPr/>
          <a:lstStyle/>
          <a:p>
            <a:r>
              <a:rPr lang="zh-TW" altLang="en-US" dirty="0"/>
              <a:t>太陽能：特性和加熱</a:t>
            </a:r>
            <a:endParaRPr lang="en-US" altLang="zh-TW" dirty="0"/>
          </a:p>
          <a:p>
            <a:r>
              <a:rPr lang="en-US" altLang="zh-TW" dirty="0"/>
              <a:t>Solar energy: properties and heating</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tx2"/>
                </a:solidFill>
              </a:rPr>
              <a:t>Some conversions</a:t>
            </a:r>
            <a:endParaRPr lang="zh-TW" altLang="en-US" dirty="0">
              <a:solidFill>
                <a:schemeClr val="tx2"/>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179512" y="1052736"/>
            <a:ext cx="8766796" cy="470054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10</a:t>
            </a:fld>
            <a:endParaRPr lang="zh-TW" altLang="en-US"/>
          </a:p>
        </p:txBody>
      </p:sp>
      <p:sp>
        <p:nvSpPr>
          <p:cNvPr id="3" name="TextBox 2">
            <a:extLst>
              <a:ext uri="{FF2B5EF4-FFF2-40B4-BE49-F238E27FC236}">
                <a16:creationId xmlns:a16="http://schemas.microsoft.com/office/drawing/2014/main" id="{31039DDD-A2B9-9340-5AA4-867D5DE2D1AE}"/>
              </a:ext>
            </a:extLst>
          </p:cNvPr>
          <p:cNvSpPr txBox="1"/>
          <p:nvPr/>
        </p:nvSpPr>
        <p:spPr>
          <a:xfrm>
            <a:off x="1692411" y="4221088"/>
            <a:ext cx="1655453" cy="369332"/>
          </a:xfrm>
          <a:prstGeom prst="rect">
            <a:avLst/>
          </a:prstGeom>
          <a:noFill/>
        </p:spPr>
        <p:txBody>
          <a:bodyPr wrap="none" rtlCol="0">
            <a:spAutoFit/>
          </a:bodyPr>
          <a:lstStyle/>
          <a:p>
            <a:r>
              <a:rPr lang="en-TW" dirty="0"/>
              <a:t>Langley/minute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 name="Picture 2"/>
          <p:cNvPicPr>
            <a:picLocks noGrp="1" noChangeAspect="1" noChangeArrowheads="1"/>
          </p:cNvPicPr>
          <p:nvPr>
            <p:ph idx="1"/>
          </p:nvPr>
        </p:nvPicPr>
        <p:blipFill>
          <a:blip r:embed="rId2" cstate="print"/>
          <a:srcRect/>
          <a:stretch>
            <a:fillRect/>
          </a:stretch>
        </p:blipFill>
        <p:spPr bwMode="auto">
          <a:xfrm>
            <a:off x="1149280" y="1052736"/>
            <a:ext cx="6897400" cy="49672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11</a:t>
            </a:fld>
            <a:endParaRPr lang="zh-TW" altLang="en-US"/>
          </a:p>
        </p:txBody>
      </p:sp>
      <p:sp>
        <p:nvSpPr>
          <p:cNvPr id="3" name="TextBox 2">
            <a:extLst>
              <a:ext uri="{FF2B5EF4-FFF2-40B4-BE49-F238E27FC236}">
                <a16:creationId xmlns:a16="http://schemas.microsoft.com/office/drawing/2014/main" id="{2D608E67-D630-8AD8-798B-10445582397B}"/>
              </a:ext>
            </a:extLst>
          </p:cNvPr>
          <p:cNvSpPr txBox="1"/>
          <p:nvPr/>
        </p:nvSpPr>
        <p:spPr>
          <a:xfrm>
            <a:off x="2411760" y="3125536"/>
            <a:ext cx="792396" cy="369332"/>
          </a:xfrm>
          <a:prstGeom prst="rect">
            <a:avLst/>
          </a:prstGeom>
          <a:noFill/>
        </p:spPr>
        <p:txBody>
          <a:bodyPr wrap="none" rtlCol="0">
            <a:spAutoFit/>
          </a:bodyPr>
          <a:lstStyle/>
          <a:p>
            <a:r>
              <a:rPr lang="en-TW" dirty="0"/>
              <a:t>winter</a:t>
            </a:r>
          </a:p>
        </p:txBody>
      </p:sp>
      <p:sp>
        <p:nvSpPr>
          <p:cNvPr id="4" name="TextBox 3">
            <a:extLst>
              <a:ext uri="{FF2B5EF4-FFF2-40B4-BE49-F238E27FC236}">
                <a16:creationId xmlns:a16="http://schemas.microsoft.com/office/drawing/2014/main" id="{827DED0B-4B17-7A22-224B-0754DA1F43CA}"/>
              </a:ext>
            </a:extLst>
          </p:cNvPr>
          <p:cNvSpPr txBox="1"/>
          <p:nvPr/>
        </p:nvSpPr>
        <p:spPr>
          <a:xfrm>
            <a:off x="3419872" y="1916832"/>
            <a:ext cx="922047" cy="369332"/>
          </a:xfrm>
          <a:prstGeom prst="rect">
            <a:avLst/>
          </a:prstGeom>
          <a:noFill/>
        </p:spPr>
        <p:txBody>
          <a:bodyPr wrap="none" rtlCol="0">
            <a:spAutoFit/>
          </a:bodyPr>
          <a:lstStyle/>
          <a:p>
            <a:r>
              <a:rPr lang="en-TW" dirty="0"/>
              <a:t>autumn</a:t>
            </a:r>
          </a:p>
        </p:txBody>
      </p:sp>
      <p:sp>
        <p:nvSpPr>
          <p:cNvPr id="6" name="TextBox 5">
            <a:extLst>
              <a:ext uri="{FF2B5EF4-FFF2-40B4-BE49-F238E27FC236}">
                <a16:creationId xmlns:a16="http://schemas.microsoft.com/office/drawing/2014/main" id="{EEB06327-2107-78D5-16C7-C3E0FAAEF918}"/>
              </a:ext>
            </a:extLst>
          </p:cNvPr>
          <p:cNvSpPr txBox="1"/>
          <p:nvPr/>
        </p:nvSpPr>
        <p:spPr>
          <a:xfrm>
            <a:off x="6453657" y="3351713"/>
            <a:ext cx="960519" cy="369332"/>
          </a:xfrm>
          <a:prstGeom prst="rect">
            <a:avLst/>
          </a:prstGeom>
          <a:noFill/>
        </p:spPr>
        <p:txBody>
          <a:bodyPr wrap="none" rtlCol="0">
            <a:spAutoFit/>
          </a:bodyPr>
          <a:lstStyle/>
          <a:p>
            <a:r>
              <a:rPr lang="en-TW" dirty="0"/>
              <a:t>summer</a:t>
            </a:r>
          </a:p>
        </p:txBody>
      </p:sp>
      <p:sp>
        <p:nvSpPr>
          <p:cNvPr id="7" name="TextBox 6">
            <a:extLst>
              <a:ext uri="{FF2B5EF4-FFF2-40B4-BE49-F238E27FC236}">
                <a16:creationId xmlns:a16="http://schemas.microsoft.com/office/drawing/2014/main" id="{5764F770-DB38-737B-7A59-3C27984614E8}"/>
              </a:ext>
            </a:extLst>
          </p:cNvPr>
          <p:cNvSpPr txBox="1"/>
          <p:nvPr/>
        </p:nvSpPr>
        <p:spPr>
          <a:xfrm>
            <a:off x="5292080" y="4293096"/>
            <a:ext cx="760144" cy="369332"/>
          </a:xfrm>
          <a:prstGeom prst="rect">
            <a:avLst/>
          </a:prstGeom>
          <a:noFill/>
        </p:spPr>
        <p:txBody>
          <a:bodyPr wrap="none" rtlCol="0">
            <a:spAutoFit/>
          </a:bodyPr>
          <a:lstStyle/>
          <a:p>
            <a:r>
              <a:rPr lang="en-TW" dirty="0"/>
              <a:t>spring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457200" y="1340768"/>
            <a:ext cx="8229600" cy="426015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12</a:t>
            </a:fld>
            <a:endParaRPr lang="zh-TW" altLang="en-US"/>
          </a:p>
        </p:txBody>
      </p:sp>
      <p:sp>
        <p:nvSpPr>
          <p:cNvPr id="3" name="TextBox 2">
            <a:extLst>
              <a:ext uri="{FF2B5EF4-FFF2-40B4-BE49-F238E27FC236}">
                <a16:creationId xmlns:a16="http://schemas.microsoft.com/office/drawing/2014/main" id="{3B3EBA4B-A771-FBC5-10FC-F29FBAB8E975}"/>
              </a:ext>
            </a:extLst>
          </p:cNvPr>
          <p:cNvSpPr txBox="1"/>
          <p:nvPr/>
        </p:nvSpPr>
        <p:spPr>
          <a:xfrm>
            <a:off x="139485" y="3425125"/>
            <a:ext cx="1684628" cy="369332"/>
          </a:xfrm>
          <a:prstGeom prst="rect">
            <a:avLst/>
          </a:prstGeom>
          <a:noFill/>
        </p:spPr>
        <p:txBody>
          <a:bodyPr wrap="none" rtlCol="0">
            <a:spAutoFit/>
          </a:bodyPr>
          <a:lstStyle/>
          <a:p>
            <a:r>
              <a:rPr lang="en-US" dirty="0"/>
              <a:t>S</a:t>
            </a:r>
            <a:r>
              <a:rPr lang="en-TW" dirty="0"/>
              <a:t>olar irradiation</a:t>
            </a:r>
          </a:p>
        </p:txBody>
      </p:sp>
      <p:sp>
        <p:nvSpPr>
          <p:cNvPr id="4" name="TextBox 3">
            <a:extLst>
              <a:ext uri="{FF2B5EF4-FFF2-40B4-BE49-F238E27FC236}">
                <a16:creationId xmlns:a16="http://schemas.microsoft.com/office/drawing/2014/main" id="{97E4F996-2076-09F2-407E-82853223BC9C}"/>
              </a:ext>
            </a:extLst>
          </p:cNvPr>
          <p:cNvSpPr txBox="1"/>
          <p:nvPr/>
        </p:nvSpPr>
        <p:spPr>
          <a:xfrm>
            <a:off x="5580112" y="4365104"/>
            <a:ext cx="1280030" cy="369332"/>
          </a:xfrm>
          <a:prstGeom prst="rect">
            <a:avLst/>
          </a:prstGeom>
          <a:noFill/>
        </p:spPr>
        <p:txBody>
          <a:bodyPr wrap="none" rtlCol="0">
            <a:spAutoFit/>
          </a:bodyPr>
          <a:lstStyle/>
          <a:p>
            <a:r>
              <a:rPr lang="en-US" dirty="0"/>
              <a:t>T</a:t>
            </a:r>
            <a:r>
              <a:rPr lang="en-TW" dirty="0"/>
              <a:t>ime of day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457200" y="1340768"/>
            <a:ext cx="8229600" cy="453239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6632"/>
            <a:ext cx="7920880" cy="595536"/>
          </a:xfrm>
        </p:spPr>
        <p:txBody>
          <a:bodyPr>
            <a:normAutofit fontScale="90000"/>
          </a:bodyPr>
          <a:lstStyle/>
          <a:p>
            <a:pPr algn="ctr"/>
            <a:r>
              <a:rPr lang="zh-TW" altLang="en-US" dirty="0">
                <a:solidFill>
                  <a:schemeClr val="tx2"/>
                </a:solidFill>
              </a:rPr>
              <a:t>太陽輻射類別</a:t>
            </a:r>
            <a:r>
              <a:rPr lang="en-US" altLang="zh-TW" dirty="0">
                <a:solidFill>
                  <a:schemeClr val="tx2"/>
                </a:solidFill>
              </a:rPr>
              <a:t>Solar radiation category</a:t>
            </a:r>
            <a:endParaRPr lang="zh-TW" altLang="en-US" dirty="0">
              <a:solidFill>
                <a:schemeClr val="tx2"/>
              </a:solidFill>
            </a:endParaRPr>
          </a:p>
        </p:txBody>
      </p:sp>
      <p:pic>
        <p:nvPicPr>
          <p:cNvPr id="10242" name="Picture 2"/>
          <p:cNvPicPr>
            <a:picLocks noGrp="1" noChangeAspect="1" noChangeArrowheads="1"/>
          </p:cNvPicPr>
          <p:nvPr>
            <p:ph idx="1"/>
          </p:nvPr>
        </p:nvPicPr>
        <p:blipFill>
          <a:blip r:embed="rId2" cstate="print"/>
          <a:stretch>
            <a:fillRect/>
          </a:stretch>
        </p:blipFill>
        <p:spPr bwMode="auto">
          <a:xfrm>
            <a:off x="984422" y="908050"/>
            <a:ext cx="7175157"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14</a:t>
            </a:fld>
            <a:endParaRPr lang="zh-TW" altLang="en-US"/>
          </a:p>
        </p:txBody>
      </p:sp>
      <p:sp>
        <p:nvSpPr>
          <p:cNvPr id="3" name="TextBox 2">
            <a:extLst>
              <a:ext uri="{FF2B5EF4-FFF2-40B4-BE49-F238E27FC236}">
                <a16:creationId xmlns:a16="http://schemas.microsoft.com/office/drawing/2014/main" id="{585E3D96-FEBF-944D-F513-77961046D23E}"/>
              </a:ext>
            </a:extLst>
          </p:cNvPr>
          <p:cNvSpPr txBox="1"/>
          <p:nvPr/>
        </p:nvSpPr>
        <p:spPr>
          <a:xfrm>
            <a:off x="1907704" y="2348880"/>
            <a:ext cx="790601" cy="369332"/>
          </a:xfrm>
          <a:prstGeom prst="rect">
            <a:avLst/>
          </a:prstGeom>
          <a:noFill/>
        </p:spPr>
        <p:txBody>
          <a:bodyPr wrap="none" rtlCol="0">
            <a:spAutoFit/>
          </a:bodyPr>
          <a:lstStyle/>
          <a:p>
            <a:r>
              <a:rPr lang="en-TW" dirty="0"/>
              <a:t>clouds</a:t>
            </a:r>
          </a:p>
        </p:txBody>
      </p:sp>
      <p:sp>
        <p:nvSpPr>
          <p:cNvPr id="4" name="TextBox 3">
            <a:extLst>
              <a:ext uri="{FF2B5EF4-FFF2-40B4-BE49-F238E27FC236}">
                <a16:creationId xmlns:a16="http://schemas.microsoft.com/office/drawing/2014/main" id="{43E4097E-975D-8009-15BC-DBAC60E21E54}"/>
              </a:ext>
            </a:extLst>
          </p:cNvPr>
          <p:cNvSpPr txBox="1"/>
          <p:nvPr/>
        </p:nvSpPr>
        <p:spPr>
          <a:xfrm>
            <a:off x="2597845" y="3441707"/>
            <a:ext cx="1006366" cy="369332"/>
          </a:xfrm>
          <a:prstGeom prst="rect">
            <a:avLst/>
          </a:prstGeom>
          <a:noFill/>
        </p:spPr>
        <p:txBody>
          <a:bodyPr wrap="none" rtlCol="0">
            <a:spAutoFit/>
          </a:bodyPr>
          <a:lstStyle/>
          <a:p>
            <a:r>
              <a:rPr lang="en-TW" dirty="0"/>
              <a:t>diffusion</a:t>
            </a:r>
          </a:p>
        </p:txBody>
      </p:sp>
      <p:sp>
        <p:nvSpPr>
          <p:cNvPr id="6" name="TextBox 5">
            <a:extLst>
              <a:ext uri="{FF2B5EF4-FFF2-40B4-BE49-F238E27FC236}">
                <a16:creationId xmlns:a16="http://schemas.microsoft.com/office/drawing/2014/main" id="{B4BB12FB-D7A9-0D8F-80BD-64BFD84E06E0}"/>
              </a:ext>
            </a:extLst>
          </p:cNvPr>
          <p:cNvSpPr txBox="1"/>
          <p:nvPr/>
        </p:nvSpPr>
        <p:spPr>
          <a:xfrm>
            <a:off x="4626523" y="3811039"/>
            <a:ext cx="726674" cy="369332"/>
          </a:xfrm>
          <a:prstGeom prst="rect">
            <a:avLst/>
          </a:prstGeom>
          <a:noFill/>
        </p:spPr>
        <p:txBody>
          <a:bodyPr wrap="none" rtlCol="0">
            <a:spAutoFit/>
          </a:bodyPr>
          <a:lstStyle/>
          <a:p>
            <a:r>
              <a:rPr lang="en-TW" dirty="0"/>
              <a:t>direct</a:t>
            </a:r>
          </a:p>
        </p:txBody>
      </p:sp>
      <p:sp>
        <p:nvSpPr>
          <p:cNvPr id="7" name="TextBox 6">
            <a:extLst>
              <a:ext uri="{FF2B5EF4-FFF2-40B4-BE49-F238E27FC236}">
                <a16:creationId xmlns:a16="http://schemas.microsoft.com/office/drawing/2014/main" id="{093CBAC1-C3AE-ACFA-9B93-29F66F50F160}"/>
              </a:ext>
            </a:extLst>
          </p:cNvPr>
          <p:cNvSpPr txBox="1"/>
          <p:nvPr/>
        </p:nvSpPr>
        <p:spPr>
          <a:xfrm>
            <a:off x="7198403" y="3626373"/>
            <a:ext cx="788742" cy="369332"/>
          </a:xfrm>
          <a:prstGeom prst="rect">
            <a:avLst/>
          </a:prstGeom>
          <a:noFill/>
        </p:spPr>
        <p:txBody>
          <a:bodyPr wrap="none" rtlCol="0">
            <a:spAutoFit/>
          </a:bodyPr>
          <a:lstStyle/>
          <a:p>
            <a:r>
              <a:rPr lang="en-TW" dirty="0"/>
              <a:t>reflect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1187624" y="712168"/>
            <a:ext cx="7053777" cy="566348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15</a:t>
            </a:fld>
            <a:endParaRPr lang="zh-TW" altLang="en-US"/>
          </a:p>
        </p:txBody>
      </p:sp>
      <p:sp>
        <p:nvSpPr>
          <p:cNvPr id="3" name="TextBox 2">
            <a:extLst>
              <a:ext uri="{FF2B5EF4-FFF2-40B4-BE49-F238E27FC236}">
                <a16:creationId xmlns:a16="http://schemas.microsoft.com/office/drawing/2014/main" id="{CAC0C1D5-17F6-FF76-9983-FBE6E6CBF4AB}"/>
              </a:ext>
            </a:extLst>
          </p:cNvPr>
          <p:cNvSpPr txBox="1"/>
          <p:nvPr/>
        </p:nvSpPr>
        <p:spPr>
          <a:xfrm>
            <a:off x="6300192" y="4365104"/>
            <a:ext cx="622093" cy="369332"/>
          </a:xfrm>
          <a:prstGeom prst="rect">
            <a:avLst/>
          </a:prstGeom>
          <a:noFill/>
        </p:spPr>
        <p:txBody>
          <a:bodyPr wrap="none" rtlCol="0">
            <a:spAutoFit/>
          </a:bodyPr>
          <a:lstStyle/>
          <a:p>
            <a:r>
              <a:rPr lang="en-TW" dirty="0"/>
              <a:t>level</a:t>
            </a:r>
          </a:p>
        </p:txBody>
      </p:sp>
      <p:sp>
        <p:nvSpPr>
          <p:cNvPr id="4" name="TextBox 3">
            <a:extLst>
              <a:ext uri="{FF2B5EF4-FFF2-40B4-BE49-F238E27FC236}">
                <a16:creationId xmlns:a16="http://schemas.microsoft.com/office/drawing/2014/main" id="{A5F63792-53B6-77F9-1E32-E6D4C4312F4F}"/>
              </a:ext>
            </a:extLst>
          </p:cNvPr>
          <p:cNvSpPr txBox="1"/>
          <p:nvPr/>
        </p:nvSpPr>
        <p:spPr>
          <a:xfrm>
            <a:off x="2699792" y="1043444"/>
            <a:ext cx="1514645" cy="369332"/>
          </a:xfrm>
          <a:prstGeom prst="rect">
            <a:avLst/>
          </a:prstGeom>
          <a:noFill/>
        </p:spPr>
        <p:txBody>
          <a:bodyPr wrap="none" rtlCol="0">
            <a:spAutoFit/>
          </a:bodyPr>
          <a:lstStyle/>
          <a:p>
            <a:r>
              <a:rPr lang="en-US" dirty="0"/>
              <a:t>N</a:t>
            </a:r>
            <a:r>
              <a:rPr lang="en-TW" dirty="0"/>
              <a:t>orth latitude</a:t>
            </a:r>
          </a:p>
        </p:txBody>
      </p:sp>
      <p:sp>
        <p:nvSpPr>
          <p:cNvPr id="6" name="TextBox 5">
            <a:extLst>
              <a:ext uri="{FF2B5EF4-FFF2-40B4-BE49-F238E27FC236}">
                <a16:creationId xmlns:a16="http://schemas.microsoft.com/office/drawing/2014/main" id="{60D9A5FF-DE4A-79AA-3382-CF2973E2549B}"/>
              </a:ext>
            </a:extLst>
          </p:cNvPr>
          <p:cNvSpPr txBox="1"/>
          <p:nvPr/>
        </p:nvSpPr>
        <p:spPr>
          <a:xfrm>
            <a:off x="5146350" y="2580468"/>
            <a:ext cx="1464888" cy="369332"/>
          </a:xfrm>
          <a:prstGeom prst="rect">
            <a:avLst/>
          </a:prstGeom>
          <a:noFill/>
        </p:spPr>
        <p:txBody>
          <a:bodyPr wrap="none" rtlCol="0">
            <a:spAutoFit/>
          </a:bodyPr>
          <a:lstStyle/>
          <a:p>
            <a:r>
              <a:rPr lang="en-US" dirty="0"/>
              <a:t>V</a:t>
            </a:r>
            <a:r>
              <a:rPr lang="en-TW" dirty="0"/>
              <a:t>ertical plane</a:t>
            </a:r>
          </a:p>
        </p:txBody>
      </p:sp>
      <p:sp>
        <p:nvSpPr>
          <p:cNvPr id="7" name="TextBox 6">
            <a:extLst>
              <a:ext uri="{FF2B5EF4-FFF2-40B4-BE49-F238E27FC236}">
                <a16:creationId xmlns:a16="http://schemas.microsoft.com/office/drawing/2014/main" id="{988FAB50-5B18-622D-D296-BF725E7754E7}"/>
              </a:ext>
            </a:extLst>
          </p:cNvPr>
          <p:cNvSpPr txBox="1"/>
          <p:nvPr/>
        </p:nvSpPr>
        <p:spPr>
          <a:xfrm>
            <a:off x="3676605" y="5629890"/>
            <a:ext cx="899092" cy="369332"/>
          </a:xfrm>
          <a:prstGeom prst="rect">
            <a:avLst/>
          </a:prstGeom>
          <a:noFill/>
        </p:spPr>
        <p:txBody>
          <a:bodyPr wrap="none" rtlCol="0">
            <a:spAutoFit/>
          </a:bodyPr>
          <a:lstStyle/>
          <a:p>
            <a:r>
              <a:rPr lang="en-TW" dirty="0"/>
              <a:t>months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1088266" y="980728"/>
            <a:ext cx="6912734" cy="49672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16</a:t>
            </a:fld>
            <a:endParaRPr lang="zh-TW" altLang="en-US"/>
          </a:p>
        </p:txBody>
      </p:sp>
      <p:sp>
        <p:nvSpPr>
          <p:cNvPr id="3" name="TextBox 2">
            <a:extLst>
              <a:ext uri="{FF2B5EF4-FFF2-40B4-BE49-F238E27FC236}">
                <a16:creationId xmlns:a16="http://schemas.microsoft.com/office/drawing/2014/main" id="{C8FE515A-2FD2-BB38-BA6E-710373B745D3}"/>
              </a:ext>
            </a:extLst>
          </p:cNvPr>
          <p:cNvSpPr txBox="1"/>
          <p:nvPr/>
        </p:nvSpPr>
        <p:spPr>
          <a:xfrm>
            <a:off x="4895095" y="5085184"/>
            <a:ext cx="2831801" cy="369332"/>
          </a:xfrm>
          <a:prstGeom prst="rect">
            <a:avLst/>
          </a:prstGeom>
          <a:noFill/>
        </p:spPr>
        <p:txBody>
          <a:bodyPr wrap="none" rtlCol="0">
            <a:spAutoFit/>
          </a:bodyPr>
          <a:lstStyle/>
          <a:p>
            <a:r>
              <a:rPr lang="en-US" dirty="0"/>
              <a:t>L</a:t>
            </a:r>
            <a:r>
              <a:rPr lang="en-TW" dirty="0"/>
              <a:t>evel (horizontal) irradiation</a:t>
            </a:r>
          </a:p>
        </p:txBody>
      </p:sp>
      <p:sp>
        <p:nvSpPr>
          <p:cNvPr id="4" name="TextBox 3">
            <a:extLst>
              <a:ext uri="{FF2B5EF4-FFF2-40B4-BE49-F238E27FC236}">
                <a16:creationId xmlns:a16="http://schemas.microsoft.com/office/drawing/2014/main" id="{B1B45E95-1016-A050-29B0-5D904A0DFD53}"/>
              </a:ext>
            </a:extLst>
          </p:cNvPr>
          <p:cNvSpPr txBox="1"/>
          <p:nvPr/>
        </p:nvSpPr>
        <p:spPr>
          <a:xfrm>
            <a:off x="4885771" y="1218818"/>
            <a:ext cx="3821431" cy="369332"/>
          </a:xfrm>
          <a:prstGeom prst="rect">
            <a:avLst/>
          </a:prstGeom>
          <a:noFill/>
        </p:spPr>
        <p:txBody>
          <a:bodyPr wrap="none" rtlCol="0">
            <a:spAutoFit/>
          </a:bodyPr>
          <a:lstStyle/>
          <a:p>
            <a:r>
              <a:rPr lang="en-US" dirty="0"/>
              <a:t>A</a:t>
            </a:r>
            <a:r>
              <a:rPr lang="en-TW" dirty="0"/>
              <a:t>verage daily value (adjusted per year)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457200" y="1412776"/>
            <a:ext cx="8229600" cy="36087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17</a:t>
            </a:fld>
            <a:endParaRPr lang="zh-TW" altLang="en-US"/>
          </a:p>
        </p:txBody>
      </p:sp>
      <p:sp>
        <p:nvSpPr>
          <p:cNvPr id="3" name="TextBox 2">
            <a:extLst>
              <a:ext uri="{FF2B5EF4-FFF2-40B4-BE49-F238E27FC236}">
                <a16:creationId xmlns:a16="http://schemas.microsoft.com/office/drawing/2014/main" id="{516DDC4B-F113-A6BF-3464-D339389BA5F9}"/>
              </a:ext>
            </a:extLst>
          </p:cNvPr>
          <p:cNvSpPr txBox="1"/>
          <p:nvPr/>
        </p:nvSpPr>
        <p:spPr>
          <a:xfrm>
            <a:off x="5775540" y="4442487"/>
            <a:ext cx="1943737" cy="646331"/>
          </a:xfrm>
          <a:prstGeom prst="rect">
            <a:avLst/>
          </a:prstGeom>
          <a:noFill/>
        </p:spPr>
        <p:txBody>
          <a:bodyPr wrap="none" rtlCol="0">
            <a:spAutoFit/>
          </a:bodyPr>
          <a:lstStyle/>
          <a:p>
            <a:r>
              <a:rPr lang="en-TW" dirty="0"/>
              <a:t>Horizontal</a:t>
            </a:r>
          </a:p>
          <a:p>
            <a:r>
              <a:rPr lang="en-US" dirty="0"/>
              <a:t>A</a:t>
            </a:r>
            <a:r>
              <a:rPr lang="en-TW" dirty="0"/>
              <a:t>t a glancing angle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16632"/>
            <a:ext cx="8640960" cy="595536"/>
          </a:xfrm>
        </p:spPr>
        <p:txBody>
          <a:bodyPr>
            <a:normAutofit/>
          </a:bodyPr>
          <a:lstStyle/>
          <a:p>
            <a:r>
              <a:rPr lang="zh-TW" altLang="en-US" sz="2400" dirty="0">
                <a:solidFill>
                  <a:schemeClr val="tx2"/>
                </a:solidFill>
              </a:rPr>
              <a:t>太陽能加熱的歷史</a:t>
            </a:r>
            <a:r>
              <a:rPr lang="en-US" altLang="zh-TW" sz="2400" dirty="0">
                <a:solidFill>
                  <a:schemeClr val="tx2"/>
                </a:solidFill>
              </a:rPr>
              <a:t>The history of solar heating</a:t>
            </a:r>
            <a:endParaRPr lang="zh-TW" altLang="en-US" sz="2400" dirty="0">
              <a:solidFill>
                <a:schemeClr val="tx2"/>
              </a:solidFill>
            </a:endParaRPr>
          </a:p>
        </p:txBody>
      </p:sp>
      <p:sp>
        <p:nvSpPr>
          <p:cNvPr id="3" name="內容版面配置區 2"/>
          <p:cNvSpPr>
            <a:spLocks noGrp="1"/>
          </p:cNvSpPr>
          <p:nvPr>
            <p:ph idx="1"/>
          </p:nvPr>
        </p:nvSpPr>
        <p:spPr/>
        <p:txBody>
          <a:bodyPr>
            <a:normAutofit fontScale="92500" lnSpcReduction="20000"/>
          </a:bodyPr>
          <a:lstStyle/>
          <a:p>
            <a:r>
              <a:rPr lang="zh-TW" altLang="en-US" dirty="0"/>
              <a:t>使用太陽能加熱歷史可以追溯至古老年代。相傳 </a:t>
            </a:r>
            <a:r>
              <a:rPr lang="en-US" altLang="zh-TW" dirty="0"/>
              <a:t>Archimedes (</a:t>
            </a:r>
            <a:r>
              <a:rPr lang="zh-TW" altLang="en-US" dirty="0">
                <a:solidFill>
                  <a:schemeClr val="accent3"/>
                </a:solidFill>
              </a:rPr>
              <a:t>阿基米德</a:t>
            </a:r>
            <a:r>
              <a:rPr lang="en-US" altLang="zh-TW" dirty="0"/>
              <a:t>)</a:t>
            </a:r>
            <a:r>
              <a:rPr lang="zh-TW" altLang="en-US" dirty="0"/>
              <a:t>在西元前 </a:t>
            </a:r>
            <a:r>
              <a:rPr lang="en-US" altLang="zh-TW" dirty="0"/>
              <a:t>212 </a:t>
            </a:r>
            <a:r>
              <a:rPr lang="zh-TW" altLang="en-US" dirty="0"/>
              <a:t>年即使用鏡子引導陽光協助作戰。</a:t>
            </a:r>
            <a:endParaRPr lang="en-US" altLang="zh-TW" dirty="0"/>
          </a:p>
          <a:p>
            <a:r>
              <a:rPr lang="zh-TW" altLang="en-US" dirty="0"/>
              <a:t>超過 </a:t>
            </a:r>
            <a:r>
              <a:rPr lang="en-US" altLang="zh-TW" dirty="0"/>
              <a:t>1000 </a:t>
            </a:r>
            <a:r>
              <a:rPr lang="zh-TW" altLang="en-US" dirty="0"/>
              <a:t>年以前，在美國西南方</a:t>
            </a:r>
            <a:r>
              <a:rPr lang="zh-TW" altLang="en-US" dirty="0">
                <a:solidFill>
                  <a:schemeClr val="accent3"/>
                </a:solidFill>
              </a:rPr>
              <a:t>的 </a:t>
            </a:r>
            <a:r>
              <a:rPr lang="en-US" altLang="zh-TW" dirty="0" err="1">
                <a:solidFill>
                  <a:schemeClr val="accent3"/>
                </a:solidFill>
              </a:rPr>
              <a:t>Anasazi</a:t>
            </a:r>
            <a:r>
              <a:rPr lang="en-US" altLang="zh-TW" dirty="0">
                <a:solidFill>
                  <a:schemeClr val="accent3"/>
                </a:solidFill>
              </a:rPr>
              <a:t> </a:t>
            </a:r>
            <a:r>
              <a:rPr lang="zh-TW" altLang="en-US" dirty="0"/>
              <a:t>印第安人已經知道。</a:t>
            </a:r>
            <a:endParaRPr lang="en-US" altLang="zh-TW" dirty="0"/>
          </a:p>
          <a:p>
            <a:r>
              <a:rPr lang="zh-TW" altLang="en-US" dirty="0"/>
              <a:t>「現代化學之父」</a:t>
            </a:r>
            <a:r>
              <a:rPr lang="en-US" altLang="zh-TW" dirty="0">
                <a:solidFill>
                  <a:schemeClr val="accent3"/>
                </a:solidFill>
              </a:rPr>
              <a:t>Antoine Lavoisier</a:t>
            </a:r>
            <a:r>
              <a:rPr lang="en-US" altLang="zh-TW" dirty="0"/>
              <a:t>(</a:t>
            </a:r>
            <a:r>
              <a:rPr lang="zh-TW" altLang="en-US" dirty="0">
                <a:solidFill>
                  <a:schemeClr val="accent3"/>
                </a:solidFill>
              </a:rPr>
              <a:t>安東尼拉瓦節</a:t>
            </a:r>
            <a:r>
              <a:rPr lang="zh-TW" altLang="en-US" dirty="0"/>
              <a:t>，</a:t>
            </a:r>
            <a:r>
              <a:rPr lang="en-US" altLang="zh-TW" dirty="0"/>
              <a:t>1743</a:t>
            </a:r>
            <a:r>
              <a:rPr lang="zh-TW" altLang="en-US" dirty="0"/>
              <a:t>～</a:t>
            </a:r>
            <a:r>
              <a:rPr lang="en-US" altLang="zh-TW" dirty="0"/>
              <a:t>1794 </a:t>
            </a:r>
            <a:r>
              <a:rPr lang="zh-TW" altLang="en-US" dirty="0"/>
              <a:t>年</a:t>
            </a:r>
            <a:r>
              <a:rPr lang="en-US" altLang="zh-TW" dirty="0"/>
              <a:t>)</a:t>
            </a:r>
            <a:r>
              <a:rPr lang="zh-TW" altLang="en-US" dirty="0"/>
              <a:t>，知道利用太陽能製造出 </a:t>
            </a:r>
            <a:r>
              <a:rPr lang="en-US" altLang="zh-TW" dirty="0"/>
              <a:t>1,700 °C (3,100 °F)</a:t>
            </a:r>
            <a:r>
              <a:rPr lang="zh-TW" altLang="en-US" dirty="0"/>
              <a:t>的溫度。</a:t>
            </a:r>
            <a:endParaRPr lang="en-US" altLang="zh-TW" dirty="0"/>
          </a:p>
          <a:p>
            <a:r>
              <a:rPr lang="en-US" altLang="zh-TW" dirty="0"/>
              <a:t>1878 </a:t>
            </a:r>
            <a:r>
              <a:rPr lang="zh-TW" altLang="en-US" dirty="0"/>
              <a:t>年，法國人 </a:t>
            </a:r>
            <a:r>
              <a:rPr lang="en-US" altLang="zh-TW" dirty="0">
                <a:solidFill>
                  <a:schemeClr val="accent3"/>
                </a:solidFill>
              </a:rPr>
              <a:t>August </a:t>
            </a:r>
            <a:r>
              <a:rPr lang="en-US" altLang="zh-TW" dirty="0" err="1">
                <a:solidFill>
                  <a:schemeClr val="accent3"/>
                </a:solidFill>
              </a:rPr>
              <a:t>Mouchot</a:t>
            </a:r>
            <a:r>
              <a:rPr lang="en-US" altLang="zh-TW" dirty="0">
                <a:solidFill>
                  <a:schemeClr val="accent3"/>
                </a:solidFill>
              </a:rPr>
              <a:t> </a:t>
            </a:r>
            <a:r>
              <a:rPr lang="zh-TW" altLang="en-US" dirty="0"/>
              <a:t>發明太陽能蒸氣機設備，產生水蒸氣使用於新聞印刷方面。</a:t>
            </a:r>
          </a:p>
          <a:p>
            <a:r>
              <a:rPr lang="en-US" altLang="zh-TW" dirty="0"/>
              <a:t>The use of solar energy for heating dates back to ancient times. According to legend, Archimedes used mirrors to guide sunlight to assist in battles in 212 BC.</a:t>
            </a:r>
          </a:p>
          <a:p>
            <a:r>
              <a:rPr lang="en-US" altLang="zh-TW" dirty="0"/>
              <a:t>It was known to the Anasazi Indians in the American Southwest more than 1,000 years ago.</a:t>
            </a:r>
          </a:p>
          <a:p>
            <a:r>
              <a:rPr lang="en-US" altLang="zh-TW" dirty="0"/>
              <a:t>Antoine Lavoisier (1743-1794), the "father of modern chemistry", knew how to use solar energy to create a temperature of 1,700 °C (3,100 °F).</a:t>
            </a:r>
          </a:p>
          <a:p>
            <a:r>
              <a:rPr lang="en-US" altLang="zh-TW" dirty="0"/>
              <a:t>In 1878, Frenchman August </a:t>
            </a:r>
            <a:r>
              <a:rPr lang="en-US" altLang="zh-TW" dirty="0" err="1"/>
              <a:t>Mouchot</a:t>
            </a:r>
            <a:r>
              <a:rPr lang="en-US" altLang="zh-TW" dirty="0"/>
              <a:t> invented a solar steam engine device to generate water vapor for use in news printing.</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18</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pic>
        <p:nvPicPr>
          <p:cNvPr id="14340" name="Picture 4"/>
          <p:cNvPicPr>
            <a:picLocks noGrp="1" noChangeAspect="1" noChangeArrowheads="1"/>
          </p:cNvPicPr>
          <p:nvPr>
            <p:ph idx="1"/>
          </p:nvPr>
        </p:nvPicPr>
        <p:blipFill>
          <a:blip r:embed="rId2" cstate="print"/>
          <a:srcRect/>
          <a:stretch>
            <a:fillRect/>
          </a:stretch>
        </p:blipFill>
        <p:spPr bwMode="auto">
          <a:xfrm>
            <a:off x="611560" y="260648"/>
            <a:ext cx="4542807" cy="624560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19</a:t>
            </a:fld>
            <a:endParaRPr lang="zh-TW" altLang="en-US"/>
          </a:p>
        </p:txBody>
      </p:sp>
      <p:pic>
        <p:nvPicPr>
          <p:cNvPr id="14341" name="Picture 5"/>
          <p:cNvPicPr>
            <a:picLocks noChangeAspect="1" noChangeArrowheads="1"/>
          </p:cNvPicPr>
          <p:nvPr/>
        </p:nvPicPr>
        <p:blipFill>
          <a:blip r:embed="rId3" cstate="print"/>
          <a:srcRect/>
          <a:stretch>
            <a:fillRect/>
          </a:stretch>
        </p:blipFill>
        <p:spPr bwMode="auto">
          <a:xfrm>
            <a:off x="5103118" y="5373216"/>
            <a:ext cx="4040882" cy="1112781"/>
          </a:xfrm>
          <a:prstGeom prst="rect">
            <a:avLst/>
          </a:prstGeom>
          <a:noFill/>
          <a:ln w="9525">
            <a:noFill/>
            <a:miter lim="800000"/>
            <a:headEnd/>
            <a:tailEnd/>
          </a:ln>
        </p:spPr>
      </p:pic>
      <p:sp>
        <p:nvSpPr>
          <p:cNvPr id="2" name="TextBox 1">
            <a:extLst>
              <a:ext uri="{FF2B5EF4-FFF2-40B4-BE49-F238E27FC236}">
                <a16:creationId xmlns:a16="http://schemas.microsoft.com/office/drawing/2014/main" id="{AD735FB8-2B5A-3DC6-8930-9AD609BD3628}"/>
              </a:ext>
            </a:extLst>
          </p:cNvPr>
          <p:cNvSpPr txBox="1"/>
          <p:nvPr/>
        </p:nvSpPr>
        <p:spPr>
          <a:xfrm>
            <a:off x="5176333" y="3429000"/>
            <a:ext cx="3644139" cy="1477328"/>
          </a:xfrm>
          <a:prstGeom prst="rect">
            <a:avLst/>
          </a:prstGeom>
          <a:noFill/>
        </p:spPr>
        <p:txBody>
          <a:bodyPr wrap="square" rtlCol="0">
            <a:spAutoFit/>
          </a:bodyPr>
          <a:lstStyle/>
          <a:p>
            <a:r>
              <a:rPr lang="en-TW" dirty="0"/>
              <a:t>Solar heat collectors/concentrators.</a:t>
            </a:r>
          </a:p>
          <a:p>
            <a:endParaRPr lang="en-TW" dirty="0"/>
          </a:p>
          <a:p>
            <a:r>
              <a:rPr lang="en-TW" dirty="0"/>
              <a:t>1775 mirros collect sunlight. Theheat from sunlight is able to melt 0.25 inch thick steel in 2 minutes.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簡介</a:t>
            </a:r>
            <a:r>
              <a:rPr lang="en-US" altLang="zh-TW" dirty="0">
                <a:solidFill>
                  <a:schemeClr val="tx2"/>
                </a:solidFill>
              </a:rPr>
              <a:t>introduction</a:t>
            </a:r>
            <a:endParaRPr lang="zh-TW" altLang="en-US" dirty="0">
              <a:solidFill>
                <a:schemeClr val="tx2"/>
              </a:solidFill>
            </a:endParaRPr>
          </a:p>
        </p:txBody>
      </p:sp>
      <p:sp>
        <p:nvSpPr>
          <p:cNvPr id="3" name="內容版面配置區 2"/>
          <p:cNvSpPr>
            <a:spLocks noGrp="1"/>
          </p:cNvSpPr>
          <p:nvPr>
            <p:ph idx="1"/>
          </p:nvPr>
        </p:nvSpPr>
        <p:spPr>
          <a:xfrm>
            <a:off x="179512" y="908720"/>
            <a:ext cx="8784976" cy="3312368"/>
          </a:xfrm>
        </p:spPr>
        <p:txBody>
          <a:bodyPr>
            <a:normAutofit lnSpcReduction="10000"/>
          </a:bodyPr>
          <a:lstStyle/>
          <a:p>
            <a:r>
              <a:rPr lang="zh-TW" altLang="en-US" dirty="0">
                <a:solidFill>
                  <a:schemeClr val="accent3"/>
                </a:solidFill>
              </a:rPr>
              <a:t>風能</a:t>
            </a:r>
            <a:r>
              <a:rPr lang="zh-TW" altLang="en-US" dirty="0"/>
              <a:t>是目前世界上成長最快的能量資源，從 </a:t>
            </a:r>
            <a:r>
              <a:rPr lang="en-US" altLang="zh-TW" dirty="0"/>
              <a:t>2000 </a:t>
            </a:r>
            <a:r>
              <a:rPr lang="zh-TW" altLang="en-US" dirty="0"/>
              <a:t>年到 </a:t>
            </a:r>
            <a:r>
              <a:rPr lang="en-US" altLang="zh-TW" dirty="0"/>
              <a:t>2008 </a:t>
            </a:r>
            <a:r>
              <a:rPr lang="zh-TW" altLang="en-US" dirty="0"/>
              <a:t>年，每年在歐洲成長率高達 </a:t>
            </a:r>
            <a:r>
              <a:rPr lang="en-US" altLang="zh-TW" dirty="0"/>
              <a:t>55%</a:t>
            </a:r>
            <a:r>
              <a:rPr lang="zh-TW" altLang="en-US" dirty="0"/>
              <a:t>，在美國每年成長率約為 </a:t>
            </a:r>
            <a:r>
              <a:rPr lang="en-US" altLang="zh-TW" dirty="0"/>
              <a:t>37%</a:t>
            </a:r>
            <a:r>
              <a:rPr lang="zh-TW" altLang="en-US" dirty="0"/>
              <a:t>；其次是</a:t>
            </a:r>
            <a:r>
              <a:rPr lang="zh-TW" altLang="en-US" dirty="0">
                <a:solidFill>
                  <a:schemeClr val="accent3"/>
                </a:solidFill>
              </a:rPr>
              <a:t>光電太陽能</a:t>
            </a:r>
            <a:r>
              <a:rPr lang="zh-TW" altLang="en-US" dirty="0"/>
              <a:t>，每年世界的成長率約為 </a:t>
            </a:r>
            <a:r>
              <a:rPr lang="en-US" altLang="zh-TW" dirty="0"/>
              <a:t>35%</a:t>
            </a:r>
            <a:r>
              <a:rPr lang="zh-TW" altLang="en-US" dirty="0"/>
              <a:t>；而</a:t>
            </a:r>
            <a:r>
              <a:rPr lang="zh-TW" altLang="en-US" dirty="0">
                <a:solidFill>
                  <a:schemeClr val="accent3"/>
                </a:solidFill>
              </a:rPr>
              <a:t>水力發</a:t>
            </a:r>
            <a:r>
              <a:rPr lang="zh-TW" altLang="en-US" dirty="0"/>
              <a:t>電則約佔全世界電能的 </a:t>
            </a:r>
            <a:r>
              <a:rPr lang="en-US" altLang="zh-TW" dirty="0"/>
              <a:t>16%</a:t>
            </a:r>
            <a:r>
              <a:rPr lang="zh-TW" altLang="en-US" dirty="0"/>
              <a:t>。</a:t>
            </a:r>
            <a:endParaRPr lang="en-US" altLang="zh-TW" dirty="0"/>
          </a:p>
          <a:p>
            <a:r>
              <a:rPr lang="en-US" altLang="zh-TW" dirty="0"/>
              <a:t>Wind energy is currently the fastest-growing energy resource in the world. From 2000 to 2008, the annual growth rate in Europe was as high as 55%, and the annual growth rate in the United States was about 37%. Followed by photovoltaic solar energy, the annual growth rate in the world was about 35%; hydropower accounts for about 16% of the world's electrical energy.</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2261747" y="4221088"/>
            <a:ext cx="4620505" cy="2380468"/>
          </a:xfrm>
          <a:prstGeom prst="rect">
            <a:avLst/>
          </a:prstGeom>
          <a:noFill/>
          <a:ln w="9525">
            <a:noFill/>
            <a:miter lim="800000"/>
            <a:headEnd/>
            <a:tailEnd/>
          </a:ln>
        </p:spPr>
      </p:pic>
      <p:sp>
        <p:nvSpPr>
          <p:cNvPr id="4" name="TextBox 3">
            <a:extLst>
              <a:ext uri="{FF2B5EF4-FFF2-40B4-BE49-F238E27FC236}">
                <a16:creationId xmlns:a16="http://schemas.microsoft.com/office/drawing/2014/main" id="{96ADCD67-A4CE-5B82-8931-7B7B684AAFEA}"/>
              </a:ext>
            </a:extLst>
          </p:cNvPr>
          <p:cNvSpPr txBox="1"/>
          <p:nvPr/>
        </p:nvSpPr>
        <p:spPr>
          <a:xfrm>
            <a:off x="990565" y="4797152"/>
            <a:ext cx="1271182" cy="1477328"/>
          </a:xfrm>
          <a:prstGeom prst="rect">
            <a:avLst/>
          </a:prstGeom>
          <a:noFill/>
        </p:spPr>
        <p:txBody>
          <a:bodyPr wrap="none" rtlCol="0">
            <a:spAutoFit/>
          </a:bodyPr>
          <a:lstStyle/>
          <a:p>
            <a:r>
              <a:rPr lang="en-US" dirty="0"/>
              <a:t>R</a:t>
            </a:r>
            <a:r>
              <a:rPr lang="en-TW" dirty="0"/>
              <a:t>adiation</a:t>
            </a:r>
          </a:p>
          <a:p>
            <a:r>
              <a:rPr lang="en-US" dirty="0"/>
              <a:t>W</a:t>
            </a:r>
            <a:r>
              <a:rPr lang="en-TW" dirty="0"/>
              <a:t>ind</a:t>
            </a:r>
          </a:p>
          <a:p>
            <a:r>
              <a:rPr lang="en-US" dirty="0"/>
              <a:t>W</a:t>
            </a:r>
            <a:r>
              <a:rPr lang="en-TW" dirty="0"/>
              <a:t>ater</a:t>
            </a:r>
          </a:p>
          <a:p>
            <a:r>
              <a:rPr lang="en-US" dirty="0"/>
              <a:t>B</a:t>
            </a:r>
            <a:r>
              <a:rPr lang="en-TW" dirty="0"/>
              <a:t>iomass</a:t>
            </a:r>
          </a:p>
          <a:p>
            <a:r>
              <a:rPr lang="en-TW" dirty="0"/>
              <a:t>geothermal</a:t>
            </a:r>
          </a:p>
        </p:txBody>
      </p:sp>
      <p:sp>
        <p:nvSpPr>
          <p:cNvPr id="7" name="TextBox 6">
            <a:extLst>
              <a:ext uri="{FF2B5EF4-FFF2-40B4-BE49-F238E27FC236}">
                <a16:creationId xmlns:a16="http://schemas.microsoft.com/office/drawing/2014/main" id="{75D25247-1080-6627-ABB3-3F568E0E2CC4}"/>
              </a:ext>
            </a:extLst>
          </p:cNvPr>
          <p:cNvSpPr txBox="1"/>
          <p:nvPr/>
        </p:nvSpPr>
        <p:spPr>
          <a:xfrm>
            <a:off x="6907064" y="4509120"/>
            <a:ext cx="2057423" cy="2031325"/>
          </a:xfrm>
          <a:prstGeom prst="rect">
            <a:avLst/>
          </a:prstGeom>
          <a:noFill/>
        </p:spPr>
        <p:txBody>
          <a:bodyPr wrap="none" rtlCol="0">
            <a:spAutoFit/>
          </a:bodyPr>
          <a:lstStyle/>
          <a:p>
            <a:r>
              <a:rPr lang="en-US" dirty="0"/>
              <a:t>H</a:t>
            </a:r>
            <a:r>
              <a:rPr lang="en-TW" dirty="0"/>
              <a:t>eated water, pools</a:t>
            </a:r>
          </a:p>
          <a:p>
            <a:r>
              <a:rPr lang="en-US" dirty="0"/>
              <a:t>S</a:t>
            </a:r>
            <a:r>
              <a:rPr lang="en-TW" dirty="0"/>
              <a:t>olar collectors</a:t>
            </a:r>
          </a:p>
          <a:p>
            <a:r>
              <a:rPr lang="en-US" dirty="0"/>
              <a:t>T</a:t>
            </a:r>
            <a:r>
              <a:rPr lang="en-TW" dirty="0"/>
              <a:t>hermoelectrics</a:t>
            </a:r>
          </a:p>
          <a:p>
            <a:r>
              <a:rPr lang="en-US" dirty="0"/>
              <a:t>W</a:t>
            </a:r>
            <a:r>
              <a:rPr lang="en-TW" dirty="0"/>
              <a:t>ind generators</a:t>
            </a:r>
          </a:p>
          <a:p>
            <a:r>
              <a:rPr lang="en-US" dirty="0"/>
              <a:t>W</a:t>
            </a:r>
            <a:r>
              <a:rPr lang="en-TW" dirty="0"/>
              <a:t>ater mills</a:t>
            </a:r>
          </a:p>
          <a:p>
            <a:r>
              <a:rPr lang="en-US" dirty="0"/>
              <a:t>F</a:t>
            </a:r>
            <a:r>
              <a:rPr lang="en-TW" dirty="0"/>
              <a:t>uels</a:t>
            </a:r>
          </a:p>
          <a:p>
            <a:r>
              <a:rPr lang="en-TW" dirty="0"/>
              <a:t>Area heating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869017" y="620713"/>
            <a:ext cx="7405965" cy="568801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529208"/>
            <a:ext cx="6858000" cy="595536"/>
          </a:xfrm>
        </p:spPr>
        <p:txBody>
          <a:bodyPr>
            <a:noAutofit/>
          </a:bodyPr>
          <a:lstStyle/>
          <a:p>
            <a:r>
              <a:rPr lang="zh-TW" altLang="en-US" sz="2400" dirty="0">
                <a:solidFill>
                  <a:schemeClr val="tx2"/>
                </a:solidFill>
              </a:rPr>
              <a:t>使用杯子及保鮮膜之海水淡化裝置。</a:t>
            </a:r>
            <a:br>
              <a:rPr lang="en-US" altLang="zh-TW" sz="2400" dirty="0">
                <a:solidFill>
                  <a:schemeClr val="tx2"/>
                </a:solidFill>
              </a:rPr>
            </a:br>
            <a:r>
              <a:rPr lang="en-US" altLang="zh-TW" sz="2400" dirty="0">
                <a:solidFill>
                  <a:schemeClr val="tx2"/>
                </a:solidFill>
              </a:rPr>
              <a:t>Seawater desalination device using cups and plastic wrap.</a:t>
            </a:r>
            <a:endParaRPr lang="zh-TW" altLang="en-US" sz="2400" dirty="0">
              <a:solidFill>
                <a:schemeClr val="tx2"/>
              </a:solidFill>
            </a:endParaRPr>
          </a:p>
        </p:txBody>
      </p:sp>
      <p:pic>
        <p:nvPicPr>
          <p:cNvPr id="16386" name="Picture 2"/>
          <p:cNvPicPr>
            <a:picLocks noGrp="1" noChangeAspect="1" noChangeArrowheads="1"/>
          </p:cNvPicPr>
          <p:nvPr>
            <p:ph idx="1"/>
          </p:nvPr>
        </p:nvPicPr>
        <p:blipFill>
          <a:blip r:embed="rId2" cstate="print"/>
          <a:stretch>
            <a:fillRect/>
          </a:stretch>
        </p:blipFill>
        <p:spPr bwMode="auto">
          <a:xfrm>
            <a:off x="799848" y="1124744"/>
            <a:ext cx="7544304"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21</a:t>
            </a:fld>
            <a:endParaRPr lang="zh-TW" altLang="en-US"/>
          </a:p>
        </p:txBody>
      </p:sp>
      <p:sp>
        <p:nvSpPr>
          <p:cNvPr id="3" name="TextBox 2">
            <a:extLst>
              <a:ext uri="{FF2B5EF4-FFF2-40B4-BE49-F238E27FC236}">
                <a16:creationId xmlns:a16="http://schemas.microsoft.com/office/drawing/2014/main" id="{1BAEF113-4B44-CAA1-72C3-19B8A12B21DB}"/>
              </a:ext>
            </a:extLst>
          </p:cNvPr>
          <p:cNvSpPr txBox="1"/>
          <p:nvPr/>
        </p:nvSpPr>
        <p:spPr>
          <a:xfrm>
            <a:off x="1143000" y="1535614"/>
            <a:ext cx="1307474" cy="369332"/>
          </a:xfrm>
          <a:prstGeom prst="rect">
            <a:avLst/>
          </a:prstGeom>
          <a:noFill/>
        </p:spPr>
        <p:txBody>
          <a:bodyPr wrap="none" rtlCol="0">
            <a:spAutoFit/>
          </a:bodyPr>
          <a:lstStyle/>
          <a:p>
            <a:r>
              <a:rPr lang="en-US" dirty="0"/>
              <a:t>P</a:t>
            </a:r>
            <a:r>
              <a:rPr lang="en-TW" dirty="0"/>
              <a:t>lastic wrap</a:t>
            </a:r>
          </a:p>
        </p:txBody>
      </p:sp>
      <p:sp>
        <p:nvSpPr>
          <p:cNvPr id="4" name="TextBox 3">
            <a:extLst>
              <a:ext uri="{FF2B5EF4-FFF2-40B4-BE49-F238E27FC236}">
                <a16:creationId xmlns:a16="http://schemas.microsoft.com/office/drawing/2014/main" id="{B98DEECE-8CA6-CC77-2B27-E8A6C5635FD8}"/>
              </a:ext>
            </a:extLst>
          </p:cNvPr>
          <p:cNvSpPr txBox="1"/>
          <p:nvPr/>
        </p:nvSpPr>
        <p:spPr>
          <a:xfrm>
            <a:off x="4812409" y="1535614"/>
            <a:ext cx="584904" cy="369332"/>
          </a:xfrm>
          <a:prstGeom prst="rect">
            <a:avLst/>
          </a:prstGeom>
          <a:noFill/>
        </p:spPr>
        <p:txBody>
          <a:bodyPr wrap="none" rtlCol="0">
            <a:spAutoFit/>
          </a:bodyPr>
          <a:lstStyle/>
          <a:p>
            <a:r>
              <a:rPr lang="en-TW" dirty="0"/>
              <a:t>rock</a:t>
            </a:r>
          </a:p>
        </p:txBody>
      </p:sp>
      <p:sp>
        <p:nvSpPr>
          <p:cNvPr id="6" name="TextBox 5">
            <a:extLst>
              <a:ext uri="{FF2B5EF4-FFF2-40B4-BE49-F238E27FC236}">
                <a16:creationId xmlns:a16="http://schemas.microsoft.com/office/drawing/2014/main" id="{86881276-EC8B-D14C-0EDF-499BE67FD656}"/>
              </a:ext>
            </a:extLst>
          </p:cNvPr>
          <p:cNvSpPr txBox="1"/>
          <p:nvPr/>
        </p:nvSpPr>
        <p:spPr>
          <a:xfrm>
            <a:off x="7420874" y="2708920"/>
            <a:ext cx="1399742" cy="369332"/>
          </a:xfrm>
          <a:prstGeom prst="rect">
            <a:avLst/>
          </a:prstGeom>
          <a:noFill/>
        </p:spPr>
        <p:txBody>
          <a:bodyPr wrap="none" rtlCol="0">
            <a:spAutoFit/>
          </a:bodyPr>
          <a:lstStyle/>
          <a:p>
            <a:r>
              <a:rPr lang="en-US" dirty="0"/>
              <a:t>R</a:t>
            </a:r>
            <a:r>
              <a:rPr lang="en-TW" dirty="0"/>
              <a:t>ubber band</a:t>
            </a:r>
          </a:p>
        </p:txBody>
      </p:sp>
      <p:sp>
        <p:nvSpPr>
          <p:cNvPr id="7" name="TextBox 6">
            <a:extLst>
              <a:ext uri="{FF2B5EF4-FFF2-40B4-BE49-F238E27FC236}">
                <a16:creationId xmlns:a16="http://schemas.microsoft.com/office/drawing/2014/main" id="{93CF6435-79E2-9089-4F07-F9B7F10411AB}"/>
              </a:ext>
            </a:extLst>
          </p:cNvPr>
          <p:cNvSpPr txBox="1"/>
          <p:nvPr/>
        </p:nvSpPr>
        <p:spPr>
          <a:xfrm>
            <a:off x="7413518" y="4204201"/>
            <a:ext cx="1124860" cy="369332"/>
          </a:xfrm>
          <a:prstGeom prst="rect">
            <a:avLst/>
          </a:prstGeom>
          <a:noFill/>
        </p:spPr>
        <p:txBody>
          <a:bodyPr wrap="none" rtlCol="0">
            <a:spAutoFit/>
          </a:bodyPr>
          <a:lstStyle/>
          <a:p>
            <a:r>
              <a:rPr lang="en-US" dirty="0"/>
              <a:t>S</a:t>
            </a:r>
            <a:r>
              <a:rPr lang="en-TW" dirty="0"/>
              <a:t>alt water</a:t>
            </a:r>
          </a:p>
        </p:txBody>
      </p:sp>
      <p:sp>
        <p:nvSpPr>
          <p:cNvPr id="8" name="TextBox 7">
            <a:extLst>
              <a:ext uri="{FF2B5EF4-FFF2-40B4-BE49-F238E27FC236}">
                <a16:creationId xmlns:a16="http://schemas.microsoft.com/office/drawing/2014/main" id="{8F8852C2-353D-1269-2E36-D76F15DBF73F}"/>
              </a:ext>
            </a:extLst>
          </p:cNvPr>
          <p:cNvSpPr txBox="1"/>
          <p:nvPr/>
        </p:nvSpPr>
        <p:spPr>
          <a:xfrm>
            <a:off x="4329392" y="4768389"/>
            <a:ext cx="1067921" cy="369332"/>
          </a:xfrm>
          <a:prstGeom prst="rect">
            <a:avLst/>
          </a:prstGeom>
          <a:noFill/>
        </p:spPr>
        <p:txBody>
          <a:bodyPr wrap="none" rtlCol="0">
            <a:spAutoFit/>
          </a:bodyPr>
          <a:lstStyle/>
          <a:p>
            <a:r>
              <a:rPr lang="en-US" dirty="0"/>
              <a:t>G</a:t>
            </a:r>
            <a:r>
              <a:rPr lang="en-TW" dirty="0"/>
              <a:t>lass cup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400" dirty="0">
                <a:solidFill>
                  <a:schemeClr val="tx2"/>
                </a:solidFill>
              </a:rPr>
              <a:t>槽形加熱水系統。</a:t>
            </a:r>
            <a:r>
              <a:rPr lang="en-US" altLang="zh-TW" sz="2400" dirty="0">
                <a:solidFill>
                  <a:schemeClr val="tx2"/>
                </a:solidFill>
              </a:rPr>
              <a:t>Trough heated water system.</a:t>
            </a:r>
            <a:endParaRPr lang="zh-TW" altLang="en-US" sz="2400" dirty="0">
              <a:solidFill>
                <a:schemeClr val="tx2"/>
              </a:solidFill>
            </a:endParaRPr>
          </a:p>
        </p:txBody>
      </p:sp>
      <p:pic>
        <p:nvPicPr>
          <p:cNvPr id="17410" name="Picture 2"/>
          <p:cNvPicPr>
            <a:picLocks noGrp="1" noChangeAspect="1" noChangeArrowheads="1"/>
          </p:cNvPicPr>
          <p:nvPr>
            <p:ph idx="1"/>
          </p:nvPr>
        </p:nvPicPr>
        <p:blipFill>
          <a:blip r:embed="rId2" cstate="print"/>
          <a:stretch>
            <a:fillRect/>
          </a:stretch>
        </p:blipFill>
        <p:spPr bwMode="auto">
          <a:xfrm>
            <a:off x="1761425" y="908050"/>
            <a:ext cx="5621151"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9531" y="908720"/>
            <a:ext cx="8424936" cy="945170"/>
          </a:xfrm>
        </p:spPr>
        <p:txBody>
          <a:bodyPr>
            <a:normAutofit fontScale="90000"/>
          </a:bodyPr>
          <a:lstStyle/>
          <a:p>
            <a:r>
              <a:rPr lang="en-US" altLang="zh-TW" dirty="0" err="1">
                <a:solidFill>
                  <a:schemeClr val="tx2"/>
                </a:solidFill>
              </a:rPr>
              <a:t>Mouchot</a:t>
            </a:r>
            <a:r>
              <a:rPr lang="en-US" altLang="zh-TW" dirty="0">
                <a:solidFill>
                  <a:schemeClr val="tx2"/>
                </a:solidFill>
              </a:rPr>
              <a:t> </a:t>
            </a:r>
            <a:r>
              <a:rPr lang="zh-TW" altLang="en-US" dirty="0">
                <a:solidFill>
                  <a:schemeClr val="tx2"/>
                </a:solidFill>
              </a:rPr>
              <a:t>太陽能罐，</a:t>
            </a:r>
            <a:br>
              <a:rPr lang="en-US" altLang="zh-TW" dirty="0">
                <a:solidFill>
                  <a:schemeClr val="tx2"/>
                </a:solidFill>
              </a:rPr>
            </a:br>
            <a:r>
              <a:rPr lang="zh-TW" altLang="en-US" dirty="0">
                <a:solidFill>
                  <a:schemeClr val="tx2"/>
                </a:solidFill>
              </a:rPr>
              <a:t>其花 </a:t>
            </a:r>
            <a:r>
              <a:rPr lang="en-US" altLang="zh-TW" dirty="0">
                <a:solidFill>
                  <a:schemeClr val="tx2"/>
                </a:solidFill>
              </a:rPr>
              <a:t>1.5 </a:t>
            </a:r>
            <a:r>
              <a:rPr lang="zh-TW" altLang="en-US" dirty="0">
                <a:solidFill>
                  <a:schemeClr val="tx2"/>
                </a:solidFill>
              </a:rPr>
              <a:t>個小時能將</a:t>
            </a:r>
            <a:r>
              <a:rPr lang="en-US" altLang="zh-TW" dirty="0">
                <a:solidFill>
                  <a:schemeClr val="tx2"/>
                </a:solidFill>
              </a:rPr>
              <a:t>3 </a:t>
            </a:r>
            <a:r>
              <a:rPr lang="zh-TW" altLang="en-US" dirty="0">
                <a:solidFill>
                  <a:schemeClr val="tx2"/>
                </a:solidFill>
              </a:rPr>
              <a:t>公升的水煮沸。</a:t>
            </a:r>
            <a:br>
              <a:rPr lang="en-US" altLang="zh-TW" dirty="0">
                <a:solidFill>
                  <a:schemeClr val="tx2"/>
                </a:solidFill>
              </a:rPr>
            </a:br>
            <a:r>
              <a:rPr lang="en-US" altLang="zh-TW" dirty="0">
                <a:solidFill>
                  <a:schemeClr val="tx2"/>
                </a:solidFill>
              </a:rPr>
              <a:t>The </a:t>
            </a:r>
            <a:r>
              <a:rPr lang="en-US" altLang="zh-TW" dirty="0" err="1">
                <a:solidFill>
                  <a:schemeClr val="tx2"/>
                </a:solidFill>
              </a:rPr>
              <a:t>Mouchot</a:t>
            </a:r>
            <a:r>
              <a:rPr lang="en-US" altLang="zh-TW" dirty="0">
                <a:solidFill>
                  <a:schemeClr val="tx2"/>
                </a:solidFill>
              </a:rPr>
              <a:t> solar tank can boil 3 liters of water in 1.5 hours.</a:t>
            </a:r>
            <a:endParaRPr lang="zh-TW" altLang="en-US" dirty="0">
              <a:solidFill>
                <a:schemeClr val="tx2"/>
              </a:solidFill>
            </a:endParaRPr>
          </a:p>
        </p:txBody>
      </p:sp>
      <p:pic>
        <p:nvPicPr>
          <p:cNvPr id="18434" name="Picture 2"/>
          <p:cNvPicPr>
            <a:picLocks noGrp="1" noChangeAspect="1" noChangeArrowheads="1"/>
          </p:cNvPicPr>
          <p:nvPr>
            <p:ph idx="1"/>
          </p:nvPr>
        </p:nvPicPr>
        <p:blipFill>
          <a:blip r:embed="rId2" cstate="print"/>
          <a:stretch>
            <a:fillRect/>
          </a:stretch>
        </p:blipFill>
        <p:spPr bwMode="auto">
          <a:xfrm>
            <a:off x="2577788" y="2060848"/>
            <a:ext cx="3988423" cy="426213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23</a:t>
            </a:fld>
            <a:endParaRPr lang="zh-TW" altLang="en-US"/>
          </a:p>
        </p:txBody>
      </p:sp>
      <p:sp>
        <p:nvSpPr>
          <p:cNvPr id="3" name="TextBox 2">
            <a:extLst>
              <a:ext uri="{FF2B5EF4-FFF2-40B4-BE49-F238E27FC236}">
                <a16:creationId xmlns:a16="http://schemas.microsoft.com/office/drawing/2014/main" id="{4B80C29C-F0D2-EFA8-D111-BAD5F516D128}"/>
              </a:ext>
            </a:extLst>
          </p:cNvPr>
          <p:cNvSpPr txBox="1"/>
          <p:nvPr/>
        </p:nvSpPr>
        <p:spPr>
          <a:xfrm>
            <a:off x="5796136" y="5764614"/>
            <a:ext cx="988476" cy="369332"/>
          </a:xfrm>
          <a:prstGeom prst="rect">
            <a:avLst/>
          </a:prstGeom>
          <a:noFill/>
        </p:spPr>
        <p:txBody>
          <a:bodyPr wrap="none" rtlCol="0">
            <a:spAutoFit/>
          </a:bodyPr>
          <a:lstStyle/>
          <a:p>
            <a:r>
              <a:rPr lang="en-TW" dirty="0"/>
              <a:t>reflector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9458" name="Picture 2"/>
          <p:cNvPicPr>
            <a:picLocks noGrp="1" noChangeAspect="1" noChangeArrowheads="1"/>
          </p:cNvPicPr>
          <p:nvPr>
            <p:ph idx="1"/>
          </p:nvPr>
        </p:nvPicPr>
        <p:blipFill>
          <a:blip r:embed="rId2" cstate="print"/>
          <a:srcRect/>
          <a:stretch>
            <a:fillRect/>
          </a:stretch>
        </p:blipFill>
        <p:spPr bwMode="auto">
          <a:xfrm>
            <a:off x="457200" y="1628800"/>
            <a:ext cx="8229600" cy="304998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24</a:t>
            </a:fld>
            <a:endParaRPr lang="zh-TW" altLang="en-US"/>
          </a:p>
        </p:txBody>
      </p:sp>
      <p:sp>
        <p:nvSpPr>
          <p:cNvPr id="3" name="TextBox 2">
            <a:extLst>
              <a:ext uri="{FF2B5EF4-FFF2-40B4-BE49-F238E27FC236}">
                <a16:creationId xmlns:a16="http://schemas.microsoft.com/office/drawing/2014/main" id="{D6147293-E015-673F-BFAE-0018B1AC8508}"/>
              </a:ext>
            </a:extLst>
          </p:cNvPr>
          <p:cNvSpPr txBox="1"/>
          <p:nvPr/>
        </p:nvSpPr>
        <p:spPr>
          <a:xfrm>
            <a:off x="1233891" y="4655699"/>
            <a:ext cx="6676217" cy="923330"/>
          </a:xfrm>
          <a:prstGeom prst="rect">
            <a:avLst/>
          </a:prstGeom>
          <a:noFill/>
        </p:spPr>
        <p:txBody>
          <a:bodyPr wrap="square" rtlCol="0">
            <a:spAutoFit/>
          </a:bodyPr>
          <a:lstStyle/>
          <a:p>
            <a:r>
              <a:rPr lang="en-TW" dirty="0"/>
              <a:t>Solar cooker by Adams.</a:t>
            </a:r>
          </a:p>
          <a:p>
            <a:endParaRPr lang="en-TW" dirty="0"/>
          </a:p>
          <a:p>
            <a:r>
              <a:rPr lang="en-TW" dirty="0"/>
              <a:t>Food is inside the black colored metal cookware covered by glass.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785684"/>
            <a:ext cx="8229600" cy="542950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25</a:t>
            </a:fld>
            <a:endParaRPr lang="zh-TW" altLang="en-US"/>
          </a:p>
        </p:txBody>
      </p:sp>
      <p:sp>
        <p:nvSpPr>
          <p:cNvPr id="3" name="TextBox 2">
            <a:extLst>
              <a:ext uri="{FF2B5EF4-FFF2-40B4-BE49-F238E27FC236}">
                <a16:creationId xmlns:a16="http://schemas.microsoft.com/office/drawing/2014/main" id="{66B0759E-2830-2E7A-D47F-8236D4BDA7B5}"/>
              </a:ext>
            </a:extLst>
          </p:cNvPr>
          <p:cNvSpPr txBox="1"/>
          <p:nvPr/>
        </p:nvSpPr>
        <p:spPr>
          <a:xfrm>
            <a:off x="3563888" y="2420888"/>
            <a:ext cx="630301" cy="369332"/>
          </a:xfrm>
          <a:prstGeom prst="rect">
            <a:avLst/>
          </a:prstGeom>
          <a:noFill/>
        </p:spPr>
        <p:txBody>
          <a:bodyPr wrap="none" rtlCol="0">
            <a:spAutoFit/>
          </a:bodyPr>
          <a:lstStyle/>
          <a:p>
            <a:r>
              <a:rPr lang="en-TW" dirty="0"/>
              <a:t>door</a:t>
            </a:r>
          </a:p>
        </p:txBody>
      </p:sp>
      <p:sp>
        <p:nvSpPr>
          <p:cNvPr id="4" name="TextBox 3">
            <a:extLst>
              <a:ext uri="{FF2B5EF4-FFF2-40B4-BE49-F238E27FC236}">
                <a16:creationId xmlns:a16="http://schemas.microsoft.com/office/drawing/2014/main" id="{0860E333-867D-BEF8-8F18-70C89917F196}"/>
              </a:ext>
            </a:extLst>
          </p:cNvPr>
          <p:cNvSpPr txBox="1"/>
          <p:nvPr/>
        </p:nvSpPr>
        <p:spPr>
          <a:xfrm>
            <a:off x="120152" y="1268760"/>
            <a:ext cx="1067472" cy="369332"/>
          </a:xfrm>
          <a:prstGeom prst="rect">
            <a:avLst/>
          </a:prstGeom>
          <a:noFill/>
        </p:spPr>
        <p:txBody>
          <a:bodyPr wrap="none" rtlCol="0">
            <a:spAutoFit/>
          </a:bodyPr>
          <a:lstStyle/>
          <a:p>
            <a:r>
              <a:rPr lang="en-US" dirty="0"/>
              <a:t>L</a:t>
            </a:r>
            <a:r>
              <a:rPr lang="en-TW" dirty="0"/>
              <a:t>ight rays</a:t>
            </a:r>
          </a:p>
        </p:txBody>
      </p:sp>
      <p:sp>
        <p:nvSpPr>
          <p:cNvPr id="6" name="TextBox 5">
            <a:extLst>
              <a:ext uri="{FF2B5EF4-FFF2-40B4-BE49-F238E27FC236}">
                <a16:creationId xmlns:a16="http://schemas.microsoft.com/office/drawing/2014/main" id="{9492C349-35A2-644F-F5CE-7E7F71C70CCD}"/>
              </a:ext>
            </a:extLst>
          </p:cNvPr>
          <p:cNvSpPr txBox="1"/>
          <p:nvPr/>
        </p:nvSpPr>
        <p:spPr>
          <a:xfrm>
            <a:off x="3563888" y="1561192"/>
            <a:ext cx="1074268" cy="369332"/>
          </a:xfrm>
          <a:prstGeom prst="rect">
            <a:avLst/>
          </a:prstGeom>
          <a:noFill/>
        </p:spPr>
        <p:txBody>
          <a:bodyPr wrap="none" rtlCol="0">
            <a:spAutoFit/>
          </a:bodyPr>
          <a:lstStyle/>
          <a:p>
            <a:r>
              <a:rPr lang="en-TW" dirty="0"/>
              <a:t>reflectors</a:t>
            </a:r>
          </a:p>
        </p:txBody>
      </p:sp>
      <p:sp>
        <p:nvSpPr>
          <p:cNvPr id="7" name="TextBox 6">
            <a:extLst>
              <a:ext uri="{FF2B5EF4-FFF2-40B4-BE49-F238E27FC236}">
                <a16:creationId xmlns:a16="http://schemas.microsoft.com/office/drawing/2014/main" id="{27A343B2-4CE1-8914-F1B0-E07D99E0ECF5}"/>
              </a:ext>
            </a:extLst>
          </p:cNvPr>
          <p:cNvSpPr txBox="1"/>
          <p:nvPr/>
        </p:nvSpPr>
        <p:spPr>
          <a:xfrm>
            <a:off x="3647148" y="4318039"/>
            <a:ext cx="1094082" cy="369332"/>
          </a:xfrm>
          <a:prstGeom prst="rect">
            <a:avLst/>
          </a:prstGeom>
          <a:noFill/>
        </p:spPr>
        <p:txBody>
          <a:bodyPr wrap="none" rtlCol="0">
            <a:spAutoFit/>
          </a:bodyPr>
          <a:lstStyle/>
          <a:p>
            <a:r>
              <a:rPr lang="en-TW" dirty="0"/>
              <a:t>cookware</a:t>
            </a:r>
          </a:p>
        </p:txBody>
      </p:sp>
      <p:sp>
        <p:nvSpPr>
          <p:cNvPr id="9" name="TextBox 8">
            <a:extLst>
              <a:ext uri="{FF2B5EF4-FFF2-40B4-BE49-F238E27FC236}">
                <a16:creationId xmlns:a16="http://schemas.microsoft.com/office/drawing/2014/main" id="{B58B6487-E54F-F32F-E8CB-59B21E1DA237}"/>
              </a:ext>
            </a:extLst>
          </p:cNvPr>
          <p:cNvSpPr txBox="1"/>
          <p:nvPr/>
        </p:nvSpPr>
        <p:spPr>
          <a:xfrm>
            <a:off x="174396" y="4502705"/>
            <a:ext cx="1558440" cy="646331"/>
          </a:xfrm>
          <a:prstGeom prst="rect">
            <a:avLst/>
          </a:prstGeom>
          <a:noFill/>
        </p:spPr>
        <p:txBody>
          <a:bodyPr wrap="none" rtlCol="0">
            <a:spAutoFit/>
          </a:bodyPr>
          <a:lstStyle/>
          <a:p>
            <a:r>
              <a:rPr lang="en-US" dirty="0"/>
              <a:t>D</a:t>
            </a:r>
            <a:r>
              <a:rPr lang="en-TW" dirty="0"/>
              <a:t>ouble paned </a:t>
            </a:r>
          </a:p>
          <a:p>
            <a:r>
              <a:rPr lang="en-TW" dirty="0"/>
              <a:t>glass cover</a:t>
            </a:r>
          </a:p>
        </p:txBody>
      </p:sp>
      <p:sp>
        <p:nvSpPr>
          <p:cNvPr id="10" name="TextBox 9">
            <a:extLst>
              <a:ext uri="{FF2B5EF4-FFF2-40B4-BE49-F238E27FC236}">
                <a16:creationId xmlns:a16="http://schemas.microsoft.com/office/drawing/2014/main" id="{20B5668A-3BF1-BC42-178F-8AE78D4C4910}"/>
              </a:ext>
            </a:extLst>
          </p:cNvPr>
          <p:cNvSpPr txBox="1"/>
          <p:nvPr/>
        </p:nvSpPr>
        <p:spPr>
          <a:xfrm>
            <a:off x="3062917" y="5241304"/>
            <a:ext cx="2076209" cy="369332"/>
          </a:xfrm>
          <a:prstGeom prst="rect">
            <a:avLst/>
          </a:prstGeom>
          <a:noFill/>
        </p:spPr>
        <p:txBody>
          <a:bodyPr wrap="none" rtlCol="0">
            <a:spAutoFit/>
          </a:bodyPr>
          <a:lstStyle/>
          <a:p>
            <a:r>
              <a:rPr lang="en-US" dirty="0"/>
              <a:t>L</a:t>
            </a:r>
            <a:r>
              <a:rPr lang="en-TW" dirty="0"/>
              <a:t>ongitudinal section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1256" y="1017552"/>
            <a:ext cx="7821488" cy="595536"/>
          </a:xfrm>
        </p:spPr>
        <p:txBody>
          <a:bodyPr>
            <a:normAutofit fontScale="90000"/>
          </a:bodyPr>
          <a:lstStyle/>
          <a:p>
            <a:r>
              <a:rPr lang="zh-TW" altLang="en-US" dirty="0">
                <a:solidFill>
                  <a:schemeClr val="tx2"/>
                </a:solidFill>
              </a:rPr>
              <a:t>圖 </a:t>
            </a:r>
            <a:r>
              <a:rPr lang="en-US" altLang="zh-TW" dirty="0">
                <a:solidFill>
                  <a:schemeClr val="tx2"/>
                </a:solidFill>
              </a:rPr>
              <a:t>6.18 </a:t>
            </a:r>
            <a:r>
              <a:rPr lang="zh-TW" altLang="en-US" dirty="0">
                <a:solidFill>
                  <a:schemeClr val="tx2"/>
                </a:solidFill>
              </a:rPr>
              <a:t>西非 </a:t>
            </a:r>
            <a:r>
              <a:rPr lang="en-US" altLang="zh-TW" dirty="0">
                <a:solidFill>
                  <a:schemeClr val="tx2"/>
                </a:solidFill>
              </a:rPr>
              <a:t>Burkina Faso</a:t>
            </a:r>
            <a:r>
              <a:rPr lang="zh-TW" altLang="en-US" dirty="0">
                <a:solidFill>
                  <a:schemeClr val="tx2"/>
                </a:solidFill>
              </a:rPr>
              <a:t>撿拾薪柴的婦女。</a:t>
            </a:r>
            <a:br>
              <a:rPr lang="en-US" altLang="zh-TW" dirty="0">
                <a:solidFill>
                  <a:schemeClr val="tx2"/>
                </a:solidFill>
              </a:rPr>
            </a:br>
            <a:r>
              <a:rPr lang="en-US" altLang="zh-TW" dirty="0">
                <a:solidFill>
                  <a:schemeClr val="tx2"/>
                </a:solidFill>
              </a:rPr>
              <a:t>Women collecting firewood in Burkina Faso, West Africa.</a:t>
            </a:r>
            <a:endParaRPr lang="zh-TW" altLang="en-US" dirty="0">
              <a:solidFill>
                <a:schemeClr val="tx2"/>
              </a:solidFill>
            </a:endParaRPr>
          </a:p>
        </p:txBody>
      </p:sp>
      <p:pic>
        <p:nvPicPr>
          <p:cNvPr id="21506" name="Picture 2"/>
          <p:cNvPicPr>
            <a:picLocks noGrp="1" noChangeAspect="1" noChangeArrowheads="1"/>
          </p:cNvPicPr>
          <p:nvPr>
            <p:ph idx="1"/>
          </p:nvPr>
        </p:nvPicPr>
        <p:blipFill>
          <a:blip r:embed="rId2" cstate="print"/>
          <a:stretch>
            <a:fillRect/>
          </a:stretch>
        </p:blipFill>
        <p:spPr bwMode="auto">
          <a:xfrm>
            <a:off x="980135" y="2001416"/>
            <a:ext cx="7183730" cy="439938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2530" name="Picture 2"/>
          <p:cNvPicPr>
            <a:picLocks noGrp="1" noChangeAspect="1" noChangeArrowheads="1"/>
          </p:cNvPicPr>
          <p:nvPr>
            <p:ph idx="1"/>
          </p:nvPr>
        </p:nvPicPr>
        <p:blipFill>
          <a:blip r:embed="rId2" cstate="print"/>
          <a:srcRect/>
          <a:stretch>
            <a:fillRect/>
          </a:stretch>
        </p:blipFill>
        <p:spPr bwMode="auto">
          <a:xfrm>
            <a:off x="457200" y="1284790"/>
            <a:ext cx="8229600" cy="473649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2530" name="Picture 2"/>
          <p:cNvPicPr>
            <a:picLocks noGrp="1" noChangeAspect="1" noChangeArrowheads="1"/>
          </p:cNvPicPr>
          <p:nvPr>
            <p:ph idx="1"/>
          </p:nvPr>
        </p:nvPicPr>
        <p:blipFill>
          <a:blip r:embed="rId2" cstate="print"/>
          <a:srcRect/>
          <a:stretch>
            <a:fillRect/>
          </a:stretch>
        </p:blipFill>
        <p:spPr bwMode="auto">
          <a:xfrm>
            <a:off x="457200" y="1284790"/>
            <a:ext cx="8229600" cy="473649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28</a:t>
            </a:fld>
            <a:endParaRPr lang="zh-TW" altLang="en-US"/>
          </a:p>
        </p:txBody>
      </p:sp>
      <p:sp>
        <p:nvSpPr>
          <p:cNvPr id="3" name="TextBox 2">
            <a:extLst>
              <a:ext uri="{FF2B5EF4-FFF2-40B4-BE49-F238E27FC236}">
                <a16:creationId xmlns:a16="http://schemas.microsoft.com/office/drawing/2014/main" id="{03E86BF2-4940-06E8-743F-BBD36DA8B8AD}"/>
              </a:ext>
            </a:extLst>
          </p:cNvPr>
          <p:cNvSpPr txBox="1"/>
          <p:nvPr/>
        </p:nvSpPr>
        <p:spPr>
          <a:xfrm>
            <a:off x="2051720" y="1412776"/>
            <a:ext cx="1997791" cy="369332"/>
          </a:xfrm>
          <a:prstGeom prst="rect">
            <a:avLst/>
          </a:prstGeom>
          <a:solidFill>
            <a:schemeClr val="bg1"/>
          </a:solidFill>
        </p:spPr>
        <p:txBody>
          <a:bodyPr wrap="none" rtlCol="0">
            <a:spAutoFit/>
          </a:bodyPr>
          <a:lstStyle/>
          <a:p>
            <a:r>
              <a:rPr lang="en-TW" dirty="0"/>
              <a:t>Solar heat collector</a:t>
            </a:r>
          </a:p>
        </p:txBody>
      </p:sp>
      <p:sp>
        <p:nvSpPr>
          <p:cNvPr id="4" name="TextBox 3">
            <a:extLst>
              <a:ext uri="{FF2B5EF4-FFF2-40B4-BE49-F238E27FC236}">
                <a16:creationId xmlns:a16="http://schemas.microsoft.com/office/drawing/2014/main" id="{F9C57241-8B4F-5AF9-8B88-A172322196D4}"/>
              </a:ext>
            </a:extLst>
          </p:cNvPr>
          <p:cNvSpPr txBox="1"/>
          <p:nvPr/>
        </p:nvSpPr>
        <p:spPr>
          <a:xfrm>
            <a:off x="827584" y="1800132"/>
            <a:ext cx="7488832" cy="646331"/>
          </a:xfrm>
          <a:prstGeom prst="rect">
            <a:avLst/>
          </a:prstGeom>
          <a:solidFill>
            <a:schemeClr val="bg1"/>
          </a:solidFill>
        </p:spPr>
        <p:txBody>
          <a:bodyPr wrap="square" rtlCol="0">
            <a:spAutoFit/>
          </a:bodyPr>
          <a:lstStyle/>
          <a:p>
            <a:r>
              <a:rPr lang="en-TW" dirty="0"/>
              <a:t>Suppose a solar heat collector of 150 W. How large an area is needed to receive sufficient sunlight?</a:t>
            </a:r>
          </a:p>
        </p:txBody>
      </p:sp>
      <p:sp>
        <p:nvSpPr>
          <p:cNvPr id="6" name="TextBox 5">
            <a:extLst>
              <a:ext uri="{FF2B5EF4-FFF2-40B4-BE49-F238E27FC236}">
                <a16:creationId xmlns:a16="http://schemas.microsoft.com/office/drawing/2014/main" id="{6D93AEB9-41CE-732F-E249-D8B8FE9073D5}"/>
              </a:ext>
            </a:extLst>
          </p:cNvPr>
          <p:cNvSpPr txBox="1"/>
          <p:nvPr/>
        </p:nvSpPr>
        <p:spPr>
          <a:xfrm>
            <a:off x="827584" y="3142709"/>
            <a:ext cx="7488832" cy="2585323"/>
          </a:xfrm>
          <a:prstGeom prst="rect">
            <a:avLst/>
          </a:prstGeom>
          <a:solidFill>
            <a:schemeClr val="bg1"/>
          </a:solidFill>
        </p:spPr>
        <p:txBody>
          <a:bodyPr wrap="square" rtlCol="0">
            <a:spAutoFit/>
          </a:bodyPr>
          <a:lstStyle/>
          <a:p>
            <a:r>
              <a:rPr lang="en-TW" dirty="0"/>
              <a:t>Assume the device has 20% efficiency and 85% sunlight captured.</a:t>
            </a:r>
          </a:p>
          <a:p>
            <a:r>
              <a:rPr lang="en-US" dirty="0"/>
              <a:t>A</a:t>
            </a:r>
            <a:r>
              <a:rPr lang="en-TW" dirty="0"/>
              <a:t>t noon, 900 W/m</a:t>
            </a:r>
            <a:r>
              <a:rPr lang="en-TW" baseline="30000" dirty="0"/>
              <a:t>2</a:t>
            </a:r>
            <a:r>
              <a:rPr lang="en-TW" dirty="0"/>
              <a:t> sunlight * 0.85 = 765 W/m</a:t>
            </a:r>
            <a:r>
              <a:rPr lang="en-TW" baseline="30000" dirty="0"/>
              <a:t>2</a:t>
            </a:r>
            <a:r>
              <a:rPr lang="en-TW" dirty="0"/>
              <a:t>.</a:t>
            </a:r>
          </a:p>
          <a:p>
            <a:endParaRPr lang="en-TW" dirty="0"/>
          </a:p>
          <a:p>
            <a:r>
              <a:rPr lang="en-TW" dirty="0"/>
              <a:t>The total power is 150 W = 765 W/m</a:t>
            </a:r>
            <a:r>
              <a:rPr lang="en-TW" baseline="30000" dirty="0"/>
              <a:t>2</a:t>
            </a:r>
            <a:r>
              <a:rPr lang="en-TW" dirty="0"/>
              <a:t> * 0.20 * area.</a:t>
            </a:r>
          </a:p>
          <a:p>
            <a:endParaRPr lang="en-TW" dirty="0"/>
          </a:p>
          <a:p>
            <a:r>
              <a:rPr lang="en-TW" dirty="0"/>
              <a:t>Thus the area is 0.98 m</a:t>
            </a:r>
            <a:r>
              <a:rPr lang="en-TW" baseline="30000" dirty="0"/>
              <a:t>2</a:t>
            </a:r>
            <a:r>
              <a:rPr lang="en-TW" dirty="0"/>
              <a:t>.</a:t>
            </a:r>
          </a:p>
          <a:p>
            <a:endParaRPr lang="en-TW" dirty="0"/>
          </a:p>
          <a:p>
            <a:endParaRPr lang="en-TW" dirty="0"/>
          </a:p>
          <a:p>
            <a:endParaRPr lang="en-TW" dirty="0"/>
          </a:p>
        </p:txBody>
      </p:sp>
    </p:spTree>
    <p:extLst>
      <p:ext uri="{BB962C8B-B14F-4D97-AF65-F5344CB8AC3E}">
        <p14:creationId xmlns:p14="http://schemas.microsoft.com/office/powerpoint/2010/main" val="292468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388032"/>
            <a:ext cx="6858000" cy="595536"/>
          </a:xfrm>
        </p:spPr>
        <p:txBody>
          <a:bodyPr>
            <a:normAutofit fontScale="90000"/>
          </a:bodyPr>
          <a:lstStyle/>
          <a:p>
            <a:r>
              <a:rPr lang="zh-TW" altLang="en-US" dirty="0"/>
              <a:t>今日太陽能加熱概述</a:t>
            </a:r>
            <a:br>
              <a:rPr lang="en-US" altLang="zh-TW" dirty="0"/>
            </a:br>
            <a:r>
              <a:rPr lang="en-US" altLang="zh-TW" dirty="0"/>
              <a:t>Modern Solar Heating Overview</a:t>
            </a:r>
            <a:endParaRPr lang="zh-TW" altLang="en-US" dirty="0"/>
          </a:p>
        </p:txBody>
      </p:sp>
      <p:sp>
        <p:nvSpPr>
          <p:cNvPr id="3" name="內容版面配置區 2"/>
          <p:cNvSpPr>
            <a:spLocks noGrp="1"/>
          </p:cNvSpPr>
          <p:nvPr>
            <p:ph idx="1"/>
          </p:nvPr>
        </p:nvSpPr>
        <p:spPr>
          <a:xfrm>
            <a:off x="179512" y="2420888"/>
            <a:ext cx="8784976" cy="3751312"/>
          </a:xfrm>
        </p:spPr>
        <p:txBody>
          <a:bodyPr/>
          <a:lstStyle/>
          <a:p>
            <a:r>
              <a:rPr lang="zh-TW" altLang="en-US" dirty="0"/>
              <a:t>今日於住宅及商業部門中，輻射太陽能加熱主要被用在游泳池及</a:t>
            </a:r>
            <a:r>
              <a:rPr lang="zh-TW" altLang="en-US" dirty="0">
                <a:solidFill>
                  <a:schemeClr val="accent3"/>
                </a:solidFill>
              </a:rPr>
              <a:t>家庭熱水 </a:t>
            </a:r>
            <a:r>
              <a:rPr lang="en-US" altLang="zh-TW" dirty="0">
                <a:solidFill>
                  <a:schemeClr val="accent3"/>
                </a:solidFill>
              </a:rPr>
              <a:t>(domestic hot water, DHW) </a:t>
            </a:r>
            <a:r>
              <a:rPr lang="zh-TW" altLang="en-US" dirty="0"/>
              <a:t>方面。</a:t>
            </a:r>
            <a:endParaRPr lang="en-US" altLang="zh-TW" dirty="0"/>
          </a:p>
          <a:p>
            <a:r>
              <a:rPr lang="zh-TW" altLang="en-US" dirty="0"/>
              <a:t>各種太陽能加熱系統具有一些共同的特徵，包括集熱裝置、儲存設施及配送系統。</a:t>
            </a:r>
            <a:endParaRPr lang="en-US" altLang="zh-TW" dirty="0"/>
          </a:p>
          <a:p>
            <a:r>
              <a:rPr lang="en-US" altLang="zh-TW" dirty="0"/>
              <a:t>Today in the residential and commercial sectors, radiant solar heating is used mainly for swimming pools and domestic hot water (DHW).</a:t>
            </a:r>
          </a:p>
          <a:p>
            <a:r>
              <a:rPr lang="en-US" altLang="zh-TW" dirty="0"/>
              <a:t>Various solar heating systems share some common characteristics, including collectors, storage facilities and distribution systems.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p:cNvPicPr>
            <a:picLocks noGrp="1" noChangeAspect="1" noChangeArrowheads="1"/>
          </p:cNvPicPr>
          <p:nvPr>
            <p:ph idx="1"/>
          </p:nvPr>
        </p:nvPicPr>
        <p:blipFill>
          <a:blip r:embed="rId2" cstate="print"/>
          <a:stretch>
            <a:fillRect/>
          </a:stretch>
        </p:blipFill>
        <p:spPr bwMode="auto">
          <a:xfrm>
            <a:off x="1809816" y="908050"/>
            <a:ext cx="5524368"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a:t>
            </a:fld>
            <a:endParaRPr lang="zh-TW" altLang="en-US"/>
          </a:p>
        </p:txBody>
      </p:sp>
      <p:sp>
        <p:nvSpPr>
          <p:cNvPr id="3" name="TextBox 2">
            <a:extLst>
              <a:ext uri="{FF2B5EF4-FFF2-40B4-BE49-F238E27FC236}">
                <a16:creationId xmlns:a16="http://schemas.microsoft.com/office/drawing/2014/main" id="{236F83A5-F668-68F7-4597-F73450F90A7C}"/>
              </a:ext>
            </a:extLst>
          </p:cNvPr>
          <p:cNvSpPr txBox="1"/>
          <p:nvPr/>
        </p:nvSpPr>
        <p:spPr>
          <a:xfrm>
            <a:off x="7034982" y="2136338"/>
            <a:ext cx="1351909" cy="2585323"/>
          </a:xfrm>
          <a:prstGeom prst="rect">
            <a:avLst/>
          </a:prstGeom>
          <a:noFill/>
        </p:spPr>
        <p:txBody>
          <a:bodyPr wrap="none" rtlCol="0">
            <a:spAutoFit/>
          </a:bodyPr>
          <a:lstStyle/>
          <a:p>
            <a:r>
              <a:rPr lang="en-US" dirty="0"/>
              <a:t>S</a:t>
            </a:r>
            <a:r>
              <a:rPr lang="en-TW" dirty="0"/>
              <a:t>olar</a:t>
            </a:r>
          </a:p>
          <a:p>
            <a:endParaRPr lang="en-TW" dirty="0"/>
          </a:p>
          <a:p>
            <a:r>
              <a:rPr lang="en-US" dirty="0"/>
              <a:t>B</a:t>
            </a:r>
            <a:r>
              <a:rPr lang="en-TW" dirty="0"/>
              <a:t>iomass</a:t>
            </a:r>
          </a:p>
          <a:p>
            <a:endParaRPr lang="en-TW" dirty="0"/>
          </a:p>
          <a:p>
            <a:r>
              <a:rPr lang="en-US" dirty="0"/>
              <a:t>W</a:t>
            </a:r>
            <a:r>
              <a:rPr lang="en-TW" dirty="0"/>
              <a:t>ind</a:t>
            </a:r>
          </a:p>
          <a:p>
            <a:endParaRPr lang="en-TW" dirty="0"/>
          </a:p>
          <a:p>
            <a:r>
              <a:rPr lang="en-US" dirty="0"/>
              <a:t>H</a:t>
            </a:r>
            <a:r>
              <a:rPr lang="en-TW" dirty="0"/>
              <a:t>ydropower</a:t>
            </a:r>
          </a:p>
          <a:p>
            <a:endParaRPr lang="en-TW" dirty="0"/>
          </a:p>
          <a:p>
            <a:r>
              <a:rPr lang="en-TW" dirty="0"/>
              <a:t>geothermal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solidFill>
                  <a:schemeClr val="accent3"/>
                </a:solidFill>
              </a:rPr>
              <a:t>主動式太陽能加熱系統 </a:t>
            </a:r>
            <a:r>
              <a:rPr lang="en-US" altLang="zh-TW" dirty="0">
                <a:solidFill>
                  <a:schemeClr val="accent3"/>
                </a:solidFill>
              </a:rPr>
              <a:t>(active solar heating system) </a:t>
            </a:r>
            <a:r>
              <a:rPr lang="zh-TW" altLang="en-US" dirty="0"/>
              <a:t>是利用幫浦或風扇將被太陽加熱的流體 </a:t>
            </a:r>
            <a:r>
              <a:rPr lang="en-US" altLang="zh-TW" dirty="0"/>
              <a:t>(</a:t>
            </a:r>
            <a:r>
              <a:rPr lang="zh-TW" altLang="en-US" dirty="0"/>
              <a:t>水或空氣</a:t>
            </a:r>
            <a:r>
              <a:rPr lang="en-US" altLang="zh-TW" dirty="0"/>
              <a:t>) </a:t>
            </a:r>
            <a:r>
              <a:rPr lang="zh-TW" altLang="en-US" dirty="0"/>
              <a:t>加以循環，空間加熱用的太陽能集熱器與 </a:t>
            </a:r>
            <a:r>
              <a:rPr lang="en-US" altLang="zh-TW" dirty="0"/>
              <a:t>DHW </a:t>
            </a:r>
            <a:r>
              <a:rPr lang="zh-TW" altLang="en-US" dirty="0"/>
              <a:t>系統相似；</a:t>
            </a:r>
            <a:endParaRPr lang="en-US" altLang="zh-TW" dirty="0"/>
          </a:p>
          <a:p>
            <a:r>
              <a:rPr lang="zh-TW" altLang="en-US" dirty="0">
                <a:solidFill>
                  <a:schemeClr val="accent3"/>
                </a:solidFill>
              </a:rPr>
              <a:t>被動式太陽能加熱系統</a:t>
            </a:r>
            <a:r>
              <a:rPr lang="en-US" altLang="zh-TW" dirty="0">
                <a:solidFill>
                  <a:schemeClr val="accent3"/>
                </a:solidFill>
              </a:rPr>
              <a:t>(passive solar heating system) </a:t>
            </a:r>
            <a:r>
              <a:rPr lang="zh-TW" altLang="en-US" dirty="0"/>
              <a:t>並未藉助外力讓流體循環，其應用自然流動方式使太陽加熱的流體 </a:t>
            </a:r>
            <a:r>
              <a:rPr lang="en-US" altLang="zh-TW" dirty="0"/>
              <a:t>(</a:t>
            </a:r>
            <a:r>
              <a:rPr lang="zh-TW" altLang="en-US" dirty="0"/>
              <a:t>通常是空氣</a:t>
            </a:r>
            <a:r>
              <a:rPr lang="en-US" altLang="zh-TW" dirty="0"/>
              <a:t>) </a:t>
            </a:r>
            <a:r>
              <a:rPr lang="zh-TW" altLang="en-US" dirty="0"/>
              <a:t>自行循環。</a:t>
            </a:r>
            <a:endParaRPr lang="en-US" altLang="zh-TW" dirty="0"/>
          </a:p>
          <a:p>
            <a:r>
              <a:rPr lang="en-US" altLang="zh-TW" dirty="0"/>
              <a:t>An active solar heating system uses a pump or fan to circulate fluid (water or air) heated by the sun. The solar collectors used for space heating are similar to DHW systems;</a:t>
            </a:r>
          </a:p>
          <a:p>
            <a:r>
              <a:rPr lang="en-US" altLang="zh-TW" dirty="0"/>
              <a:t>A passive solar heating system does not rely on external force to circulate fluid. It uses natural flow to circulate the fluid (usually air) heated by the sun on its own.</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1236" y="554098"/>
            <a:ext cx="8181528" cy="1027584"/>
          </a:xfrm>
        </p:spPr>
        <p:txBody>
          <a:bodyPr>
            <a:noAutofit/>
          </a:bodyPr>
          <a:lstStyle/>
          <a:p>
            <a:r>
              <a:rPr lang="zh-TW" altLang="en-US" sz="2400" dirty="0">
                <a:solidFill>
                  <a:schemeClr val="tx2"/>
                </a:solidFill>
              </a:rPr>
              <a:t>太陽能加熱系統一些共同的特徵</a:t>
            </a:r>
            <a:br>
              <a:rPr lang="en-US" altLang="zh-TW" sz="2400" dirty="0">
                <a:solidFill>
                  <a:schemeClr val="tx2"/>
                </a:solidFill>
              </a:rPr>
            </a:br>
            <a:r>
              <a:rPr lang="zh-TW" altLang="en-US" sz="2400" dirty="0">
                <a:solidFill>
                  <a:schemeClr val="tx2"/>
                </a:solidFill>
              </a:rPr>
              <a:t> </a:t>
            </a:r>
            <a:r>
              <a:rPr lang="en-US" altLang="zh-TW" sz="2400" dirty="0">
                <a:solidFill>
                  <a:schemeClr val="tx2"/>
                </a:solidFill>
              </a:rPr>
              <a:t>(</a:t>
            </a:r>
            <a:r>
              <a:rPr lang="zh-TW" altLang="en-US" sz="2400" dirty="0">
                <a:solidFill>
                  <a:schemeClr val="tx2"/>
                </a:solidFill>
              </a:rPr>
              <a:t>主動式或被動式</a:t>
            </a:r>
            <a:r>
              <a:rPr lang="en-US" altLang="zh-TW" sz="2400" dirty="0">
                <a:solidFill>
                  <a:schemeClr val="tx2"/>
                </a:solidFill>
              </a:rPr>
              <a:t>)</a:t>
            </a:r>
            <a:r>
              <a:rPr lang="zh-TW" altLang="en-US" sz="2400" dirty="0">
                <a:solidFill>
                  <a:schemeClr val="tx2"/>
                </a:solidFill>
              </a:rPr>
              <a:t>。</a:t>
            </a:r>
            <a:br>
              <a:rPr lang="en-US" altLang="zh-TW" sz="2400" dirty="0">
                <a:solidFill>
                  <a:schemeClr val="tx2"/>
                </a:solidFill>
              </a:rPr>
            </a:br>
            <a:r>
              <a:rPr lang="en-US" altLang="zh-TW" sz="2400" dirty="0">
                <a:solidFill>
                  <a:schemeClr val="tx2"/>
                </a:solidFill>
              </a:rPr>
              <a:t>Some common characteristics of solar heating systems (active or passive).</a:t>
            </a:r>
            <a:endParaRPr lang="zh-TW" altLang="en-US" sz="2400" dirty="0">
              <a:solidFill>
                <a:schemeClr val="tx2"/>
              </a:solidFill>
            </a:endParaRPr>
          </a:p>
        </p:txBody>
      </p:sp>
      <p:pic>
        <p:nvPicPr>
          <p:cNvPr id="23554" name="Picture 2"/>
          <p:cNvPicPr>
            <a:picLocks noGrp="1" noChangeAspect="1" noChangeArrowheads="1"/>
          </p:cNvPicPr>
          <p:nvPr>
            <p:ph idx="1"/>
          </p:nvPr>
        </p:nvPicPr>
        <p:blipFill>
          <a:blip r:embed="rId2" cstate="print"/>
          <a:stretch>
            <a:fillRect/>
          </a:stretch>
        </p:blipFill>
        <p:spPr bwMode="auto">
          <a:xfrm>
            <a:off x="947499" y="2204864"/>
            <a:ext cx="7249002" cy="423313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31</a:t>
            </a:fld>
            <a:endParaRPr lang="zh-TW" altLang="en-US"/>
          </a:p>
        </p:txBody>
      </p:sp>
      <p:sp>
        <p:nvSpPr>
          <p:cNvPr id="3" name="TextBox 2">
            <a:extLst>
              <a:ext uri="{FF2B5EF4-FFF2-40B4-BE49-F238E27FC236}">
                <a16:creationId xmlns:a16="http://schemas.microsoft.com/office/drawing/2014/main" id="{58EA9736-00D4-3E60-E784-FEFDD8BCECDE}"/>
              </a:ext>
            </a:extLst>
          </p:cNvPr>
          <p:cNvSpPr txBox="1"/>
          <p:nvPr/>
        </p:nvSpPr>
        <p:spPr>
          <a:xfrm>
            <a:off x="1115616" y="5013176"/>
            <a:ext cx="998030" cy="369332"/>
          </a:xfrm>
          <a:prstGeom prst="rect">
            <a:avLst/>
          </a:prstGeom>
          <a:noFill/>
        </p:spPr>
        <p:txBody>
          <a:bodyPr wrap="none" rtlCol="0">
            <a:spAutoFit/>
          </a:bodyPr>
          <a:lstStyle/>
          <a:p>
            <a:r>
              <a:rPr lang="en-TW" dirty="0"/>
              <a:t>collector</a:t>
            </a:r>
          </a:p>
        </p:txBody>
      </p:sp>
      <p:sp>
        <p:nvSpPr>
          <p:cNvPr id="4" name="TextBox 3">
            <a:extLst>
              <a:ext uri="{FF2B5EF4-FFF2-40B4-BE49-F238E27FC236}">
                <a16:creationId xmlns:a16="http://schemas.microsoft.com/office/drawing/2014/main" id="{447863ED-E75F-8BCE-4EA7-2368B285ED13}"/>
              </a:ext>
            </a:extLst>
          </p:cNvPr>
          <p:cNvSpPr txBox="1"/>
          <p:nvPr/>
        </p:nvSpPr>
        <p:spPr>
          <a:xfrm>
            <a:off x="3148754" y="4682687"/>
            <a:ext cx="1337546" cy="369332"/>
          </a:xfrm>
          <a:prstGeom prst="rect">
            <a:avLst/>
          </a:prstGeom>
          <a:noFill/>
        </p:spPr>
        <p:txBody>
          <a:bodyPr wrap="none" rtlCol="0">
            <a:spAutoFit/>
          </a:bodyPr>
          <a:lstStyle/>
          <a:p>
            <a:r>
              <a:rPr lang="en-US" dirty="0"/>
              <a:t>P</a:t>
            </a:r>
            <a:r>
              <a:rPr lang="en-TW" dirty="0"/>
              <a:t>ump or fan</a:t>
            </a:r>
          </a:p>
        </p:txBody>
      </p:sp>
      <p:sp>
        <p:nvSpPr>
          <p:cNvPr id="6" name="TextBox 5">
            <a:extLst>
              <a:ext uri="{FF2B5EF4-FFF2-40B4-BE49-F238E27FC236}">
                <a16:creationId xmlns:a16="http://schemas.microsoft.com/office/drawing/2014/main" id="{DB0CB76E-E96C-96AF-7DCC-0F09F1C9B823}"/>
              </a:ext>
            </a:extLst>
          </p:cNvPr>
          <p:cNvSpPr txBox="1"/>
          <p:nvPr/>
        </p:nvSpPr>
        <p:spPr>
          <a:xfrm>
            <a:off x="4860032" y="3244334"/>
            <a:ext cx="876907" cy="369332"/>
          </a:xfrm>
          <a:prstGeom prst="rect">
            <a:avLst/>
          </a:prstGeom>
          <a:noFill/>
        </p:spPr>
        <p:txBody>
          <a:bodyPr wrap="none" rtlCol="0">
            <a:spAutoFit/>
          </a:bodyPr>
          <a:lstStyle/>
          <a:p>
            <a:r>
              <a:rPr lang="en-TW" dirty="0"/>
              <a:t>storage</a:t>
            </a:r>
          </a:p>
        </p:txBody>
      </p:sp>
      <p:sp>
        <p:nvSpPr>
          <p:cNvPr id="7" name="TextBox 6">
            <a:extLst>
              <a:ext uri="{FF2B5EF4-FFF2-40B4-BE49-F238E27FC236}">
                <a16:creationId xmlns:a16="http://schemas.microsoft.com/office/drawing/2014/main" id="{D4BFB191-ED31-AC6F-BEE2-7864EF027FF8}"/>
              </a:ext>
            </a:extLst>
          </p:cNvPr>
          <p:cNvSpPr txBox="1"/>
          <p:nvPr/>
        </p:nvSpPr>
        <p:spPr>
          <a:xfrm>
            <a:off x="5436096" y="5517232"/>
            <a:ext cx="917431" cy="369332"/>
          </a:xfrm>
          <a:prstGeom prst="rect">
            <a:avLst/>
          </a:prstGeom>
          <a:noFill/>
        </p:spPr>
        <p:txBody>
          <a:bodyPr wrap="none" rtlCol="0">
            <a:spAutoFit/>
          </a:bodyPr>
          <a:lstStyle/>
          <a:p>
            <a:r>
              <a:rPr lang="en-TW" dirty="0"/>
              <a:t>transfer</a:t>
            </a:r>
          </a:p>
        </p:txBody>
      </p:sp>
      <p:sp>
        <p:nvSpPr>
          <p:cNvPr id="8" name="TextBox 7">
            <a:extLst>
              <a:ext uri="{FF2B5EF4-FFF2-40B4-BE49-F238E27FC236}">
                <a16:creationId xmlns:a16="http://schemas.microsoft.com/office/drawing/2014/main" id="{CB34610F-18B0-0736-E621-6E92CFFD1518}"/>
              </a:ext>
            </a:extLst>
          </p:cNvPr>
          <p:cNvSpPr txBox="1"/>
          <p:nvPr/>
        </p:nvSpPr>
        <p:spPr>
          <a:xfrm>
            <a:off x="6619225" y="5544320"/>
            <a:ext cx="1311578" cy="369332"/>
          </a:xfrm>
          <a:prstGeom prst="rect">
            <a:avLst/>
          </a:prstGeom>
          <a:noFill/>
        </p:spPr>
        <p:txBody>
          <a:bodyPr wrap="none" rtlCol="0">
            <a:spAutoFit/>
          </a:bodyPr>
          <a:lstStyle/>
          <a:p>
            <a:r>
              <a:rPr lang="en-US" dirty="0"/>
              <a:t>L</a:t>
            </a:r>
            <a:r>
              <a:rPr lang="en-TW" dirty="0"/>
              <a:t>iving space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太陽能家庭熱水</a:t>
            </a:r>
          </a:p>
        </p:txBody>
      </p:sp>
      <p:sp>
        <p:nvSpPr>
          <p:cNvPr id="3" name="內容版面配置區 2"/>
          <p:cNvSpPr>
            <a:spLocks noGrp="1"/>
          </p:cNvSpPr>
          <p:nvPr>
            <p:ph idx="1"/>
          </p:nvPr>
        </p:nvSpPr>
        <p:spPr/>
        <p:txBody>
          <a:bodyPr/>
          <a:lstStyle/>
          <a:p>
            <a:r>
              <a:rPr lang="zh-TW" altLang="en-US" dirty="0"/>
              <a:t>美國今日最風行的太陽能加熱系統，主要用於提供家庭熱水 </a:t>
            </a:r>
            <a:r>
              <a:rPr lang="en-US" altLang="zh-TW" dirty="0"/>
              <a:t>(DHW) </a:t>
            </a:r>
            <a:r>
              <a:rPr lang="zh-TW" altLang="en-US" dirty="0"/>
              <a:t>或游泳池方面。</a:t>
            </a:r>
            <a:endParaRPr lang="en-US" altLang="zh-TW" dirty="0"/>
          </a:p>
          <a:p>
            <a:endParaRPr lang="en-US" altLang="zh-TW" dirty="0"/>
          </a:p>
          <a:p>
            <a:r>
              <a:rPr lang="en-US" altLang="zh-TW" dirty="0"/>
              <a:t>DHW </a:t>
            </a:r>
            <a:r>
              <a:rPr lang="zh-TW" altLang="en-US" dirty="0"/>
              <a:t>可以分成三種形式：主動式系統 </a:t>
            </a:r>
            <a:r>
              <a:rPr lang="en-US" altLang="zh-TW" dirty="0"/>
              <a:t>(</a:t>
            </a:r>
            <a:r>
              <a:rPr lang="zh-TW" altLang="en-US" dirty="0"/>
              <a:t>使用 </a:t>
            </a:r>
            <a:r>
              <a:rPr lang="en-US" altLang="zh-TW" dirty="0"/>
              <a:t>flat plate collector </a:t>
            </a:r>
            <a:r>
              <a:rPr lang="en-US" altLang="zh-TW" dirty="0">
                <a:solidFill>
                  <a:schemeClr val="accent3"/>
                </a:solidFill>
              </a:rPr>
              <a:t>FPC </a:t>
            </a:r>
            <a:r>
              <a:rPr lang="zh-TW" altLang="en-US" dirty="0">
                <a:solidFill>
                  <a:schemeClr val="accent3"/>
                </a:solidFill>
              </a:rPr>
              <a:t>平板集熱器</a:t>
            </a:r>
            <a:r>
              <a:rPr lang="en-US" altLang="zh-TW" dirty="0"/>
              <a:t>)</a:t>
            </a:r>
            <a:r>
              <a:rPr lang="zh-TW" altLang="en-US" dirty="0"/>
              <a:t>、分批式熱水器及被動式系統 </a:t>
            </a:r>
            <a:r>
              <a:rPr lang="en-US" altLang="zh-TW" dirty="0"/>
              <a:t>(</a:t>
            </a:r>
            <a:r>
              <a:rPr lang="zh-TW" altLang="en-US" dirty="0"/>
              <a:t>利用</a:t>
            </a:r>
            <a:r>
              <a:rPr lang="zh-TW" altLang="en-US" dirty="0">
                <a:solidFill>
                  <a:schemeClr val="accent3"/>
                </a:solidFill>
              </a:rPr>
              <a:t>熱虹吸原理</a:t>
            </a:r>
            <a:r>
              <a:rPr lang="en-US" altLang="zh-TW" dirty="0"/>
              <a:t>)</a:t>
            </a:r>
            <a:r>
              <a:rPr lang="zh-TW" altLang="en-US" dirty="0"/>
              <a:t>，其中最常被 </a:t>
            </a:r>
            <a:r>
              <a:rPr lang="en-US" altLang="zh-TW" dirty="0"/>
              <a:t>DHW </a:t>
            </a:r>
            <a:r>
              <a:rPr lang="zh-TW" altLang="en-US" dirty="0"/>
              <a:t>或游泳池使用的系統為 </a:t>
            </a:r>
            <a:r>
              <a:rPr lang="en-US" altLang="zh-TW" dirty="0"/>
              <a:t>FPC</a:t>
            </a:r>
            <a:r>
              <a:rPr lang="zh-TW" altLang="en-US" dirty="0"/>
              <a:t>。</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43774" y="1124744"/>
            <a:ext cx="8751742" cy="410445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33</a:t>
            </a:fld>
            <a:endParaRPr lang="zh-TW" altLang="en-US"/>
          </a:p>
        </p:txBody>
      </p:sp>
      <p:sp>
        <p:nvSpPr>
          <p:cNvPr id="3" name="TextBox 2">
            <a:extLst>
              <a:ext uri="{FF2B5EF4-FFF2-40B4-BE49-F238E27FC236}">
                <a16:creationId xmlns:a16="http://schemas.microsoft.com/office/drawing/2014/main" id="{40399522-E3F1-BADB-CECD-482289BD79DE}"/>
              </a:ext>
            </a:extLst>
          </p:cNvPr>
          <p:cNvSpPr txBox="1"/>
          <p:nvPr/>
        </p:nvSpPr>
        <p:spPr>
          <a:xfrm>
            <a:off x="2634712" y="5362414"/>
            <a:ext cx="4883196" cy="369332"/>
          </a:xfrm>
          <a:prstGeom prst="rect">
            <a:avLst/>
          </a:prstGeom>
          <a:noFill/>
        </p:spPr>
        <p:txBody>
          <a:bodyPr wrap="none" rtlCol="0">
            <a:spAutoFit/>
          </a:bodyPr>
          <a:lstStyle/>
          <a:p>
            <a:r>
              <a:rPr lang="en-TW" dirty="0"/>
              <a:t>Flat plate collectors delivering direct heated water.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1327057" y="260648"/>
            <a:ext cx="6673943" cy="626189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34</a:t>
            </a:fld>
            <a:endParaRPr lang="zh-TW" altLang="en-US"/>
          </a:p>
        </p:txBody>
      </p:sp>
      <p:sp>
        <p:nvSpPr>
          <p:cNvPr id="3" name="TextBox 2">
            <a:extLst>
              <a:ext uri="{FF2B5EF4-FFF2-40B4-BE49-F238E27FC236}">
                <a16:creationId xmlns:a16="http://schemas.microsoft.com/office/drawing/2014/main" id="{793B8A8D-DBEA-4361-A2DC-27CC9E764EAC}"/>
              </a:ext>
            </a:extLst>
          </p:cNvPr>
          <p:cNvSpPr txBox="1"/>
          <p:nvPr/>
        </p:nvSpPr>
        <p:spPr>
          <a:xfrm>
            <a:off x="179512" y="1340768"/>
            <a:ext cx="2509661" cy="646331"/>
          </a:xfrm>
          <a:prstGeom prst="rect">
            <a:avLst/>
          </a:prstGeom>
          <a:noFill/>
        </p:spPr>
        <p:txBody>
          <a:bodyPr wrap="none" rtlCol="0">
            <a:spAutoFit/>
          </a:bodyPr>
          <a:lstStyle/>
          <a:p>
            <a:r>
              <a:rPr lang="en-US" dirty="0"/>
              <a:t>L</a:t>
            </a:r>
            <a:r>
              <a:rPr lang="en-TW" dirty="0"/>
              <a:t>ow energy radiation</a:t>
            </a:r>
          </a:p>
          <a:p>
            <a:r>
              <a:rPr lang="en-US" dirty="0"/>
              <a:t>D</a:t>
            </a:r>
            <a:r>
              <a:rPr lang="en-TW" dirty="0"/>
              <a:t>oes not penetrate glass</a:t>
            </a:r>
          </a:p>
        </p:txBody>
      </p:sp>
      <p:sp>
        <p:nvSpPr>
          <p:cNvPr id="4" name="TextBox 3">
            <a:extLst>
              <a:ext uri="{FF2B5EF4-FFF2-40B4-BE49-F238E27FC236}">
                <a16:creationId xmlns:a16="http://schemas.microsoft.com/office/drawing/2014/main" id="{A9D67DDF-3585-BA52-EA49-B866F375535E}"/>
              </a:ext>
            </a:extLst>
          </p:cNvPr>
          <p:cNvSpPr txBox="1"/>
          <p:nvPr/>
        </p:nvSpPr>
        <p:spPr>
          <a:xfrm>
            <a:off x="4932040" y="486852"/>
            <a:ext cx="1351717" cy="369332"/>
          </a:xfrm>
          <a:prstGeom prst="rect">
            <a:avLst/>
          </a:prstGeom>
          <a:noFill/>
        </p:spPr>
        <p:txBody>
          <a:bodyPr wrap="none" rtlCol="0">
            <a:spAutoFit/>
          </a:bodyPr>
          <a:lstStyle/>
          <a:p>
            <a:r>
              <a:rPr lang="en-US" dirty="0"/>
              <a:t>S</a:t>
            </a:r>
            <a:r>
              <a:rPr lang="en-TW" dirty="0"/>
              <a:t>olar energy</a:t>
            </a:r>
          </a:p>
        </p:txBody>
      </p:sp>
      <p:sp>
        <p:nvSpPr>
          <p:cNvPr id="6" name="TextBox 5">
            <a:extLst>
              <a:ext uri="{FF2B5EF4-FFF2-40B4-BE49-F238E27FC236}">
                <a16:creationId xmlns:a16="http://schemas.microsoft.com/office/drawing/2014/main" id="{3A92D7DF-51D4-7FCE-F895-55D53B7D3052}"/>
              </a:ext>
            </a:extLst>
          </p:cNvPr>
          <p:cNvSpPr txBox="1"/>
          <p:nvPr/>
        </p:nvSpPr>
        <p:spPr>
          <a:xfrm>
            <a:off x="2965005" y="1617767"/>
            <a:ext cx="3398046" cy="369332"/>
          </a:xfrm>
          <a:prstGeom prst="rect">
            <a:avLst/>
          </a:prstGeom>
          <a:noFill/>
        </p:spPr>
        <p:txBody>
          <a:bodyPr wrap="none" rtlCol="0">
            <a:spAutoFit/>
          </a:bodyPr>
          <a:lstStyle/>
          <a:p>
            <a:r>
              <a:rPr lang="en-US" dirty="0"/>
              <a:t>C</a:t>
            </a:r>
            <a:r>
              <a:rPr lang="en-TW" dirty="0"/>
              <a:t>onvection or radiation from glass</a:t>
            </a:r>
          </a:p>
        </p:txBody>
      </p:sp>
      <p:sp>
        <p:nvSpPr>
          <p:cNvPr id="7" name="TextBox 6">
            <a:extLst>
              <a:ext uri="{FF2B5EF4-FFF2-40B4-BE49-F238E27FC236}">
                <a16:creationId xmlns:a16="http://schemas.microsoft.com/office/drawing/2014/main" id="{0F4CAF95-3D94-AECB-843F-CCAA8FC4639D}"/>
              </a:ext>
            </a:extLst>
          </p:cNvPr>
          <p:cNvSpPr txBox="1"/>
          <p:nvPr/>
        </p:nvSpPr>
        <p:spPr>
          <a:xfrm>
            <a:off x="4470607" y="2610560"/>
            <a:ext cx="1208985" cy="369332"/>
          </a:xfrm>
          <a:prstGeom prst="rect">
            <a:avLst/>
          </a:prstGeom>
          <a:noFill/>
        </p:spPr>
        <p:txBody>
          <a:bodyPr wrap="none" rtlCol="0">
            <a:spAutoFit/>
          </a:bodyPr>
          <a:lstStyle/>
          <a:p>
            <a:r>
              <a:rPr lang="en-TW" dirty="0"/>
              <a:t>convection</a:t>
            </a:r>
          </a:p>
        </p:txBody>
      </p:sp>
      <p:sp>
        <p:nvSpPr>
          <p:cNvPr id="9" name="TextBox 8">
            <a:extLst>
              <a:ext uri="{FF2B5EF4-FFF2-40B4-BE49-F238E27FC236}">
                <a16:creationId xmlns:a16="http://schemas.microsoft.com/office/drawing/2014/main" id="{FC3AB2E8-7A7E-BCD4-D169-0ED6B4D25628}"/>
              </a:ext>
            </a:extLst>
          </p:cNvPr>
          <p:cNvSpPr txBox="1"/>
          <p:nvPr/>
        </p:nvSpPr>
        <p:spPr>
          <a:xfrm>
            <a:off x="6811317" y="2183669"/>
            <a:ext cx="636713" cy="369332"/>
          </a:xfrm>
          <a:prstGeom prst="rect">
            <a:avLst/>
          </a:prstGeom>
          <a:noFill/>
        </p:spPr>
        <p:txBody>
          <a:bodyPr wrap="none" rtlCol="0">
            <a:spAutoFit/>
          </a:bodyPr>
          <a:lstStyle/>
          <a:p>
            <a:r>
              <a:rPr lang="en-TW" dirty="0"/>
              <a:t>glass</a:t>
            </a:r>
          </a:p>
        </p:txBody>
      </p:sp>
      <p:sp>
        <p:nvSpPr>
          <p:cNvPr id="10" name="TextBox 9">
            <a:extLst>
              <a:ext uri="{FF2B5EF4-FFF2-40B4-BE49-F238E27FC236}">
                <a16:creationId xmlns:a16="http://schemas.microsoft.com/office/drawing/2014/main" id="{B03C0E03-E599-0AE6-097D-0A206DF8D60C}"/>
              </a:ext>
            </a:extLst>
          </p:cNvPr>
          <p:cNvSpPr txBox="1"/>
          <p:nvPr/>
        </p:nvSpPr>
        <p:spPr>
          <a:xfrm>
            <a:off x="421537" y="4686236"/>
            <a:ext cx="1626984" cy="369332"/>
          </a:xfrm>
          <a:prstGeom prst="rect">
            <a:avLst/>
          </a:prstGeom>
          <a:noFill/>
        </p:spPr>
        <p:txBody>
          <a:bodyPr wrap="none" rtlCol="0">
            <a:spAutoFit/>
          </a:bodyPr>
          <a:lstStyle/>
          <a:p>
            <a:r>
              <a:rPr lang="en-US" dirty="0"/>
              <a:t>M</a:t>
            </a:r>
            <a:r>
              <a:rPr lang="en-TW" dirty="0"/>
              <a:t>etal absorber</a:t>
            </a:r>
          </a:p>
        </p:txBody>
      </p:sp>
      <p:sp>
        <p:nvSpPr>
          <p:cNvPr id="11" name="TextBox 10">
            <a:extLst>
              <a:ext uri="{FF2B5EF4-FFF2-40B4-BE49-F238E27FC236}">
                <a16:creationId xmlns:a16="http://schemas.microsoft.com/office/drawing/2014/main" id="{0B8DF8A0-0702-1EC4-7F2B-2A4FE56DF234}"/>
              </a:ext>
            </a:extLst>
          </p:cNvPr>
          <p:cNvSpPr txBox="1"/>
          <p:nvPr/>
        </p:nvSpPr>
        <p:spPr>
          <a:xfrm>
            <a:off x="4312479" y="4686236"/>
            <a:ext cx="1239122" cy="369332"/>
          </a:xfrm>
          <a:prstGeom prst="rect">
            <a:avLst/>
          </a:prstGeom>
          <a:noFill/>
        </p:spPr>
        <p:txBody>
          <a:bodyPr wrap="none" rtlCol="0">
            <a:spAutoFit/>
          </a:bodyPr>
          <a:lstStyle/>
          <a:p>
            <a:r>
              <a:rPr lang="en-TW" dirty="0"/>
              <a:t>conduction</a:t>
            </a:r>
          </a:p>
        </p:txBody>
      </p:sp>
      <p:sp>
        <p:nvSpPr>
          <p:cNvPr id="12" name="TextBox 11">
            <a:extLst>
              <a:ext uri="{FF2B5EF4-FFF2-40B4-BE49-F238E27FC236}">
                <a16:creationId xmlns:a16="http://schemas.microsoft.com/office/drawing/2014/main" id="{91F506DD-975F-E9A9-AF9B-DF3CE1515BF3}"/>
              </a:ext>
            </a:extLst>
          </p:cNvPr>
          <p:cNvSpPr txBox="1"/>
          <p:nvPr/>
        </p:nvSpPr>
        <p:spPr>
          <a:xfrm>
            <a:off x="5164214" y="5240233"/>
            <a:ext cx="1009059" cy="369332"/>
          </a:xfrm>
          <a:prstGeom prst="rect">
            <a:avLst/>
          </a:prstGeom>
          <a:noFill/>
        </p:spPr>
        <p:txBody>
          <a:bodyPr wrap="none" rtlCol="0">
            <a:spAutoFit/>
          </a:bodyPr>
          <a:lstStyle/>
          <a:p>
            <a:r>
              <a:rPr lang="en-TW" dirty="0"/>
              <a:t>insulator</a:t>
            </a:r>
          </a:p>
        </p:txBody>
      </p:sp>
      <p:sp>
        <p:nvSpPr>
          <p:cNvPr id="13" name="TextBox 12">
            <a:extLst>
              <a:ext uri="{FF2B5EF4-FFF2-40B4-BE49-F238E27FC236}">
                <a16:creationId xmlns:a16="http://schemas.microsoft.com/office/drawing/2014/main" id="{7302C11A-E7A5-5C6A-51D1-A502BBDE0D61}"/>
              </a:ext>
            </a:extLst>
          </p:cNvPr>
          <p:cNvSpPr txBox="1"/>
          <p:nvPr/>
        </p:nvSpPr>
        <p:spPr>
          <a:xfrm>
            <a:off x="7137244" y="4674152"/>
            <a:ext cx="1246047" cy="369332"/>
          </a:xfrm>
          <a:prstGeom prst="rect">
            <a:avLst/>
          </a:prstGeom>
          <a:noFill/>
        </p:spPr>
        <p:txBody>
          <a:bodyPr wrap="none" rtlCol="0">
            <a:spAutoFit/>
          </a:bodyPr>
          <a:lstStyle/>
          <a:p>
            <a:r>
              <a:rPr lang="en-US" dirty="0"/>
              <a:t>T</a:t>
            </a:r>
            <a:r>
              <a:rPr lang="en-TW" dirty="0"/>
              <a:t>rapped air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1881030" y="549275"/>
            <a:ext cx="5381940" cy="57594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35</a:t>
            </a:fld>
            <a:endParaRPr lang="zh-TW" altLang="en-US"/>
          </a:p>
        </p:txBody>
      </p:sp>
      <p:sp>
        <p:nvSpPr>
          <p:cNvPr id="3" name="TextBox 2">
            <a:extLst>
              <a:ext uri="{FF2B5EF4-FFF2-40B4-BE49-F238E27FC236}">
                <a16:creationId xmlns:a16="http://schemas.microsoft.com/office/drawing/2014/main" id="{B67073E6-A376-8A6C-C437-500961F407DC}"/>
              </a:ext>
            </a:extLst>
          </p:cNvPr>
          <p:cNvSpPr txBox="1"/>
          <p:nvPr/>
        </p:nvSpPr>
        <p:spPr>
          <a:xfrm>
            <a:off x="717146" y="2132856"/>
            <a:ext cx="1627369" cy="369332"/>
          </a:xfrm>
          <a:prstGeom prst="rect">
            <a:avLst/>
          </a:prstGeom>
          <a:noFill/>
        </p:spPr>
        <p:txBody>
          <a:bodyPr wrap="none" rtlCol="0">
            <a:spAutoFit/>
          </a:bodyPr>
          <a:lstStyle/>
          <a:p>
            <a:r>
              <a:rPr lang="en-US" dirty="0"/>
              <a:t>W</a:t>
            </a:r>
            <a:r>
              <a:rPr lang="en-TW" dirty="0"/>
              <a:t>inding tubing</a:t>
            </a:r>
          </a:p>
        </p:txBody>
      </p:sp>
      <p:sp>
        <p:nvSpPr>
          <p:cNvPr id="4" name="TextBox 3">
            <a:extLst>
              <a:ext uri="{FF2B5EF4-FFF2-40B4-BE49-F238E27FC236}">
                <a16:creationId xmlns:a16="http://schemas.microsoft.com/office/drawing/2014/main" id="{147E722C-F2DF-6B28-4B67-439DA45DEEB2}"/>
              </a:ext>
            </a:extLst>
          </p:cNvPr>
          <p:cNvSpPr txBox="1"/>
          <p:nvPr/>
        </p:nvSpPr>
        <p:spPr>
          <a:xfrm>
            <a:off x="6250839" y="2317522"/>
            <a:ext cx="1526315" cy="369332"/>
          </a:xfrm>
          <a:prstGeom prst="rect">
            <a:avLst/>
          </a:prstGeom>
          <a:noFill/>
        </p:spPr>
        <p:txBody>
          <a:bodyPr wrap="none" rtlCol="0">
            <a:spAutoFit/>
          </a:bodyPr>
          <a:lstStyle/>
          <a:p>
            <a:r>
              <a:rPr lang="en-US" dirty="0"/>
              <a:t>P</a:t>
            </a:r>
            <a:r>
              <a:rPr lang="en-TW" dirty="0"/>
              <a:t>arallel tubing</a:t>
            </a:r>
          </a:p>
        </p:txBody>
      </p:sp>
      <p:sp>
        <p:nvSpPr>
          <p:cNvPr id="6" name="TextBox 5">
            <a:extLst>
              <a:ext uri="{FF2B5EF4-FFF2-40B4-BE49-F238E27FC236}">
                <a16:creationId xmlns:a16="http://schemas.microsoft.com/office/drawing/2014/main" id="{E0066299-902C-1DDA-6EA8-75788BA4F9F1}"/>
              </a:ext>
            </a:extLst>
          </p:cNvPr>
          <p:cNvSpPr txBox="1"/>
          <p:nvPr/>
        </p:nvSpPr>
        <p:spPr>
          <a:xfrm>
            <a:off x="5923150" y="4626870"/>
            <a:ext cx="1596912" cy="369332"/>
          </a:xfrm>
          <a:prstGeom prst="rect">
            <a:avLst/>
          </a:prstGeom>
          <a:noFill/>
        </p:spPr>
        <p:txBody>
          <a:bodyPr wrap="none" rtlCol="0">
            <a:spAutoFit/>
          </a:bodyPr>
          <a:lstStyle/>
          <a:p>
            <a:r>
              <a:rPr lang="en-US" dirty="0"/>
              <a:t>V</a:t>
            </a:r>
            <a:r>
              <a:rPr lang="en-TW" dirty="0"/>
              <a:t>acuum tubing</a:t>
            </a:r>
          </a:p>
        </p:txBody>
      </p:sp>
      <p:sp>
        <p:nvSpPr>
          <p:cNvPr id="7" name="TextBox 6">
            <a:extLst>
              <a:ext uri="{FF2B5EF4-FFF2-40B4-BE49-F238E27FC236}">
                <a16:creationId xmlns:a16="http://schemas.microsoft.com/office/drawing/2014/main" id="{34E69C80-CDEA-1A4B-9273-E52FDADD1BF9}"/>
              </a:ext>
            </a:extLst>
          </p:cNvPr>
          <p:cNvSpPr txBox="1"/>
          <p:nvPr/>
        </p:nvSpPr>
        <p:spPr>
          <a:xfrm>
            <a:off x="406197" y="4811536"/>
            <a:ext cx="1548822" cy="369332"/>
          </a:xfrm>
          <a:prstGeom prst="rect">
            <a:avLst/>
          </a:prstGeom>
          <a:noFill/>
        </p:spPr>
        <p:txBody>
          <a:bodyPr wrap="none" rtlCol="0">
            <a:spAutoFit/>
          </a:bodyPr>
          <a:lstStyle/>
          <a:p>
            <a:r>
              <a:rPr lang="en-US" dirty="0"/>
              <a:t>A</a:t>
            </a:r>
            <a:r>
              <a:rPr lang="en-TW" dirty="0"/>
              <a:t>ligned tubing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7650" name="Picture 2"/>
          <p:cNvPicPr>
            <a:picLocks noGrp="1" noChangeAspect="1" noChangeArrowheads="1"/>
          </p:cNvPicPr>
          <p:nvPr>
            <p:ph idx="1"/>
          </p:nvPr>
        </p:nvPicPr>
        <p:blipFill>
          <a:blip r:embed="rId2" cstate="print"/>
          <a:srcRect/>
          <a:stretch>
            <a:fillRect/>
          </a:stretch>
        </p:blipFill>
        <p:spPr bwMode="auto">
          <a:xfrm>
            <a:off x="1033264" y="3017146"/>
            <a:ext cx="7077472" cy="357712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36</a:t>
            </a:fld>
            <a:endParaRPr lang="zh-TW" altLang="en-US"/>
          </a:p>
        </p:txBody>
      </p:sp>
      <p:sp>
        <p:nvSpPr>
          <p:cNvPr id="6" name="內容版面配置區 2"/>
          <p:cNvSpPr txBox="1">
            <a:spLocks/>
          </p:cNvSpPr>
          <p:nvPr/>
        </p:nvSpPr>
        <p:spPr>
          <a:xfrm>
            <a:off x="179512" y="908720"/>
            <a:ext cx="8784976" cy="526348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a:lstStyle>
          <a:p>
            <a:r>
              <a:rPr lang="zh-TW" altLang="en-US" dirty="0"/>
              <a:t>太陽能集熱器最好朝南安置 </a:t>
            </a:r>
            <a:r>
              <a:rPr lang="en-US" altLang="zh-TW" dirty="0"/>
              <a:t>(</a:t>
            </a:r>
            <a:r>
              <a:rPr lang="zh-TW" altLang="en-US" dirty="0"/>
              <a:t>於北半球</a:t>
            </a:r>
            <a:r>
              <a:rPr lang="en-US" altLang="zh-TW" dirty="0"/>
              <a:t>)</a:t>
            </a:r>
            <a:r>
              <a:rPr lang="zh-TW" altLang="en-US" dirty="0"/>
              <a:t>，傾斜角度依其使用目的而定，當集熱器與入射陽光垂直時可以獲得最大的日照。</a:t>
            </a:r>
            <a:endParaRPr lang="en-US" altLang="zh-TW" dirty="0"/>
          </a:p>
          <a:p>
            <a:r>
              <a:rPr lang="en-US" altLang="zh-TW" dirty="0"/>
              <a:t>It is best to place solar collectors facing south (in the northern hemisphere). The tilt angle depends on the purpose of use. Maximum sunlight can be obtained when the collector is perpendicular to the incident sunlight.</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8674" name="Picture 2"/>
          <p:cNvPicPr>
            <a:picLocks noGrp="1" noChangeAspect="1" noChangeArrowheads="1"/>
          </p:cNvPicPr>
          <p:nvPr>
            <p:ph idx="1"/>
          </p:nvPr>
        </p:nvPicPr>
        <p:blipFill>
          <a:blip r:embed="rId2" cstate="print"/>
          <a:srcRect/>
          <a:stretch>
            <a:fillRect/>
          </a:stretch>
        </p:blipFill>
        <p:spPr bwMode="auto">
          <a:xfrm>
            <a:off x="1645203" y="1196752"/>
            <a:ext cx="5853594" cy="49672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538603"/>
            <a:ext cx="8229600" cy="563633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38</a:t>
            </a:fld>
            <a:endParaRPr lang="zh-TW" altLang="en-US"/>
          </a:p>
        </p:txBody>
      </p:sp>
      <p:sp>
        <p:nvSpPr>
          <p:cNvPr id="3" name="TextBox 2">
            <a:extLst>
              <a:ext uri="{FF2B5EF4-FFF2-40B4-BE49-F238E27FC236}">
                <a16:creationId xmlns:a16="http://schemas.microsoft.com/office/drawing/2014/main" id="{B8C547BF-AAA7-98C6-D4D9-DDD75B3D658B}"/>
              </a:ext>
            </a:extLst>
          </p:cNvPr>
          <p:cNvSpPr txBox="1"/>
          <p:nvPr/>
        </p:nvSpPr>
        <p:spPr>
          <a:xfrm>
            <a:off x="107504" y="2895104"/>
            <a:ext cx="1122680" cy="923330"/>
          </a:xfrm>
          <a:prstGeom prst="rect">
            <a:avLst/>
          </a:prstGeom>
          <a:noFill/>
        </p:spPr>
        <p:txBody>
          <a:bodyPr wrap="none" rtlCol="0">
            <a:spAutoFit/>
          </a:bodyPr>
          <a:lstStyle/>
          <a:p>
            <a:r>
              <a:rPr lang="en-US" dirty="0"/>
              <a:t>C</a:t>
            </a:r>
            <a:r>
              <a:rPr lang="en-TW" dirty="0"/>
              <a:t>ollector</a:t>
            </a:r>
          </a:p>
          <a:p>
            <a:endParaRPr lang="en-TW" dirty="0"/>
          </a:p>
          <a:p>
            <a:r>
              <a:rPr lang="en-TW" dirty="0"/>
              <a:t>antifreeze</a:t>
            </a:r>
          </a:p>
        </p:txBody>
      </p:sp>
      <p:sp>
        <p:nvSpPr>
          <p:cNvPr id="4" name="TextBox 3">
            <a:extLst>
              <a:ext uri="{FF2B5EF4-FFF2-40B4-BE49-F238E27FC236}">
                <a16:creationId xmlns:a16="http://schemas.microsoft.com/office/drawing/2014/main" id="{A5CC1838-B4EC-BE25-E1DF-C1CA31228FA8}"/>
              </a:ext>
            </a:extLst>
          </p:cNvPr>
          <p:cNvSpPr txBox="1"/>
          <p:nvPr/>
        </p:nvSpPr>
        <p:spPr>
          <a:xfrm>
            <a:off x="3491880" y="1159500"/>
            <a:ext cx="914417" cy="369332"/>
          </a:xfrm>
          <a:prstGeom prst="rect">
            <a:avLst/>
          </a:prstGeom>
          <a:noFill/>
        </p:spPr>
        <p:txBody>
          <a:bodyPr wrap="none" rtlCol="0">
            <a:spAutoFit/>
          </a:bodyPr>
          <a:lstStyle/>
          <a:p>
            <a:r>
              <a:rPr lang="en-TW" dirty="0"/>
              <a:t>exhaust</a:t>
            </a:r>
          </a:p>
        </p:txBody>
      </p:sp>
      <p:sp>
        <p:nvSpPr>
          <p:cNvPr id="6" name="TextBox 5">
            <a:extLst>
              <a:ext uri="{FF2B5EF4-FFF2-40B4-BE49-F238E27FC236}">
                <a16:creationId xmlns:a16="http://schemas.microsoft.com/office/drawing/2014/main" id="{78A21A7C-379E-1B1D-F213-29906A356A79}"/>
              </a:ext>
            </a:extLst>
          </p:cNvPr>
          <p:cNvSpPr txBox="1"/>
          <p:nvPr/>
        </p:nvSpPr>
        <p:spPr>
          <a:xfrm>
            <a:off x="5829015" y="1700808"/>
            <a:ext cx="1863844" cy="369332"/>
          </a:xfrm>
          <a:prstGeom prst="rect">
            <a:avLst/>
          </a:prstGeom>
          <a:noFill/>
        </p:spPr>
        <p:txBody>
          <a:bodyPr wrap="none" rtlCol="0">
            <a:spAutoFit/>
          </a:bodyPr>
          <a:lstStyle/>
          <a:p>
            <a:r>
              <a:rPr lang="en-US" dirty="0"/>
              <a:t>C</a:t>
            </a:r>
            <a:r>
              <a:rPr lang="en-TW" dirty="0"/>
              <a:t>old water supply</a:t>
            </a:r>
          </a:p>
        </p:txBody>
      </p:sp>
      <p:sp>
        <p:nvSpPr>
          <p:cNvPr id="7" name="TextBox 6">
            <a:extLst>
              <a:ext uri="{FF2B5EF4-FFF2-40B4-BE49-F238E27FC236}">
                <a16:creationId xmlns:a16="http://schemas.microsoft.com/office/drawing/2014/main" id="{CFF6BC0F-84B4-39DE-2E15-43F02FAECE47}"/>
              </a:ext>
            </a:extLst>
          </p:cNvPr>
          <p:cNvSpPr txBox="1"/>
          <p:nvPr/>
        </p:nvSpPr>
        <p:spPr>
          <a:xfrm>
            <a:off x="5390561" y="5219908"/>
            <a:ext cx="876907" cy="369332"/>
          </a:xfrm>
          <a:prstGeom prst="rect">
            <a:avLst/>
          </a:prstGeom>
          <a:noFill/>
        </p:spPr>
        <p:txBody>
          <a:bodyPr wrap="none" rtlCol="0">
            <a:spAutoFit/>
          </a:bodyPr>
          <a:lstStyle/>
          <a:p>
            <a:r>
              <a:rPr lang="en-TW" dirty="0"/>
              <a:t>storage</a:t>
            </a:r>
          </a:p>
        </p:txBody>
      </p:sp>
      <p:sp>
        <p:nvSpPr>
          <p:cNvPr id="9" name="TextBox 8">
            <a:extLst>
              <a:ext uri="{FF2B5EF4-FFF2-40B4-BE49-F238E27FC236}">
                <a16:creationId xmlns:a16="http://schemas.microsoft.com/office/drawing/2014/main" id="{72EA2860-0712-0186-D4C3-0B2865683376}"/>
              </a:ext>
            </a:extLst>
          </p:cNvPr>
          <p:cNvSpPr txBox="1"/>
          <p:nvPr/>
        </p:nvSpPr>
        <p:spPr>
          <a:xfrm>
            <a:off x="6762781" y="5209012"/>
            <a:ext cx="800412" cy="369332"/>
          </a:xfrm>
          <a:prstGeom prst="rect">
            <a:avLst/>
          </a:prstGeom>
          <a:noFill/>
        </p:spPr>
        <p:txBody>
          <a:bodyPr wrap="none" rtlCol="0">
            <a:spAutoFit/>
          </a:bodyPr>
          <a:lstStyle/>
          <a:p>
            <a:r>
              <a:rPr lang="en-TW" dirty="0"/>
              <a:t>heater</a:t>
            </a:r>
          </a:p>
        </p:txBody>
      </p:sp>
      <p:sp>
        <p:nvSpPr>
          <p:cNvPr id="10" name="TextBox 9">
            <a:extLst>
              <a:ext uri="{FF2B5EF4-FFF2-40B4-BE49-F238E27FC236}">
                <a16:creationId xmlns:a16="http://schemas.microsoft.com/office/drawing/2014/main" id="{6CF8547B-4F4A-8C7A-2135-0FCB65C60490}"/>
              </a:ext>
            </a:extLst>
          </p:cNvPr>
          <p:cNvSpPr txBox="1"/>
          <p:nvPr/>
        </p:nvSpPr>
        <p:spPr>
          <a:xfrm>
            <a:off x="-4223" y="4647111"/>
            <a:ext cx="2220480" cy="646331"/>
          </a:xfrm>
          <a:prstGeom prst="rect">
            <a:avLst/>
          </a:prstGeom>
          <a:noFill/>
        </p:spPr>
        <p:txBody>
          <a:bodyPr wrap="none" rtlCol="0">
            <a:spAutoFit/>
          </a:bodyPr>
          <a:lstStyle/>
          <a:p>
            <a:r>
              <a:rPr lang="en-US" dirty="0"/>
              <a:t>P</a:t>
            </a:r>
            <a:r>
              <a:rPr lang="en-TW" dirty="0"/>
              <a:t>ump activated when</a:t>
            </a:r>
          </a:p>
          <a:p>
            <a:r>
              <a:rPr lang="en-TW" dirty="0"/>
              <a:t> Tc &gt; Ts +10 degrees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0722" name="Picture 2"/>
          <p:cNvPicPr>
            <a:picLocks noGrp="1" noChangeAspect="1" noChangeArrowheads="1"/>
          </p:cNvPicPr>
          <p:nvPr>
            <p:ph idx="1"/>
          </p:nvPr>
        </p:nvPicPr>
        <p:blipFill>
          <a:blip r:embed="rId2" cstate="print"/>
          <a:srcRect/>
          <a:stretch>
            <a:fillRect/>
          </a:stretch>
        </p:blipFill>
        <p:spPr bwMode="auto">
          <a:xfrm>
            <a:off x="179512" y="980728"/>
            <a:ext cx="8788935" cy="452590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39</a:t>
            </a:fld>
            <a:endParaRPr lang="zh-TW" altLang="en-US"/>
          </a:p>
        </p:txBody>
      </p:sp>
      <p:sp>
        <p:nvSpPr>
          <p:cNvPr id="3" name="TextBox 2">
            <a:extLst>
              <a:ext uri="{FF2B5EF4-FFF2-40B4-BE49-F238E27FC236}">
                <a16:creationId xmlns:a16="http://schemas.microsoft.com/office/drawing/2014/main" id="{5113C256-CA51-546B-282C-DEA65992273E}"/>
              </a:ext>
            </a:extLst>
          </p:cNvPr>
          <p:cNvSpPr txBox="1"/>
          <p:nvPr/>
        </p:nvSpPr>
        <p:spPr>
          <a:xfrm>
            <a:off x="2123728" y="982039"/>
            <a:ext cx="2306144" cy="369332"/>
          </a:xfrm>
          <a:prstGeom prst="rect">
            <a:avLst/>
          </a:prstGeom>
          <a:noFill/>
        </p:spPr>
        <p:txBody>
          <a:bodyPr wrap="none" rtlCol="0">
            <a:spAutoFit/>
          </a:bodyPr>
          <a:lstStyle/>
          <a:p>
            <a:r>
              <a:rPr lang="en-US" dirty="0"/>
              <a:t>D</a:t>
            </a:r>
            <a:r>
              <a:rPr lang="en-TW" dirty="0"/>
              <a:t>ouble paned window</a:t>
            </a:r>
          </a:p>
        </p:txBody>
      </p:sp>
      <p:sp>
        <p:nvSpPr>
          <p:cNvPr id="4" name="TextBox 3">
            <a:extLst>
              <a:ext uri="{FF2B5EF4-FFF2-40B4-BE49-F238E27FC236}">
                <a16:creationId xmlns:a16="http://schemas.microsoft.com/office/drawing/2014/main" id="{B47F8B4A-BEF3-8C71-E132-C9AFE19D2A3B}"/>
              </a:ext>
            </a:extLst>
          </p:cNvPr>
          <p:cNvSpPr txBox="1"/>
          <p:nvPr/>
        </p:nvSpPr>
        <p:spPr>
          <a:xfrm>
            <a:off x="3779912" y="2708920"/>
            <a:ext cx="2868670" cy="369332"/>
          </a:xfrm>
          <a:prstGeom prst="rect">
            <a:avLst/>
          </a:prstGeom>
          <a:noFill/>
        </p:spPr>
        <p:txBody>
          <a:bodyPr wrap="none" rtlCol="0">
            <a:spAutoFit/>
          </a:bodyPr>
          <a:lstStyle/>
          <a:p>
            <a:r>
              <a:rPr lang="en-US" dirty="0"/>
              <a:t>C</a:t>
            </a:r>
            <a:r>
              <a:rPr lang="en-TW" dirty="0"/>
              <a:t>olored black 40 Gallon tank</a:t>
            </a:r>
          </a:p>
        </p:txBody>
      </p:sp>
      <p:sp>
        <p:nvSpPr>
          <p:cNvPr id="6" name="TextBox 5">
            <a:extLst>
              <a:ext uri="{FF2B5EF4-FFF2-40B4-BE49-F238E27FC236}">
                <a16:creationId xmlns:a16="http://schemas.microsoft.com/office/drawing/2014/main" id="{9A73C34D-175D-3762-EDD5-1ECA216066A8}"/>
              </a:ext>
            </a:extLst>
          </p:cNvPr>
          <p:cNvSpPr txBox="1"/>
          <p:nvPr/>
        </p:nvSpPr>
        <p:spPr>
          <a:xfrm>
            <a:off x="3463678" y="4435801"/>
            <a:ext cx="1932388" cy="369332"/>
          </a:xfrm>
          <a:prstGeom prst="rect">
            <a:avLst/>
          </a:prstGeom>
          <a:noFill/>
        </p:spPr>
        <p:txBody>
          <a:bodyPr wrap="none" rtlCol="0">
            <a:spAutoFit/>
          </a:bodyPr>
          <a:lstStyle/>
          <a:p>
            <a:r>
              <a:rPr lang="en-US" dirty="0"/>
              <a:t>R</a:t>
            </a:r>
            <a:r>
              <a:rPr lang="en-TW" dirty="0"/>
              <a:t>eflective coatings</a:t>
            </a:r>
          </a:p>
        </p:txBody>
      </p:sp>
      <p:sp>
        <p:nvSpPr>
          <p:cNvPr id="7" name="TextBox 6">
            <a:extLst>
              <a:ext uri="{FF2B5EF4-FFF2-40B4-BE49-F238E27FC236}">
                <a16:creationId xmlns:a16="http://schemas.microsoft.com/office/drawing/2014/main" id="{4FF6B426-8341-1B75-3B03-B326C3A88DE4}"/>
              </a:ext>
            </a:extLst>
          </p:cNvPr>
          <p:cNvSpPr txBox="1"/>
          <p:nvPr/>
        </p:nvSpPr>
        <p:spPr>
          <a:xfrm>
            <a:off x="1475656" y="5428305"/>
            <a:ext cx="1701748" cy="369332"/>
          </a:xfrm>
          <a:prstGeom prst="rect">
            <a:avLst/>
          </a:prstGeom>
          <a:noFill/>
        </p:spPr>
        <p:txBody>
          <a:bodyPr wrap="none" rtlCol="0">
            <a:spAutoFit/>
          </a:bodyPr>
          <a:lstStyle/>
          <a:p>
            <a:r>
              <a:rPr lang="en-US" dirty="0"/>
              <a:t>I</a:t>
            </a:r>
            <a:r>
              <a:rPr lang="en-TW" dirty="0"/>
              <a:t>nsulated covers</a:t>
            </a:r>
          </a:p>
        </p:txBody>
      </p:sp>
      <p:sp>
        <p:nvSpPr>
          <p:cNvPr id="8" name="TextBox 7">
            <a:extLst>
              <a:ext uri="{FF2B5EF4-FFF2-40B4-BE49-F238E27FC236}">
                <a16:creationId xmlns:a16="http://schemas.microsoft.com/office/drawing/2014/main" id="{3727217C-C4B3-7755-99F1-002DC97B5A17}"/>
              </a:ext>
            </a:extLst>
          </p:cNvPr>
          <p:cNvSpPr txBox="1"/>
          <p:nvPr/>
        </p:nvSpPr>
        <p:spPr>
          <a:xfrm>
            <a:off x="5724128" y="5428305"/>
            <a:ext cx="2824556" cy="369332"/>
          </a:xfrm>
          <a:prstGeom prst="rect">
            <a:avLst/>
          </a:prstGeom>
          <a:noFill/>
        </p:spPr>
        <p:txBody>
          <a:bodyPr wrap="none" rtlCol="0">
            <a:spAutoFit/>
          </a:bodyPr>
          <a:lstStyle/>
          <a:p>
            <a:r>
              <a:rPr lang="en-US" dirty="0"/>
              <a:t>S</a:t>
            </a:r>
            <a:r>
              <a:rPr lang="en-TW" dirty="0"/>
              <a:t>andwich box home heaters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20000"/>
          </a:bodyPr>
          <a:lstStyle/>
          <a:p>
            <a:r>
              <a:rPr lang="zh-TW" altLang="en-US" dirty="0">
                <a:solidFill>
                  <a:schemeClr val="accent3"/>
                </a:solidFill>
              </a:rPr>
              <a:t>可再生能量資源</a:t>
            </a:r>
            <a:r>
              <a:rPr lang="zh-TW" altLang="en-US" dirty="0"/>
              <a:t>為能量匱乏的世界帶來許多希望，它們可以應用在許多方面，而其引起的環境問題極少，並且容易運用適當的科學技術取得。</a:t>
            </a:r>
            <a:endParaRPr lang="en-US" altLang="zh-TW" dirty="0"/>
          </a:p>
          <a:p>
            <a:r>
              <a:rPr lang="zh-TW" altLang="en-US" dirty="0"/>
              <a:t>它更帶給那些因高能量投資成本阻礙經濟成長的開發中國家新的希望，這些資源具有無限的發展潛力。</a:t>
            </a:r>
            <a:endParaRPr lang="en-US" altLang="zh-TW" dirty="0"/>
          </a:p>
          <a:p>
            <a:r>
              <a:rPr lang="zh-TW" altLang="en-US" dirty="0"/>
              <a:t>令人困惑的是，為什麼可再生能量之使用依然如此偏低，究其原因，主要是經濟考量，尤其是與一般低廉的商用燃料相比。</a:t>
            </a:r>
            <a:endParaRPr lang="en-US" altLang="zh-TW" dirty="0"/>
          </a:p>
          <a:p>
            <a:r>
              <a:rPr lang="en-US" altLang="zh-TW" dirty="0"/>
              <a:t>Renewable energy resources bring much hope to an energy-starved world. They can be used in many ways, cause few environmental problems, and are easy to obtain using appropriate science and technology.</a:t>
            </a:r>
          </a:p>
          <a:p>
            <a:r>
              <a:rPr lang="en-US" altLang="zh-TW" dirty="0"/>
              <a:t>It also brings new hope to developing countries whose economic growth is hindered by high energy investment costs. These resources have unlimited development potential.</a:t>
            </a:r>
          </a:p>
          <a:p>
            <a:r>
              <a:rPr lang="en-US" altLang="zh-TW" dirty="0"/>
              <a:t>It is puzzling why the use of renewable energy remains so low. The reason is mainly economic considerations, especially compared with the generally cheap commercial fuels.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1746" name="Picture 2"/>
          <p:cNvPicPr>
            <a:picLocks noGrp="1" noChangeAspect="1" noChangeArrowheads="1"/>
          </p:cNvPicPr>
          <p:nvPr>
            <p:ph idx="1"/>
          </p:nvPr>
        </p:nvPicPr>
        <p:blipFill>
          <a:blip r:embed="rId2" cstate="print"/>
          <a:srcRect/>
          <a:stretch>
            <a:fillRect/>
          </a:stretch>
        </p:blipFill>
        <p:spPr bwMode="auto">
          <a:xfrm>
            <a:off x="107504" y="908719"/>
            <a:ext cx="8712968" cy="474348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40</a:t>
            </a:fld>
            <a:endParaRPr lang="zh-TW" altLang="en-US"/>
          </a:p>
        </p:txBody>
      </p:sp>
      <p:sp>
        <p:nvSpPr>
          <p:cNvPr id="3" name="TextBox 2">
            <a:extLst>
              <a:ext uri="{FF2B5EF4-FFF2-40B4-BE49-F238E27FC236}">
                <a16:creationId xmlns:a16="http://schemas.microsoft.com/office/drawing/2014/main" id="{F1F54620-0411-0242-60E2-FA34FA525641}"/>
              </a:ext>
            </a:extLst>
          </p:cNvPr>
          <p:cNvSpPr txBox="1"/>
          <p:nvPr/>
        </p:nvSpPr>
        <p:spPr>
          <a:xfrm>
            <a:off x="543701" y="1412776"/>
            <a:ext cx="1198598" cy="369332"/>
          </a:xfrm>
          <a:prstGeom prst="rect">
            <a:avLst/>
          </a:prstGeom>
          <a:noFill/>
        </p:spPr>
        <p:txBody>
          <a:bodyPr wrap="none" rtlCol="0">
            <a:spAutoFit/>
          </a:bodyPr>
          <a:lstStyle/>
          <a:p>
            <a:r>
              <a:rPr lang="en-TW" dirty="0"/>
              <a:t>Cold water</a:t>
            </a:r>
          </a:p>
        </p:txBody>
      </p:sp>
      <p:sp>
        <p:nvSpPr>
          <p:cNvPr id="4" name="TextBox 3">
            <a:extLst>
              <a:ext uri="{FF2B5EF4-FFF2-40B4-BE49-F238E27FC236}">
                <a16:creationId xmlns:a16="http://schemas.microsoft.com/office/drawing/2014/main" id="{0AE4D8EE-7EAD-4D0F-ECA1-F20BB7A42CB5}"/>
              </a:ext>
            </a:extLst>
          </p:cNvPr>
          <p:cNvSpPr txBox="1"/>
          <p:nvPr/>
        </p:nvSpPr>
        <p:spPr>
          <a:xfrm>
            <a:off x="3930502" y="1412776"/>
            <a:ext cx="1350883" cy="369332"/>
          </a:xfrm>
          <a:prstGeom prst="rect">
            <a:avLst/>
          </a:prstGeom>
          <a:noFill/>
        </p:spPr>
        <p:txBody>
          <a:bodyPr wrap="none" rtlCol="0">
            <a:spAutoFit/>
          </a:bodyPr>
          <a:lstStyle/>
          <a:p>
            <a:r>
              <a:rPr lang="en-TW" dirty="0"/>
              <a:t>Warm water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2770" name="Picture 2"/>
          <p:cNvPicPr>
            <a:picLocks noGrp="1" noChangeAspect="1" noChangeArrowheads="1"/>
          </p:cNvPicPr>
          <p:nvPr>
            <p:ph idx="1"/>
          </p:nvPr>
        </p:nvPicPr>
        <p:blipFill>
          <a:blip r:embed="rId2" cstate="print"/>
          <a:srcRect/>
          <a:stretch>
            <a:fillRect/>
          </a:stretch>
        </p:blipFill>
        <p:spPr bwMode="auto">
          <a:xfrm>
            <a:off x="508093" y="1196752"/>
            <a:ext cx="8127814" cy="49672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2770" name="Picture 2"/>
          <p:cNvPicPr>
            <a:picLocks noGrp="1" noChangeAspect="1" noChangeArrowheads="1"/>
          </p:cNvPicPr>
          <p:nvPr>
            <p:ph idx="1"/>
          </p:nvPr>
        </p:nvPicPr>
        <p:blipFill>
          <a:blip r:embed="rId2" cstate="print"/>
          <a:srcRect/>
          <a:stretch>
            <a:fillRect/>
          </a:stretch>
        </p:blipFill>
        <p:spPr bwMode="auto">
          <a:xfrm>
            <a:off x="508093" y="1196752"/>
            <a:ext cx="8127814" cy="49672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42</a:t>
            </a:fld>
            <a:endParaRPr lang="zh-TW" altLang="en-US"/>
          </a:p>
        </p:txBody>
      </p:sp>
      <p:sp>
        <p:nvSpPr>
          <p:cNvPr id="3" name="TextBox 2">
            <a:extLst>
              <a:ext uri="{FF2B5EF4-FFF2-40B4-BE49-F238E27FC236}">
                <a16:creationId xmlns:a16="http://schemas.microsoft.com/office/drawing/2014/main" id="{F0FB6D60-CDE8-E650-87C0-438AAA17F7A3}"/>
              </a:ext>
            </a:extLst>
          </p:cNvPr>
          <p:cNvSpPr txBox="1"/>
          <p:nvPr/>
        </p:nvSpPr>
        <p:spPr>
          <a:xfrm>
            <a:off x="508093" y="1556792"/>
            <a:ext cx="7952339" cy="1200329"/>
          </a:xfrm>
          <a:prstGeom prst="rect">
            <a:avLst/>
          </a:prstGeom>
          <a:solidFill>
            <a:schemeClr val="bg1"/>
          </a:solidFill>
        </p:spPr>
        <p:txBody>
          <a:bodyPr wrap="square" rtlCol="0">
            <a:spAutoFit/>
          </a:bodyPr>
          <a:lstStyle/>
          <a:p>
            <a:r>
              <a:rPr lang="en-TW" dirty="0"/>
              <a:t>How large an area is needed to heat 80 gallons of water from 50 F to 130 F during March in Los Angeles? Suppose the sunlight is 1,700 BTU/day/ft</a:t>
            </a:r>
            <a:r>
              <a:rPr lang="en-TW" baseline="30000" dirty="0"/>
              <a:t>2</a:t>
            </a:r>
            <a:r>
              <a:rPr lang="en-TW" dirty="0"/>
              <a:t> and the FPC is 50% efficient.</a:t>
            </a:r>
          </a:p>
          <a:p>
            <a:endParaRPr lang="en-TW" dirty="0"/>
          </a:p>
        </p:txBody>
      </p:sp>
      <p:sp>
        <p:nvSpPr>
          <p:cNvPr id="4" name="TextBox 3">
            <a:extLst>
              <a:ext uri="{FF2B5EF4-FFF2-40B4-BE49-F238E27FC236}">
                <a16:creationId xmlns:a16="http://schemas.microsoft.com/office/drawing/2014/main" id="{6B15051D-A4AF-8B0D-63D9-2280B7DC5F22}"/>
              </a:ext>
            </a:extLst>
          </p:cNvPr>
          <p:cNvSpPr txBox="1"/>
          <p:nvPr/>
        </p:nvSpPr>
        <p:spPr>
          <a:xfrm>
            <a:off x="1143000" y="3291591"/>
            <a:ext cx="6741368" cy="369332"/>
          </a:xfrm>
          <a:prstGeom prst="rect">
            <a:avLst/>
          </a:prstGeom>
          <a:solidFill>
            <a:schemeClr val="bg1"/>
          </a:solidFill>
        </p:spPr>
        <p:txBody>
          <a:bodyPr wrap="square" rtlCol="0">
            <a:spAutoFit/>
          </a:bodyPr>
          <a:lstStyle/>
          <a:p>
            <a:r>
              <a:rPr lang="en-TW" dirty="0"/>
              <a:t>Estimate the heat from the specific heat capacity. </a:t>
            </a:r>
          </a:p>
        </p:txBody>
      </p:sp>
      <p:sp>
        <p:nvSpPr>
          <p:cNvPr id="6" name="TextBox 5">
            <a:extLst>
              <a:ext uri="{FF2B5EF4-FFF2-40B4-BE49-F238E27FC236}">
                <a16:creationId xmlns:a16="http://schemas.microsoft.com/office/drawing/2014/main" id="{2A431D25-9301-0D5F-9593-DCC8C8C3A98F}"/>
              </a:ext>
            </a:extLst>
          </p:cNvPr>
          <p:cNvSpPr txBox="1"/>
          <p:nvPr/>
        </p:nvSpPr>
        <p:spPr>
          <a:xfrm>
            <a:off x="526169" y="4369455"/>
            <a:ext cx="5413983" cy="369332"/>
          </a:xfrm>
          <a:prstGeom prst="rect">
            <a:avLst/>
          </a:prstGeom>
          <a:solidFill>
            <a:schemeClr val="bg1"/>
          </a:solidFill>
        </p:spPr>
        <p:txBody>
          <a:bodyPr wrap="none" rtlCol="0">
            <a:spAutoFit/>
          </a:bodyPr>
          <a:lstStyle/>
          <a:p>
            <a:r>
              <a:rPr lang="en-TW" dirty="0"/>
              <a:t>FPC gives the calculation Q = sunlight * area * efficiency</a:t>
            </a:r>
          </a:p>
        </p:txBody>
      </p:sp>
      <p:sp>
        <p:nvSpPr>
          <p:cNvPr id="7" name="TextBox 6">
            <a:extLst>
              <a:ext uri="{FF2B5EF4-FFF2-40B4-BE49-F238E27FC236}">
                <a16:creationId xmlns:a16="http://schemas.microsoft.com/office/drawing/2014/main" id="{276D58BB-AA90-D6B4-1602-3FC3FC1D3DC7}"/>
              </a:ext>
            </a:extLst>
          </p:cNvPr>
          <p:cNvSpPr txBox="1"/>
          <p:nvPr/>
        </p:nvSpPr>
        <p:spPr>
          <a:xfrm>
            <a:off x="5508104" y="4931876"/>
            <a:ext cx="598434" cy="369332"/>
          </a:xfrm>
          <a:prstGeom prst="rect">
            <a:avLst/>
          </a:prstGeom>
          <a:solidFill>
            <a:schemeClr val="bg1"/>
          </a:solidFill>
        </p:spPr>
        <p:txBody>
          <a:bodyPr wrap="none" rtlCol="0">
            <a:spAutoFit/>
          </a:bodyPr>
          <a:lstStyle/>
          <a:p>
            <a:r>
              <a:rPr lang="en-TW" dirty="0"/>
              <a:t>area</a:t>
            </a:r>
          </a:p>
        </p:txBody>
      </p:sp>
      <p:sp>
        <p:nvSpPr>
          <p:cNvPr id="8" name="TextBox 7">
            <a:extLst>
              <a:ext uri="{FF2B5EF4-FFF2-40B4-BE49-F238E27FC236}">
                <a16:creationId xmlns:a16="http://schemas.microsoft.com/office/drawing/2014/main" id="{A6CD4CE4-8C09-0D77-9300-AC57232B167D}"/>
              </a:ext>
            </a:extLst>
          </p:cNvPr>
          <p:cNvSpPr txBox="1"/>
          <p:nvPr/>
        </p:nvSpPr>
        <p:spPr>
          <a:xfrm>
            <a:off x="827584" y="5507940"/>
            <a:ext cx="2376264" cy="369332"/>
          </a:xfrm>
          <a:prstGeom prst="rect">
            <a:avLst/>
          </a:prstGeom>
          <a:solidFill>
            <a:schemeClr val="bg1"/>
          </a:solidFill>
        </p:spPr>
        <p:txBody>
          <a:bodyPr wrap="square" rtlCol="0">
            <a:spAutoFit/>
          </a:bodyPr>
          <a:lstStyle/>
          <a:p>
            <a:r>
              <a:rPr lang="en-TW" dirty="0"/>
              <a:t>The total area is then </a:t>
            </a:r>
          </a:p>
        </p:txBody>
      </p:sp>
    </p:spTree>
    <p:extLst>
      <p:ext uri="{BB962C8B-B14F-4D97-AF65-F5344CB8AC3E}">
        <p14:creationId xmlns:p14="http://schemas.microsoft.com/office/powerpoint/2010/main" val="397680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太陽能集熱器</a:t>
            </a:r>
            <a:r>
              <a:rPr lang="en-US" altLang="zh-TW" dirty="0">
                <a:solidFill>
                  <a:schemeClr val="tx2"/>
                </a:solidFill>
              </a:rPr>
              <a:t>solar collectors</a:t>
            </a:r>
            <a:endParaRPr lang="zh-TW" altLang="en-US" dirty="0">
              <a:solidFill>
                <a:schemeClr val="tx2"/>
              </a:solidFill>
            </a:endParaRPr>
          </a:p>
        </p:txBody>
      </p:sp>
      <p:sp>
        <p:nvSpPr>
          <p:cNvPr id="3" name="內容版面配置區 2"/>
          <p:cNvSpPr>
            <a:spLocks noGrp="1"/>
          </p:cNvSpPr>
          <p:nvPr>
            <p:ph idx="1"/>
          </p:nvPr>
        </p:nvSpPr>
        <p:spPr>
          <a:xfrm>
            <a:off x="179512" y="712168"/>
            <a:ext cx="8784976" cy="5263480"/>
          </a:xfrm>
        </p:spPr>
        <p:txBody>
          <a:bodyPr/>
          <a:lstStyle/>
          <a:p>
            <a:r>
              <a:rPr lang="zh-TW" altLang="en-US" dirty="0"/>
              <a:t>太陽能集熱器 </a:t>
            </a:r>
            <a:r>
              <a:rPr lang="en-US" altLang="zh-TW" dirty="0"/>
              <a:t>(solar collectors) </a:t>
            </a:r>
            <a:r>
              <a:rPr lang="zh-TW" altLang="en-US" dirty="0"/>
              <a:t>一般安裝於屋頂上，並將一絕緣良好的熱儲存槽放在地下室。</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43</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709228" y="1455142"/>
            <a:ext cx="7725544" cy="5283018"/>
          </a:xfrm>
          <a:prstGeom prst="rect">
            <a:avLst/>
          </a:prstGeom>
          <a:noFill/>
          <a:ln w="9525">
            <a:noFill/>
            <a:miter lim="800000"/>
            <a:headEnd/>
            <a:tailEnd/>
          </a:ln>
        </p:spPr>
      </p:pic>
      <p:sp>
        <p:nvSpPr>
          <p:cNvPr id="7" name="內容版面配置區 2"/>
          <p:cNvSpPr txBox="1">
            <a:spLocks/>
          </p:cNvSpPr>
          <p:nvPr/>
        </p:nvSpPr>
        <p:spPr>
          <a:xfrm>
            <a:off x="4932040" y="1556792"/>
            <a:ext cx="4032448" cy="4615408"/>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a:lstStyle>
          <a:p>
            <a:r>
              <a:rPr lang="zh-TW" altLang="en-US"/>
              <a:t>如欲算出提供房屋熱能 </a:t>
            </a:r>
            <a:r>
              <a:rPr lang="en-US" altLang="zh-TW" i="1"/>
              <a:t>Q</a:t>
            </a:r>
            <a:r>
              <a:rPr lang="zh-TW" altLang="en-US"/>
              <a:t> 所需 </a:t>
            </a:r>
            <a:r>
              <a:rPr lang="en-US" altLang="zh-TW"/>
              <a:t>FPC </a:t>
            </a:r>
            <a:r>
              <a:rPr lang="zh-TW" altLang="en-US"/>
              <a:t>的面積大小，則需先知道平均日照 </a:t>
            </a:r>
            <a:r>
              <a:rPr lang="en-US" altLang="zh-TW" i="1"/>
              <a:t>I</a:t>
            </a:r>
            <a:r>
              <a:rPr lang="zh-TW" altLang="en-US"/>
              <a:t> 及集熱器的效率 </a:t>
            </a:r>
            <a:r>
              <a:rPr lang="en-US" altLang="zh-TW" i="1"/>
              <a:t>ε</a:t>
            </a:r>
            <a:r>
              <a:rPr lang="zh-TW" altLang="en-US"/>
              <a:t>：</a:t>
            </a:r>
            <a:endParaRPr lang="zh-TW" altLang="en-US" dirty="0"/>
          </a:p>
        </p:txBody>
      </p:sp>
      <p:pic>
        <p:nvPicPr>
          <p:cNvPr id="8" name="Picture 2"/>
          <p:cNvPicPr>
            <a:picLocks noChangeAspect="1" noChangeArrowheads="1"/>
          </p:cNvPicPr>
          <p:nvPr/>
        </p:nvPicPr>
        <p:blipFill>
          <a:blip r:embed="rId3" cstate="print"/>
          <a:srcRect/>
          <a:stretch>
            <a:fillRect/>
          </a:stretch>
        </p:blipFill>
        <p:spPr bwMode="auto">
          <a:xfrm>
            <a:off x="5808121" y="3501008"/>
            <a:ext cx="2280285" cy="506730"/>
          </a:xfrm>
          <a:prstGeom prst="rect">
            <a:avLst/>
          </a:prstGeom>
          <a:noFill/>
          <a:ln w="9525">
            <a:noFill/>
            <a:miter lim="800000"/>
            <a:headEnd/>
            <a:tailEnd/>
          </a:ln>
        </p:spPr>
      </p:pic>
      <p:sp>
        <p:nvSpPr>
          <p:cNvPr id="4" name="TextBox 3">
            <a:extLst>
              <a:ext uri="{FF2B5EF4-FFF2-40B4-BE49-F238E27FC236}">
                <a16:creationId xmlns:a16="http://schemas.microsoft.com/office/drawing/2014/main" id="{3DBE395B-05D9-4B89-86F0-B5429BFBEE78}"/>
              </a:ext>
            </a:extLst>
          </p:cNvPr>
          <p:cNvSpPr txBox="1"/>
          <p:nvPr/>
        </p:nvSpPr>
        <p:spPr>
          <a:xfrm>
            <a:off x="5359507" y="4104381"/>
            <a:ext cx="3075265" cy="646331"/>
          </a:xfrm>
          <a:prstGeom prst="rect">
            <a:avLst/>
          </a:prstGeom>
          <a:noFill/>
        </p:spPr>
        <p:txBody>
          <a:bodyPr wrap="none" rtlCol="0">
            <a:spAutoFit/>
          </a:bodyPr>
          <a:lstStyle/>
          <a:p>
            <a:r>
              <a:rPr lang="en-US" dirty="0"/>
              <a:t>F</a:t>
            </a:r>
            <a:r>
              <a:rPr lang="en-TW" dirty="0"/>
              <a:t>lat plate collectors take in </a:t>
            </a:r>
          </a:p>
          <a:p>
            <a:r>
              <a:rPr lang="en-TW" dirty="0"/>
              <a:t>heat=Intensity*efficiency*area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5058" name="Picture 2"/>
          <p:cNvPicPr>
            <a:picLocks noGrp="1" noChangeAspect="1" noChangeArrowheads="1"/>
          </p:cNvPicPr>
          <p:nvPr>
            <p:ph idx="1"/>
          </p:nvPr>
        </p:nvPicPr>
        <p:blipFill>
          <a:blip r:embed="rId2" cstate="print"/>
          <a:srcRect/>
          <a:stretch>
            <a:fillRect/>
          </a:stretch>
        </p:blipFill>
        <p:spPr bwMode="auto">
          <a:xfrm>
            <a:off x="457200" y="487923"/>
            <a:ext cx="8229600" cy="580912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5058" name="Picture 2"/>
          <p:cNvPicPr>
            <a:picLocks noGrp="1" noChangeAspect="1" noChangeArrowheads="1"/>
          </p:cNvPicPr>
          <p:nvPr>
            <p:ph idx="1"/>
          </p:nvPr>
        </p:nvPicPr>
        <p:blipFill>
          <a:blip r:embed="rId2" cstate="print"/>
          <a:srcRect/>
          <a:stretch>
            <a:fillRect/>
          </a:stretch>
        </p:blipFill>
        <p:spPr bwMode="auto">
          <a:xfrm>
            <a:off x="457200" y="487923"/>
            <a:ext cx="8229600" cy="580912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45</a:t>
            </a:fld>
            <a:endParaRPr lang="zh-TW" altLang="en-US"/>
          </a:p>
        </p:txBody>
      </p:sp>
      <p:sp>
        <p:nvSpPr>
          <p:cNvPr id="3" name="TextBox 2">
            <a:extLst>
              <a:ext uri="{FF2B5EF4-FFF2-40B4-BE49-F238E27FC236}">
                <a16:creationId xmlns:a16="http://schemas.microsoft.com/office/drawing/2014/main" id="{DE282593-9AFE-7CCA-557C-6A153E671F42}"/>
              </a:ext>
            </a:extLst>
          </p:cNvPr>
          <p:cNvSpPr txBox="1"/>
          <p:nvPr/>
        </p:nvSpPr>
        <p:spPr>
          <a:xfrm>
            <a:off x="457200" y="860519"/>
            <a:ext cx="8075240" cy="1200329"/>
          </a:xfrm>
          <a:prstGeom prst="rect">
            <a:avLst/>
          </a:prstGeom>
          <a:solidFill>
            <a:schemeClr val="bg1"/>
          </a:solidFill>
        </p:spPr>
        <p:txBody>
          <a:bodyPr wrap="square" rtlCol="0">
            <a:spAutoFit/>
          </a:bodyPr>
          <a:lstStyle/>
          <a:p>
            <a:r>
              <a:rPr lang="en-TW" dirty="0"/>
              <a:t>Suppose the heat load of a room were 20,000 BTU/h. Assuming a solar heat collector taking 1,800 BTU/ft</a:t>
            </a:r>
            <a:r>
              <a:rPr lang="en-TW" baseline="30000" dirty="0"/>
              <a:t>2</a:t>
            </a:r>
            <a:r>
              <a:rPr lang="en-TW" dirty="0"/>
              <a:t>/day were 50% efficient, how much area is needed?</a:t>
            </a:r>
          </a:p>
          <a:p>
            <a:endParaRPr lang="en-TW" dirty="0"/>
          </a:p>
          <a:p>
            <a:endParaRPr lang="en-TW" dirty="0"/>
          </a:p>
        </p:txBody>
      </p:sp>
      <p:sp>
        <p:nvSpPr>
          <p:cNvPr id="4" name="TextBox 3">
            <a:extLst>
              <a:ext uri="{FF2B5EF4-FFF2-40B4-BE49-F238E27FC236}">
                <a16:creationId xmlns:a16="http://schemas.microsoft.com/office/drawing/2014/main" id="{4A9F56E2-EC62-ED25-6EBD-DEA59D476D56}"/>
              </a:ext>
            </a:extLst>
          </p:cNvPr>
          <p:cNvSpPr txBox="1"/>
          <p:nvPr/>
        </p:nvSpPr>
        <p:spPr>
          <a:xfrm>
            <a:off x="7524328" y="3023155"/>
            <a:ext cx="1492268" cy="369332"/>
          </a:xfrm>
          <a:prstGeom prst="rect">
            <a:avLst/>
          </a:prstGeom>
          <a:solidFill>
            <a:schemeClr val="bg1"/>
          </a:solidFill>
        </p:spPr>
        <p:txBody>
          <a:bodyPr wrap="none" rtlCol="0">
            <a:spAutoFit/>
          </a:bodyPr>
          <a:lstStyle/>
          <a:p>
            <a:r>
              <a:rPr lang="en-US" dirty="0"/>
              <a:t>C</a:t>
            </a:r>
            <a:r>
              <a:rPr lang="en-TW" dirty="0"/>
              <a:t>ollector area</a:t>
            </a:r>
          </a:p>
        </p:txBody>
      </p:sp>
      <p:sp>
        <p:nvSpPr>
          <p:cNvPr id="6" name="TextBox 5">
            <a:extLst>
              <a:ext uri="{FF2B5EF4-FFF2-40B4-BE49-F238E27FC236}">
                <a16:creationId xmlns:a16="http://schemas.microsoft.com/office/drawing/2014/main" id="{AD289AE2-305D-5B87-FE78-D80CF153AB88}"/>
              </a:ext>
            </a:extLst>
          </p:cNvPr>
          <p:cNvSpPr txBox="1"/>
          <p:nvPr/>
        </p:nvSpPr>
        <p:spPr>
          <a:xfrm>
            <a:off x="444040" y="4831950"/>
            <a:ext cx="8101560" cy="1200329"/>
          </a:xfrm>
          <a:prstGeom prst="rect">
            <a:avLst/>
          </a:prstGeom>
          <a:solidFill>
            <a:schemeClr val="bg1"/>
          </a:solidFill>
        </p:spPr>
        <p:txBody>
          <a:bodyPr wrap="square" rtlCol="0">
            <a:spAutoFit/>
          </a:bodyPr>
          <a:lstStyle/>
          <a:p>
            <a:r>
              <a:rPr lang="en-TW" dirty="0"/>
              <a:t>T</a:t>
            </a:r>
            <a:r>
              <a:rPr lang="en-US" dirty="0"/>
              <a:t>h</a:t>
            </a:r>
            <a:r>
              <a:rPr lang="en-TW" dirty="0"/>
              <a:t>is is about half the area of a typical two story building. If the costs were $45/ft</a:t>
            </a:r>
            <a:r>
              <a:rPr lang="en-TW" baseline="30000" dirty="0"/>
              <a:t>2</a:t>
            </a:r>
            <a:r>
              <a:rPr lang="en-TW" dirty="0"/>
              <a:t>, $24,000 is needed to build the system.</a:t>
            </a:r>
          </a:p>
          <a:p>
            <a:endParaRPr lang="en-TW" dirty="0"/>
          </a:p>
          <a:p>
            <a:endParaRPr lang="en-TW" dirty="0"/>
          </a:p>
        </p:txBody>
      </p:sp>
    </p:spTree>
    <p:extLst>
      <p:ext uri="{BB962C8B-B14F-4D97-AF65-F5344CB8AC3E}">
        <p14:creationId xmlns:p14="http://schemas.microsoft.com/office/powerpoint/2010/main" val="213613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486291"/>
            <a:ext cx="6858000" cy="595536"/>
          </a:xfrm>
        </p:spPr>
        <p:txBody>
          <a:bodyPr>
            <a:normAutofit fontScale="90000"/>
          </a:bodyPr>
          <a:lstStyle/>
          <a:p>
            <a:r>
              <a:rPr lang="zh-TW" altLang="en-US" dirty="0">
                <a:solidFill>
                  <a:schemeClr val="tx2"/>
                </a:solidFill>
              </a:rPr>
              <a:t>被動式太陽能空間加熱系統</a:t>
            </a:r>
            <a:br>
              <a:rPr lang="en-US" altLang="zh-TW" dirty="0">
                <a:solidFill>
                  <a:schemeClr val="tx2"/>
                </a:solidFill>
              </a:rPr>
            </a:br>
            <a:r>
              <a:rPr lang="en-US" altLang="zh-TW" dirty="0">
                <a:solidFill>
                  <a:schemeClr val="tx2"/>
                </a:solidFill>
              </a:rPr>
              <a:t>Passive solar space heating system</a:t>
            </a:r>
            <a:endParaRPr lang="zh-TW" altLang="en-US" dirty="0">
              <a:solidFill>
                <a:schemeClr val="tx2"/>
              </a:solidFill>
            </a:endParaRPr>
          </a:p>
        </p:txBody>
      </p:sp>
      <p:sp>
        <p:nvSpPr>
          <p:cNvPr id="3" name="內容版面配置區 2"/>
          <p:cNvSpPr>
            <a:spLocks noGrp="1"/>
          </p:cNvSpPr>
          <p:nvPr>
            <p:ph idx="1"/>
          </p:nvPr>
        </p:nvSpPr>
        <p:spPr>
          <a:xfrm>
            <a:off x="179512" y="1340768"/>
            <a:ext cx="8784976" cy="4831432"/>
          </a:xfrm>
        </p:spPr>
        <p:txBody>
          <a:bodyPr/>
          <a:lstStyle/>
          <a:p>
            <a:r>
              <a:rPr lang="zh-TW" altLang="en-US" dirty="0"/>
              <a:t>一般被動式太陽能空間加熱系統可以分類成三種形式：</a:t>
            </a:r>
          </a:p>
          <a:p>
            <a:pPr marL="971550" lvl="1" indent="-514350">
              <a:buFont typeface="+mj-lt"/>
              <a:buAutoNum type="arabicPeriod"/>
            </a:pPr>
            <a:r>
              <a:rPr lang="zh-TW" altLang="en-US" dirty="0"/>
              <a:t>直接增益。</a:t>
            </a:r>
          </a:p>
          <a:p>
            <a:pPr marL="971550" lvl="1" indent="-514350">
              <a:buFont typeface="+mj-lt"/>
              <a:buAutoNum type="arabicPeriod"/>
            </a:pPr>
            <a:r>
              <a:rPr lang="zh-TW" altLang="en-US" dirty="0"/>
              <a:t>間接增益。</a:t>
            </a:r>
          </a:p>
          <a:p>
            <a:pPr marL="971550" lvl="1" indent="-514350">
              <a:buFont typeface="+mj-lt"/>
              <a:buAutoNum type="arabicPeriod"/>
            </a:pPr>
            <a:r>
              <a:rPr lang="zh-TW" altLang="en-US" dirty="0"/>
              <a:t>附加太陽能溫室。</a:t>
            </a:r>
            <a:endParaRPr lang="en-US" altLang="zh-TW" dirty="0"/>
          </a:p>
          <a:p>
            <a:pPr marL="457200" lvl="1" indent="0">
              <a:buNone/>
            </a:pPr>
            <a:r>
              <a:rPr lang="en-US" altLang="zh-TW" dirty="0"/>
              <a:t>Generally, passive solar space heating systems can be classified into three forms:</a:t>
            </a:r>
          </a:p>
          <a:p>
            <a:pPr marL="457200" lvl="1" indent="0">
              <a:buNone/>
            </a:pPr>
            <a:r>
              <a:rPr lang="en-US" altLang="zh-TW" dirty="0"/>
              <a:t>1. Direct gain.</a:t>
            </a:r>
          </a:p>
          <a:p>
            <a:pPr marL="457200" lvl="1" indent="0">
              <a:buNone/>
            </a:pPr>
            <a:r>
              <a:rPr lang="en-US" altLang="zh-TW" dirty="0"/>
              <a:t>2. indirect gain.</a:t>
            </a:r>
          </a:p>
          <a:p>
            <a:pPr marL="457200" lvl="1" indent="0">
              <a:buNone/>
            </a:pPr>
            <a:r>
              <a:rPr lang="en-US" altLang="zh-TW" dirty="0"/>
              <a:t>3. Attached solar greenhouse.</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3794" name="Picture 2"/>
          <p:cNvPicPr>
            <a:picLocks noGrp="1" noChangeAspect="1" noChangeArrowheads="1"/>
          </p:cNvPicPr>
          <p:nvPr>
            <p:ph idx="1"/>
          </p:nvPr>
        </p:nvPicPr>
        <p:blipFill>
          <a:blip r:embed="rId2" cstate="print"/>
          <a:srcRect/>
          <a:stretch>
            <a:fillRect/>
          </a:stretch>
        </p:blipFill>
        <p:spPr bwMode="auto">
          <a:xfrm>
            <a:off x="251520" y="1196752"/>
            <a:ext cx="8672323" cy="423160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noAutofit/>
          </a:bodyPr>
          <a:lstStyle/>
          <a:p>
            <a:r>
              <a:rPr lang="zh-TW" altLang="en-US" sz="2000" dirty="0">
                <a:solidFill>
                  <a:schemeClr val="tx2"/>
                </a:solidFill>
              </a:rPr>
              <a:t>此溫室採用石板做為熱質。</a:t>
            </a:r>
            <a:br>
              <a:rPr lang="en-US" altLang="zh-TW" sz="2000" dirty="0">
                <a:solidFill>
                  <a:schemeClr val="tx2"/>
                </a:solidFill>
              </a:rPr>
            </a:br>
            <a:r>
              <a:rPr lang="en-US" altLang="zh-TW" sz="2000" dirty="0">
                <a:solidFill>
                  <a:schemeClr val="tx2"/>
                </a:solidFill>
              </a:rPr>
              <a:t>This greenhouse uses slate as the thermal mass.</a:t>
            </a:r>
            <a:endParaRPr lang="zh-TW" altLang="en-US" sz="2000" dirty="0">
              <a:solidFill>
                <a:schemeClr val="tx2"/>
              </a:solidFill>
            </a:endParaRPr>
          </a:p>
        </p:txBody>
      </p:sp>
      <p:sp>
        <p:nvSpPr>
          <p:cNvPr id="3" name="內容版面配置區 2"/>
          <p:cNvSpPr>
            <a:spLocks noGrp="1"/>
          </p:cNvSpPr>
          <p:nvPr>
            <p:ph idx="1"/>
          </p:nvPr>
        </p:nvSpPr>
        <p:spPr>
          <a:xfrm>
            <a:off x="31157" y="797260"/>
            <a:ext cx="4968553" cy="5263480"/>
          </a:xfrm>
        </p:spPr>
        <p:txBody>
          <a:bodyPr/>
          <a:lstStyle/>
          <a:p>
            <a:r>
              <a:rPr lang="zh-TW" altLang="en-US" dirty="0">
                <a:solidFill>
                  <a:schemeClr val="accent3"/>
                </a:solidFill>
              </a:rPr>
              <a:t>直接增益 </a:t>
            </a:r>
            <a:r>
              <a:rPr lang="en-US" altLang="zh-TW" dirty="0">
                <a:solidFill>
                  <a:schemeClr val="accent3"/>
                </a:solidFill>
              </a:rPr>
              <a:t>(direct gain) </a:t>
            </a:r>
            <a:r>
              <a:rPr lang="zh-TW" altLang="en-US" dirty="0"/>
              <a:t>的系統通常設計一片大型南向的窗戶可讓陽光照入，熱儲存物質 </a:t>
            </a:r>
            <a:r>
              <a:rPr lang="en-US" altLang="zh-TW" dirty="0"/>
              <a:t>(</a:t>
            </a:r>
            <a:r>
              <a:rPr lang="zh-TW" altLang="en-US" dirty="0"/>
              <a:t>如混凝土、石板、水及磚塊</a:t>
            </a:r>
            <a:r>
              <a:rPr lang="en-US" altLang="zh-TW" dirty="0"/>
              <a:t>) </a:t>
            </a:r>
            <a:r>
              <a:rPr lang="zh-TW" altLang="en-US" dirty="0"/>
              <a:t>擺設在屋內以吸取陽光熱能</a:t>
            </a:r>
            <a:r>
              <a:rPr lang="en-US" altLang="zh-TW" dirty="0"/>
              <a:t>(</a:t>
            </a:r>
            <a:r>
              <a:rPr lang="zh-TW" altLang="en-US" dirty="0"/>
              <a:t>位置宜選放陽光可直射之處</a:t>
            </a:r>
            <a:r>
              <a:rPr lang="en-US" altLang="zh-TW" dirty="0"/>
              <a:t>)</a:t>
            </a:r>
            <a:r>
              <a:rPr lang="zh-TW" altLang="en-US" dirty="0"/>
              <a:t>。</a:t>
            </a:r>
            <a:endParaRPr lang="en-US" altLang="zh-TW" dirty="0"/>
          </a:p>
          <a:p>
            <a:r>
              <a:rPr lang="en-US" altLang="zh-TW" dirty="0"/>
              <a:t>Direct gain systems are usually designed with a large south-facing window to allow sunlight to enter, and heat storage materials (such as concrete, stone slabs, water and bricks) placed in the house to absorb sunlight and heat (the location should be chosen to allow direct sunlight illumination).</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48</a:t>
            </a:fld>
            <a:endParaRPr lang="zh-TW" altLang="en-US"/>
          </a:p>
        </p:txBody>
      </p:sp>
      <p:pic>
        <p:nvPicPr>
          <p:cNvPr id="6" name="Picture 2"/>
          <p:cNvPicPr>
            <a:picLocks noChangeAspect="1" noChangeArrowheads="1"/>
          </p:cNvPicPr>
          <p:nvPr/>
        </p:nvPicPr>
        <p:blipFill>
          <a:blip r:embed="rId2" cstate="print"/>
          <a:stretch>
            <a:fillRect/>
          </a:stretch>
        </p:blipFill>
        <p:spPr bwMode="auto">
          <a:xfrm>
            <a:off x="5387689" y="1346048"/>
            <a:ext cx="3562411" cy="404922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5842" name="Picture 2"/>
          <p:cNvPicPr>
            <a:picLocks noGrp="1" noChangeAspect="1" noChangeArrowheads="1"/>
          </p:cNvPicPr>
          <p:nvPr>
            <p:ph idx="1"/>
          </p:nvPr>
        </p:nvPicPr>
        <p:blipFill>
          <a:blip r:embed="rId2" cstate="print"/>
          <a:srcRect/>
          <a:stretch>
            <a:fillRect/>
          </a:stretch>
        </p:blipFill>
        <p:spPr bwMode="auto">
          <a:xfrm>
            <a:off x="457200" y="1268760"/>
            <a:ext cx="8229600" cy="466273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49</a:t>
            </a:fld>
            <a:endParaRPr lang="zh-TW" altLang="en-US"/>
          </a:p>
        </p:txBody>
      </p:sp>
      <p:sp>
        <p:nvSpPr>
          <p:cNvPr id="3" name="TextBox 2">
            <a:extLst>
              <a:ext uri="{FF2B5EF4-FFF2-40B4-BE49-F238E27FC236}">
                <a16:creationId xmlns:a16="http://schemas.microsoft.com/office/drawing/2014/main" id="{D7A589BB-54A7-8D15-BA02-1CA23CDDD602}"/>
              </a:ext>
            </a:extLst>
          </p:cNvPr>
          <p:cNvSpPr txBox="1"/>
          <p:nvPr/>
        </p:nvSpPr>
        <p:spPr>
          <a:xfrm>
            <a:off x="6228184" y="1916832"/>
            <a:ext cx="921855" cy="923330"/>
          </a:xfrm>
          <a:prstGeom prst="rect">
            <a:avLst/>
          </a:prstGeom>
          <a:noFill/>
        </p:spPr>
        <p:txBody>
          <a:bodyPr wrap="none" rtlCol="0">
            <a:spAutoFit/>
          </a:bodyPr>
          <a:lstStyle/>
          <a:p>
            <a:r>
              <a:rPr lang="en-US" dirty="0"/>
              <a:t>I</a:t>
            </a:r>
            <a:r>
              <a:rPr lang="en-TW" dirty="0"/>
              <a:t>nterior</a:t>
            </a:r>
          </a:p>
          <a:p>
            <a:br>
              <a:rPr lang="en-TW" dirty="0"/>
            </a:br>
            <a:r>
              <a:rPr lang="en-TW" dirty="0"/>
              <a:t>Exterior</a:t>
            </a:r>
          </a:p>
        </p:txBody>
      </p:sp>
      <p:sp>
        <p:nvSpPr>
          <p:cNvPr id="4" name="TextBox 3">
            <a:extLst>
              <a:ext uri="{FF2B5EF4-FFF2-40B4-BE49-F238E27FC236}">
                <a16:creationId xmlns:a16="http://schemas.microsoft.com/office/drawing/2014/main" id="{7C8D5D7F-A7D0-D13C-F6AB-59B831028EB1}"/>
              </a:ext>
            </a:extLst>
          </p:cNvPr>
          <p:cNvSpPr txBox="1"/>
          <p:nvPr/>
        </p:nvSpPr>
        <p:spPr>
          <a:xfrm>
            <a:off x="2483768" y="3635732"/>
            <a:ext cx="1591590" cy="369332"/>
          </a:xfrm>
          <a:prstGeom prst="rect">
            <a:avLst/>
          </a:prstGeom>
          <a:noFill/>
        </p:spPr>
        <p:txBody>
          <a:bodyPr wrap="none" rtlCol="0">
            <a:spAutoFit/>
          </a:bodyPr>
          <a:lstStyle/>
          <a:p>
            <a:r>
              <a:rPr lang="en-US" dirty="0"/>
              <a:t>N</a:t>
            </a:r>
            <a:r>
              <a:rPr lang="en-TW" dirty="0"/>
              <a:t>oon midnight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713078"/>
            <a:ext cx="8229600" cy="557471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solidFill>
                  <a:schemeClr val="accent3"/>
                </a:solidFill>
              </a:rPr>
              <a:t>間接增益 </a:t>
            </a:r>
            <a:r>
              <a:rPr lang="en-US" altLang="zh-TW" dirty="0">
                <a:solidFill>
                  <a:schemeClr val="accent3"/>
                </a:solidFill>
              </a:rPr>
              <a:t>(indirect gain) </a:t>
            </a:r>
            <a:r>
              <a:rPr lang="zh-TW" altLang="en-US" dirty="0"/>
              <a:t>系統是將太陽能收集及儲存於屋內某處，然後以自然熱傳 </a:t>
            </a:r>
            <a:r>
              <a:rPr lang="en-US" altLang="zh-TW" dirty="0"/>
              <a:t>(</a:t>
            </a:r>
            <a:r>
              <a:rPr lang="zh-TW" altLang="en-US" dirty="0"/>
              <a:t>對流及傳導</a:t>
            </a:r>
            <a:r>
              <a:rPr lang="en-US" altLang="zh-TW" dirty="0"/>
              <a:t>) </a:t>
            </a:r>
            <a:r>
              <a:rPr lang="zh-TW" altLang="en-US" dirty="0"/>
              <a:t>方式分送至屋內其他地方。</a:t>
            </a:r>
          </a:p>
          <a:p>
            <a:r>
              <a:rPr lang="en-US" altLang="zh-TW" dirty="0"/>
              <a:t>An indirect gain system collects and stores solar energy somewhere in the house, and then distributes it to other places in the house through natural heat transfer (convection and conduction).</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50</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1001524" y="2849558"/>
            <a:ext cx="7140951" cy="3731840"/>
          </a:xfrm>
          <a:prstGeom prst="rect">
            <a:avLst/>
          </a:prstGeom>
          <a:noFill/>
          <a:ln w="9525">
            <a:noFill/>
            <a:miter lim="800000"/>
            <a:headEnd/>
            <a:tailEnd/>
          </a:ln>
        </p:spPr>
      </p:pic>
      <p:sp>
        <p:nvSpPr>
          <p:cNvPr id="4" name="TextBox 3">
            <a:extLst>
              <a:ext uri="{FF2B5EF4-FFF2-40B4-BE49-F238E27FC236}">
                <a16:creationId xmlns:a16="http://schemas.microsoft.com/office/drawing/2014/main" id="{1C8067F4-2254-90D7-24F2-3FE22B0B6E7F}"/>
              </a:ext>
            </a:extLst>
          </p:cNvPr>
          <p:cNvSpPr txBox="1"/>
          <p:nvPr/>
        </p:nvSpPr>
        <p:spPr>
          <a:xfrm>
            <a:off x="346364" y="5098473"/>
            <a:ext cx="2393860" cy="369332"/>
          </a:xfrm>
          <a:prstGeom prst="rect">
            <a:avLst/>
          </a:prstGeom>
          <a:noFill/>
        </p:spPr>
        <p:txBody>
          <a:bodyPr wrap="none" rtlCol="0">
            <a:spAutoFit/>
          </a:bodyPr>
          <a:lstStyle/>
          <a:p>
            <a:r>
              <a:rPr lang="en-US" dirty="0"/>
              <a:t>D</a:t>
            </a:r>
            <a:r>
              <a:rPr lang="en-TW" dirty="0"/>
              <a:t>ouble paned windows</a:t>
            </a:r>
          </a:p>
        </p:txBody>
      </p:sp>
      <p:sp>
        <p:nvSpPr>
          <p:cNvPr id="7" name="TextBox 6">
            <a:extLst>
              <a:ext uri="{FF2B5EF4-FFF2-40B4-BE49-F238E27FC236}">
                <a16:creationId xmlns:a16="http://schemas.microsoft.com/office/drawing/2014/main" id="{4323E4BA-102B-7CA3-E2DB-E5A7D5032E9C}"/>
              </a:ext>
            </a:extLst>
          </p:cNvPr>
          <p:cNvSpPr txBox="1"/>
          <p:nvPr/>
        </p:nvSpPr>
        <p:spPr>
          <a:xfrm>
            <a:off x="6663936" y="4175143"/>
            <a:ext cx="756938" cy="923330"/>
          </a:xfrm>
          <a:prstGeom prst="rect">
            <a:avLst/>
          </a:prstGeom>
          <a:noFill/>
        </p:spPr>
        <p:txBody>
          <a:bodyPr wrap="none" rtlCol="0">
            <a:spAutoFit/>
          </a:bodyPr>
          <a:lstStyle/>
          <a:p>
            <a:r>
              <a:rPr lang="en-US" dirty="0"/>
              <a:t>W</a:t>
            </a:r>
            <a:r>
              <a:rPr lang="en-TW" dirty="0"/>
              <a:t>arm</a:t>
            </a:r>
          </a:p>
          <a:p>
            <a:endParaRPr lang="en-TW" dirty="0"/>
          </a:p>
          <a:p>
            <a:r>
              <a:rPr lang="en-TW" dirty="0"/>
              <a:t>cold</a:t>
            </a:r>
          </a:p>
        </p:txBody>
      </p:sp>
      <p:sp>
        <p:nvSpPr>
          <p:cNvPr id="8" name="TextBox 7">
            <a:extLst>
              <a:ext uri="{FF2B5EF4-FFF2-40B4-BE49-F238E27FC236}">
                <a16:creationId xmlns:a16="http://schemas.microsoft.com/office/drawing/2014/main" id="{E7C887FE-78A2-EB73-3BDF-2C483AD47B11}"/>
              </a:ext>
            </a:extLst>
          </p:cNvPr>
          <p:cNvSpPr txBox="1"/>
          <p:nvPr/>
        </p:nvSpPr>
        <p:spPr>
          <a:xfrm>
            <a:off x="4070419" y="4751199"/>
            <a:ext cx="1003160" cy="369332"/>
          </a:xfrm>
          <a:prstGeom prst="rect">
            <a:avLst/>
          </a:prstGeom>
          <a:noFill/>
        </p:spPr>
        <p:txBody>
          <a:bodyPr wrap="none" rtlCol="0">
            <a:spAutoFit/>
          </a:bodyPr>
          <a:lstStyle/>
          <a:p>
            <a:r>
              <a:rPr lang="en-TW" dirty="0"/>
              <a:t>concrete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solidFill>
                  <a:schemeClr val="accent3"/>
                </a:solidFill>
              </a:rPr>
              <a:t>附加太陽能溫室 </a:t>
            </a:r>
            <a:r>
              <a:rPr lang="en-US" altLang="zh-TW" dirty="0">
                <a:solidFill>
                  <a:schemeClr val="accent3"/>
                </a:solidFill>
              </a:rPr>
              <a:t>(attached greenhouse) </a:t>
            </a:r>
            <a:r>
              <a:rPr lang="zh-TW" altLang="en-US" dirty="0"/>
              <a:t>是另一種被動式太陽能空間加熱系統，通常建在房屋的南側。</a:t>
            </a:r>
            <a:endParaRPr lang="en-US" altLang="zh-TW" dirty="0"/>
          </a:p>
          <a:p>
            <a:r>
              <a:rPr lang="en-US" altLang="zh-TW" dirty="0"/>
              <a:t>An attached greenhouse is another type of passive solar space heating system that is typically built on the south side of a home.</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51</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323528" y="2510269"/>
            <a:ext cx="8229600" cy="40912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8914" name="Picture 2"/>
          <p:cNvPicPr>
            <a:picLocks noGrp="1" noChangeAspect="1" noChangeArrowheads="1"/>
          </p:cNvPicPr>
          <p:nvPr>
            <p:ph idx="1"/>
          </p:nvPr>
        </p:nvPicPr>
        <p:blipFill>
          <a:blip r:embed="rId2" cstate="print"/>
          <a:srcRect/>
          <a:stretch>
            <a:fillRect/>
          </a:stretch>
        </p:blipFill>
        <p:spPr bwMode="auto">
          <a:xfrm>
            <a:off x="457200" y="1268760"/>
            <a:ext cx="8229600" cy="452281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52</a:t>
            </a:fld>
            <a:endParaRPr lang="zh-TW" altLang="en-US"/>
          </a:p>
        </p:txBody>
      </p:sp>
      <p:sp>
        <p:nvSpPr>
          <p:cNvPr id="3" name="TextBox 2">
            <a:extLst>
              <a:ext uri="{FF2B5EF4-FFF2-40B4-BE49-F238E27FC236}">
                <a16:creationId xmlns:a16="http://schemas.microsoft.com/office/drawing/2014/main" id="{595753CE-E115-6670-25FB-DB1463A01F4B}"/>
              </a:ext>
            </a:extLst>
          </p:cNvPr>
          <p:cNvSpPr txBox="1"/>
          <p:nvPr/>
        </p:nvSpPr>
        <p:spPr>
          <a:xfrm>
            <a:off x="1763688" y="2780928"/>
            <a:ext cx="756938" cy="923330"/>
          </a:xfrm>
          <a:prstGeom prst="rect">
            <a:avLst/>
          </a:prstGeom>
          <a:noFill/>
        </p:spPr>
        <p:txBody>
          <a:bodyPr wrap="none" rtlCol="0">
            <a:spAutoFit/>
          </a:bodyPr>
          <a:lstStyle/>
          <a:p>
            <a:r>
              <a:rPr lang="en-US" dirty="0"/>
              <a:t>W</a:t>
            </a:r>
            <a:r>
              <a:rPr lang="en-TW" dirty="0"/>
              <a:t>arm</a:t>
            </a:r>
          </a:p>
          <a:p>
            <a:endParaRPr lang="en-TW" dirty="0"/>
          </a:p>
          <a:p>
            <a:r>
              <a:rPr lang="en-TW" dirty="0"/>
              <a:t>cold</a:t>
            </a:r>
          </a:p>
        </p:txBody>
      </p:sp>
      <p:sp>
        <p:nvSpPr>
          <p:cNvPr id="4" name="TextBox 3">
            <a:extLst>
              <a:ext uri="{FF2B5EF4-FFF2-40B4-BE49-F238E27FC236}">
                <a16:creationId xmlns:a16="http://schemas.microsoft.com/office/drawing/2014/main" id="{6B4760AA-D2D7-BD78-B5B2-513B79BF3AF9}"/>
              </a:ext>
            </a:extLst>
          </p:cNvPr>
          <p:cNvSpPr txBox="1"/>
          <p:nvPr/>
        </p:nvSpPr>
        <p:spPr>
          <a:xfrm>
            <a:off x="2915816" y="4869160"/>
            <a:ext cx="2635292" cy="369332"/>
          </a:xfrm>
          <a:prstGeom prst="rect">
            <a:avLst/>
          </a:prstGeom>
          <a:noFill/>
        </p:spPr>
        <p:txBody>
          <a:bodyPr wrap="square" rtlCol="0">
            <a:spAutoFit/>
          </a:bodyPr>
          <a:lstStyle/>
          <a:p>
            <a:r>
              <a:rPr lang="en-US" dirty="0"/>
              <a:t>Living space W</a:t>
            </a:r>
            <a:r>
              <a:rPr lang="en-TW" dirty="0"/>
              <a:t>ater drums</a:t>
            </a:r>
          </a:p>
        </p:txBody>
      </p:sp>
      <p:sp>
        <p:nvSpPr>
          <p:cNvPr id="6" name="TextBox 5">
            <a:extLst>
              <a:ext uri="{FF2B5EF4-FFF2-40B4-BE49-F238E27FC236}">
                <a16:creationId xmlns:a16="http://schemas.microsoft.com/office/drawing/2014/main" id="{9FE56CA1-9E15-532C-372F-5C2264FA4093}"/>
              </a:ext>
            </a:extLst>
          </p:cNvPr>
          <p:cNvSpPr txBox="1"/>
          <p:nvPr/>
        </p:nvSpPr>
        <p:spPr>
          <a:xfrm>
            <a:off x="6930514" y="4149080"/>
            <a:ext cx="2140971" cy="369332"/>
          </a:xfrm>
          <a:prstGeom prst="rect">
            <a:avLst/>
          </a:prstGeom>
          <a:noFill/>
        </p:spPr>
        <p:txBody>
          <a:bodyPr wrap="none" rtlCol="0">
            <a:spAutoFit/>
          </a:bodyPr>
          <a:lstStyle/>
          <a:p>
            <a:r>
              <a:rPr lang="en-US" dirty="0"/>
              <a:t>H</a:t>
            </a:r>
            <a:r>
              <a:rPr lang="en-TW" dirty="0"/>
              <a:t>ardwood insulation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610282"/>
            <a:ext cx="6858000" cy="595536"/>
          </a:xfrm>
        </p:spPr>
        <p:txBody>
          <a:bodyPr>
            <a:normAutofit fontScale="90000"/>
          </a:bodyPr>
          <a:lstStyle/>
          <a:p>
            <a:r>
              <a:rPr lang="zh-TW" altLang="en-US" dirty="0">
                <a:solidFill>
                  <a:schemeClr val="tx2"/>
                </a:solidFill>
              </a:rPr>
              <a:t>圖 </a:t>
            </a:r>
            <a:r>
              <a:rPr lang="en-US" altLang="zh-TW" dirty="0">
                <a:solidFill>
                  <a:schemeClr val="tx2"/>
                </a:solidFill>
              </a:rPr>
              <a:t>6.34 </a:t>
            </a:r>
            <a:r>
              <a:rPr lang="zh-TW" altLang="en-US" dirty="0">
                <a:solidFill>
                  <a:schemeClr val="tx2"/>
                </a:solidFill>
              </a:rPr>
              <a:t>熱虹吸空氣收集壁板</a:t>
            </a:r>
            <a:br>
              <a:rPr lang="en-US" altLang="zh-TW" dirty="0">
                <a:solidFill>
                  <a:schemeClr val="tx2"/>
                </a:solidFill>
              </a:rPr>
            </a:br>
            <a:r>
              <a:rPr lang="en-US" altLang="zh-TW" dirty="0">
                <a:solidFill>
                  <a:schemeClr val="tx2"/>
                </a:solidFill>
              </a:rPr>
              <a:t>Thermosiphon air collection panel</a:t>
            </a:r>
            <a:endParaRPr lang="zh-TW" altLang="en-US" dirty="0">
              <a:solidFill>
                <a:schemeClr val="tx2"/>
              </a:solidFill>
            </a:endParaRPr>
          </a:p>
        </p:txBody>
      </p:sp>
      <p:pic>
        <p:nvPicPr>
          <p:cNvPr id="39938" name="Picture 2"/>
          <p:cNvPicPr>
            <a:picLocks noGrp="1" noChangeAspect="1" noChangeArrowheads="1"/>
          </p:cNvPicPr>
          <p:nvPr>
            <p:ph idx="1"/>
          </p:nvPr>
        </p:nvPicPr>
        <p:blipFill>
          <a:blip r:embed="rId2" cstate="print"/>
          <a:stretch>
            <a:fillRect/>
          </a:stretch>
        </p:blipFill>
        <p:spPr bwMode="auto">
          <a:xfrm>
            <a:off x="2098075" y="1205818"/>
            <a:ext cx="4947849"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53</a:t>
            </a:fld>
            <a:endParaRPr lang="zh-TW" altLang="en-US"/>
          </a:p>
        </p:txBody>
      </p:sp>
      <p:sp>
        <p:nvSpPr>
          <p:cNvPr id="3" name="TextBox 2">
            <a:extLst>
              <a:ext uri="{FF2B5EF4-FFF2-40B4-BE49-F238E27FC236}">
                <a16:creationId xmlns:a16="http://schemas.microsoft.com/office/drawing/2014/main" id="{929F78DE-E702-4B24-A8A2-C9544EFCFD4A}"/>
              </a:ext>
            </a:extLst>
          </p:cNvPr>
          <p:cNvSpPr txBox="1"/>
          <p:nvPr/>
        </p:nvSpPr>
        <p:spPr>
          <a:xfrm>
            <a:off x="1021656" y="2852936"/>
            <a:ext cx="1197764" cy="369332"/>
          </a:xfrm>
          <a:prstGeom prst="rect">
            <a:avLst/>
          </a:prstGeom>
          <a:noFill/>
        </p:spPr>
        <p:txBody>
          <a:bodyPr wrap="none" rtlCol="0">
            <a:spAutoFit/>
          </a:bodyPr>
          <a:lstStyle/>
          <a:p>
            <a:r>
              <a:rPr lang="en-US" dirty="0"/>
              <a:t>H</a:t>
            </a:r>
            <a:r>
              <a:rPr lang="en-TW" dirty="0"/>
              <a:t>ot air out</a:t>
            </a:r>
          </a:p>
        </p:txBody>
      </p:sp>
      <p:sp>
        <p:nvSpPr>
          <p:cNvPr id="4" name="TextBox 3">
            <a:extLst>
              <a:ext uri="{FF2B5EF4-FFF2-40B4-BE49-F238E27FC236}">
                <a16:creationId xmlns:a16="http://schemas.microsoft.com/office/drawing/2014/main" id="{F43176C4-B895-942D-8A6E-C08E34621A23}"/>
              </a:ext>
            </a:extLst>
          </p:cNvPr>
          <p:cNvSpPr txBox="1"/>
          <p:nvPr/>
        </p:nvSpPr>
        <p:spPr>
          <a:xfrm>
            <a:off x="928255" y="5112327"/>
            <a:ext cx="1128835" cy="369332"/>
          </a:xfrm>
          <a:prstGeom prst="rect">
            <a:avLst/>
          </a:prstGeom>
          <a:noFill/>
        </p:spPr>
        <p:txBody>
          <a:bodyPr wrap="none" rtlCol="0">
            <a:spAutoFit/>
          </a:bodyPr>
          <a:lstStyle/>
          <a:p>
            <a:r>
              <a:rPr lang="en-US" dirty="0"/>
              <a:t>C</a:t>
            </a:r>
            <a:r>
              <a:rPr lang="en-TW" dirty="0"/>
              <a:t>old air in</a:t>
            </a:r>
          </a:p>
        </p:txBody>
      </p:sp>
      <p:sp>
        <p:nvSpPr>
          <p:cNvPr id="6" name="TextBox 5">
            <a:extLst>
              <a:ext uri="{FF2B5EF4-FFF2-40B4-BE49-F238E27FC236}">
                <a16:creationId xmlns:a16="http://schemas.microsoft.com/office/drawing/2014/main" id="{374D6561-EB3B-F320-F27D-D675808067D1}"/>
              </a:ext>
            </a:extLst>
          </p:cNvPr>
          <p:cNvSpPr txBox="1"/>
          <p:nvPr/>
        </p:nvSpPr>
        <p:spPr>
          <a:xfrm flipH="1">
            <a:off x="6012160" y="6247717"/>
            <a:ext cx="720080" cy="369332"/>
          </a:xfrm>
          <a:prstGeom prst="rect">
            <a:avLst/>
          </a:prstGeom>
          <a:noFill/>
        </p:spPr>
        <p:txBody>
          <a:bodyPr wrap="square" rtlCol="0">
            <a:spAutoFit/>
          </a:bodyPr>
          <a:lstStyle/>
          <a:p>
            <a:r>
              <a:rPr lang="en-TW" dirty="0"/>
              <a:t>foam</a:t>
            </a:r>
          </a:p>
        </p:txBody>
      </p:sp>
      <p:sp>
        <p:nvSpPr>
          <p:cNvPr id="7" name="TextBox 6">
            <a:extLst>
              <a:ext uri="{FF2B5EF4-FFF2-40B4-BE49-F238E27FC236}">
                <a16:creationId xmlns:a16="http://schemas.microsoft.com/office/drawing/2014/main" id="{76CE54F7-CD97-03CE-F314-C108CF5E5ADB}"/>
              </a:ext>
            </a:extLst>
          </p:cNvPr>
          <p:cNvSpPr txBox="1"/>
          <p:nvPr/>
        </p:nvSpPr>
        <p:spPr>
          <a:xfrm>
            <a:off x="6089242" y="4945104"/>
            <a:ext cx="2893484" cy="646331"/>
          </a:xfrm>
          <a:prstGeom prst="rect">
            <a:avLst/>
          </a:prstGeom>
          <a:noFill/>
        </p:spPr>
        <p:txBody>
          <a:bodyPr wrap="none" rtlCol="0">
            <a:spAutoFit/>
          </a:bodyPr>
          <a:lstStyle/>
          <a:p>
            <a:r>
              <a:rPr lang="en-US" dirty="0"/>
              <a:t>D</a:t>
            </a:r>
            <a:r>
              <a:rPr lang="en-TW" dirty="0"/>
              <a:t>ouble paned window</a:t>
            </a:r>
          </a:p>
          <a:p>
            <a:r>
              <a:rPr lang="en-US" dirty="0"/>
              <a:t>W</a:t>
            </a:r>
            <a:r>
              <a:rPr lang="en-TW" dirty="0"/>
              <a:t>ith black colored collectors</a:t>
            </a:r>
          </a:p>
        </p:txBody>
      </p:sp>
      <p:sp>
        <p:nvSpPr>
          <p:cNvPr id="8" name="TextBox 7">
            <a:extLst>
              <a:ext uri="{FF2B5EF4-FFF2-40B4-BE49-F238E27FC236}">
                <a16:creationId xmlns:a16="http://schemas.microsoft.com/office/drawing/2014/main" id="{F3901A8E-224A-E6DF-EBA1-F87F5A2D6A8E}"/>
              </a:ext>
            </a:extLst>
          </p:cNvPr>
          <p:cNvSpPr txBox="1"/>
          <p:nvPr/>
        </p:nvSpPr>
        <p:spPr>
          <a:xfrm>
            <a:off x="2219420" y="4077072"/>
            <a:ext cx="1542538" cy="369332"/>
          </a:xfrm>
          <a:prstGeom prst="rect">
            <a:avLst/>
          </a:prstGeom>
          <a:noFill/>
        </p:spPr>
        <p:txBody>
          <a:bodyPr wrap="none" rtlCol="0">
            <a:spAutoFit/>
          </a:bodyPr>
          <a:lstStyle/>
          <a:p>
            <a:r>
              <a:rPr lang="en-US" dirty="0"/>
              <a:t>I</a:t>
            </a:r>
            <a:r>
              <a:rPr lang="en-TW" dirty="0"/>
              <a:t>nsulation wall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0962" name="Picture 2"/>
          <p:cNvPicPr>
            <a:picLocks noGrp="1" noChangeAspect="1" noChangeArrowheads="1"/>
          </p:cNvPicPr>
          <p:nvPr>
            <p:ph idx="1"/>
          </p:nvPr>
        </p:nvPicPr>
        <p:blipFill>
          <a:blip r:embed="rId2" cstate="print"/>
          <a:srcRect/>
          <a:stretch>
            <a:fillRect/>
          </a:stretch>
        </p:blipFill>
        <p:spPr bwMode="auto">
          <a:xfrm>
            <a:off x="457200" y="1484784"/>
            <a:ext cx="8229600" cy="344041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54</a:t>
            </a:fld>
            <a:endParaRPr lang="zh-TW" altLang="en-US"/>
          </a:p>
        </p:txBody>
      </p:sp>
      <p:sp>
        <p:nvSpPr>
          <p:cNvPr id="3" name="TextBox 2">
            <a:extLst>
              <a:ext uri="{FF2B5EF4-FFF2-40B4-BE49-F238E27FC236}">
                <a16:creationId xmlns:a16="http://schemas.microsoft.com/office/drawing/2014/main" id="{B3D9DC99-0AF6-3836-8A19-FB213F3AB25A}"/>
              </a:ext>
            </a:extLst>
          </p:cNvPr>
          <p:cNvSpPr txBox="1"/>
          <p:nvPr/>
        </p:nvSpPr>
        <p:spPr>
          <a:xfrm>
            <a:off x="1763688" y="4925199"/>
            <a:ext cx="6632137" cy="369332"/>
          </a:xfrm>
          <a:prstGeom prst="rect">
            <a:avLst/>
          </a:prstGeom>
          <a:noFill/>
        </p:spPr>
        <p:txBody>
          <a:bodyPr wrap="none" rtlCol="0">
            <a:spAutoFit/>
          </a:bodyPr>
          <a:lstStyle/>
          <a:p>
            <a:r>
              <a:rPr lang="en-TW" dirty="0"/>
              <a:t>South facing windows, R-4 design, 50 square foot to 250 square foot.</a:t>
            </a:r>
          </a:p>
        </p:txBody>
      </p:sp>
      <p:sp>
        <p:nvSpPr>
          <p:cNvPr id="4" name="TextBox 3">
            <a:extLst>
              <a:ext uri="{FF2B5EF4-FFF2-40B4-BE49-F238E27FC236}">
                <a16:creationId xmlns:a16="http://schemas.microsoft.com/office/drawing/2014/main" id="{1DE7A8CA-3EF6-EF5B-5880-EAEF9940C027}"/>
              </a:ext>
            </a:extLst>
          </p:cNvPr>
          <p:cNvSpPr txBox="1"/>
          <p:nvPr/>
        </p:nvSpPr>
        <p:spPr>
          <a:xfrm>
            <a:off x="7420874" y="2019193"/>
            <a:ext cx="1362937" cy="369332"/>
          </a:xfrm>
          <a:prstGeom prst="rect">
            <a:avLst/>
          </a:prstGeom>
          <a:noFill/>
        </p:spPr>
        <p:txBody>
          <a:bodyPr wrap="none" rtlCol="0">
            <a:spAutoFit/>
          </a:bodyPr>
          <a:lstStyle/>
          <a:p>
            <a:r>
              <a:rPr lang="en-US" dirty="0"/>
              <a:t>T</a:t>
            </a:r>
            <a:r>
              <a:rPr lang="en-TW" dirty="0"/>
              <a:t>otal savings</a:t>
            </a:r>
          </a:p>
        </p:txBody>
      </p:sp>
      <p:sp>
        <p:nvSpPr>
          <p:cNvPr id="6" name="TextBox 5">
            <a:extLst>
              <a:ext uri="{FF2B5EF4-FFF2-40B4-BE49-F238E27FC236}">
                <a16:creationId xmlns:a16="http://schemas.microsoft.com/office/drawing/2014/main" id="{0BA9F8AD-DA9A-A462-0202-2EC73E8C3347}"/>
              </a:ext>
            </a:extLst>
          </p:cNvPr>
          <p:cNvSpPr txBox="1"/>
          <p:nvPr/>
        </p:nvSpPr>
        <p:spPr>
          <a:xfrm>
            <a:off x="864237" y="1986045"/>
            <a:ext cx="1530675" cy="369332"/>
          </a:xfrm>
          <a:prstGeom prst="rect">
            <a:avLst/>
          </a:prstGeom>
          <a:noFill/>
        </p:spPr>
        <p:txBody>
          <a:bodyPr wrap="none" rtlCol="0">
            <a:spAutoFit/>
          </a:bodyPr>
          <a:lstStyle/>
          <a:p>
            <a:r>
              <a:rPr lang="en-US" dirty="0"/>
              <a:t>H</a:t>
            </a:r>
            <a:r>
              <a:rPr lang="en-TW" dirty="0"/>
              <a:t>eating needs</a:t>
            </a:r>
          </a:p>
        </p:txBody>
      </p:sp>
      <p:sp>
        <p:nvSpPr>
          <p:cNvPr id="7" name="TextBox 6">
            <a:extLst>
              <a:ext uri="{FF2B5EF4-FFF2-40B4-BE49-F238E27FC236}">
                <a16:creationId xmlns:a16="http://schemas.microsoft.com/office/drawing/2014/main" id="{02C8DAB5-C047-7B18-0902-7337D454BA04}"/>
              </a:ext>
            </a:extLst>
          </p:cNvPr>
          <p:cNvSpPr txBox="1"/>
          <p:nvPr/>
        </p:nvSpPr>
        <p:spPr>
          <a:xfrm>
            <a:off x="3790504" y="3713873"/>
            <a:ext cx="1562992" cy="369332"/>
          </a:xfrm>
          <a:prstGeom prst="rect">
            <a:avLst/>
          </a:prstGeom>
          <a:noFill/>
        </p:spPr>
        <p:txBody>
          <a:bodyPr wrap="none" rtlCol="0">
            <a:spAutoFit/>
          </a:bodyPr>
          <a:lstStyle/>
          <a:p>
            <a:r>
              <a:rPr lang="en-US" dirty="0"/>
              <a:t>D</a:t>
            </a:r>
            <a:r>
              <a:rPr lang="en-TW" dirty="0"/>
              <a:t>irect benefits</a:t>
            </a:r>
          </a:p>
        </p:txBody>
      </p:sp>
      <p:sp>
        <p:nvSpPr>
          <p:cNvPr id="8" name="TextBox 7">
            <a:extLst>
              <a:ext uri="{FF2B5EF4-FFF2-40B4-BE49-F238E27FC236}">
                <a16:creationId xmlns:a16="http://schemas.microsoft.com/office/drawing/2014/main" id="{BFD18E49-4A55-9AD8-249B-036CF7A508C7}"/>
              </a:ext>
            </a:extLst>
          </p:cNvPr>
          <p:cNvSpPr txBox="1"/>
          <p:nvPr/>
        </p:nvSpPr>
        <p:spPr>
          <a:xfrm>
            <a:off x="2483768" y="3713873"/>
            <a:ext cx="858889" cy="369332"/>
          </a:xfrm>
          <a:prstGeom prst="rect">
            <a:avLst/>
          </a:prstGeom>
          <a:noFill/>
        </p:spPr>
        <p:txBody>
          <a:bodyPr wrap="none" rtlCol="0">
            <a:spAutoFit/>
          </a:bodyPr>
          <a:lstStyle/>
          <a:p>
            <a:r>
              <a:rPr lang="en-TW" dirty="0"/>
              <a:t>savings</a:t>
            </a:r>
          </a:p>
        </p:txBody>
      </p:sp>
      <p:sp>
        <p:nvSpPr>
          <p:cNvPr id="9" name="TextBox 8">
            <a:extLst>
              <a:ext uri="{FF2B5EF4-FFF2-40B4-BE49-F238E27FC236}">
                <a16:creationId xmlns:a16="http://schemas.microsoft.com/office/drawing/2014/main" id="{4DD26246-4F79-3A0C-992B-428075E46ADA}"/>
              </a:ext>
            </a:extLst>
          </p:cNvPr>
          <p:cNvSpPr txBox="1"/>
          <p:nvPr/>
        </p:nvSpPr>
        <p:spPr>
          <a:xfrm>
            <a:off x="5236256" y="3713873"/>
            <a:ext cx="2449645" cy="369332"/>
          </a:xfrm>
          <a:prstGeom prst="rect">
            <a:avLst/>
          </a:prstGeom>
          <a:noFill/>
        </p:spPr>
        <p:txBody>
          <a:bodyPr wrap="none" rtlCol="0">
            <a:spAutoFit/>
          </a:bodyPr>
          <a:lstStyle/>
          <a:p>
            <a:r>
              <a:rPr lang="en-US" dirty="0"/>
              <a:t>F</a:t>
            </a:r>
            <a:r>
              <a:rPr lang="en-TW" dirty="0"/>
              <a:t>rom savings From solar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2000" dirty="0">
                <a:solidFill>
                  <a:schemeClr val="tx2"/>
                </a:solidFill>
              </a:rPr>
              <a:t>主動式太陽能空間加熱系統</a:t>
            </a:r>
            <a:br>
              <a:rPr lang="en-US" altLang="zh-TW" sz="2000" dirty="0">
                <a:solidFill>
                  <a:schemeClr val="tx2"/>
                </a:solidFill>
              </a:rPr>
            </a:br>
            <a:r>
              <a:rPr lang="en-US" altLang="zh-TW" sz="2000" dirty="0">
                <a:solidFill>
                  <a:schemeClr val="tx2"/>
                </a:solidFill>
              </a:rPr>
              <a:t>Active solar space heating system</a:t>
            </a:r>
            <a:endParaRPr lang="zh-TW" altLang="en-US" sz="2000" dirty="0">
              <a:solidFill>
                <a:schemeClr val="tx2"/>
              </a:solidFill>
            </a:endParaRPr>
          </a:p>
        </p:txBody>
      </p:sp>
      <p:sp>
        <p:nvSpPr>
          <p:cNvPr id="3" name="內容版面配置區 2"/>
          <p:cNvSpPr>
            <a:spLocks noGrp="1"/>
          </p:cNvSpPr>
          <p:nvPr>
            <p:ph idx="1"/>
          </p:nvPr>
        </p:nvSpPr>
        <p:spPr/>
        <p:txBody>
          <a:bodyPr/>
          <a:lstStyle/>
          <a:p>
            <a:r>
              <a:rPr lang="zh-TW" altLang="en-US" dirty="0"/>
              <a:t>家用的主動式太陽能空間加熱系統已經出現好一段時間，不過因為建造費用並不便宜，使得民眾接受度大受影響。</a:t>
            </a:r>
            <a:endParaRPr lang="en-US" altLang="zh-TW" dirty="0"/>
          </a:p>
          <a:p>
            <a:r>
              <a:rPr lang="en-US" altLang="zh-TW" dirty="0"/>
              <a:t>Active solar space heating systems for homes have been around for some time, but the cost of construction is not cheap, which has greatly affected public acceptance.</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55</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2094570" y="2866045"/>
            <a:ext cx="4954860" cy="3520833"/>
          </a:xfrm>
          <a:prstGeom prst="rect">
            <a:avLst/>
          </a:prstGeom>
          <a:noFill/>
          <a:ln w="9525">
            <a:noFill/>
            <a:miter lim="800000"/>
            <a:headEnd/>
            <a:tailEnd/>
          </a:ln>
        </p:spPr>
      </p:pic>
      <p:sp>
        <p:nvSpPr>
          <p:cNvPr id="4" name="TextBox 3">
            <a:extLst>
              <a:ext uri="{FF2B5EF4-FFF2-40B4-BE49-F238E27FC236}">
                <a16:creationId xmlns:a16="http://schemas.microsoft.com/office/drawing/2014/main" id="{2B2C0AC1-BA63-9181-EBFE-1527A8B52E54}"/>
              </a:ext>
            </a:extLst>
          </p:cNvPr>
          <p:cNvSpPr txBox="1"/>
          <p:nvPr/>
        </p:nvSpPr>
        <p:spPr>
          <a:xfrm>
            <a:off x="5178538" y="4067780"/>
            <a:ext cx="1121654" cy="369332"/>
          </a:xfrm>
          <a:prstGeom prst="rect">
            <a:avLst/>
          </a:prstGeom>
          <a:noFill/>
        </p:spPr>
        <p:txBody>
          <a:bodyPr wrap="none" rtlCol="0">
            <a:spAutoFit/>
          </a:bodyPr>
          <a:lstStyle/>
          <a:p>
            <a:r>
              <a:rPr lang="en-US" dirty="0"/>
              <a:t>H</a:t>
            </a:r>
            <a:r>
              <a:rPr lang="en-TW" dirty="0"/>
              <a:t>ot water</a:t>
            </a:r>
          </a:p>
        </p:txBody>
      </p:sp>
      <p:sp>
        <p:nvSpPr>
          <p:cNvPr id="7" name="TextBox 6">
            <a:extLst>
              <a:ext uri="{FF2B5EF4-FFF2-40B4-BE49-F238E27FC236}">
                <a16:creationId xmlns:a16="http://schemas.microsoft.com/office/drawing/2014/main" id="{177F97FF-FEA7-A3FA-5A10-3B8D44DA0121}"/>
              </a:ext>
            </a:extLst>
          </p:cNvPr>
          <p:cNvSpPr txBox="1"/>
          <p:nvPr/>
        </p:nvSpPr>
        <p:spPr>
          <a:xfrm>
            <a:off x="6932005" y="4437112"/>
            <a:ext cx="930576" cy="369332"/>
          </a:xfrm>
          <a:prstGeom prst="rect">
            <a:avLst/>
          </a:prstGeom>
          <a:noFill/>
        </p:spPr>
        <p:txBody>
          <a:bodyPr wrap="none" rtlCol="0">
            <a:spAutoFit/>
          </a:bodyPr>
          <a:lstStyle/>
          <a:p>
            <a:r>
              <a:rPr lang="en-TW" dirty="0"/>
              <a:t>radiator</a:t>
            </a:r>
          </a:p>
        </p:txBody>
      </p:sp>
      <p:sp>
        <p:nvSpPr>
          <p:cNvPr id="8" name="TextBox 7">
            <a:extLst>
              <a:ext uri="{FF2B5EF4-FFF2-40B4-BE49-F238E27FC236}">
                <a16:creationId xmlns:a16="http://schemas.microsoft.com/office/drawing/2014/main" id="{1EE303D0-0A2F-6536-AD7A-9AB58A054109}"/>
              </a:ext>
            </a:extLst>
          </p:cNvPr>
          <p:cNvSpPr txBox="1"/>
          <p:nvPr/>
        </p:nvSpPr>
        <p:spPr>
          <a:xfrm>
            <a:off x="5178538" y="5725541"/>
            <a:ext cx="734496" cy="369332"/>
          </a:xfrm>
          <a:prstGeom prst="rect">
            <a:avLst/>
          </a:prstGeom>
          <a:noFill/>
        </p:spPr>
        <p:txBody>
          <a:bodyPr wrap="none" rtlCol="0">
            <a:spAutoFit/>
          </a:bodyPr>
          <a:lstStyle/>
          <a:p>
            <a:r>
              <a:rPr lang="en-TW" dirty="0"/>
              <a:t>pump</a:t>
            </a:r>
          </a:p>
        </p:txBody>
      </p:sp>
      <p:sp>
        <p:nvSpPr>
          <p:cNvPr id="9" name="TextBox 8">
            <a:extLst>
              <a:ext uri="{FF2B5EF4-FFF2-40B4-BE49-F238E27FC236}">
                <a16:creationId xmlns:a16="http://schemas.microsoft.com/office/drawing/2014/main" id="{2E642984-4376-A69E-D9E9-BFC47275B1E6}"/>
              </a:ext>
            </a:extLst>
          </p:cNvPr>
          <p:cNvSpPr txBox="1"/>
          <p:nvPr/>
        </p:nvSpPr>
        <p:spPr>
          <a:xfrm>
            <a:off x="1427018" y="4336473"/>
            <a:ext cx="998030" cy="369332"/>
          </a:xfrm>
          <a:prstGeom prst="rect">
            <a:avLst/>
          </a:prstGeom>
          <a:noFill/>
        </p:spPr>
        <p:txBody>
          <a:bodyPr wrap="none" rtlCol="0">
            <a:spAutoFit/>
          </a:bodyPr>
          <a:lstStyle/>
          <a:p>
            <a:r>
              <a:rPr lang="en-TW" dirty="0"/>
              <a:t>collector</a:t>
            </a:r>
          </a:p>
        </p:txBody>
      </p:sp>
      <p:sp>
        <p:nvSpPr>
          <p:cNvPr id="10" name="TextBox 9">
            <a:extLst>
              <a:ext uri="{FF2B5EF4-FFF2-40B4-BE49-F238E27FC236}">
                <a16:creationId xmlns:a16="http://schemas.microsoft.com/office/drawing/2014/main" id="{00A60E07-B310-EB74-DBC6-C9A448A19704}"/>
              </a:ext>
            </a:extLst>
          </p:cNvPr>
          <p:cNvSpPr txBox="1"/>
          <p:nvPr/>
        </p:nvSpPr>
        <p:spPr>
          <a:xfrm>
            <a:off x="2981205" y="4655345"/>
            <a:ext cx="1021626" cy="369332"/>
          </a:xfrm>
          <a:prstGeom prst="rect">
            <a:avLst/>
          </a:prstGeom>
          <a:noFill/>
        </p:spPr>
        <p:txBody>
          <a:bodyPr wrap="none" rtlCol="0">
            <a:spAutoFit/>
          </a:bodyPr>
          <a:lstStyle/>
          <a:p>
            <a:r>
              <a:rPr lang="en-TW" dirty="0"/>
              <a:t>reservoir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熱能儲存</a:t>
            </a:r>
          </a:p>
        </p:txBody>
      </p:sp>
      <p:sp>
        <p:nvSpPr>
          <p:cNvPr id="3" name="內容版面配置區 2"/>
          <p:cNvSpPr>
            <a:spLocks noGrp="1"/>
          </p:cNvSpPr>
          <p:nvPr>
            <p:ph idx="1"/>
          </p:nvPr>
        </p:nvSpPr>
        <p:spPr>
          <a:xfrm>
            <a:off x="251520" y="712168"/>
            <a:ext cx="8784976" cy="5263480"/>
          </a:xfrm>
        </p:spPr>
        <p:txBody>
          <a:bodyPr/>
          <a:lstStyle/>
          <a:p>
            <a:r>
              <a:rPr lang="zh-TW" altLang="en-US" dirty="0"/>
              <a:t>太陽能加熱系統的要件之一，即必須要有能力儲存熱能提供夜晚及多雲天氣裡使用，此乃使用再生能量資源能量儲存之先天上常見的困難。</a:t>
            </a:r>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56</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559970" y="1846612"/>
            <a:ext cx="8168076" cy="4967287"/>
          </a:xfrm>
          <a:prstGeom prst="rect">
            <a:avLst/>
          </a:prstGeom>
          <a:noFill/>
          <a:ln w="9525">
            <a:noFill/>
            <a:miter lim="800000"/>
            <a:headEnd/>
            <a:tailEnd/>
          </a:ln>
        </p:spPr>
      </p:pic>
      <p:pic>
        <p:nvPicPr>
          <p:cNvPr id="48130" name="Picture 2"/>
          <p:cNvPicPr>
            <a:picLocks noChangeAspect="1" noChangeArrowheads="1"/>
          </p:cNvPicPr>
          <p:nvPr/>
        </p:nvPicPr>
        <p:blipFill>
          <a:blip r:embed="rId3" cstate="print"/>
          <a:srcRect/>
          <a:stretch>
            <a:fillRect/>
          </a:stretch>
        </p:blipFill>
        <p:spPr bwMode="auto">
          <a:xfrm>
            <a:off x="3758565" y="1386555"/>
            <a:ext cx="1626870" cy="460057"/>
          </a:xfrm>
          <a:prstGeom prst="rect">
            <a:avLst/>
          </a:prstGeom>
          <a:noFill/>
          <a:ln w="9525">
            <a:noFill/>
            <a:miter lim="800000"/>
            <a:headEnd/>
            <a:tailEnd/>
          </a:ln>
        </p:spPr>
      </p:pic>
      <p:sp>
        <p:nvSpPr>
          <p:cNvPr id="4" name="TextBox 3">
            <a:extLst>
              <a:ext uri="{FF2B5EF4-FFF2-40B4-BE49-F238E27FC236}">
                <a16:creationId xmlns:a16="http://schemas.microsoft.com/office/drawing/2014/main" id="{501D10C5-F8FB-501B-C545-D799DF335CCD}"/>
              </a:ext>
            </a:extLst>
          </p:cNvPr>
          <p:cNvSpPr txBox="1"/>
          <p:nvPr/>
        </p:nvSpPr>
        <p:spPr>
          <a:xfrm>
            <a:off x="7663017" y="2314309"/>
            <a:ext cx="1480983" cy="369332"/>
          </a:xfrm>
          <a:prstGeom prst="rect">
            <a:avLst/>
          </a:prstGeom>
          <a:noFill/>
        </p:spPr>
        <p:txBody>
          <a:bodyPr wrap="none" rtlCol="0">
            <a:spAutoFit/>
          </a:bodyPr>
          <a:lstStyle/>
          <a:p>
            <a:r>
              <a:rPr lang="en-TW" dirty="0"/>
              <a:t>Heat Capacity</a:t>
            </a:r>
          </a:p>
        </p:txBody>
      </p:sp>
      <p:sp>
        <p:nvSpPr>
          <p:cNvPr id="7" name="TextBox 6">
            <a:extLst>
              <a:ext uri="{FF2B5EF4-FFF2-40B4-BE49-F238E27FC236}">
                <a16:creationId xmlns:a16="http://schemas.microsoft.com/office/drawing/2014/main" id="{52F13C5D-B301-AF76-3981-A1632914DFDB}"/>
              </a:ext>
            </a:extLst>
          </p:cNvPr>
          <p:cNvSpPr txBox="1"/>
          <p:nvPr/>
        </p:nvSpPr>
        <p:spPr>
          <a:xfrm>
            <a:off x="4896024" y="2306669"/>
            <a:ext cx="888385" cy="369332"/>
          </a:xfrm>
          <a:prstGeom prst="rect">
            <a:avLst/>
          </a:prstGeom>
          <a:noFill/>
        </p:spPr>
        <p:txBody>
          <a:bodyPr wrap="none" rtlCol="0">
            <a:spAutoFit/>
          </a:bodyPr>
          <a:lstStyle/>
          <a:p>
            <a:r>
              <a:rPr lang="en-TW" dirty="0"/>
              <a:t>Density</a:t>
            </a:r>
          </a:p>
        </p:txBody>
      </p:sp>
      <p:sp>
        <p:nvSpPr>
          <p:cNvPr id="8" name="TextBox 7">
            <a:extLst>
              <a:ext uri="{FF2B5EF4-FFF2-40B4-BE49-F238E27FC236}">
                <a16:creationId xmlns:a16="http://schemas.microsoft.com/office/drawing/2014/main" id="{60A5D6B7-EF1E-08FD-DF84-2E5C9C5C3A24}"/>
              </a:ext>
            </a:extLst>
          </p:cNvPr>
          <p:cNvSpPr txBox="1"/>
          <p:nvPr/>
        </p:nvSpPr>
        <p:spPr>
          <a:xfrm>
            <a:off x="2852401" y="2306669"/>
            <a:ext cx="1375185" cy="369332"/>
          </a:xfrm>
          <a:prstGeom prst="rect">
            <a:avLst/>
          </a:prstGeom>
          <a:noFill/>
        </p:spPr>
        <p:txBody>
          <a:bodyPr wrap="none" rtlCol="0">
            <a:spAutoFit/>
          </a:bodyPr>
          <a:lstStyle/>
          <a:p>
            <a:r>
              <a:rPr lang="en-US" dirty="0"/>
              <a:t>S</a:t>
            </a:r>
            <a:r>
              <a:rPr lang="en-TW" dirty="0"/>
              <a:t>pecific heat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680534"/>
            <a:ext cx="8229600" cy="549693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680534"/>
            <a:ext cx="8229600" cy="549693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58</a:t>
            </a:fld>
            <a:endParaRPr lang="zh-TW" altLang="en-US"/>
          </a:p>
        </p:txBody>
      </p:sp>
      <p:sp>
        <p:nvSpPr>
          <p:cNvPr id="3" name="TextBox 2">
            <a:extLst>
              <a:ext uri="{FF2B5EF4-FFF2-40B4-BE49-F238E27FC236}">
                <a16:creationId xmlns:a16="http://schemas.microsoft.com/office/drawing/2014/main" id="{6FC0E83A-28CF-4503-900B-3C5B39A74397}"/>
              </a:ext>
            </a:extLst>
          </p:cNvPr>
          <p:cNvSpPr txBox="1"/>
          <p:nvPr/>
        </p:nvSpPr>
        <p:spPr>
          <a:xfrm>
            <a:off x="457200" y="1124744"/>
            <a:ext cx="8147248" cy="1200329"/>
          </a:xfrm>
          <a:prstGeom prst="rect">
            <a:avLst/>
          </a:prstGeom>
          <a:solidFill>
            <a:schemeClr val="bg1"/>
          </a:solidFill>
        </p:spPr>
        <p:txBody>
          <a:bodyPr wrap="square" rtlCol="0">
            <a:spAutoFit/>
          </a:bodyPr>
          <a:lstStyle/>
          <a:p>
            <a:r>
              <a:rPr lang="en-TW" dirty="0"/>
              <a:t>Suppose 3 days reserve water supply is needed to run the system discussed previously. How many gallons of water ar eneeded? Suppose the water temperature at 150 degrees F, with a lower bound of 90 degrees F.</a:t>
            </a:r>
          </a:p>
          <a:p>
            <a:endParaRPr lang="en-TW" dirty="0"/>
          </a:p>
        </p:txBody>
      </p:sp>
      <p:sp>
        <p:nvSpPr>
          <p:cNvPr id="4" name="TextBox 3">
            <a:extLst>
              <a:ext uri="{FF2B5EF4-FFF2-40B4-BE49-F238E27FC236}">
                <a16:creationId xmlns:a16="http://schemas.microsoft.com/office/drawing/2014/main" id="{47035DBF-9FAE-E29C-0FBB-E8434C7F8816}"/>
              </a:ext>
            </a:extLst>
          </p:cNvPr>
          <p:cNvSpPr txBox="1"/>
          <p:nvPr/>
        </p:nvSpPr>
        <p:spPr>
          <a:xfrm>
            <a:off x="1259632" y="2818040"/>
            <a:ext cx="2974853" cy="369332"/>
          </a:xfrm>
          <a:prstGeom prst="rect">
            <a:avLst/>
          </a:prstGeom>
          <a:solidFill>
            <a:schemeClr val="bg1"/>
          </a:solidFill>
        </p:spPr>
        <p:txBody>
          <a:bodyPr wrap="none" rtlCol="0">
            <a:spAutoFit/>
          </a:bodyPr>
          <a:lstStyle/>
          <a:p>
            <a:r>
              <a:rPr lang="en-TW" dirty="0"/>
              <a:t>The heat needed is calculated</a:t>
            </a:r>
          </a:p>
        </p:txBody>
      </p:sp>
      <p:sp>
        <p:nvSpPr>
          <p:cNvPr id="6" name="TextBox 5">
            <a:extLst>
              <a:ext uri="{FF2B5EF4-FFF2-40B4-BE49-F238E27FC236}">
                <a16:creationId xmlns:a16="http://schemas.microsoft.com/office/drawing/2014/main" id="{A11A561E-C1B6-682C-4065-B021259C8322}"/>
              </a:ext>
            </a:extLst>
          </p:cNvPr>
          <p:cNvSpPr txBox="1"/>
          <p:nvPr/>
        </p:nvSpPr>
        <p:spPr>
          <a:xfrm>
            <a:off x="683568" y="4348262"/>
            <a:ext cx="3248784" cy="369332"/>
          </a:xfrm>
          <a:prstGeom prst="rect">
            <a:avLst/>
          </a:prstGeom>
          <a:solidFill>
            <a:schemeClr val="bg1"/>
          </a:solidFill>
        </p:spPr>
        <p:txBody>
          <a:bodyPr wrap="square" rtlCol="0">
            <a:spAutoFit/>
          </a:bodyPr>
          <a:lstStyle/>
          <a:p>
            <a:r>
              <a:rPr lang="en-TW" dirty="0"/>
              <a:t>The specific heat of water</a:t>
            </a:r>
          </a:p>
        </p:txBody>
      </p:sp>
      <p:sp>
        <p:nvSpPr>
          <p:cNvPr id="7" name="TextBox 6">
            <a:extLst>
              <a:ext uri="{FF2B5EF4-FFF2-40B4-BE49-F238E27FC236}">
                <a16:creationId xmlns:a16="http://schemas.microsoft.com/office/drawing/2014/main" id="{F7958B33-F1F5-4E22-613A-29148CE982A8}"/>
              </a:ext>
            </a:extLst>
          </p:cNvPr>
          <p:cNvSpPr txBox="1"/>
          <p:nvPr/>
        </p:nvSpPr>
        <p:spPr>
          <a:xfrm>
            <a:off x="7801277" y="4328790"/>
            <a:ext cx="659155" cy="369332"/>
          </a:xfrm>
          <a:prstGeom prst="rect">
            <a:avLst/>
          </a:prstGeom>
          <a:solidFill>
            <a:schemeClr val="bg1"/>
          </a:solidFill>
        </p:spPr>
        <p:txBody>
          <a:bodyPr wrap="none" rtlCol="0">
            <a:spAutoFit/>
          </a:bodyPr>
          <a:lstStyle/>
          <a:p>
            <a:r>
              <a:rPr lang="en-TW" dirty="0"/>
              <a:t>mass</a:t>
            </a:r>
          </a:p>
        </p:txBody>
      </p:sp>
    </p:spTree>
    <p:extLst>
      <p:ext uri="{BB962C8B-B14F-4D97-AF65-F5344CB8AC3E}">
        <p14:creationId xmlns:p14="http://schemas.microsoft.com/office/powerpoint/2010/main" val="33540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9154" name="Picture 2"/>
          <p:cNvPicPr>
            <a:picLocks noGrp="1" noChangeAspect="1" noChangeArrowheads="1"/>
          </p:cNvPicPr>
          <p:nvPr>
            <p:ph idx="1"/>
          </p:nvPr>
        </p:nvPicPr>
        <p:blipFill>
          <a:blip r:embed="rId2" cstate="print"/>
          <a:srcRect/>
          <a:stretch>
            <a:fillRect/>
          </a:stretch>
        </p:blipFill>
        <p:spPr bwMode="auto">
          <a:xfrm>
            <a:off x="446856" y="1340768"/>
            <a:ext cx="8229600" cy="378973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59</a:t>
            </a:fld>
            <a:endParaRPr lang="zh-TW" altLang="en-US"/>
          </a:p>
        </p:txBody>
      </p:sp>
      <p:sp>
        <p:nvSpPr>
          <p:cNvPr id="3" name="TextBox 2">
            <a:extLst>
              <a:ext uri="{FF2B5EF4-FFF2-40B4-BE49-F238E27FC236}">
                <a16:creationId xmlns:a16="http://schemas.microsoft.com/office/drawing/2014/main" id="{83E8B2FE-C449-3A84-AE2D-63F94458147F}"/>
              </a:ext>
            </a:extLst>
          </p:cNvPr>
          <p:cNvSpPr txBox="1"/>
          <p:nvPr/>
        </p:nvSpPr>
        <p:spPr>
          <a:xfrm>
            <a:off x="692236" y="3789040"/>
            <a:ext cx="450764" cy="369332"/>
          </a:xfrm>
          <a:prstGeom prst="rect">
            <a:avLst/>
          </a:prstGeom>
          <a:noFill/>
        </p:spPr>
        <p:txBody>
          <a:bodyPr wrap="none" rtlCol="0">
            <a:spAutoFit/>
          </a:bodyPr>
          <a:lstStyle/>
          <a:p>
            <a:r>
              <a:rPr lang="en-TW" dirty="0"/>
              <a:t>ice</a:t>
            </a:r>
          </a:p>
        </p:txBody>
      </p:sp>
      <p:sp>
        <p:nvSpPr>
          <p:cNvPr id="4" name="TextBox 3">
            <a:extLst>
              <a:ext uri="{FF2B5EF4-FFF2-40B4-BE49-F238E27FC236}">
                <a16:creationId xmlns:a16="http://schemas.microsoft.com/office/drawing/2014/main" id="{6C9AF683-7909-A965-CFFA-CF31B47E239E}"/>
              </a:ext>
            </a:extLst>
          </p:cNvPr>
          <p:cNvSpPr txBox="1"/>
          <p:nvPr/>
        </p:nvSpPr>
        <p:spPr>
          <a:xfrm>
            <a:off x="930722" y="3429000"/>
            <a:ext cx="915315" cy="369332"/>
          </a:xfrm>
          <a:prstGeom prst="rect">
            <a:avLst/>
          </a:prstGeom>
          <a:noFill/>
        </p:spPr>
        <p:txBody>
          <a:bodyPr wrap="none" rtlCol="0">
            <a:spAutoFit/>
          </a:bodyPr>
          <a:lstStyle/>
          <a:p>
            <a:r>
              <a:rPr lang="en-TW" dirty="0"/>
              <a:t>paraffin</a:t>
            </a:r>
          </a:p>
        </p:txBody>
      </p:sp>
      <p:sp>
        <p:nvSpPr>
          <p:cNvPr id="6" name="TextBox 5">
            <a:extLst>
              <a:ext uri="{FF2B5EF4-FFF2-40B4-BE49-F238E27FC236}">
                <a16:creationId xmlns:a16="http://schemas.microsoft.com/office/drawing/2014/main" id="{3F523C9E-2DB6-DBF9-1B66-E2B4009A6EC6}"/>
              </a:ext>
            </a:extLst>
          </p:cNvPr>
          <p:cNvSpPr txBox="1"/>
          <p:nvPr/>
        </p:nvSpPr>
        <p:spPr>
          <a:xfrm>
            <a:off x="4355976" y="1484784"/>
            <a:ext cx="867545" cy="369332"/>
          </a:xfrm>
          <a:prstGeom prst="rect">
            <a:avLst/>
          </a:prstGeom>
          <a:noFill/>
        </p:spPr>
        <p:txBody>
          <a:bodyPr wrap="none" rtlCol="0">
            <a:spAutoFit/>
          </a:bodyPr>
          <a:lstStyle/>
          <a:p>
            <a:r>
              <a:rPr lang="en-TW" dirty="0"/>
              <a:t>density</a:t>
            </a:r>
          </a:p>
        </p:txBody>
      </p:sp>
      <p:sp>
        <p:nvSpPr>
          <p:cNvPr id="7" name="TextBox 6">
            <a:extLst>
              <a:ext uri="{FF2B5EF4-FFF2-40B4-BE49-F238E27FC236}">
                <a16:creationId xmlns:a16="http://schemas.microsoft.com/office/drawing/2014/main" id="{15F1C760-54BB-8702-FA6A-E75B6E869DF2}"/>
              </a:ext>
            </a:extLst>
          </p:cNvPr>
          <p:cNvSpPr txBox="1"/>
          <p:nvPr/>
        </p:nvSpPr>
        <p:spPr>
          <a:xfrm>
            <a:off x="5580112" y="1484784"/>
            <a:ext cx="1541897" cy="369332"/>
          </a:xfrm>
          <a:prstGeom prst="rect">
            <a:avLst/>
          </a:prstGeom>
          <a:noFill/>
        </p:spPr>
        <p:txBody>
          <a:bodyPr wrap="none" rtlCol="0">
            <a:spAutoFit/>
          </a:bodyPr>
          <a:lstStyle/>
          <a:p>
            <a:r>
              <a:rPr lang="en-US" dirty="0"/>
              <a:t>H</a:t>
            </a:r>
            <a:r>
              <a:rPr lang="en-TW" dirty="0"/>
              <a:t>eat of Fusion</a:t>
            </a:r>
          </a:p>
        </p:txBody>
      </p:sp>
      <p:sp>
        <p:nvSpPr>
          <p:cNvPr id="8" name="TextBox 7">
            <a:extLst>
              <a:ext uri="{FF2B5EF4-FFF2-40B4-BE49-F238E27FC236}">
                <a16:creationId xmlns:a16="http://schemas.microsoft.com/office/drawing/2014/main" id="{A080D402-B58E-C4E2-B1AE-DE5EAB3E6285}"/>
              </a:ext>
            </a:extLst>
          </p:cNvPr>
          <p:cNvSpPr txBox="1"/>
          <p:nvPr/>
        </p:nvSpPr>
        <p:spPr>
          <a:xfrm>
            <a:off x="7174675" y="1484784"/>
            <a:ext cx="1449115" cy="369332"/>
          </a:xfrm>
          <a:prstGeom prst="rect">
            <a:avLst/>
          </a:prstGeom>
          <a:noFill/>
        </p:spPr>
        <p:txBody>
          <a:bodyPr wrap="none" rtlCol="0">
            <a:spAutoFit/>
          </a:bodyPr>
          <a:lstStyle/>
          <a:p>
            <a:r>
              <a:rPr lang="en-TW" dirty="0"/>
              <a:t>Melting P</a:t>
            </a:r>
            <a:r>
              <a:rPr lang="en-US" dirty="0"/>
              <a:t>o</a:t>
            </a:r>
            <a:r>
              <a:rPr lang="en-TW" dirty="0"/>
              <a:t>int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2000" dirty="0">
                <a:solidFill>
                  <a:schemeClr val="tx2"/>
                </a:solidFill>
              </a:rPr>
              <a:t>入射太陽輻射能之特性</a:t>
            </a:r>
            <a:br>
              <a:rPr lang="en-US" altLang="zh-TW" sz="2000" dirty="0">
                <a:solidFill>
                  <a:schemeClr val="tx2"/>
                </a:solidFill>
              </a:rPr>
            </a:br>
            <a:r>
              <a:rPr lang="en-US" altLang="zh-TW" sz="2000" dirty="0">
                <a:solidFill>
                  <a:schemeClr val="tx2"/>
                </a:solidFill>
              </a:rPr>
              <a:t>Characteristics of incident solar radiation energy</a:t>
            </a:r>
            <a:endParaRPr lang="zh-TW" altLang="en-US" sz="2000" dirty="0">
              <a:solidFill>
                <a:schemeClr val="tx2"/>
              </a:solidFill>
            </a:endParaRPr>
          </a:p>
        </p:txBody>
      </p:sp>
      <p:sp>
        <p:nvSpPr>
          <p:cNvPr id="3" name="內容版面配置區 2"/>
          <p:cNvSpPr>
            <a:spLocks noGrp="1"/>
          </p:cNvSpPr>
          <p:nvPr>
            <p:ph idx="1"/>
          </p:nvPr>
        </p:nvSpPr>
        <p:spPr/>
        <p:txBody>
          <a:bodyPr/>
          <a:lstStyle/>
          <a:p>
            <a:r>
              <a:rPr lang="zh-TW" altLang="en-US" dirty="0"/>
              <a:t>每天抵達地球的</a:t>
            </a:r>
            <a:r>
              <a:rPr lang="zh-TW" altLang="en-US" dirty="0">
                <a:solidFill>
                  <a:schemeClr val="accent3"/>
                </a:solidFill>
              </a:rPr>
              <a:t>太陽能</a:t>
            </a:r>
            <a:r>
              <a:rPr lang="zh-TW" altLang="en-US" dirty="0"/>
              <a:t> </a:t>
            </a:r>
            <a:r>
              <a:rPr lang="en-US" altLang="zh-TW" dirty="0"/>
              <a:t>(</a:t>
            </a:r>
            <a:r>
              <a:rPr lang="zh-TW" altLang="en-US" dirty="0"/>
              <a:t>全年平均</a:t>
            </a:r>
            <a:r>
              <a:rPr lang="en-US" altLang="zh-TW" dirty="0"/>
              <a:t>) </a:t>
            </a:r>
            <a:r>
              <a:rPr lang="zh-TW" altLang="en-US" dirty="0"/>
              <a:t>估計約是</a:t>
            </a:r>
            <a:r>
              <a:rPr lang="zh-TW" altLang="en-US" dirty="0">
                <a:solidFill>
                  <a:schemeClr val="accent3"/>
                </a:solidFill>
              </a:rPr>
              <a:t> </a:t>
            </a:r>
            <a:r>
              <a:rPr lang="en-US" altLang="zh-TW" dirty="0">
                <a:solidFill>
                  <a:schemeClr val="accent3"/>
                </a:solidFill>
              </a:rPr>
              <a:t>600 Btu/ft</a:t>
            </a:r>
            <a:r>
              <a:rPr lang="en-US" altLang="zh-TW" baseline="30000" dirty="0">
                <a:solidFill>
                  <a:schemeClr val="accent3"/>
                </a:solidFill>
              </a:rPr>
              <a:t>2</a:t>
            </a:r>
            <a:r>
              <a:rPr lang="en-US" altLang="zh-TW" dirty="0">
                <a:solidFill>
                  <a:schemeClr val="accent3"/>
                </a:solidFill>
              </a:rPr>
              <a:t>/d </a:t>
            </a:r>
            <a:r>
              <a:rPr lang="zh-TW" altLang="en-US" dirty="0"/>
              <a:t>或 </a:t>
            </a:r>
            <a:r>
              <a:rPr lang="en-US" altLang="zh-TW" dirty="0">
                <a:solidFill>
                  <a:schemeClr val="accent3"/>
                </a:solidFill>
              </a:rPr>
              <a:t>6,800 kJ/m</a:t>
            </a:r>
            <a:r>
              <a:rPr lang="en-US" altLang="zh-TW" baseline="30000" dirty="0">
                <a:solidFill>
                  <a:schemeClr val="accent3"/>
                </a:solidFill>
              </a:rPr>
              <a:t>2</a:t>
            </a:r>
            <a:r>
              <a:rPr lang="en-US" altLang="zh-TW" dirty="0">
                <a:solidFill>
                  <a:schemeClr val="accent3"/>
                </a:solidFill>
              </a:rPr>
              <a:t>/d</a:t>
            </a:r>
            <a:r>
              <a:rPr lang="en-US" altLang="zh-TW" dirty="0"/>
              <a:t>(</a:t>
            </a:r>
            <a:r>
              <a:rPr lang="zh-TW" altLang="en-US" dirty="0"/>
              <a:t>歐洲北方</a:t>
            </a:r>
            <a:r>
              <a:rPr lang="en-US" altLang="zh-TW" dirty="0"/>
              <a:t>)</a:t>
            </a:r>
            <a:r>
              <a:rPr lang="zh-TW" altLang="en-US" dirty="0"/>
              <a:t>，及 </a:t>
            </a:r>
            <a:r>
              <a:rPr lang="en-US" altLang="zh-TW" dirty="0">
                <a:solidFill>
                  <a:schemeClr val="accent3"/>
                </a:solidFill>
              </a:rPr>
              <a:t>2,000 Btu/ft</a:t>
            </a:r>
            <a:r>
              <a:rPr lang="en-US" altLang="zh-TW" baseline="30000" dirty="0">
                <a:solidFill>
                  <a:schemeClr val="accent3"/>
                </a:solidFill>
              </a:rPr>
              <a:t>2</a:t>
            </a:r>
            <a:r>
              <a:rPr lang="en-US" altLang="zh-TW" dirty="0">
                <a:solidFill>
                  <a:schemeClr val="accent3"/>
                </a:solidFill>
              </a:rPr>
              <a:t>/d </a:t>
            </a:r>
            <a:r>
              <a:rPr lang="zh-TW" altLang="en-US" dirty="0"/>
              <a:t>或 </a:t>
            </a:r>
            <a:r>
              <a:rPr lang="en-US" altLang="zh-TW" dirty="0">
                <a:solidFill>
                  <a:schemeClr val="accent3"/>
                </a:solidFill>
              </a:rPr>
              <a:t>23,000 kJ/m</a:t>
            </a:r>
            <a:r>
              <a:rPr lang="en-US" altLang="zh-TW" baseline="30000" dirty="0">
                <a:solidFill>
                  <a:schemeClr val="accent3"/>
                </a:solidFill>
              </a:rPr>
              <a:t>2</a:t>
            </a:r>
            <a:r>
              <a:rPr lang="en-US" altLang="zh-TW" dirty="0">
                <a:solidFill>
                  <a:schemeClr val="accent3"/>
                </a:solidFill>
              </a:rPr>
              <a:t>/d </a:t>
            </a:r>
            <a:r>
              <a:rPr lang="en-US" altLang="zh-TW" dirty="0"/>
              <a:t>(</a:t>
            </a:r>
            <a:r>
              <a:rPr lang="zh-TW" altLang="en-US" dirty="0"/>
              <a:t>赤道附近乾旱地區</a:t>
            </a:r>
            <a:r>
              <a:rPr lang="en-US" altLang="zh-TW" dirty="0"/>
              <a:t>)</a:t>
            </a:r>
            <a:r>
              <a:rPr lang="zh-TW" altLang="en-US" dirty="0"/>
              <a:t>。</a:t>
            </a:r>
            <a:endParaRPr lang="en-US" altLang="zh-TW" dirty="0"/>
          </a:p>
          <a:p>
            <a:r>
              <a:rPr lang="zh-TW" altLang="en-US" dirty="0"/>
              <a:t>太陽能主要來自核反應，其由</a:t>
            </a:r>
            <a:r>
              <a:rPr lang="zh-TW" altLang="en-US" dirty="0">
                <a:solidFill>
                  <a:schemeClr val="accent3"/>
                </a:solidFill>
              </a:rPr>
              <a:t>氫核融合成氦核</a:t>
            </a:r>
            <a:r>
              <a:rPr lang="zh-TW" altLang="en-US" dirty="0"/>
              <a:t>而形成，於這些反應中，發生物質 </a:t>
            </a:r>
            <a:r>
              <a:rPr lang="en-US" altLang="zh-TW" dirty="0"/>
              <a:t>(</a:t>
            </a:r>
            <a:r>
              <a:rPr lang="zh-TW" altLang="en-US" dirty="0"/>
              <a:t>每秒 </a:t>
            </a:r>
            <a:r>
              <a:rPr lang="en-US" altLang="zh-TW" dirty="0"/>
              <a:t>40 </a:t>
            </a:r>
            <a:r>
              <a:rPr lang="zh-TW" altLang="en-US" dirty="0"/>
              <a:t>億公斤</a:t>
            </a:r>
            <a:r>
              <a:rPr lang="en-US" altLang="zh-TW" dirty="0"/>
              <a:t>) </a:t>
            </a:r>
            <a:r>
              <a:rPr lang="zh-TW" altLang="en-US" dirty="0"/>
              <a:t>轉換釋出巨大能量的現象！</a:t>
            </a:r>
            <a:endParaRPr lang="en-US" altLang="zh-TW" dirty="0"/>
          </a:p>
          <a:p>
            <a:r>
              <a:rPr lang="en-US" altLang="zh-TW" dirty="0"/>
              <a:t>The solar energy reaching the Earth each day (annual average) is estimated to be about 600 Btu/ft</a:t>
            </a:r>
            <a:r>
              <a:rPr lang="en-US" altLang="zh-TW" baseline="30000" dirty="0"/>
              <a:t>2</a:t>
            </a:r>
            <a:r>
              <a:rPr lang="en-US" altLang="zh-TW" dirty="0"/>
              <a:t>/d or 6,800 kJ/m</a:t>
            </a:r>
            <a:r>
              <a:rPr lang="en-US" altLang="zh-TW" baseline="30000" dirty="0"/>
              <a:t>2</a:t>
            </a:r>
            <a:r>
              <a:rPr lang="en-US" altLang="zh-TW" dirty="0"/>
              <a:t>/d (Northern Europe), and 2,000 Btu/ft</a:t>
            </a:r>
            <a:r>
              <a:rPr lang="en-US" altLang="zh-TW" baseline="30000" dirty="0"/>
              <a:t>2</a:t>
            </a:r>
            <a:r>
              <a:rPr lang="en-US" altLang="zh-TW" dirty="0"/>
              <a:t>/d or 23,000 kJ/m</a:t>
            </a:r>
            <a:r>
              <a:rPr lang="en-US" altLang="zh-TW" baseline="30000" dirty="0"/>
              <a:t>2</a:t>
            </a:r>
            <a:r>
              <a:rPr lang="en-US" altLang="zh-TW" dirty="0"/>
              <a:t>/d (arid areas near the equator) ).</a:t>
            </a:r>
          </a:p>
          <a:p>
            <a:r>
              <a:rPr lang="en-US" altLang="zh-TW" dirty="0"/>
              <a:t>Solar energy mainly comes from nuclear reactions, which are formed by the fusion of hydrogen nuclei into helium nuclei. In these reactions, matter (4 billion kilograms per second) is converted to release huge energy!</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570953" y="476250"/>
            <a:ext cx="8002093" cy="58324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7</a:t>
            </a:fld>
            <a:endParaRPr lang="zh-TW" altLang="en-US"/>
          </a:p>
        </p:txBody>
      </p:sp>
      <p:sp>
        <p:nvSpPr>
          <p:cNvPr id="3" name="TextBox 2">
            <a:extLst>
              <a:ext uri="{FF2B5EF4-FFF2-40B4-BE49-F238E27FC236}">
                <a16:creationId xmlns:a16="http://schemas.microsoft.com/office/drawing/2014/main" id="{18BB9313-593E-31FD-B8E0-BC36F1346323}"/>
              </a:ext>
            </a:extLst>
          </p:cNvPr>
          <p:cNvSpPr txBox="1"/>
          <p:nvPr/>
        </p:nvSpPr>
        <p:spPr>
          <a:xfrm>
            <a:off x="827584" y="3141114"/>
            <a:ext cx="1551579" cy="369332"/>
          </a:xfrm>
          <a:prstGeom prst="rect">
            <a:avLst/>
          </a:prstGeom>
          <a:noFill/>
        </p:spPr>
        <p:txBody>
          <a:bodyPr wrap="none" rtlCol="0">
            <a:spAutoFit/>
          </a:bodyPr>
          <a:lstStyle/>
          <a:p>
            <a:r>
              <a:rPr lang="en-TW" dirty="0"/>
              <a:t>Solar radiation</a:t>
            </a:r>
          </a:p>
        </p:txBody>
      </p:sp>
      <p:sp>
        <p:nvSpPr>
          <p:cNvPr id="4" name="TextBox 3">
            <a:extLst>
              <a:ext uri="{FF2B5EF4-FFF2-40B4-BE49-F238E27FC236}">
                <a16:creationId xmlns:a16="http://schemas.microsoft.com/office/drawing/2014/main" id="{CFF183ED-48CA-3522-F025-9150576465D5}"/>
              </a:ext>
            </a:extLst>
          </p:cNvPr>
          <p:cNvSpPr txBox="1"/>
          <p:nvPr/>
        </p:nvSpPr>
        <p:spPr>
          <a:xfrm>
            <a:off x="6012160" y="5373216"/>
            <a:ext cx="1300421" cy="369332"/>
          </a:xfrm>
          <a:prstGeom prst="rect">
            <a:avLst/>
          </a:prstGeom>
          <a:noFill/>
        </p:spPr>
        <p:txBody>
          <a:bodyPr wrap="none" rtlCol="0">
            <a:spAutoFit/>
          </a:bodyPr>
          <a:lstStyle/>
          <a:p>
            <a:r>
              <a:rPr lang="en-TW" dirty="0"/>
              <a:t>Wavelength</a:t>
            </a:r>
          </a:p>
        </p:txBody>
      </p:sp>
      <p:sp>
        <p:nvSpPr>
          <p:cNvPr id="6" name="TextBox 5">
            <a:extLst>
              <a:ext uri="{FF2B5EF4-FFF2-40B4-BE49-F238E27FC236}">
                <a16:creationId xmlns:a16="http://schemas.microsoft.com/office/drawing/2014/main" id="{9FD843E7-A842-98B4-5E0E-F6120DD2D291}"/>
              </a:ext>
            </a:extLst>
          </p:cNvPr>
          <p:cNvSpPr txBox="1"/>
          <p:nvPr/>
        </p:nvSpPr>
        <p:spPr>
          <a:xfrm>
            <a:off x="4716016" y="3558802"/>
            <a:ext cx="1550424" cy="369332"/>
          </a:xfrm>
          <a:prstGeom prst="rect">
            <a:avLst/>
          </a:prstGeom>
          <a:noFill/>
        </p:spPr>
        <p:txBody>
          <a:bodyPr wrap="none" rtlCol="0">
            <a:spAutoFit/>
          </a:bodyPr>
          <a:lstStyle/>
          <a:p>
            <a:r>
              <a:rPr lang="en-TW" dirty="0"/>
              <a:t>Earth’s surface</a:t>
            </a:r>
          </a:p>
        </p:txBody>
      </p:sp>
      <p:sp>
        <p:nvSpPr>
          <p:cNvPr id="7" name="TextBox 6">
            <a:extLst>
              <a:ext uri="{FF2B5EF4-FFF2-40B4-BE49-F238E27FC236}">
                <a16:creationId xmlns:a16="http://schemas.microsoft.com/office/drawing/2014/main" id="{FEC90CE6-BE01-8A98-F77D-7157D0DBC0FC}"/>
              </a:ext>
            </a:extLst>
          </p:cNvPr>
          <p:cNvSpPr txBox="1"/>
          <p:nvPr/>
        </p:nvSpPr>
        <p:spPr>
          <a:xfrm>
            <a:off x="4552318" y="1766153"/>
            <a:ext cx="1336391" cy="369332"/>
          </a:xfrm>
          <a:prstGeom prst="rect">
            <a:avLst/>
          </a:prstGeom>
          <a:noFill/>
        </p:spPr>
        <p:txBody>
          <a:bodyPr wrap="none" rtlCol="0">
            <a:spAutoFit/>
          </a:bodyPr>
          <a:lstStyle/>
          <a:p>
            <a:r>
              <a:rPr lang="en-TW" dirty="0"/>
              <a:t>Atmosphere</a:t>
            </a:r>
          </a:p>
        </p:txBody>
      </p:sp>
      <p:sp>
        <p:nvSpPr>
          <p:cNvPr id="9" name="TextBox 8">
            <a:extLst>
              <a:ext uri="{FF2B5EF4-FFF2-40B4-BE49-F238E27FC236}">
                <a16:creationId xmlns:a16="http://schemas.microsoft.com/office/drawing/2014/main" id="{324140A6-A636-36DA-B945-CBC059C361A1}"/>
              </a:ext>
            </a:extLst>
          </p:cNvPr>
          <p:cNvSpPr txBox="1"/>
          <p:nvPr/>
        </p:nvSpPr>
        <p:spPr>
          <a:xfrm>
            <a:off x="4391151" y="651776"/>
            <a:ext cx="2200154" cy="369332"/>
          </a:xfrm>
          <a:prstGeom prst="rect">
            <a:avLst/>
          </a:prstGeom>
          <a:noFill/>
        </p:spPr>
        <p:txBody>
          <a:bodyPr wrap="none" rtlCol="0">
            <a:spAutoFit/>
          </a:bodyPr>
          <a:lstStyle/>
          <a:p>
            <a:r>
              <a:rPr lang="en-TW" dirty="0"/>
              <a:t>UV| Visible | Infrared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736474" y="116632"/>
            <a:ext cx="5859861" cy="632356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8</a:t>
            </a:fld>
            <a:endParaRPr lang="zh-TW" altLang="en-US"/>
          </a:p>
        </p:txBody>
      </p:sp>
      <p:sp>
        <p:nvSpPr>
          <p:cNvPr id="3" name="TextBox 2">
            <a:extLst>
              <a:ext uri="{FF2B5EF4-FFF2-40B4-BE49-F238E27FC236}">
                <a16:creationId xmlns:a16="http://schemas.microsoft.com/office/drawing/2014/main" id="{63AB9CFD-AC63-C684-20B1-AC412B23E5A7}"/>
              </a:ext>
            </a:extLst>
          </p:cNvPr>
          <p:cNvSpPr txBox="1"/>
          <p:nvPr/>
        </p:nvSpPr>
        <p:spPr>
          <a:xfrm>
            <a:off x="5508104" y="4293096"/>
            <a:ext cx="1789914" cy="369332"/>
          </a:xfrm>
          <a:prstGeom prst="rect">
            <a:avLst/>
          </a:prstGeom>
          <a:noFill/>
        </p:spPr>
        <p:txBody>
          <a:bodyPr wrap="none" rtlCol="0">
            <a:spAutoFit/>
          </a:bodyPr>
          <a:lstStyle/>
          <a:p>
            <a:r>
              <a:rPr lang="en-TW" dirty="0"/>
              <a:t>Ground radiation</a:t>
            </a:r>
          </a:p>
        </p:txBody>
      </p:sp>
      <p:sp>
        <p:nvSpPr>
          <p:cNvPr id="4" name="TextBox 3">
            <a:extLst>
              <a:ext uri="{FF2B5EF4-FFF2-40B4-BE49-F238E27FC236}">
                <a16:creationId xmlns:a16="http://schemas.microsoft.com/office/drawing/2014/main" id="{4680128C-4CB9-8AAB-0E59-037D09F5D7C2}"/>
              </a:ext>
            </a:extLst>
          </p:cNvPr>
          <p:cNvSpPr txBox="1"/>
          <p:nvPr/>
        </p:nvSpPr>
        <p:spPr>
          <a:xfrm>
            <a:off x="3711302" y="4293096"/>
            <a:ext cx="1910203" cy="369332"/>
          </a:xfrm>
          <a:prstGeom prst="rect">
            <a:avLst/>
          </a:prstGeom>
          <a:noFill/>
        </p:spPr>
        <p:txBody>
          <a:bodyPr wrap="none" rtlCol="0">
            <a:spAutoFit/>
          </a:bodyPr>
          <a:lstStyle/>
          <a:p>
            <a:r>
              <a:rPr lang="en-TW" dirty="0"/>
              <a:t>Steam, convection</a:t>
            </a:r>
          </a:p>
        </p:txBody>
      </p:sp>
      <p:sp>
        <p:nvSpPr>
          <p:cNvPr id="6" name="TextBox 5">
            <a:extLst>
              <a:ext uri="{FF2B5EF4-FFF2-40B4-BE49-F238E27FC236}">
                <a16:creationId xmlns:a16="http://schemas.microsoft.com/office/drawing/2014/main" id="{DB67D973-15C2-4F8A-802D-79CE829E34E6}"/>
              </a:ext>
            </a:extLst>
          </p:cNvPr>
          <p:cNvSpPr txBox="1"/>
          <p:nvPr/>
        </p:nvSpPr>
        <p:spPr>
          <a:xfrm>
            <a:off x="2541532" y="4285278"/>
            <a:ext cx="1201996" cy="369332"/>
          </a:xfrm>
          <a:prstGeom prst="rect">
            <a:avLst/>
          </a:prstGeom>
          <a:noFill/>
        </p:spPr>
        <p:txBody>
          <a:bodyPr wrap="none" rtlCol="0">
            <a:spAutoFit/>
          </a:bodyPr>
          <a:lstStyle/>
          <a:p>
            <a:r>
              <a:rPr lang="en-TW" dirty="0"/>
              <a:t>absorption</a:t>
            </a:r>
          </a:p>
        </p:txBody>
      </p:sp>
      <p:sp>
        <p:nvSpPr>
          <p:cNvPr id="7" name="TextBox 6">
            <a:extLst>
              <a:ext uri="{FF2B5EF4-FFF2-40B4-BE49-F238E27FC236}">
                <a16:creationId xmlns:a16="http://schemas.microsoft.com/office/drawing/2014/main" id="{74159C51-214E-064B-C7B9-6F7BC4D80A58}"/>
              </a:ext>
            </a:extLst>
          </p:cNvPr>
          <p:cNvSpPr txBox="1"/>
          <p:nvPr/>
        </p:nvSpPr>
        <p:spPr>
          <a:xfrm>
            <a:off x="1117064" y="3387256"/>
            <a:ext cx="1085297" cy="369332"/>
          </a:xfrm>
          <a:prstGeom prst="rect">
            <a:avLst/>
          </a:prstGeom>
          <a:noFill/>
        </p:spPr>
        <p:txBody>
          <a:bodyPr wrap="none" rtlCol="0">
            <a:spAutoFit/>
          </a:bodyPr>
          <a:lstStyle/>
          <a:p>
            <a:r>
              <a:rPr lang="en-TW" dirty="0"/>
              <a:t>reflection</a:t>
            </a:r>
          </a:p>
        </p:txBody>
      </p:sp>
      <p:sp>
        <p:nvSpPr>
          <p:cNvPr id="8" name="TextBox 7">
            <a:extLst>
              <a:ext uri="{FF2B5EF4-FFF2-40B4-BE49-F238E27FC236}">
                <a16:creationId xmlns:a16="http://schemas.microsoft.com/office/drawing/2014/main" id="{B290B611-D57E-EC02-39B7-48B88934AE67}"/>
              </a:ext>
            </a:extLst>
          </p:cNvPr>
          <p:cNvSpPr txBox="1"/>
          <p:nvPr/>
        </p:nvSpPr>
        <p:spPr>
          <a:xfrm>
            <a:off x="1954544" y="2314057"/>
            <a:ext cx="1173976" cy="369332"/>
          </a:xfrm>
          <a:prstGeom prst="rect">
            <a:avLst/>
          </a:prstGeom>
          <a:noFill/>
        </p:spPr>
        <p:txBody>
          <a:bodyPr wrap="none" rtlCol="0">
            <a:spAutoFit/>
          </a:bodyPr>
          <a:lstStyle/>
          <a:p>
            <a:r>
              <a:rPr lang="en-US" dirty="0"/>
              <a:t>D</a:t>
            </a:r>
            <a:r>
              <a:rPr lang="en-TW" dirty="0"/>
              <a:t>irect rays</a:t>
            </a:r>
          </a:p>
        </p:txBody>
      </p:sp>
      <p:sp>
        <p:nvSpPr>
          <p:cNvPr id="9" name="TextBox 8">
            <a:extLst>
              <a:ext uri="{FF2B5EF4-FFF2-40B4-BE49-F238E27FC236}">
                <a16:creationId xmlns:a16="http://schemas.microsoft.com/office/drawing/2014/main" id="{5FC25B70-24F7-0083-794F-34B40E9A7446}"/>
              </a:ext>
            </a:extLst>
          </p:cNvPr>
          <p:cNvSpPr txBox="1"/>
          <p:nvPr/>
        </p:nvSpPr>
        <p:spPr>
          <a:xfrm>
            <a:off x="3615373" y="414400"/>
            <a:ext cx="1085297" cy="369332"/>
          </a:xfrm>
          <a:prstGeom prst="rect">
            <a:avLst/>
          </a:prstGeom>
          <a:noFill/>
        </p:spPr>
        <p:txBody>
          <a:bodyPr wrap="none" rtlCol="0">
            <a:spAutoFit/>
          </a:bodyPr>
          <a:lstStyle/>
          <a:p>
            <a:r>
              <a:rPr lang="en-TW" dirty="0"/>
              <a:t>reflection</a:t>
            </a:r>
          </a:p>
        </p:txBody>
      </p:sp>
      <p:sp>
        <p:nvSpPr>
          <p:cNvPr id="10" name="TextBox 9">
            <a:extLst>
              <a:ext uri="{FF2B5EF4-FFF2-40B4-BE49-F238E27FC236}">
                <a16:creationId xmlns:a16="http://schemas.microsoft.com/office/drawing/2014/main" id="{3B59139E-E9FF-8E7C-9C79-1E06DC79DD45}"/>
              </a:ext>
            </a:extLst>
          </p:cNvPr>
          <p:cNvSpPr txBox="1"/>
          <p:nvPr/>
        </p:nvSpPr>
        <p:spPr>
          <a:xfrm>
            <a:off x="5043618" y="1536569"/>
            <a:ext cx="928972" cy="369332"/>
          </a:xfrm>
          <a:prstGeom prst="rect">
            <a:avLst/>
          </a:prstGeom>
          <a:noFill/>
        </p:spPr>
        <p:txBody>
          <a:bodyPr wrap="none" rtlCol="0">
            <a:spAutoFit/>
          </a:bodyPr>
          <a:lstStyle/>
          <a:p>
            <a:r>
              <a:rPr lang="en-TW" dirty="0"/>
              <a:t>infrared</a:t>
            </a:r>
          </a:p>
        </p:txBody>
      </p:sp>
      <p:sp>
        <p:nvSpPr>
          <p:cNvPr id="11" name="TextBox 10">
            <a:extLst>
              <a:ext uri="{FF2B5EF4-FFF2-40B4-BE49-F238E27FC236}">
                <a16:creationId xmlns:a16="http://schemas.microsoft.com/office/drawing/2014/main" id="{308EB7A8-A118-D036-CEEC-3213E3405F23}"/>
              </a:ext>
            </a:extLst>
          </p:cNvPr>
          <p:cNvSpPr txBox="1"/>
          <p:nvPr/>
        </p:nvSpPr>
        <p:spPr>
          <a:xfrm>
            <a:off x="4265556" y="2380238"/>
            <a:ext cx="1355949" cy="369332"/>
          </a:xfrm>
          <a:prstGeom prst="rect">
            <a:avLst/>
          </a:prstGeom>
          <a:noFill/>
        </p:spPr>
        <p:txBody>
          <a:bodyPr wrap="none" rtlCol="0">
            <a:spAutoFit/>
          </a:bodyPr>
          <a:lstStyle/>
          <a:p>
            <a:r>
              <a:rPr lang="en-TW" dirty="0"/>
              <a:t>atmospheric</a:t>
            </a:r>
          </a:p>
        </p:txBody>
      </p:sp>
      <p:sp>
        <p:nvSpPr>
          <p:cNvPr id="12" name="TextBox 11">
            <a:extLst>
              <a:ext uri="{FF2B5EF4-FFF2-40B4-BE49-F238E27FC236}">
                <a16:creationId xmlns:a16="http://schemas.microsoft.com/office/drawing/2014/main" id="{46CD755D-A458-8DA6-7954-C7CA0173FFE1}"/>
              </a:ext>
            </a:extLst>
          </p:cNvPr>
          <p:cNvSpPr txBox="1"/>
          <p:nvPr/>
        </p:nvSpPr>
        <p:spPr>
          <a:xfrm>
            <a:off x="3778082" y="2854575"/>
            <a:ext cx="974947" cy="369332"/>
          </a:xfrm>
          <a:prstGeom prst="rect">
            <a:avLst/>
          </a:prstGeom>
          <a:noFill/>
        </p:spPr>
        <p:txBody>
          <a:bodyPr wrap="none" rtlCol="0">
            <a:spAutoFit/>
          </a:bodyPr>
          <a:lstStyle/>
          <a:p>
            <a:r>
              <a:rPr lang="en-TW" dirty="0"/>
              <a:t>specular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10000"/>
          </a:bodyPr>
          <a:lstStyle/>
          <a:p>
            <a:r>
              <a:rPr lang="zh-TW" altLang="en-US" dirty="0"/>
              <a:t>自地球發射出的紅外線輻射多數被大氣中的 </a:t>
            </a:r>
            <a:r>
              <a:rPr lang="en-US" altLang="zh-TW" dirty="0"/>
              <a:t>CO</a:t>
            </a:r>
            <a:r>
              <a:rPr lang="en-US" altLang="zh-TW" baseline="-25000" dirty="0"/>
              <a:t>2</a:t>
            </a:r>
            <a:r>
              <a:rPr lang="en-US" altLang="zh-TW" dirty="0"/>
              <a:t> </a:t>
            </a:r>
            <a:r>
              <a:rPr lang="zh-TW" altLang="en-US" dirty="0"/>
              <a:t>及 </a:t>
            </a:r>
            <a:r>
              <a:rPr lang="en-US" altLang="zh-TW" dirty="0"/>
              <a:t>H</a:t>
            </a:r>
            <a:r>
              <a:rPr lang="en-US" altLang="zh-TW" baseline="-25000" dirty="0"/>
              <a:t>2</a:t>
            </a:r>
            <a:r>
              <a:rPr lang="en-US" altLang="zh-TW" dirty="0"/>
              <a:t>O (</a:t>
            </a:r>
            <a:r>
              <a:rPr lang="zh-TW" altLang="en-US" dirty="0"/>
              <a:t>或其他氣體</a:t>
            </a:r>
            <a:r>
              <a:rPr lang="en-US" altLang="zh-TW" dirty="0"/>
              <a:t>) </a:t>
            </a:r>
            <a:r>
              <a:rPr lang="zh-TW" altLang="en-US" dirty="0"/>
              <a:t>吸收，然後再次輻射回到地球或是進入外太空，這種再度輻射至地球的現象即我們慣稱的</a:t>
            </a:r>
            <a:r>
              <a:rPr lang="zh-TW" altLang="en-US" dirty="0">
                <a:solidFill>
                  <a:schemeClr val="accent3"/>
                </a:solidFill>
              </a:rPr>
              <a:t>溫室效應 </a:t>
            </a:r>
            <a:r>
              <a:rPr lang="en-US" altLang="zh-TW" dirty="0">
                <a:solidFill>
                  <a:schemeClr val="accent3"/>
                </a:solidFill>
              </a:rPr>
              <a:t>(greenhouse effect)</a:t>
            </a:r>
            <a:r>
              <a:rPr lang="zh-TW" altLang="en-US" dirty="0"/>
              <a:t>，其使得地球表面溫度較沒有吸收及再輻射的溫度高約 </a:t>
            </a:r>
            <a:r>
              <a:rPr lang="en-US" altLang="zh-TW" dirty="0"/>
              <a:t>40 °C (</a:t>
            </a:r>
            <a:r>
              <a:rPr lang="zh-TW" altLang="en-US" dirty="0"/>
              <a:t>換言之，若沒有大氣層的話，地球的平均表面溫度是</a:t>
            </a:r>
            <a:r>
              <a:rPr lang="en-US" altLang="zh-TW" dirty="0"/>
              <a:t> −15 °C)</a:t>
            </a:r>
            <a:r>
              <a:rPr lang="zh-TW" altLang="en-US" dirty="0"/>
              <a:t>。</a:t>
            </a:r>
            <a:endParaRPr lang="en-US" altLang="zh-TW" dirty="0"/>
          </a:p>
          <a:p>
            <a:r>
              <a:rPr lang="zh-TW" altLang="en-US" dirty="0"/>
              <a:t>至地球大氣頂端的日照量約是</a:t>
            </a:r>
            <a:r>
              <a:rPr lang="zh-TW" altLang="en-US" dirty="0">
                <a:solidFill>
                  <a:schemeClr val="accent3"/>
                </a:solidFill>
              </a:rPr>
              <a:t> </a:t>
            </a:r>
            <a:r>
              <a:rPr lang="en-US" altLang="zh-TW" dirty="0">
                <a:solidFill>
                  <a:schemeClr val="accent3"/>
                </a:solidFill>
              </a:rPr>
              <a:t>1,366 W/m</a:t>
            </a:r>
            <a:r>
              <a:rPr lang="en-US" altLang="zh-TW" baseline="30000" dirty="0">
                <a:solidFill>
                  <a:schemeClr val="accent3"/>
                </a:solidFill>
              </a:rPr>
              <a:t>2</a:t>
            </a:r>
            <a:r>
              <a:rPr lang="en-US" altLang="zh-TW" dirty="0">
                <a:solidFill>
                  <a:schemeClr val="accent3"/>
                </a:solidFill>
              </a:rPr>
              <a:t> </a:t>
            </a:r>
            <a:r>
              <a:rPr lang="zh-TW" altLang="en-US" dirty="0"/>
              <a:t>或 </a:t>
            </a:r>
            <a:r>
              <a:rPr lang="en-US" altLang="zh-TW" dirty="0">
                <a:solidFill>
                  <a:schemeClr val="accent3"/>
                </a:solidFill>
              </a:rPr>
              <a:t>432 Btu/ft</a:t>
            </a:r>
            <a:r>
              <a:rPr lang="en-US" altLang="zh-TW" baseline="30000" dirty="0">
                <a:solidFill>
                  <a:schemeClr val="accent3"/>
                </a:solidFill>
              </a:rPr>
              <a:t>2</a:t>
            </a:r>
            <a:r>
              <a:rPr lang="en-US" altLang="zh-TW" dirty="0">
                <a:solidFill>
                  <a:schemeClr val="accent3"/>
                </a:solidFill>
              </a:rPr>
              <a:t>/h</a:t>
            </a:r>
            <a:r>
              <a:rPr lang="zh-TW" altLang="en-US" dirty="0"/>
              <a:t>，此一數字稱作</a:t>
            </a:r>
            <a:r>
              <a:rPr lang="zh-TW" altLang="en-US" dirty="0">
                <a:solidFill>
                  <a:schemeClr val="accent3"/>
                </a:solidFill>
              </a:rPr>
              <a:t>太陽常數 </a:t>
            </a:r>
            <a:r>
              <a:rPr lang="en-US" altLang="zh-TW" dirty="0">
                <a:solidFill>
                  <a:schemeClr val="accent3"/>
                </a:solidFill>
              </a:rPr>
              <a:t>(solar constant)</a:t>
            </a:r>
            <a:r>
              <a:rPr lang="zh-TW" altLang="en-US" dirty="0"/>
              <a:t>，其值幾乎不受時間影響。</a:t>
            </a:r>
            <a:endParaRPr lang="en-US" altLang="zh-TW" dirty="0"/>
          </a:p>
          <a:p>
            <a:r>
              <a:rPr lang="en-US" altLang="zh-TW" dirty="0"/>
              <a:t>Most of the infrared radiation emitted from the earth is absorbed by CO</a:t>
            </a:r>
            <a:r>
              <a:rPr lang="en-US" altLang="zh-TW" baseline="-25000" dirty="0"/>
              <a:t>2</a:t>
            </a:r>
            <a:r>
              <a:rPr lang="en-US" altLang="zh-TW" dirty="0"/>
              <a:t> and H</a:t>
            </a:r>
            <a:r>
              <a:rPr lang="en-US" altLang="zh-TW" baseline="-25000" dirty="0"/>
              <a:t>2</a:t>
            </a:r>
            <a:r>
              <a:rPr lang="en-US" altLang="zh-TW" dirty="0"/>
              <a:t>O (or other gases) in the atmosphere, and then radiated back to the earth or into outer space. This phenomenon of re-radiation to the earth is what we commonly call the greenhouse effect ( greenhouse effect), which makes the Earth's surface temperature about 40 °C higher than the temperature without absorption and reradiation (in other words, without an atmosphere, the Earth's average surface temperature is −15 °C).</a:t>
            </a:r>
          </a:p>
          <a:p>
            <a:r>
              <a:rPr lang="en-US" altLang="zh-TW" dirty="0"/>
              <a:t>The amount of sunlight reaching the top of the Earth's atmosphere is approximately 1,366 W/m</a:t>
            </a:r>
            <a:r>
              <a:rPr lang="en-US" altLang="zh-TW" baseline="30000" dirty="0"/>
              <a:t>2</a:t>
            </a:r>
            <a:r>
              <a:rPr lang="en-US" altLang="zh-TW" dirty="0"/>
              <a:t> or 432 Btu/ft</a:t>
            </a:r>
            <a:r>
              <a:rPr lang="en-US" altLang="zh-TW" baseline="30000" dirty="0"/>
              <a:t>2</a:t>
            </a:r>
            <a:r>
              <a:rPr lang="en-US" altLang="zh-TW" dirty="0"/>
              <a:t>/h. This number is called the solar constant, and its value is almost independent of time.</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永續課程講義範本1">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永續課程講義範本1" id="{1528A92D-3ECA-4471-B35D-8D8E4312FCCC}" vid="{B593B868-0227-43A5-9D1A-6504591ED76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永續課程講義範本1</Template>
  <TotalTime>2119</TotalTime>
  <Words>2770</Words>
  <Application>Microsoft Macintosh PowerPoint</Application>
  <PresentationFormat>On-screen Show (4:3)</PresentationFormat>
  <Paragraphs>305</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Times New Roman</vt:lpstr>
      <vt:lpstr>永續課程講義範本1</vt:lpstr>
      <vt:lpstr>能源運用類型及能量轉換 Types of energy use and energy conversion</vt:lpstr>
      <vt:lpstr>簡介introduction</vt:lpstr>
      <vt:lpstr>PowerPoint Presentation</vt:lpstr>
      <vt:lpstr>PowerPoint Presentation</vt:lpstr>
      <vt:lpstr>PowerPoint Presentation</vt:lpstr>
      <vt:lpstr>入射太陽輻射能之特性 Characteristics of incident solar radiation energy</vt:lpstr>
      <vt:lpstr>PowerPoint Presentation</vt:lpstr>
      <vt:lpstr>PowerPoint Presentation</vt:lpstr>
      <vt:lpstr>PowerPoint Presentation</vt:lpstr>
      <vt:lpstr>Some conversions</vt:lpstr>
      <vt:lpstr>PowerPoint Presentation</vt:lpstr>
      <vt:lpstr>PowerPoint Presentation</vt:lpstr>
      <vt:lpstr>PowerPoint Presentation</vt:lpstr>
      <vt:lpstr>太陽輻射類別Solar radiation category</vt:lpstr>
      <vt:lpstr>PowerPoint Presentation</vt:lpstr>
      <vt:lpstr>PowerPoint Presentation</vt:lpstr>
      <vt:lpstr>PowerPoint Presentation</vt:lpstr>
      <vt:lpstr>太陽能加熱的歷史The history of solar heating</vt:lpstr>
      <vt:lpstr>PowerPoint Presentation</vt:lpstr>
      <vt:lpstr>PowerPoint Presentation</vt:lpstr>
      <vt:lpstr>使用杯子及保鮮膜之海水淡化裝置。 Seawater desalination device using cups and plastic wrap.</vt:lpstr>
      <vt:lpstr>槽形加熱水系統。Trough heated water system.</vt:lpstr>
      <vt:lpstr>Mouchot 太陽能罐， 其花 1.5 個小時能將3 公升的水煮沸。 The Mouchot solar tank can boil 3 liters of water in 1.5 hours.</vt:lpstr>
      <vt:lpstr>PowerPoint Presentation</vt:lpstr>
      <vt:lpstr>PowerPoint Presentation</vt:lpstr>
      <vt:lpstr>圖 6.18 西非 Burkina Faso撿拾薪柴的婦女。 Women collecting firewood in Burkina Faso, West Africa.</vt:lpstr>
      <vt:lpstr>PowerPoint Presentation</vt:lpstr>
      <vt:lpstr>PowerPoint Presentation</vt:lpstr>
      <vt:lpstr>今日太陽能加熱概述 Modern Solar Heating Overview</vt:lpstr>
      <vt:lpstr>PowerPoint Presentation</vt:lpstr>
      <vt:lpstr>太陽能加熱系統一些共同的特徵  (主動式或被動式)。 Some common characteristics of solar heating systems (active or passive).</vt:lpstr>
      <vt:lpstr>太陽能家庭熱水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太陽能集熱器solar collectors</vt:lpstr>
      <vt:lpstr>PowerPoint Presentation</vt:lpstr>
      <vt:lpstr>PowerPoint Presentation</vt:lpstr>
      <vt:lpstr>被動式太陽能空間加熱系統 Passive solar space heating system</vt:lpstr>
      <vt:lpstr>PowerPoint Presentation</vt:lpstr>
      <vt:lpstr>此溫室採用石板做為熱質。 This greenhouse uses slate as the thermal mass.</vt:lpstr>
      <vt:lpstr>PowerPoint Presentation</vt:lpstr>
      <vt:lpstr>PowerPoint Presentation</vt:lpstr>
      <vt:lpstr>PowerPoint Presentation</vt:lpstr>
      <vt:lpstr>PowerPoint Presentation</vt:lpstr>
      <vt:lpstr>圖 6.34 熱虹吸空氣收集壁板 Thermosiphon air collection panel</vt:lpstr>
      <vt:lpstr>PowerPoint Presentation</vt:lpstr>
      <vt:lpstr>主動式太陽能空間加熱系統 Active solar space heating system</vt:lpstr>
      <vt:lpstr>熱能儲存</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4-3太陽能：特性和加熱(55)</dc:title>
  <dc:creator>FHTLAB</dc:creator>
  <cp:lastModifiedBy>da yoda</cp:lastModifiedBy>
  <cp:revision>12</cp:revision>
  <dcterms:created xsi:type="dcterms:W3CDTF">2013-01-30T03:55:36Z</dcterms:created>
  <dcterms:modified xsi:type="dcterms:W3CDTF">2024-02-10T10:05:42Z</dcterms:modified>
</cp:coreProperties>
</file>