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46"/>
  </p:notesMasterIdLst>
  <p:sldIdLst>
    <p:sldId id="299" r:id="rId2"/>
    <p:sldId id="257" r:id="rId3"/>
    <p:sldId id="258" r:id="rId4"/>
    <p:sldId id="259" r:id="rId5"/>
    <p:sldId id="260" r:id="rId6"/>
    <p:sldId id="261" r:id="rId7"/>
    <p:sldId id="262" r:id="rId8"/>
    <p:sldId id="263" r:id="rId9"/>
    <p:sldId id="264" r:id="rId10"/>
    <p:sldId id="265" r:id="rId11"/>
    <p:sldId id="266" r:id="rId12"/>
    <p:sldId id="268" r:id="rId13"/>
    <p:sldId id="269" r:id="rId14"/>
    <p:sldId id="300" r:id="rId15"/>
    <p:sldId id="270" r:id="rId16"/>
    <p:sldId id="272" r:id="rId17"/>
    <p:sldId id="267" r:id="rId18"/>
    <p:sldId id="275" r:id="rId19"/>
    <p:sldId id="278" r:id="rId20"/>
    <p:sldId id="276" r:id="rId21"/>
    <p:sldId id="277" r:id="rId22"/>
    <p:sldId id="279" r:id="rId23"/>
    <p:sldId id="280" r:id="rId24"/>
    <p:sldId id="303" r:id="rId25"/>
    <p:sldId id="304" r:id="rId26"/>
    <p:sldId id="281" r:id="rId27"/>
    <p:sldId id="282" r:id="rId28"/>
    <p:sldId id="283" r:id="rId29"/>
    <p:sldId id="284" r:id="rId30"/>
    <p:sldId id="285" r:id="rId31"/>
    <p:sldId id="286" r:id="rId32"/>
    <p:sldId id="301" r:id="rId33"/>
    <p:sldId id="302" r:id="rId34"/>
    <p:sldId id="287" r:id="rId35"/>
    <p:sldId id="28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0"/>
  </p:normalViewPr>
  <p:slideViewPr>
    <p:cSldViewPr>
      <p:cViewPr varScale="1">
        <p:scale>
          <a:sx n="92" d="100"/>
          <a:sy n="92" d="100"/>
        </p:scale>
        <p:origin x="166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9944C-7B2F-4264-836B-DD1687E49A8A}" type="datetimeFigureOut">
              <a:rPr lang="zh-TW" altLang="en-US" smtClean="0"/>
              <a:pPr/>
              <a:t>2024/2/9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76EE7-D956-4EE8-92AE-7D59446EDD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28650" y="1600200"/>
            <a:ext cx="7886700" cy="2240280"/>
          </a:xfrm>
        </p:spPr>
        <p:txBody>
          <a:bodyPr anchor="b">
            <a:normAutofit/>
          </a:bodyPr>
          <a:lstStyle>
            <a:lvl1pPr algn="ctr" latinLnBrk="0">
              <a:defRPr lang="zh-TW" sz="4000" b="1">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628650" y="3854659"/>
            <a:ext cx="7886700" cy="1143000"/>
          </a:xfrm>
        </p:spPr>
        <p:txBody>
          <a:bodyPr>
            <a:normAutofit/>
          </a:bodyPr>
          <a:lstStyle>
            <a:lvl1pPr marL="0" indent="0" algn="ctr" latinLnBrk="0">
              <a:buNone/>
              <a:defRPr lang="zh-TW" sz="26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dirty="0"/>
          </a:p>
        </p:txBody>
      </p:sp>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289395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8" name="矩形 7"/>
          <p:cNvSpPr/>
          <p:nvPr/>
        </p:nvSpPr>
        <p:spPr>
          <a:xfrm>
            <a:off x="6115050" y="0"/>
            <a:ext cx="302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文字版面配置區 3"/>
          <p:cNvSpPr>
            <a:spLocks noGrp="1"/>
          </p:cNvSpPr>
          <p:nvPr>
            <p:ph type="body" sz="half" idx="2"/>
          </p:nvPr>
        </p:nvSpPr>
        <p:spPr>
          <a:xfrm>
            <a:off x="6399610" y="4591761"/>
            <a:ext cx="2344340" cy="1580440"/>
          </a:xfrm>
        </p:spPr>
        <p:txBody>
          <a:bodyPr/>
          <a:lstStyle>
            <a:lvl1pPr marL="0" indent="0" latinLnBrk="0">
              <a:spcBef>
                <a:spcPts val="600"/>
              </a:spcBef>
              <a:buNone/>
              <a:defRPr lang="zh-TW" sz="1200">
                <a:solidFill>
                  <a:schemeClr val="bg1"/>
                </a:solidFill>
              </a:defRPr>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2" name="標題 1"/>
          <p:cNvSpPr>
            <a:spLocks noGrp="1"/>
          </p:cNvSpPr>
          <p:nvPr>
            <p:ph type="title"/>
          </p:nvPr>
        </p:nvSpPr>
        <p:spPr>
          <a:xfrm>
            <a:off x="6399610" y="1714500"/>
            <a:ext cx="2344340" cy="2877260"/>
          </a:xfrm>
        </p:spPr>
        <p:txBody>
          <a:bodyPr anchor="b">
            <a:normAutofit/>
          </a:bodyPr>
          <a:lstStyle>
            <a:lvl1pPr latinLnBrk="0">
              <a:defRPr lang="zh-TW" sz="2600">
                <a:solidFill>
                  <a:schemeClr val="bg1"/>
                </a:solidFill>
              </a:defRPr>
            </a:lvl1pPr>
          </a:lstStyle>
          <a:p>
            <a:r>
              <a:rPr lang="zh-TW" altLang="en-US"/>
              <a:t>按一下以編輯母片標題樣式</a:t>
            </a:r>
            <a:endParaRPr lang="zh-TW" dirty="0"/>
          </a:p>
        </p:txBody>
      </p:sp>
      <p:sp>
        <p:nvSpPr>
          <p:cNvPr id="6" name="圖片版面配置區 2"/>
          <p:cNvSpPr>
            <a:spLocks noGrp="1"/>
          </p:cNvSpPr>
          <p:nvPr>
            <p:ph type="pic" idx="1"/>
          </p:nvPr>
        </p:nvSpPr>
        <p:spPr>
          <a:xfrm>
            <a:off x="0" y="1"/>
            <a:ext cx="6076188" cy="6857999"/>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dirty="0"/>
          </a:p>
        </p:txBody>
      </p:sp>
    </p:spTree>
    <p:extLst>
      <p:ext uri="{BB962C8B-B14F-4D97-AF65-F5344CB8AC3E}">
        <p14:creationId xmlns:p14="http://schemas.microsoft.com/office/powerpoint/2010/main" val="37790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97866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457200"/>
            <a:ext cx="1457325" cy="5719762"/>
          </a:xfrm>
        </p:spPr>
        <p:txBody>
          <a:bodyPr vert="eaVert"/>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143000" y="457200"/>
            <a:ext cx="5286375" cy="5719762"/>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65401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含圖片的標題投影片">
    <p:bg>
      <p:bgRef idx="1001">
        <a:schemeClr val="bg1"/>
      </p:bgRef>
    </p:bg>
    <p:spTree>
      <p:nvGrpSpPr>
        <p:cNvPr id="1" name=""/>
        <p:cNvGrpSpPr/>
        <p:nvPr/>
      </p:nvGrpSpPr>
      <p:grpSpPr>
        <a:xfrm>
          <a:off x="0" y="0"/>
          <a:ext cx="0" cy="0"/>
          <a:chOff x="0" y="0"/>
          <a:chExt cx="0" cy="0"/>
        </a:xfrm>
      </p:grpSpPr>
      <p:sp>
        <p:nvSpPr>
          <p:cNvPr id="8" name="矩形 7"/>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ctrTitle"/>
          </p:nvPr>
        </p:nvSpPr>
        <p:spPr>
          <a:xfrm>
            <a:off x="400050" y="5115656"/>
            <a:ext cx="8343900" cy="914400"/>
          </a:xfrm>
        </p:spPr>
        <p:txBody>
          <a:bodyPr anchor="b">
            <a:normAutofit/>
          </a:bodyPr>
          <a:lstStyle>
            <a:lvl1pPr algn="ctr" latinLnBrk="0">
              <a:defRPr lang="zh-TW" sz="3300" spc="-38" baseline="0">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400050" y="6043123"/>
            <a:ext cx="8343900" cy="571500"/>
          </a:xfrm>
        </p:spPr>
        <p:txBody>
          <a:bodyPr>
            <a:normAutofit/>
          </a:bodyPr>
          <a:lstStyle>
            <a:lvl1pPr marL="0" indent="0" algn="ctr" latinLnBrk="0">
              <a:spcBef>
                <a:spcPts val="0"/>
              </a:spcBef>
              <a:buNone/>
              <a:defRPr lang="zh-TW" sz="15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a:p>
        </p:txBody>
      </p:sp>
      <p:sp>
        <p:nvSpPr>
          <p:cNvPr id="9" name="圖片版面配置區 2"/>
          <p:cNvSpPr>
            <a:spLocks noGrp="1"/>
          </p:cNvSpPr>
          <p:nvPr>
            <p:ph type="pic" idx="10"/>
          </p:nvPr>
        </p:nvSpPr>
        <p:spPr>
          <a:xfrm>
            <a:off x="1"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3" name="圖片版面配置區 2"/>
          <p:cNvSpPr>
            <a:spLocks noGrp="1"/>
          </p:cNvSpPr>
          <p:nvPr>
            <p:ph type="pic" idx="11"/>
          </p:nvPr>
        </p:nvSpPr>
        <p:spPr>
          <a:xfrm>
            <a:off x="306324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4" name="圖片版面配置區 2"/>
          <p:cNvSpPr>
            <a:spLocks noGrp="1"/>
          </p:cNvSpPr>
          <p:nvPr>
            <p:ph type="pic" idx="12"/>
          </p:nvPr>
        </p:nvSpPr>
        <p:spPr>
          <a:xfrm>
            <a:off x="612648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Tree>
    <p:extLst>
      <p:ext uri="{BB962C8B-B14F-4D97-AF65-F5344CB8AC3E}">
        <p14:creationId xmlns:p14="http://schemas.microsoft.com/office/powerpoint/2010/main" val="92115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1143000" y="116632"/>
            <a:ext cx="6858000" cy="595536"/>
          </a:xfrm>
        </p:spPr>
        <p:txBody>
          <a:bodyPr/>
          <a:lstStyle/>
          <a:p>
            <a:r>
              <a:rPr lang="zh-TW" altLang="en-US"/>
              <a:t>按一下以編輯母片標題樣式</a:t>
            </a:r>
            <a:endParaRPr lang="zh-TW" dirty="0"/>
          </a:p>
        </p:txBody>
      </p:sp>
      <p:sp>
        <p:nvSpPr>
          <p:cNvPr id="3" name="內容版面配置區 2"/>
          <p:cNvSpPr>
            <a:spLocks noGrp="1"/>
          </p:cNvSpPr>
          <p:nvPr>
            <p:ph idx="1"/>
          </p:nvPr>
        </p:nvSpPr>
        <p:spPr>
          <a:xfrm>
            <a:off x="179512" y="908720"/>
            <a:ext cx="8784976" cy="5263480"/>
          </a:xfrm>
        </p:spPr>
        <p:txBody>
          <a:bodyPr/>
          <a:lstStyle>
            <a:lvl1pPr>
              <a:defRPr>
                <a:solidFill>
                  <a:schemeClr val="tx2"/>
                </a:solidFill>
                <a:latin typeface="Times New Roman" panose="02020603050405020304" pitchFamily="18" charset="0"/>
                <a:ea typeface="+mn-ea"/>
                <a:cs typeface="Times New Roman" panose="02020603050405020304" pitchFamily="18" charset="0"/>
              </a:defRPr>
            </a:lvl1pPr>
            <a:lvl2pPr>
              <a:defRPr>
                <a:solidFill>
                  <a:schemeClr val="tx2"/>
                </a:solidFill>
                <a:latin typeface="Times New Roman" panose="02020603050405020304" pitchFamily="18" charset="0"/>
                <a:ea typeface="+mn-ea"/>
                <a:cs typeface="Times New Roman" panose="02020603050405020304" pitchFamily="18" charset="0"/>
              </a:defRPr>
            </a:lvl2pPr>
            <a:lvl3pPr>
              <a:defRPr>
                <a:solidFill>
                  <a:schemeClr val="tx2"/>
                </a:solidFill>
                <a:latin typeface="Times New Roman" panose="02020603050405020304" pitchFamily="18" charset="0"/>
                <a:ea typeface="+mn-ea"/>
                <a:cs typeface="Times New Roman" panose="02020603050405020304" pitchFamily="18" charset="0"/>
              </a:defRPr>
            </a:lvl3pPr>
            <a:lvl4pPr>
              <a:defRPr>
                <a:solidFill>
                  <a:schemeClr val="tx2"/>
                </a:solidFill>
                <a:latin typeface="Times New Roman" panose="02020603050405020304" pitchFamily="18" charset="0"/>
                <a:ea typeface="+mn-ea"/>
                <a:cs typeface="Times New Roman" panose="02020603050405020304" pitchFamily="18" charset="0"/>
              </a:defRPr>
            </a:lvl4pPr>
            <a:lvl5pPr>
              <a:defRPr>
                <a:solidFill>
                  <a:schemeClr val="tx2"/>
                </a:solidFill>
                <a:latin typeface="Times New Roman" panose="02020603050405020304" pitchFamily="18" charset="0"/>
                <a:ea typeface="+mn-ea"/>
                <a:cs typeface="Times New Roman" panose="02020603050405020304" pitchFamily="18" charset="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08871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章節標題">
    <p:bg>
      <p:bgPr>
        <a:solidFill>
          <a:schemeClr val="accent1"/>
        </a:solidFill>
        <a:effectLst/>
      </p:bgPr>
    </p:bg>
    <p:spTree>
      <p:nvGrpSpPr>
        <p:cNvPr id="1" name=""/>
        <p:cNvGrpSpPr/>
        <p:nvPr/>
      </p:nvGrpSpPr>
      <p:grpSpPr>
        <a:xfrm>
          <a:off x="0" y="0"/>
          <a:ext cx="0" cy="0"/>
          <a:chOff x="0" y="0"/>
          <a:chExt cx="0" cy="0"/>
        </a:xfrm>
      </p:grpSpPr>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title"/>
          </p:nvPr>
        </p:nvSpPr>
        <p:spPr>
          <a:xfrm>
            <a:off x="623888" y="2514600"/>
            <a:ext cx="7886700" cy="2743200"/>
          </a:xfrm>
        </p:spPr>
        <p:txBody>
          <a:bodyPr anchor="b">
            <a:normAutofit/>
          </a:bodyPr>
          <a:lstStyle>
            <a:lvl1pPr algn="ctr" latinLnBrk="0">
              <a:defRPr lang="zh-TW" sz="3500" spc="-38" baseline="0">
                <a:solidFill>
                  <a:schemeClr val="bg1"/>
                </a:solidFill>
              </a:defRPr>
            </a:lvl1pPr>
          </a:lstStyle>
          <a:p>
            <a:r>
              <a:rPr lang="zh-TW" altLang="en-US"/>
              <a:t>按一下以編輯母片標題樣式</a:t>
            </a:r>
            <a:endParaRPr lang="zh-TW" dirty="0"/>
          </a:p>
        </p:txBody>
      </p:sp>
      <p:sp>
        <p:nvSpPr>
          <p:cNvPr id="3" name="文字版面配置區 2"/>
          <p:cNvSpPr>
            <a:spLocks noGrp="1"/>
          </p:cNvSpPr>
          <p:nvPr>
            <p:ph type="body" idx="1"/>
          </p:nvPr>
        </p:nvSpPr>
        <p:spPr>
          <a:xfrm>
            <a:off x="623888" y="5257800"/>
            <a:ext cx="7886700" cy="914400"/>
          </a:xfrm>
        </p:spPr>
        <p:txBody>
          <a:bodyPr>
            <a:normAutofit/>
          </a:bodyPr>
          <a:lstStyle>
            <a:lvl1pPr marL="0" indent="0" algn="ctr" latinLnBrk="0">
              <a:spcBef>
                <a:spcPts val="0"/>
              </a:spcBef>
              <a:buNone/>
              <a:defRPr lang="zh-TW" sz="2400" cap="all" spc="38" baseline="0">
                <a:solidFill>
                  <a:schemeClr val="bg1"/>
                </a:solidFill>
              </a:defRPr>
            </a:lvl1pPr>
            <a:lvl2pPr marL="342900" indent="0" latinLnBrk="0">
              <a:buNone/>
              <a:defRPr lang="zh-TW" sz="1500"/>
            </a:lvl2pPr>
            <a:lvl3pPr marL="685800" indent="0" latinLnBrk="0">
              <a:buNone/>
              <a:defRPr lang="zh-TW" sz="1350"/>
            </a:lvl3pPr>
            <a:lvl4pPr marL="1028700" indent="0" latinLnBrk="0">
              <a:buNone/>
              <a:defRPr lang="zh-TW" sz="1200"/>
            </a:lvl4pPr>
            <a:lvl5pPr marL="1371600" indent="0" latinLnBrk="0">
              <a:buNone/>
              <a:defRPr lang="zh-TW" sz="1200"/>
            </a:lvl5pPr>
            <a:lvl6pPr marL="1714500" indent="0" latinLnBrk="0">
              <a:buNone/>
              <a:defRPr lang="zh-TW" sz="1200"/>
            </a:lvl6pPr>
            <a:lvl7pPr marL="2057400" indent="0" latinLnBrk="0">
              <a:buNone/>
              <a:defRPr lang="zh-TW" sz="1200"/>
            </a:lvl7pPr>
            <a:lvl8pPr marL="2400300" indent="0" latinLnBrk="0">
              <a:buNone/>
              <a:defRPr lang="zh-TW" sz="1200"/>
            </a:lvl8pPr>
            <a:lvl9pPr marL="2743200" indent="0" latinLnBrk="0">
              <a:buNone/>
              <a:defRPr lang="zh-TW" sz="1200"/>
            </a:lvl9pPr>
          </a:lstStyle>
          <a:p>
            <a:pPr lvl="0"/>
            <a:r>
              <a:rPr lang="zh-TW" altLang="en-US"/>
              <a:t>編輯母片文字樣式</a:t>
            </a:r>
          </a:p>
        </p:txBody>
      </p:sp>
    </p:spTree>
    <p:extLst>
      <p:ext uri="{BB962C8B-B14F-4D97-AF65-F5344CB8AC3E}">
        <p14:creationId xmlns:p14="http://schemas.microsoft.com/office/powerpoint/2010/main" val="2524517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內容版面配置區 2"/>
          <p:cNvSpPr>
            <a:spLocks noGrp="1"/>
          </p:cNvSpPr>
          <p:nvPr>
            <p:ph sz="half" idx="1"/>
          </p:nvPr>
        </p:nvSpPr>
        <p:spPr>
          <a:xfrm>
            <a:off x="114300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內容版面配置區 3"/>
          <p:cNvSpPr>
            <a:spLocks noGrp="1"/>
          </p:cNvSpPr>
          <p:nvPr>
            <p:ph sz="half" idx="2"/>
          </p:nvPr>
        </p:nvSpPr>
        <p:spPr>
          <a:xfrm>
            <a:off x="462915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36265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文字版面配置區 2"/>
          <p:cNvSpPr>
            <a:spLocks noGrp="1"/>
          </p:cNvSpPr>
          <p:nvPr>
            <p:ph type="body" idx="1"/>
          </p:nvPr>
        </p:nvSpPr>
        <p:spPr>
          <a:xfrm>
            <a:off x="1145286"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4" name="內容版面配置區 3"/>
          <p:cNvSpPr>
            <a:spLocks noGrp="1"/>
          </p:cNvSpPr>
          <p:nvPr>
            <p:ph sz="half" idx="2"/>
          </p:nvPr>
        </p:nvSpPr>
        <p:spPr>
          <a:xfrm>
            <a:off x="1145286"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文字版面配置區 4"/>
          <p:cNvSpPr>
            <a:spLocks noGrp="1"/>
          </p:cNvSpPr>
          <p:nvPr>
            <p:ph type="body" sz="quarter" idx="3"/>
          </p:nvPr>
        </p:nvSpPr>
        <p:spPr>
          <a:xfrm>
            <a:off x="4629150"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6" name="內容版面配置區 5"/>
          <p:cNvSpPr>
            <a:spLocks noGrp="1"/>
          </p:cNvSpPr>
          <p:nvPr>
            <p:ph sz="quarter" idx="4"/>
          </p:nvPr>
        </p:nvSpPr>
        <p:spPr>
          <a:xfrm>
            <a:off x="4629150"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7" name="日期版面配置區 6"/>
          <p:cNvSpPr>
            <a:spLocks noGrp="1"/>
          </p:cNvSpPr>
          <p:nvPr>
            <p:ph type="dt" sz="half" idx="10"/>
          </p:nvPr>
        </p:nvSpPr>
        <p:spPr/>
        <p:txBody>
          <a:bodyPr/>
          <a:lstStyle/>
          <a:p>
            <a:endParaRPr lang="zh-TW" altLang="en-US" dirty="0"/>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43620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日期版面配置區 2"/>
          <p:cNvSpPr>
            <a:spLocks noGrp="1"/>
          </p:cNvSpPr>
          <p:nvPr>
            <p:ph type="dt" sz="half" idx="10"/>
          </p:nvPr>
        </p:nvSpPr>
        <p:spPr/>
        <p:txBody>
          <a:bodyPr/>
          <a:lstStyle/>
          <a:p>
            <a:endParaRPr lang="zh-TW" alt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58935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21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113859" y="1714498"/>
            <a:ext cx="2630091" cy="2880360"/>
          </a:xfrm>
        </p:spPr>
        <p:txBody>
          <a:bodyPr anchor="b">
            <a:normAutofit/>
          </a:bodyPr>
          <a:lstStyle>
            <a:lvl1pPr latinLnBrk="0">
              <a:defRPr lang="zh-TW" sz="2600"/>
            </a:lvl1pPr>
          </a:lstStyle>
          <a:p>
            <a:r>
              <a:rPr lang="zh-TW" altLang="en-US"/>
              <a:t>按一下以編輯母片標題樣式</a:t>
            </a:r>
            <a:endParaRPr lang="zh-TW" dirty="0"/>
          </a:p>
        </p:txBody>
      </p:sp>
      <p:sp>
        <p:nvSpPr>
          <p:cNvPr id="3" name="內容版面配置區 2"/>
          <p:cNvSpPr>
            <a:spLocks noGrp="1"/>
          </p:cNvSpPr>
          <p:nvPr>
            <p:ph idx="1"/>
          </p:nvPr>
        </p:nvSpPr>
        <p:spPr>
          <a:xfrm>
            <a:off x="397765" y="457200"/>
            <a:ext cx="5431583" cy="5715000"/>
          </a:xfrm>
        </p:spPr>
        <p:txBody>
          <a:bodyPr>
            <a:normAutofit/>
          </a:bodyPr>
          <a:lstStyle>
            <a:lvl1pPr latinLnBrk="0">
              <a:defRPr lang="zh-TW" sz="2400"/>
            </a:lvl1pPr>
            <a:lvl2pPr latinLnBrk="0">
              <a:defRPr lang="zh-TW" sz="2400"/>
            </a:lvl2pPr>
            <a:lvl3pPr latinLnBrk="0">
              <a:defRPr lang="zh-TW" sz="2400"/>
            </a:lvl3pPr>
            <a:lvl4pPr latinLnBrk="0">
              <a:defRPr lang="zh-TW" sz="2400"/>
            </a:lvl4pPr>
            <a:lvl5pPr latinLnBrk="0">
              <a:defRPr lang="zh-TW" sz="24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文字版面配置區 3"/>
          <p:cNvSpPr>
            <a:spLocks noGrp="1"/>
          </p:cNvSpPr>
          <p:nvPr>
            <p:ph type="body" sz="half" idx="2"/>
          </p:nvPr>
        </p:nvSpPr>
        <p:spPr>
          <a:xfrm>
            <a:off x="6113859" y="4590288"/>
            <a:ext cx="2635923" cy="1581912"/>
          </a:xfrm>
        </p:spPr>
        <p:txBody>
          <a:bodyPr/>
          <a:lstStyle>
            <a:lvl1pPr marL="0" indent="0" latinLnBrk="0">
              <a:spcBef>
                <a:spcPts val="600"/>
              </a:spcBef>
              <a:buNone/>
              <a:defRPr lang="zh-TW" sz="1200"/>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5" name="日期版面配置區 4"/>
          <p:cNvSpPr>
            <a:spLocks noGrp="1"/>
          </p:cNvSpPr>
          <p:nvPr>
            <p:ph type="dt" sz="half" idx="10"/>
          </p:nvPr>
        </p:nvSpPr>
        <p:spPr/>
        <p:txBody>
          <a:bodyPr/>
          <a:lstStyle/>
          <a:p>
            <a:r>
              <a:rPr lang="en-US" altLang="zh-TW"/>
              <a:t>Copyright © </a:t>
            </a:r>
            <a:r>
              <a:rPr lang="zh-TW" altLang="en-US"/>
              <a:t>滄海書局</a:t>
            </a:r>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08761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583680"/>
            <a:ext cx="9144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版面配置區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143000" y="1714500"/>
            <a:ext cx="6858000" cy="44577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6140931" y="6601556"/>
            <a:ext cx="1150548" cy="228600"/>
          </a:xfrm>
          <a:prstGeom prst="rect">
            <a:avLst/>
          </a:prstGeom>
        </p:spPr>
        <p:txBody>
          <a:bodyPr vert="horz" lIns="91440" tIns="45720" rIns="91440" bIns="45720" rtlCol="0" anchor="ctr"/>
          <a:lstStyle>
            <a:lvl1pPr algn="r" latinLnBrk="0">
              <a:defRPr lang="zh-TW" sz="600">
                <a:solidFill>
                  <a:schemeClr val="bg1"/>
                </a:solidFill>
              </a:defRPr>
            </a:lvl1pPr>
          </a:lstStyle>
          <a:p>
            <a:endParaRPr lang="zh-TW" altLang="en-US" dirty="0"/>
          </a:p>
        </p:txBody>
      </p:sp>
      <p:sp>
        <p:nvSpPr>
          <p:cNvPr id="5" name="頁尾版面配置區 4"/>
          <p:cNvSpPr>
            <a:spLocks noGrp="1"/>
          </p:cNvSpPr>
          <p:nvPr>
            <p:ph type="ftr" sz="quarter" idx="3"/>
          </p:nvPr>
        </p:nvSpPr>
        <p:spPr>
          <a:xfrm>
            <a:off x="1143000" y="6601556"/>
            <a:ext cx="4868536" cy="228600"/>
          </a:xfrm>
          <a:prstGeom prst="rect">
            <a:avLst/>
          </a:prstGeom>
        </p:spPr>
        <p:txBody>
          <a:bodyPr vert="horz" lIns="91440" tIns="45720" rIns="91440" bIns="45720" rtlCol="0" anchor="ctr"/>
          <a:lstStyle>
            <a:lvl1pPr algn="l" latinLnBrk="0">
              <a:defRPr lang="zh-TW" sz="600">
                <a:solidFill>
                  <a:schemeClr val="bg1"/>
                </a:solidFill>
              </a:defRPr>
            </a:lvl1pPr>
          </a:lstStyle>
          <a:p>
            <a:endParaRPr lang="zh-TW" altLang="en-US"/>
          </a:p>
        </p:txBody>
      </p:sp>
      <p:sp>
        <p:nvSpPr>
          <p:cNvPr id="6" name="投影片編號版面配置區 5"/>
          <p:cNvSpPr>
            <a:spLocks noGrp="1"/>
          </p:cNvSpPr>
          <p:nvPr>
            <p:ph type="sldNum" sz="quarter" idx="4"/>
          </p:nvPr>
        </p:nvSpPr>
        <p:spPr>
          <a:xfrm>
            <a:off x="7420874" y="6601556"/>
            <a:ext cx="580127" cy="228600"/>
          </a:xfrm>
          <a:prstGeom prst="rect">
            <a:avLst/>
          </a:prstGeom>
        </p:spPr>
        <p:txBody>
          <a:bodyPr vert="horz" lIns="91440" tIns="45720" rIns="91440" bIns="45720" rtlCol="0" anchor="ctr"/>
          <a:lstStyle>
            <a:lvl1pPr algn="r" latinLnBrk="0">
              <a:defRPr lang="zh-TW" sz="600">
                <a:solidFill>
                  <a:schemeClr val="bg1"/>
                </a:solidFill>
              </a:defRPr>
            </a:lvl1p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4389177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685800" rtl="0" eaLnBrk="1" latinLnBrk="0" hangingPunct="1">
        <a:lnSpc>
          <a:spcPct val="90000"/>
        </a:lnSpc>
        <a:spcBef>
          <a:spcPct val="0"/>
        </a:spcBef>
        <a:buNone/>
        <a:defRPr lang="zh-TW" sz="3500" kern="1200" cap="all" baseline="0">
          <a:solidFill>
            <a:schemeClr val="accent1"/>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p:bodyStyle>
    <p:otherStyle>
      <a:defPPr>
        <a:defRPr lang="zh-TW"/>
      </a:defPPr>
      <a:lvl1pPr marL="0" algn="l" defTabSz="685800" rtl="0" eaLnBrk="1" latinLnBrk="0" hangingPunct="1">
        <a:defRPr lang="zh-TW" sz="1350" kern="1200">
          <a:solidFill>
            <a:schemeClr val="tx1"/>
          </a:solidFill>
          <a:latin typeface="+mn-lt"/>
          <a:ea typeface="+mn-ea"/>
          <a:cs typeface="+mn-cs"/>
        </a:defRPr>
      </a:lvl1pPr>
      <a:lvl2pPr marL="342900" algn="l" defTabSz="685800" rtl="0" eaLnBrk="1" latinLnBrk="0" hangingPunct="1">
        <a:defRPr lang="zh-TW" sz="1350" kern="1200">
          <a:solidFill>
            <a:schemeClr val="tx1"/>
          </a:solidFill>
          <a:latin typeface="+mn-lt"/>
          <a:ea typeface="+mn-ea"/>
          <a:cs typeface="+mn-cs"/>
        </a:defRPr>
      </a:lvl2pPr>
      <a:lvl3pPr marL="685800" algn="l" defTabSz="685800" rtl="0" eaLnBrk="1" latinLnBrk="0" hangingPunct="1">
        <a:defRPr lang="zh-TW" sz="1350" kern="1200">
          <a:solidFill>
            <a:schemeClr val="tx1"/>
          </a:solidFill>
          <a:latin typeface="+mn-lt"/>
          <a:ea typeface="+mn-ea"/>
          <a:cs typeface="+mn-cs"/>
        </a:defRPr>
      </a:lvl3pPr>
      <a:lvl4pPr marL="1028700" algn="l" defTabSz="685800" rtl="0" eaLnBrk="1" latinLnBrk="0" hangingPunct="1">
        <a:defRPr lang="zh-TW" sz="1350" kern="1200">
          <a:solidFill>
            <a:schemeClr val="tx1"/>
          </a:solidFill>
          <a:latin typeface="+mn-lt"/>
          <a:ea typeface="+mn-ea"/>
          <a:cs typeface="+mn-cs"/>
        </a:defRPr>
      </a:lvl4pPr>
      <a:lvl5pPr marL="1371600" algn="l" defTabSz="685800" rtl="0" eaLnBrk="1" latinLnBrk="0" hangingPunct="1">
        <a:defRPr lang="zh-TW" sz="1350" kern="1200">
          <a:solidFill>
            <a:schemeClr val="tx1"/>
          </a:solidFill>
          <a:latin typeface="+mn-lt"/>
          <a:ea typeface="+mn-ea"/>
          <a:cs typeface="+mn-cs"/>
        </a:defRPr>
      </a:lvl5pPr>
      <a:lvl6pPr marL="1714500" algn="l" defTabSz="685800" rtl="0" eaLnBrk="1" latinLnBrk="0" hangingPunct="1">
        <a:defRPr lang="zh-TW" sz="1350" kern="1200">
          <a:solidFill>
            <a:schemeClr val="tx1"/>
          </a:solidFill>
          <a:latin typeface="+mn-lt"/>
          <a:ea typeface="+mn-ea"/>
          <a:cs typeface="+mn-cs"/>
        </a:defRPr>
      </a:lvl6pPr>
      <a:lvl7pPr marL="2057400" algn="l" defTabSz="685800" rtl="0" eaLnBrk="1" latinLnBrk="0" hangingPunct="1">
        <a:defRPr lang="zh-TW" sz="1350" kern="1200">
          <a:solidFill>
            <a:schemeClr val="tx1"/>
          </a:solidFill>
          <a:latin typeface="+mn-lt"/>
          <a:ea typeface="+mn-ea"/>
          <a:cs typeface="+mn-cs"/>
        </a:defRPr>
      </a:lvl7pPr>
      <a:lvl8pPr marL="2400300" algn="l" defTabSz="685800" rtl="0" eaLnBrk="1" latinLnBrk="0" hangingPunct="1">
        <a:defRPr lang="zh-TW" sz="1350" kern="1200">
          <a:solidFill>
            <a:schemeClr val="tx1"/>
          </a:solidFill>
          <a:latin typeface="+mn-lt"/>
          <a:ea typeface="+mn-ea"/>
          <a:cs typeface="+mn-cs"/>
        </a:defRPr>
      </a:lvl8pPr>
      <a:lvl9pPr marL="2743200" algn="l" defTabSz="685800" rtl="0" eaLnBrk="1" latinLnBrk="0" hangingPunct="1">
        <a:defRPr lang="zh-TW"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dirty="0"/>
              <a:t>能源運用類型及能量轉換</a:t>
            </a:r>
            <a:br>
              <a:rPr lang="en-US" altLang="zh-TW" dirty="0"/>
            </a:br>
            <a:r>
              <a:rPr lang="en-US" altLang="zh-TW" dirty="0"/>
              <a:t>Types of energy use and energy conversion</a:t>
            </a:r>
            <a:endParaRPr lang="zh-TW" altLang="en-US" dirty="0"/>
          </a:p>
        </p:txBody>
      </p:sp>
      <p:sp>
        <p:nvSpPr>
          <p:cNvPr id="3" name="副標題 2"/>
          <p:cNvSpPr>
            <a:spLocks noGrp="1"/>
          </p:cNvSpPr>
          <p:nvPr>
            <p:ph type="subTitle" idx="1"/>
          </p:nvPr>
        </p:nvSpPr>
        <p:spPr/>
        <p:txBody>
          <a:bodyPr/>
          <a:lstStyle/>
          <a:p>
            <a:r>
              <a:rPr lang="en-US" altLang="zh-TW" dirty="0"/>
              <a:t>Home energy conservation and heat transfer control</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323528" y="908720"/>
            <a:ext cx="8605876" cy="494072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10</a:t>
            </a:fld>
            <a:endParaRPr lang="zh-TW" altLang="en-US"/>
          </a:p>
        </p:txBody>
      </p:sp>
      <p:sp>
        <p:nvSpPr>
          <p:cNvPr id="3" name="TextBox 2">
            <a:extLst>
              <a:ext uri="{FF2B5EF4-FFF2-40B4-BE49-F238E27FC236}">
                <a16:creationId xmlns:a16="http://schemas.microsoft.com/office/drawing/2014/main" id="{8947D68B-8A76-F1A3-8FFF-B899CFC2BA21}"/>
              </a:ext>
            </a:extLst>
          </p:cNvPr>
          <p:cNvSpPr txBox="1"/>
          <p:nvPr/>
        </p:nvSpPr>
        <p:spPr>
          <a:xfrm>
            <a:off x="971600" y="1700808"/>
            <a:ext cx="1144416" cy="369332"/>
          </a:xfrm>
          <a:prstGeom prst="rect">
            <a:avLst/>
          </a:prstGeom>
          <a:noFill/>
        </p:spPr>
        <p:txBody>
          <a:bodyPr wrap="none" rtlCol="0">
            <a:spAutoFit/>
          </a:bodyPr>
          <a:lstStyle/>
          <a:p>
            <a:r>
              <a:rPr lang="en-TW" dirty="0"/>
              <a:t>hardwood</a:t>
            </a:r>
          </a:p>
        </p:txBody>
      </p:sp>
      <p:sp>
        <p:nvSpPr>
          <p:cNvPr id="4" name="TextBox 3">
            <a:extLst>
              <a:ext uri="{FF2B5EF4-FFF2-40B4-BE49-F238E27FC236}">
                <a16:creationId xmlns:a16="http://schemas.microsoft.com/office/drawing/2014/main" id="{491CE452-BDB5-796D-7CD8-11A2160C65DB}"/>
              </a:ext>
            </a:extLst>
          </p:cNvPr>
          <p:cNvSpPr txBox="1"/>
          <p:nvPr/>
        </p:nvSpPr>
        <p:spPr>
          <a:xfrm>
            <a:off x="971600" y="2023352"/>
            <a:ext cx="1402435" cy="369332"/>
          </a:xfrm>
          <a:prstGeom prst="rect">
            <a:avLst/>
          </a:prstGeom>
          <a:noFill/>
        </p:spPr>
        <p:txBody>
          <a:bodyPr wrap="none" rtlCol="0">
            <a:spAutoFit/>
          </a:bodyPr>
          <a:lstStyle/>
          <a:p>
            <a:r>
              <a:rPr lang="en-US" dirty="0"/>
              <a:t>O</a:t>
            </a:r>
            <a:r>
              <a:rPr lang="en-TW" dirty="0"/>
              <a:t>ther woods</a:t>
            </a:r>
          </a:p>
        </p:txBody>
      </p:sp>
      <p:sp>
        <p:nvSpPr>
          <p:cNvPr id="6" name="TextBox 5">
            <a:extLst>
              <a:ext uri="{FF2B5EF4-FFF2-40B4-BE49-F238E27FC236}">
                <a16:creationId xmlns:a16="http://schemas.microsoft.com/office/drawing/2014/main" id="{120AEDA9-072F-8565-E152-E5D233970BE3}"/>
              </a:ext>
            </a:extLst>
          </p:cNvPr>
          <p:cNvSpPr txBox="1"/>
          <p:nvPr/>
        </p:nvSpPr>
        <p:spPr>
          <a:xfrm>
            <a:off x="1767148" y="2715228"/>
            <a:ext cx="641522" cy="369332"/>
          </a:xfrm>
          <a:prstGeom prst="rect">
            <a:avLst/>
          </a:prstGeom>
          <a:noFill/>
        </p:spPr>
        <p:txBody>
          <a:bodyPr wrap="none" rtlCol="0">
            <a:spAutoFit/>
          </a:bodyPr>
          <a:lstStyle/>
          <a:p>
            <a:r>
              <a:rPr lang="en-TW" dirty="0"/>
              <a:t>brick</a:t>
            </a:r>
          </a:p>
        </p:txBody>
      </p:sp>
      <p:sp>
        <p:nvSpPr>
          <p:cNvPr id="7" name="TextBox 6">
            <a:extLst>
              <a:ext uri="{FF2B5EF4-FFF2-40B4-BE49-F238E27FC236}">
                <a16:creationId xmlns:a16="http://schemas.microsoft.com/office/drawing/2014/main" id="{F39780EE-F9B5-92B1-8322-45B8D9CE06BC}"/>
              </a:ext>
            </a:extLst>
          </p:cNvPr>
          <p:cNvSpPr txBox="1"/>
          <p:nvPr/>
        </p:nvSpPr>
        <p:spPr>
          <a:xfrm>
            <a:off x="1353541" y="3398409"/>
            <a:ext cx="827214" cy="369332"/>
          </a:xfrm>
          <a:prstGeom prst="rect">
            <a:avLst/>
          </a:prstGeom>
          <a:noFill/>
        </p:spPr>
        <p:txBody>
          <a:bodyPr wrap="none" rtlCol="0">
            <a:spAutoFit/>
          </a:bodyPr>
          <a:lstStyle/>
          <a:p>
            <a:r>
              <a:rPr lang="en-TW" dirty="0"/>
              <a:t>plaster</a:t>
            </a:r>
          </a:p>
        </p:txBody>
      </p:sp>
      <p:sp>
        <p:nvSpPr>
          <p:cNvPr id="8" name="TextBox 7">
            <a:extLst>
              <a:ext uri="{FF2B5EF4-FFF2-40B4-BE49-F238E27FC236}">
                <a16:creationId xmlns:a16="http://schemas.microsoft.com/office/drawing/2014/main" id="{C43B3C8A-A866-BB03-54CE-B9705C873964}"/>
              </a:ext>
            </a:extLst>
          </p:cNvPr>
          <p:cNvSpPr txBox="1"/>
          <p:nvPr/>
        </p:nvSpPr>
        <p:spPr>
          <a:xfrm>
            <a:off x="1767148" y="3751730"/>
            <a:ext cx="1074397" cy="369332"/>
          </a:xfrm>
          <a:prstGeom prst="rect">
            <a:avLst/>
          </a:prstGeom>
          <a:noFill/>
        </p:spPr>
        <p:txBody>
          <a:bodyPr wrap="none" rtlCol="0">
            <a:spAutoFit/>
          </a:bodyPr>
          <a:lstStyle/>
          <a:p>
            <a:r>
              <a:rPr lang="en-TW" dirty="0"/>
              <a:t>fiberglass</a:t>
            </a:r>
          </a:p>
        </p:txBody>
      </p:sp>
      <p:sp>
        <p:nvSpPr>
          <p:cNvPr id="9" name="TextBox 8">
            <a:extLst>
              <a:ext uri="{FF2B5EF4-FFF2-40B4-BE49-F238E27FC236}">
                <a16:creationId xmlns:a16="http://schemas.microsoft.com/office/drawing/2014/main" id="{4CB49B02-74DF-C7BA-238D-FDCAE03C55CF}"/>
              </a:ext>
            </a:extLst>
          </p:cNvPr>
          <p:cNvSpPr txBox="1"/>
          <p:nvPr/>
        </p:nvSpPr>
        <p:spPr>
          <a:xfrm>
            <a:off x="2204736" y="4431253"/>
            <a:ext cx="1273618" cy="369332"/>
          </a:xfrm>
          <a:prstGeom prst="rect">
            <a:avLst/>
          </a:prstGeom>
          <a:noFill/>
        </p:spPr>
        <p:txBody>
          <a:bodyPr wrap="none" rtlCol="0">
            <a:spAutoFit/>
          </a:bodyPr>
          <a:lstStyle/>
          <a:p>
            <a:r>
              <a:rPr lang="en-TW" dirty="0"/>
              <a:t>Polystyrene</a:t>
            </a:r>
          </a:p>
        </p:txBody>
      </p:sp>
      <p:sp>
        <p:nvSpPr>
          <p:cNvPr id="10" name="TextBox 9">
            <a:extLst>
              <a:ext uri="{FF2B5EF4-FFF2-40B4-BE49-F238E27FC236}">
                <a16:creationId xmlns:a16="http://schemas.microsoft.com/office/drawing/2014/main" id="{BCFFA2A3-6024-366A-101C-C0F52F737D9E}"/>
              </a:ext>
            </a:extLst>
          </p:cNvPr>
          <p:cNvSpPr txBox="1"/>
          <p:nvPr/>
        </p:nvSpPr>
        <p:spPr>
          <a:xfrm>
            <a:off x="1993450" y="4749681"/>
            <a:ext cx="1445204" cy="369332"/>
          </a:xfrm>
          <a:prstGeom prst="rect">
            <a:avLst/>
          </a:prstGeom>
          <a:noFill/>
        </p:spPr>
        <p:txBody>
          <a:bodyPr wrap="none" rtlCol="0">
            <a:spAutoFit/>
          </a:bodyPr>
          <a:lstStyle/>
          <a:p>
            <a:r>
              <a:rPr lang="en-TW" dirty="0"/>
              <a:t>polyurethane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194" name="Picture 2"/>
          <p:cNvPicPr>
            <a:picLocks noGrp="1" noChangeAspect="1" noChangeArrowheads="1"/>
          </p:cNvPicPr>
          <p:nvPr>
            <p:ph idx="1"/>
          </p:nvPr>
        </p:nvPicPr>
        <p:blipFill>
          <a:blip r:embed="rId2" cstate="print"/>
          <a:stretch>
            <a:fillRect/>
          </a:stretch>
        </p:blipFill>
        <p:spPr bwMode="auto">
          <a:xfrm>
            <a:off x="179388" y="1133098"/>
            <a:ext cx="8785225" cy="481405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11</a:t>
            </a:fld>
            <a:endParaRPr lang="zh-TW" altLang="en-US"/>
          </a:p>
        </p:txBody>
      </p:sp>
      <p:pic>
        <p:nvPicPr>
          <p:cNvPr id="7" name="Picture 2"/>
          <p:cNvPicPr>
            <a:picLocks noChangeAspect="1" noChangeArrowheads="1"/>
          </p:cNvPicPr>
          <p:nvPr/>
        </p:nvPicPr>
        <p:blipFill>
          <a:blip r:embed="rId3" cstate="print"/>
          <a:srcRect/>
          <a:stretch>
            <a:fillRect/>
          </a:stretch>
        </p:blipFill>
        <p:spPr bwMode="auto">
          <a:xfrm>
            <a:off x="457200" y="185456"/>
            <a:ext cx="8229600" cy="853914"/>
          </a:xfrm>
          <a:prstGeom prst="rect">
            <a:avLst/>
          </a:prstGeom>
          <a:noFill/>
          <a:ln w="9525">
            <a:noFill/>
            <a:miter lim="800000"/>
            <a:headEnd/>
            <a:tailEnd/>
          </a:ln>
        </p:spPr>
      </p:pic>
      <p:sp>
        <p:nvSpPr>
          <p:cNvPr id="3" name="TextBox 2">
            <a:extLst>
              <a:ext uri="{FF2B5EF4-FFF2-40B4-BE49-F238E27FC236}">
                <a16:creationId xmlns:a16="http://schemas.microsoft.com/office/drawing/2014/main" id="{AD089134-4DCB-8AA7-F082-81684B14591B}"/>
              </a:ext>
            </a:extLst>
          </p:cNvPr>
          <p:cNvSpPr txBox="1"/>
          <p:nvPr/>
        </p:nvSpPr>
        <p:spPr>
          <a:xfrm>
            <a:off x="1403648" y="1181906"/>
            <a:ext cx="636713" cy="369332"/>
          </a:xfrm>
          <a:prstGeom prst="rect">
            <a:avLst/>
          </a:prstGeom>
          <a:noFill/>
        </p:spPr>
        <p:txBody>
          <a:bodyPr wrap="none" rtlCol="0">
            <a:spAutoFit/>
          </a:bodyPr>
          <a:lstStyle/>
          <a:p>
            <a:r>
              <a:rPr lang="en-TW" dirty="0"/>
              <a:t>glass</a:t>
            </a:r>
          </a:p>
        </p:txBody>
      </p:sp>
      <p:sp>
        <p:nvSpPr>
          <p:cNvPr id="4" name="TextBox 3">
            <a:extLst>
              <a:ext uri="{FF2B5EF4-FFF2-40B4-BE49-F238E27FC236}">
                <a16:creationId xmlns:a16="http://schemas.microsoft.com/office/drawing/2014/main" id="{50CEB590-F0D1-F6B2-AAD2-91CB1ED60A9C}"/>
              </a:ext>
            </a:extLst>
          </p:cNvPr>
          <p:cNvSpPr txBox="1"/>
          <p:nvPr/>
        </p:nvSpPr>
        <p:spPr>
          <a:xfrm>
            <a:off x="1385392" y="2204864"/>
            <a:ext cx="2092176" cy="369332"/>
          </a:xfrm>
          <a:prstGeom prst="rect">
            <a:avLst/>
          </a:prstGeom>
          <a:noFill/>
        </p:spPr>
        <p:txBody>
          <a:bodyPr wrap="none" rtlCol="0">
            <a:spAutoFit/>
          </a:bodyPr>
          <a:lstStyle/>
          <a:p>
            <a:r>
              <a:rPr lang="en-US" dirty="0"/>
              <a:t>W</a:t>
            </a:r>
            <a:r>
              <a:rPr lang="en-TW" dirty="0"/>
              <a:t>ood finish flooring</a:t>
            </a:r>
          </a:p>
        </p:txBody>
      </p:sp>
      <p:sp>
        <p:nvSpPr>
          <p:cNvPr id="6" name="TextBox 5">
            <a:extLst>
              <a:ext uri="{FF2B5EF4-FFF2-40B4-BE49-F238E27FC236}">
                <a16:creationId xmlns:a16="http://schemas.microsoft.com/office/drawing/2014/main" id="{B53A5D5D-25A0-ECDB-F663-ACE631C47430}"/>
              </a:ext>
            </a:extLst>
          </p:cNvPr>
          <p:cNvSpPr txBox="1"/>
          <p:nvPr/>
        </p:nvSpPr>
        <p:spPr>
          <a:xfrm>
            <a:off x="1259632" y="2574196"/>
            <a:ext cx="1950727" cy="369332"/>
          </a:xfrm>
          <a:prstGeom prst="rect">
            <a:avLst/>
          </a:prstGeom>
          <a:noFill/>
        </p:spPr>
        <p:txBody>
          <a:bodyPr wrap="none" rtlCol="0">
            <a:spAutoFit/>
          </a:bodyPr>
          <a:lstStyle/>
          <a:p>
            <a:r>
              <a:rPr lang="en-US" dirty="0"/>
              <a:t>H</a:t>
            </a:r>
            <a:r>
              <a:rPr lang="en-TW" dirty="0"/>
              <a:t>ardwood flooring</a:t>
            </a:r>
          </a:p>
        </p:txBody>
      </p:sp>
      <p:sp>
        <p:nvSpPr>
          <p:cNvPr id="8" name="TextBox 7">
            <a:extLst>
              <a:ext uri="{FF2B5EF4-FFF2-40B4-BE49-F238E27FC236}">
                <a16:creationId xmlns:a16="http://schemas.microsoft.com/office/drawing/2014/main" id="{73721132-FA6F-C838-72C2-D9EF8CF417DA}"/>
              </a:ext>
            </a:extLst>
          </p:cNvPr>
          <p:cNvSpPr txBox="1"/>
          <p:nvPr/>
        </p:nvSpPr>
        <p:spPr>
          <a:xfrm>
            <a:off x="1365827" y="2868384"/>
            <a:ext cx="1408334" cy="369332"/>
          </a:xfrm>
          <a:prstGeom prst="rect">
            <a:avLst/>
          </a:prstGeom>
          <a:noFill/>
        </p:spPr>
        <p:txBody>
          <a:bodyPr wrap="none" rtlCol="0">
            <a:spAutoFit/>
          </a:bodyPr>
          <a:lstStyle/>
          <a:p>
            <a:r>
              <a:rPr lang="en-TW" dirty="0"/>
              <a:t>nylon carpet</a:t>
            </a:r>
          </a:p>
        </p:txBody>
      </p:sp>
      <p:sp>
        <p:nvSpPr>
          <p:cNvPr id="9" name="TextBox 8">
            <a:extLst>
              <a:ext uri="{FF2B5EF4-FFF2-40B4-BE49-F238E27FC236}">
                <a16:creationId xmlns:a16="http://schemas.microsoft.com/office/drawing/2014/main" id="{6C784DBF-C5A9-ACEE-D4E7-C690322CFF9E}"/>
              </a:ext>
            </a:extLst>
          </p:cNvPr>
          <p:cNvSpPr txBox="1"/>
          <p:nvPr/>
        </p:nvSpPr>
        <p:spPr>
          <a:xfrm>
            <a:off x="1046101" y="3227822"/>
            <a:ext cx="1385379" cy="369332"/>
          </a:xfrm>
          <a:prstGeom prst="rect">
            <a:avLst/>
          </a:prstGeom>
          <a:noFill/>
        </p:spPr>
        <p:txBody>
          <a:bodyPr wrap="none" rtlCol="0">
            <a:spAutoFit/>
          </a:bodyPr>
          <a:lstStyle/>
          <a:p>
            <a:r>
              <a:rPr lang="en-US" dirty="0"/>
              <a:t>C</a:t>
            </a:r>
            <a:r>
              <a:rPr lang="en-TW" dirty="0"/>
              <a:t>eramic tiles</a:t>
            </a:r>
          </a:p>
        </p:txBody>
      </p:sp>
      <p:sp>
        <p:nvSpPr>
          <p:cNvPr id="10" name="TextBox 9">
            <a:extLst>
              <a:ext uri="{FF2B5EF4-FFF2-40B4-BE49-F238E27FC236}">
                <a16:creationId xmlns:a16="http://schemas.microsoft.com/office/drawing/2014/main" id="{AB7B0D5F-819F-25BF-5372-D470D0DBC2CA}"/>
              </a:ext>
            </a:extLst>
          </p:cNvPr>
          <p:cNvSpPr txBox="1"/>
          <p:nvPr/>
        </p:nvSpPr>
        <p:spPr>
          <a:xfrm>
            <a:off x="1435482" y="3592091"/>
            <a:ext cx="2334678" cy="369332"/>
          </a:xfrm>
          <a:prstGeom prst="rect">
            <a:avLst/>
          </a:prstGeom>
          <a:noFill/>
        </p:spPr>
        <p:txBody>
          <a:bodyPr wrap="none" rtlCol="0">
            <a:spAutoFit/>
          </a:bodyPr>
          <a:lstStyle/>
          <a:p>
            <a:r>
              <a:rPr lang="en-US" dirty="0"/>
              <a:t>A</a:t>
            </a:r>
            <a:r>
              <a:rPr lang="en-TW" dirty="0"/>
              <a:t>sphalt/bitumen/pitch</a:t>
            </a:r>
          </a:p>
        </p:txBody>
      </p:sp>
      <p:sp>
        <p:nvSpPr>
          <p:cNvPr id="11" name="TextBox 10">
            <a:extLst>
              <a:ext uri="{FF2B5EF4-FFF2-40B4-BE49-F238E27FC236}">
                <a16:creationId xmlns:a16="http://schemas.microsoft.com/office/drawing/2014/main" id="{4202729D-32C7-1F7D-2DC7-35C21F3502A2}"/>
              </a:ext>
            </a:extLst>
          </p:cNvPr>
          <p:cNvSpPr txBox="1"/>
          <p:nvPr/>
        </p:nvSpPr>
        <p:spPr>
          <a:xfrm>
            <a:off x="1066845" y="3961423"/>
            <a:ext cx="1423338" cy="369332"/>
          </a:xfrm>
          <a:prstGeom prst="rect">
            <a:avLst/>
          </a:prstGeom>
          <a:noFill/>
        </p:spPr>
        <p:txBody>
          <a:bodyPr wrap="none" rtlCol="0">
            <a:spAutoFit/>
          </a:bodyPr>
          <a:lstStyle/>
          <a:p>
            <a:r>
              <a:rPr lang="en-US" dirty="0"/>
              <a:t>M</a:t>
            </a:r>
            <a:r>
              <a:rPr lang="en-TW" dirty="0"/>
              <a:t>ineral wool</a:t>
            </a:r>
          </a:p>
        </p:txBody>
      </p:sp>
      <p:sp>
        <p:nvSpPr>
          <p:cNvPr id="12" name="TextBox 11">
            <a:extLst>
              <a:ext uri="{FF2B5EF4-FFF2-40B4-BE49-F238E27FC236}">
                <a16:creationId xmlns:a16="http://schemas.microsoft.com/office/drawing/2014/main" id="{6B6112A1-40F2-0022-C50A-6640A116794C}"/>
              </a:ext>
            </a:extLst>
          </p:cNvPr>
          <p:cNvSpPr txBox="1"/>
          <p:nvPr/>
        </p:nvSpPr>
        <p:spPr>
          <a:xfrm>
            <a:off x="827978" y="4274671"/>
            <a:ext cx="630044" cy="369332"/>
          </a:xfrm>
          <a:prstGeom prst="rect">
            <a:avLst/>
          </a:prstGeom>
          <a:noFill/>
        </p:spPr>
        <p:txBody>
          <a:bodyPr wrap="none" rtlCol="0">
            <a:spAutoFit/>
          </a:bodyPr>
          <a:lstStyle/>
          <a:p>
            <a:r>
              <a:rPr lang="en-TW" dirty="0"/>
              <a:t>steel</a:t>
            </a:r>
          </a:p>
        </p:txBody>
      </p:sp>
      <p:sp>
        <p:nvSpPr>
          <p:cNvPr id="13" name="TextBox 12">
            <a:extLst>
              <a:ext uri="{FF2B5EF4-FFF2-40B4-BE49-F238E27FC236}">
                <a16:creationId xmlns:a16="http://schemas.microsoft.com/office/drawing/2014/main" id="{6B895E03-8B3A-1C5D-D092-A86ED5EECD47}"/>
              </a:ext>
            </a:extLst>
          </p:cNvPr>
          <p:cNvSpPr txBox="1"/>
          <p:nvPr/>
        </p:nvSpPr>
        <p:spPr>
          <a:xfrm>
            <a:off x="822205" y="4634264"/>
            <a:ext cx="841577" cy="369332"/>
          </a:xfrm>
          <a:prstGeom prst="rect">
            <a:avLst/>
          </a:prstGeom>
          <a:noFill/>
        </p:spPr>
        <p:txBody>
          <a:bodyPr wrap="none" rtlCol="0">
            <a:spAutoFit/>
          </a:bodyPr>
          <a:lstStyle/>
          <a:p>
            <a:r>
              <a:rPr lang="en-TW" dirty="0"/>
              <a:t>copper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251520" y="1268760"/>
            <a:ext cx="8649912" cy="444572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12</a:t>
            </a:fld>
            <a:endParaRPr lang="zh-TW" altLang="en-US"/>
          </a:p>
        </p:txBody>
      </p:sp>
      <p:sp>
        <p:nvSpPr>
          <p:cNvPr id="3" name="TextBox 2">
            <a:extLst>
              <a:ext uri="{FF2B5EF4-FFF2-40B4-BE49-F238E27FC236}">
                <a16:creationId xmlns:a16="http://schemas.microsoft.com/office/drawing/2014/main" id="{E2884DAB-A0C6-6F88-8EC5-A8EA2A0043C7}"/>
              </a:ext>
            </a:extLst>
          </p:cNvPr>
          <p:cNvSpPr txBox="1"/>
          <p:nvPr/>
        </p:nvSpPr>
        <p:spPr>
          <a:xfrm>
            <a:off x="1475656" y="4869160"/>
            <a:ext cx="1157176" cy="369332"/>
          </a:xfrm>
          <a:prstGeom prst="rect">
            <a:avLst/>
          </a:prstGeom>
          <a:noFill/>
        </p:spPr>
        <p:txBody>
          <a:bodyPr wrap="none" rtlCol="0">
            <a:spAutoFit/>
          </a:bodyPr>
          <a:lstStyle/>
          <a:p>
            <a:r>
              <a:rPr lang="en-US" dirty="0"/>
              <a:t>P</a:t>
            </a:r>
            <a:r>
              <a:rPr lang="en-TW" dirty="0"/>
              <a:t>lant fiber</a:t>
            </a:r>
          </a:p>
        </p:txBody>
      </p:sp>
      <p:sp>
        <p:nvSpPr>
          <p:cNvPr id="4" name="TextBox 3">
            <a:extLst>
              <a:ext uri="{FF2B5EF4-FFF2-40B4-BE49-F238E27FC236}">
                <a16:creationId xmlns:a16="http://schemas.microsoft.com/office/drawing/2014/main" id="{77771C25-098D-2F08-AB18-416AEB253D78}"/>
              </a:ext>
            </a:extLst>
          </p:cNvPr>
          <p:cNvSpPr txBox="1"/>
          <p:nvPr/>
        </p:nvSpPr>
        <p:spPr>
          <a:xfrm>
            <a:off x="3319769" y="4869160"/>
            <a:ext cx="1074397" cy="369332"/>
          </a:xfrm>
          <a:prstGeom prst="rect">
            <a:avLst/>
          </a:prstGeom>
          <a:noFill/>
        </p:spPr>
        <p:txBody>
          <a:bodyPr wrap="none" rtlCol="0">
            <a:spAutoFit/>
          </a:bodyPr>
          <a:lstStyle/>
          <a:p>
            <a:r>
              <a:rPr lang="en-TW" dirty="0"/>
              <a:t>fiberglass</a:t>
            </a:r>
          </a:p>
        </p:txBody>
      </p:sp>
      <p:sp>
        <p:nvSpPr>
          <p:cNvPr id="6" name="TextBox 5">
            <a:extLst>
              <a:ext uri="{FF2B5EF4-FFF2-40B4-BE49-F238E27FC236}">
                <a16:creationId xmlns:a16="http://schemas.microsoft.com/office/drawing/2014/main" id="{B018C9D2-0049-FD3E-4657-7A9C8D3520C6}"/>
              </a:ext>
            </a:extLst>
          </p:cNvPr>
          <p:cNvSpPr txBox="1"/>
          <p:nvPr/>
        </p:nvSpPr>
        <p:spPr>
          <a:xfrm>
            <a:off x="5064335" y="4869160"/>
            <a:ext cx="1174809" cy="369332"/>
          </a:xfrm>
          <a:prstGeom prst="rect">
            <a:avLst/>
          </a:prstGeom>
          <a:noFill/>
        </p:spPr>
        <p:txBody>
          <a:bodyPr wrap="none" rtlCol="0">
            <a:spAutoFit/>
          </a:bodyPr>
          <a:lstStyle/>
          <a:p>
            <a:r>
              <a:rPr lang="en-US" dirty="0"/>
              <a:t>P</a:t>
            </a:r>
            <a:r>
              <a:rPr lang="en-TW" dirty="0"/>
              <a:t>ine wood</a:t>
            </a:r>
          </a:p>
        </p:txBody>
      </p:sp>
      <p:sp>
        <p:nvSpPr>
          <p:cNvPr id="7" name="TextBox 6">
            <a:extLst>
              <a:ext uri="{FF2B5EF4-FFF2-40B4-BE49-F238E27FC236}">
                <a16:creationId xmlns:a16="http://schemas.microsoft.com/office/drawing/2014/main" id="{C140B805-E6D6-9364-D27C-8CB68A9ADD11}"/>
              </a:ext>
            </a:extLst>
          </p:cNvPr>
          <p:cNvSpPr txBox="1"/>
          <p:nvPr/>
        </p:nvSpPr>
        <p:spPr>
          <a:xfrm>
            <a:off x="7026822" y="4869160"/>
            <a:ext cx="641522" cy="369332"/>
          </a:xfrm>
          <a:prstGeom prst="rect">
            <a:avLst/>
          </a:prstGeom>
          <a:noFill/>
        </p:spPr>
        <p:txBody>
          <a:bodyPr wrap="none" rtlCol="0">
            <a:spAutoFit/>
          </a:bodyPr>
          <a:lstStyle/>
          <a:p>
            <a:r>
              <a:rPr lang="en-TW" dirty="0"/>
              <a:t>brick</a:t>
            </a:r>
          </a:p>
        </p:txBody>
      </p:sp>
      <p:sp>
        <p:nvSpPr>
          <p:cNvPr id="9" name="TextBox 8">
            <a:extLst>
              <a:ext uri="{FF2B5EF4-FFF2-40B4-BE49-F238E27FC236}">
                <a16:creationId xmlns:a16="http://schemas.microsoft.com/office/drawing/2014/main" id="{6A3F07BC-987E-735B-0081-19387A0D94A0}"/>
              </a:ext>
            </a:extLst>
          </p:cNvPr>
          <p:cNvSpPr txBox="1"/>
          <p:nvPr/>
        </p:nvSpPr>
        <p:spPr>
          <a:xfrm>
            <a:off x="1977774" y="3244334"/>
            <a:ext cx="579005" cy="369332"/>
          </a:xfrm>
          <a:prstGeom prst="rect">
            <a:avLst/>
          </a:prstGeom>
          <a:noFill/>
        </p:spPr>
        <p:txBody>
          <a:bodyPr wrap="none" rtlCol="0">
            <a:spAutoFit/>
          </a:bodyPr>
          <a:lstStyle/>
          <a:p>
            <a:r>
              <a:rPr lang="en-TW" dirty="0"/>
              <a:t>inch</a:t>
            </a:r>
          </a:p>
        </p:txBody>
      </p:sp>
      <p:sp>
        <p:nvSpPr>
          <p:cNvPr id="10" name="TextBox 9">
            <a:extLst>
              <a:ext uri="{FF2B5EF4-FFF2-40B4-BE49-F238E27FC236}">
                <a16:creationId xmlns:a16="http://schemas.microsoft.com/office/drawing/2014/main" id="{C25186A8-4016-EEF1-B7F4-5B6A693FE79D}"/>
              </a:ext>
            </a:extLst>
          </p:cNvPr>
          <p:cNvSpPr txBox="1"/>
          <p:nvPr/>
        </p:nvSpPr>
        <p:spPr>
          <a:xfrm>
            <a:off x="3815161" y="3198489"/>
            <a:ext cx="579005" cy="369332"/>
          </a:xfrm>
          <a:prstGeom prst="rect">
            <a:avLst/>
          </a:prstGeom>
          <a:noFill/>
        </p:spPr>
        <p:txBody>
          <a:bodyPr wrap="none" rtlCol="0">
            <a:spAutoFit/>
          </a:bodyPr>
          <a:lstStyle/>
          <a:p>
            <a:r>
              <a:rPr lang="en-TW" dirty="0"/>
              <a:t>inch</a:t>
            </a:r>
          </a:p>
        </p:txBody>
      </p:sp>
      <p:sp>
        <p:nvSpPr>
          <p:cNvPr id="11" name="TextBox 10">
            <a:extLst>
              <a:ext uri="{FF2B5EF4-FFF2-40B4-BE49-F238E27FC236}">
                <a16:creationId xmlns:a16="http://schemas.microsoft.com/office/drawing/2014/main" id="{A27BC09C-E122-AE20-DCE2-F0000D25AD22}"/>
              </a:ext>
            </a:extLst>
          </p:cNvPr>
          <p:cNvSpPr txBox="1"/>
          <p:nvPr/>
        </p:nvSpPr>
        <p:spPr>
          <a:xfrm>
            <a:off x="5508104" y="2276872"/>
            <a:ext cx="579005" cy="369332"/>
          </a:xfrm>
          <a:prstGeom prst="rect">
            <a:avLst/>
          </a:prstGeom>
          <a:noFill/>
        </p:spPr>
        <p:txBody>
          <a:bodyPr wrap="none" rtlCol="0">
            <a:spAutoFit/>
          </a:bodyPr>
          <a:lstStyle/>
          <a:p>
            <a:r>
              <a:rPr lang="en-TW" dirty="0"/>
              <a:t>inch</a:t>
            </a:r>
          </a:p>
        </p:txBody>
      </p:sp>
      <p:sp>
        <p:nvSpPr>
          <p:cNvPr id="12" name="TextBox 11">
            <a:extLst>
              <a:ext uri="{FF2B5EF4-FFF2-40B4-BE49-F238E27FC236}">
                <a16:creationId xmlns:a16="http://schemas.microsoft.com/office/drawing/2014/main" id="{A002FACE-6550-A071-9587-07F25E1EB4E9}"/>
              </a:ext>
            </a:extLst>
          </p:cNvPr>
          <p:cNvSpPr txBox="1"/>
          <p:nvPr/>
        </p:nvSpPr>
        <p:spPr>
          <a:xfrm>
            <a:off x="7347583" y="991821"/>
            <a:ext cx="579005" cy="369332"/>
          </a:xfrm>
          <a:prstGeom prst="rect">
            <a:avLst/>
          </a:prstGeom>
          <a:noFill/>
        </p:spPr>
        <p:txBody>
          <a:bodyPr wrap="none" rtlCol="0">
            <a:spAutoFit/>
          </a:bodyPr>
          <a:lstStyle/>
          <a:p>
            <a:r>
              <a:rPr lang="en-TW" dirty="0"/>
              <a:t>inch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1268760"/>
            <a:ext cx="8229600" cy="466745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1268760"/>
            <a:ext cx="8229600" cy="466745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14</a:t>
            </a:fld>
            <a:endParaRPr lang="zh-TW" altLang="en-US"/>
          </a:p>
        </p:txBody>
      </p:sp>
      <p:sp>
        <p:nvSpPr>
          <p:cNvPr id="3" name="TextBox 2">
            <a:extLst>
              <a:ext uri="{FF2B5EF4-FFF2-40B4-BE49-F238E27FC236}">
                <a16:creationId xmlns:a16="http://schemas.microsoft.com/office/drawing/2014/main" id="{8E1BE492-A900-1C6F-3A5F-25390004C673}"/>
              </a:ext>
            </a:extLst>
          </p:cNvPr>
          <p:cNvSpPr txBox="1"/>
          <p:nvPr/>
        </p:nvSpPr>
        <p:spPr>
          <a:xfrm>
            <a:off x="457200" y="1846565"/>
            <a:ext cx="8062633" cy="646331"/>
          </a:xfrm>
          <a:prstGeom prst="rect">
            <a:avLst/>
          </a:prstGeom>
          <a:solidFill>
            <a:schemeClr val="bg1"/>
          </a:solidFill>
        </p:spPr>
        <p:txBody>
          <a:bodyPr wrap="square" rtlCol="0">
            <a:spAutoFit/>
          </a:bodyPr>
          <a:lstStyle/>
          <a:p>
            <a:r>
              <a:rPr lang="en-TW" dirty="0"/>
              <a:t>A 4 ft x 7 ft insulated window (double pane with 0.25 inch air layer). What is the 12 hour heat conduction amount, if the temperature outside is 5 F and inside 65 F.</a:t>
            </a:r>
          </a:p>
        </p:txBody>
      </p:sp>
      <p:sp>
        <p:nvSpPr>
          <p:cNvPr id="4" name="TextBox 3">
            <a:extLst>
              <a:ext uri="{FF2B5EF4-FFF2-40B4-BE49-F238E27FC236}">
                <a16:creationId xmlns:a16="http://schemas.microsoft.com/office/drawing/2014/main" id="{7604C9BE-D999-A4D8-1B6F-1AB0CF7AC68C}"/>
              </a:ext>
            </a:extLst>
          </p:cNvPr>
          <p:cNvSpPr txBox="1"/>
          <p:nvPr/>
        </p:nvSpPr>
        <p:spPr>
          <a:xfrm>
            <a:off x="744100" y="3105834"/>
            <a:ext cx="7488832" cy="646331"/>
          </a:xfrm>
          <a:prstGeom prst="rect">
            <a:avLst/>
          </a:prstGeom>
          <a:solidFill>
            <a:schemeClr val="bg1"/>
          </a:solidFill>
        </p:spPr>
        <p:txBody>
          <a:bodyPr wrap="square" rtlCol="0">
            <a:spAutoFit/>
          </a:bodyPr>
          <a:lstStyle/>
          <a:p>
            <a:r>
              <a:rPr lang="en-TW" dirty="0"/>
              <a:t>We look up the R-value for this type of window: 1.54 ft</a:t>
            </a:r>
            <a:r>
              <a:rPr lang="en-TW" baseline="30000" dirty="0"/>
              <a:t>2</a:t>
            </a:r>
            <a:r>
              <a:rPr lang="en-TW" dirty="0"/>
              <a:t>-h-F. The window is 28 ft</a:t>
            </a:r>
            <a:r>
              <a:rPr lang="en-TW" baseline="30000" dirty="0"/>
              <a:t>2</a:t>
            </a:r>
            <a:r>
              <a:rPr lang="en-TW" dirty="0"/>
              <a:t>. The temperature difference is 60 degrees F.</a:t>
            </a:r>
          </a:p>
        </p:txBody>
      </p:sp>
    </p:spTree>
    <p:extLst>
      <p:ext uri="{BB962C8B-B14F-4D97-AF65-F5344CB8AC3E}">
        <p14:creationId xmlns:p14="http://schemas.microsoft.com/office/powerpoint/2010/main" val="37435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88640"/>
            <a:ext cx="8784976" cy="5263480"/>
          </a:xfrm>
        </p:spPr>
        <p:txBody>
          <a:bodyPr>
            <a:normAutofit/>
          </a:bodyPr>
          <a:lstStyle/>
          <a:p>
            <a:r>
              <a:rPr lang="zh-TW" altLang="en-US" sz="2000" dirty="0"/>
              <a:t>一般房屋的外壁可能是多種材料的結合，從外部到內部，包括外部牆板、合板、玻璃纖維及石膏板等。</a:t>
            </a:r>
            <a:endParaRPr lang="en-US" altLang="zh-TW" sz="2000" dirty="0"/>
          </a:p>
          <a:p>
            <a:r>
              <a:rPr lang="zh-TW" altLang="en-US" sz="2000" dirty="0"/>
              <a:t>若想知道類似組合結構之</a:t>
            </a:r>
            <a:r>
              <a:rPr lang="zh-TW" altLang="en-US" sz="2000" dirty="0">
                <a:solidFill>
                  <a:schemeClr val="accent3"/>
                </a:solidFill>
              </a:rPr>
              <a:t>總熱阻</a:t>
            </a:r>
            <a:r>
              <a:rPr lang="zh-TW" altLang="en-US" sz="2000" dirty="0"/>
              <a:t>，此時僅需將各層別的熱阻相加即可。</a:t>
            </a:r>
            <a:endParaRPr lang="en-US" altLang="zh-TW" sz="2000" dirty="0"/>
          </a:p>
          <a:p>
            <a:r>
              <a:rPr lang="en-US" altLang="zh-TW" sz="2000" dirty="0"/>
              <a:t>The exterior walls of a typical house may be a combination of materials, from the exterior to the interior, including exterior siding, plywood, fiberglass, and gypsum board.</a:t>
            </a:r>
          </a:p>
          <a:p>
            <a:r>
              <a:rPr lang="en-US" altLang="zh-TW" sz="2000" dirty="0"/>
              <a:t>If you want to know the total thermal resistance of a similar combined structure, you only need to add the thermal resistance of each layer.</a:t>
            </a:r>
            <a:endParaRPr lang="zh-TW" altLang="en-US" sz="2000"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15</a:t>
            </a:fld>
            <a:endParaRPr lang="zh-TW" altLang="en-US"/>
          </a:p>
        </p:txBody>
      </p:sp>
      <p:pic>
        <p:nvPicPr>
          <p:cNvPr id="6" name="Picture 2"/>
          <p:cNvPicPr>
            <a:picLocks noChangeAspect="1" noChangeArrowheads="1"/>
          </p:cNvPicPr>
          <p:nvPr/>
        </p:nvPicPr>
        <p:blipFill>
          <a:blip r:embed="rId2" cstate="print"/>
          <a:stretch>
            <a:fillRect/>
          </a:stretch>
        </p:blipFill>
        <p:spPr bwMode="auto">
          <a:xfrm>
            <a:off x="1771906" y="3100787"/>
            <a:ext cx="5600188" cy="349656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260648"/>
            <a:ext cx="8784976" cy="5263480"/>
          </a:xfrm>
        </p:spPr>
        <p:txBody>
          <a:bodyPr/>
          <a:lstStyle/>
          <a:p>
            <a:r>
              <a:rPr lang="zh-TW" altLang="en-US" dirty="0"/>
              <a:t>窗戶具有提供日光及與外界互動的效果，不過它們也可能是熱能損失和熱能進入的主要來源。</a:t>
            </a:r>
            <a:endParaRPr lang="en-US" altLang="zh-TW" dirty="0"/>
          </a:p>
          <a:p>
            <a:r>
              <a:rPr lang="en-US" altLang="zh-TW" dirty="0"/>
              <a:t>Windows have the effect of providing daylight and interaction with the outside world, but they can also be a major source of heat loss and heat ingress.</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16</a:t>
            </a:fld>
            <a:endParaRPr lang="zh-TW" altLang="en-US"/>
          </a:p>
        </p:txBody>
      </p:sp>
      <p:pic>
        <p:nvPicPr>
          <p:cNvPr id="6" name="Picture 2"/>
          <p:cNvPicPr>
            <a:picLocks noChangeAspect="1" noChangeArrowheads="1"/>
          </p:cNvPicPr>
          <p:nvPr/>
        </p:nvPicPr>
        <p:blipFill>
          <a:blip r:embed="rId2" cstate="print"/>
          <a:stretch>
            <a:fillRect/>
          </a:stretch>
        </p:blipFill>
        <p:spPr bwMode="auto">
          <a:xfrm>
            <a:off x="1115553" y="2163720"/>
            <a:ext cx="6912893" cy="389912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7" name="內容版面配置區 6"/>
          <p:cNvSpPr>
            <a:spLocks noGrp="1"/>
          </p:cNvSpPr>
          <p:nvPr>
            <p:ph idx="1"/>
          </p:nvPr>
        </p:nvSpPr>
        <p:spPr/>
        <p:txBody>
          <a:bodyPr>
            <a:normAutofit/>
          </a:bodyPr>
          <a:lstStyle/>
          <a:p>
            <a:r>
              <a:rPr lang="zh-TW" altLang="en-US" sz="1800" dirty="0"/>
              <a:t>近年來，一些比較高級的窗戶採用</a:t>
            </a:r>
            <a:r>
              <a:rPr lang="zh-TW" altLang="en-US" sz="1800" dirty="0">
                <a:solidFill>
                  <a:schemeClr val="accent3"/>
                </a:solidFill>
              </a:rPr>
              <a:t>低發射率塗層 </a:t>
            </a:r>
            <a:r>
              <a:rPr lang="en-US" altLang="zh-TW" sz="1800" dirty="0">
                <a:solidFill>
                  <a:schemeClr val="accent3"/>
                </a:solidFill>
              </a:rPr>
              <a:t>(</a:t>
            </a:r>
            <a:r>
              <a:rPr lang="zh-TW" altLang="en-US" sz="1800" dirty="0">
                <a:solidFill>
                  <a:schemeClr val="accent3"/>
                </a:solidFill>
              </a:rPr>
              <a:t>低 </a:t>
            </a:r>
            <a:r>
              <a:rPr lang="en-US" altLang="zh-TW" sz="1800" dirty="0">
                <a:solidFill>
                  <a:schemeClr val="accent3"/>
                </a:solidFill>
              </a:rPr>
              <a:t>e </a:t>
            </a:r>
            <a:r>
              <a:rPr lang="zh-TW" altLang="en-US" sz="1800" dirty="0">
                <a:solidFill>
                  <a:schemeClr val="accent3"/>
                </a:solidFill>
              </a:rPr>
              <a:t>塗層</a:t>
            </a:r>
            <a:r>
              <a:rPr lang="en-US" altLang="zh-TW" sz="1800" dirty="0">
                <a:solidFill>
                  <a:schemeClr val="accent3"/>
                </a:solidFill>
              </a:rPr>
              <a:t>) (low-e</a:t>
            </a:r>
            <a:r>
              <a:rPr lang="zh-TW" altLang="en-US" sz="1800" dirty="0">
                <a:solidFill>
                  <a:schemeClr val="accent3"/>
                </a:solidFill>
              </a:rPr>
              <a:t> </a:t>
            </a:r>
            <a:r>
              <a:rPr lang="en-US" altLang="zh-TW" sz="1800" dirty="0">
                <a:solidFill>
                  <a:schemeClr val="accent3"/>
                </a:solidFill>
              </a:rPr>
              <a:t>coatings) </a:t>
            </a:r>
            <a:r>
              <a:rPr lang="zh-TW" altLang="en-US" sz="1800" dirty="0"/>
              <a:t>以改進節能性能。</a:t>
            </a:r>
            <a:endParaRPr lang="en-US" altLang="zh-TW" sz="1800" dirty="0"/>
          </a:p>
          <a:p>
            <a:r>
              <a:rPr lang="zh-TW" altLang="en-US" sz="1800" dirty="0"/>
              <a:t>「</a:t>
            </a:r>
            <a:r>
              <a:rPr lang="zh-TW" altLang="en-US" sz="1800" dirty="0">
                <a:solidFill>
                  <a:schemeClr val="accent3"/>
                </a:solidFill>
              </a:rPr>
              <a:t>低 </a:t>
            </a:r>
            <a:r>
              <a:rPr lang="en-US" altLang="zh-TW" sz="1800" dirty="0">
                <a:solidFill>
                  <a:schemeClr val="accent3"/>
                </a:solidFill>
              </a:rPr>
              <a:t>e</a:t>
            </a:r>
            <a:r>
              <a:rPr lang="zh-TW" altLang="en-US" sz="1800" dirty="0"/>
              <a:t>」</a:t>
            </a:r>
            <a:r>
              <a:rPr lang="zh-TW" altLang="en-US" sz="1800" dirty="0">
                <a:solidFill>
                  <a:schemeClr val="accent3"/>
                </a:solidFill>
              </a:rPr>
              <a:t>塗層</a:t>
            </a:r>
            <a:r>
              <a:rPr lang="zh-TW" altLang="en-US" sz="1800" dirty="0"/>
              <a:t>是在雙層玻璃窗內部玻璃表面上施以很薄、透明的金屬塗層，其乃優良的熱反射體和不良的熱發射體。</a:t>
            </a:r>
          </a:p>
          <a:p>
            <a:r>
              <a:rPr lang="en-US" altLang="zh-TW" sz="1800" dirty="0"/>
              <a:t>In recent years, some more advanced windows have adopted low-e coatings (low-e coatings) to improve energy-saving performance.</a:t>
            </a:r>
          </a:p>
          <a:p>
            <a:r>
              <a:rPr lang="en-US" altLang="zh-TW" sz="1800" dirty="0"/>
              <a:t>"Low-e" coatings are thin, transparent metallic coatings applied to the inner glass surface of double-glazed windows that are excellent heat reflectors and poor heat emitters.</a:t>
            </a:r>
            <a:endParaRPr lang="zh-TW" altLang="en-US" sz="1800"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17</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1326468" y="3660612"/>
            <a:ext cx="6491064" cy="267279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457200" y="776383"/>
            <a:ext cx="8229600" cy="537667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18</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空氣滲透熱損失可以「</a:t>
            </a:r>
            <a:r>
              <a:rPr lang="zh-TW" altLang="en-US" dirty="0">
                <a:solidFill>
                  <a:schemeClr val="accent3"/>
                </a:solidFill>
              </a:rPr>
              <a:t>空氣交換法</a:t>
            </a:r>
            <a:r>
              <a:rPr lang="zh-TW" altLang="en-US" dirty="0"/>
              <a:t>」予以計算，自室外滲入的新鮮空氣，必須與室內暖空氣進行交換 </a:t>
            </a:r>
            <a:r>
              <a:rPr lang="en-US" altLang="zh-TW" dirty="0"/>
              <a:t>(</a:t>
            </a:r>
            <a:r>
              <a:rPr lang="zh-TW" altLang="en-US" dirty="0"/>
              <a:t>加熱至室溫</a:t>
            </a:r>
            <a:r>
              <a:rPr lang="en-US" altLang="zh-TW" dirty="0"/>
              <a:t>)</a:t>
            </a:r>
            <a:r>
              <a:rPr lang="zh-TW" altLang="en-US" dirty="0"/>
              <a:t>。</a:t>
            </a:r>
            <a:endParaRPr lang="en-US" altLang="zh-TW" dirty="0"/>
          </a:p>
          <a:p>
            <a:r>
              <a:rPr lang="en-US" altLang="zh-TW" dirty="0"/>
              <a:t>Air infiltration heat loss can be calculated by the "air exchange method". Fresh air infiltrated from the outside must be exchanged with indoor warm air (heated to room temperature).</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19</a:t>
            </a:fld>
            <a:endParaRPr lang="zh-TW" altLang="en-US"/>
          </a:p>
        </p:txBody>
      </p:sp>
      <p:pic>
        <p:nvPicPr>
          <p:cNvPr id="18434" name="Picture 2"/>
          <p:cNvPicPr>
            <a:picLocks noChangeAspect="1" noChangeArrowheads="1"/>
          </p:cNvPicPr>
          <p:nvPr/>
        </p:nvPicPr>
        <p:blipFill>
          <a:blip r:embed="rId2" cstate="print"/>
          <a:srcRect/>
          <a:stretch>
            <a:fillRect/>
          </a:stretch>
        </p:blipFill>
        <p:spPr bwMode="auto">
          <a:xfrm>
            <a:off x="1835696" y="3284984"/>
            <a:ext cx="5020628" cy="920115"/>
          </a:xfrm>
          <a:prstGeom prst="rect">
            <a:avLst/>
          </a:prstGeom>
          <a:noFill/>
          <a:ln w="9525">
            <a:noFill/>
            <a:miter lim="800000"/>
            <a:headEnd/>
            <a:tailEnd/>
          </a:ln>
        </p:spPr>
      </p:pic>
      <p:sp>
        <p:nvSpPr>
          <p:cNvPr id="4" name="TextBox 3">
            <a:extLst>
              <a:ext uri="{FF2B5EF4-FFF2-40B4-BE49-F238E27FC236}">
                <a16:creationId xmlns:a16="http://schemas.microsoft.com/office/drawing/2014/main" id="{D018045E-3636-60CF-9EEE-09A78B7FFBB4}"/>
              </a:ext>
            </a:extLst>
          </p:cNvPr>
          <p:cNvSpPr txBox="1"/>
          <p:nvPr/>
        </p:nvSpPr>
        <p:spPr>
          <a:xfrm>
            <a:off x="1547664" y="4205099"/>
            <a:ext cx="1587294" cy="369332"/>
          </a:xfrm>
          <a:prstGeom prst="rect">
            <a:avLst/>
          </a:prstGeom>
          <a:noFill/>
        </p:spPr>
        <p:txBody>
          <a:bodyPr wrap="none" rtlCol="0">
            <a:spAutoFit/>
          </a:bodyPr>
          <a:lstStyle/>
          <a:p>
            <a:r>
              <a:rPr lang="en-US" dirty="0"/>
              <a:t>I</a:t>
            </a:r>
            <a:r>
              <a:rPr lang="en-TW" dirty="0"/>
              <a:t>nfiltrated heat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簡介</a:t>
            </a:r>
            <a:r>
              <a:rPr lang="en-US" altLang="zh-TW" dirty="0">
                <a:solidFill>
                  <a:schemeClr val="tx2"/>
                </a:solidFill>
              </a:rPr>
              <a:t>introduction</a:t>
            </a:r>
            <a:endParaRPr lang="zh-TW" altLang="en-US" dirty="0">
              <a:solidFill>
                <a:schemeClr val="tx2"/>
              </a:solidFill>
            </a:endParaRPr>
          </a:p>
        </p:txBody>
      </p:sp>
      <p:sp>
        <p:nvSpPr>
          <p:cNvPr id="3" name="內容版面配置區 2"/>
          <p:cNvSpPr>
            <a:spLocks noGrp="1"/>
          </p:cNvSpPr>
          <p:nvPr>
            <p:ph idx="1"/>
          </p:nvPr>
        </p:nvSpPr>
        <p:spPr/>
        <p:txBody>
          <a:bodyPr/>
          <a:lstStyle/>
          <a:p>
            <a:r>
              <a:rPr lang="zh-TW" altLang="en-US" dirty="0"/>
              <a:t>建築物的總能量預算中，加熱和冷卻兩部份佔有很大的比例，因此與周遭環境進行熱交換時，學習如何加以控制即變得相當重要。</a:t>
            </a:r>
            <a:endParaRPr lang="en-US" altLang="zh-TW" dirty="0"/>
          </a:p>
          <a:p>
            <a:r>
              <a:rPr lang="zh-TW" altLang="en-US" dirty="0"/>
              <a:t>一般所謂的</a:t>
            </a:r>
            <a:r>
              <a:rPr lang="zh-TW" altLang="en-US" dirty="0">
                <a:solidFill>
                  <a:schemeClr val="accent3"/>
                </a:solidFill>
              </a:rPr>
              <a:t>零能量房屋 </a:t>
            </a:r>
            <a:r>
              <a:rPr lang="en-US" altLang="zh-TW" dirty="0"/>
              <a:t>(zero-energy house, ZEH)</a:t>
            </a:r>
            <a:r>
              <a:rPr lang="zh-TW" altLang="en-US" dirty="0"/>
              <a:t>，意指採用大量的絕緣物、緊密的封條、合適的選址及安裝可再生的能量科技，使得房屋更適合人居住，幾乎不需要輸入任何商業能量。</a:t>
            </a:r>
            <a:endParaRPr lang="en-US" altLang="zh-TW" dirty="0"/>
          </a:p>
          <a:p>
            <a:r>
              <a:rPr lang="en-US" altLang="zh-TW" dirty="0"/>
              <a:t>Heating and cooling constitute a large proportion of a building's total energy budget, so it is important to learn how to control the exchange of heat with the surrounding environment.</a:t>
            </a:r>
          </a:p>
          <a:p>
            <a:r>
              <a:rPr lang="en-US" altLang="zh-TW" dirty="0"/>
              <a:t>A so-called zero-energy house (ZEH) generally means the use of extensive insulation, tight sealing, appropriate site selection and the installation of renewable energy technologies to make the house more livable and requires almost no input energy.</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6386" name="Picture 2"/>
          <p:cNvPicPr>
            <a:picLocks noGrp="1" noChangeAspect="1" noChangeArrowheads="1"/>
          </p:cNvPicPr>
          <p:nvPr>
            <p:ph idx="1"/>
          </p:nvPr>
        </p:nvPicPr>
        <p:blipFill>
          <a:blip r:embed="rId2" cstate="print"/>
          <a:srcRect/>
          <a:stretch>
            <a:fillRect/>
          </a:stretch>
        </p:blipFill>
        <p:spPr bwMode="auto">
          <a:xfrm>
            <a:off x="1263139" y="333375"/>
            <a:ext cx="6617722" cy="59753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7410" name="Picture 2"/>
          <p:cNvPicPr>
            <a:picLocks noGrp="1" noChangeAspect="1" noChangeArrowheads="1"/>
          </p:cNvPicPr>
          <p:nvPr>
            <p:ph idx="1"/>
          </p:nvPr>
        </p:nvPicPr>
        <p:blipFill>
          <a:blip r:embed="rId2" cstate="print"/>
          <a:srcRect/>
          <a:stretch>
            <a:fillRect/>
          </a:stretch>
        </p:blipFill>
        <p:spPr bwMode="auto">
          <a:xfrm>
            <a:off x="457200" y="943692"/>
            <a:ext cx="8229600" cy="497061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21</a:t>
            </a:fld>
            <a:endParaRPr lang="zh-TW" altLang="en-US"/>
          </a:p>
        </p:txBody>
      </p:sp>
      <p:sp>
        <p:nvSpPr>
          <p:cNvPr id="3" name="TextBox 2">
            <a:extLst>
              <a:ext uri="{FF2B5EF4-FFF2-40B4-BE49-F238E27FC236}">
                <a16:creationId xmlns:a16="http://schemas.microsoft.com/office/drawing/2014/main" id="{85EC6983-458B-64C9-404E-341AF11D494F}"/>
              </a:ext>
            </a:extLst>
          </p:cNvPr>
          <p:cNvSpPr txBox="1"/>
          <p:nvPr/>
        </p:nvSpPr>
        <p:spPr>
          <a:xfrm>
            <a:off x="207818" y="2563091"/>
            <a:ext cx="1398203" cy="369332"/>
          </a:xfrm>
          <a:prstGeom prst="rect">
            <a:avLst/>
          </a:prstGeom>
          <a:noFill/>
        </p:spPr>
        <p:txBody>
          <a:bodyPr wrap="none" rtlCol="0">
            <a:spAutoFit/>
          </a:bodyPr>
          <a:lstStyle/>
          <a:p>
            <a:r>
              <a:rPr lang="en-US" dirty="0"/>
              <a:t>F</a:t>
            </a:r>
            <a:r>
              <a:rPr lang="en-TW" dirty="0"/>
              <a:t>oam rubber</a:t>
            </a:r>
          </a:p>
        </p:txBody>
      </p:sp>
      <p:sp>
        <p:nvSpPr>
          <p:cNvPr id="4" name="TextBox 3">
            <a:extLst>
              <a:ext uri="{FF2B5EF4-FFF2-40B4-BE49-F238E27FC236}">
                <a16:creationId xmlns:a16="http://schemas.microsoft.com/office/drawing/2014/main" id="{4F0351BB-0E56-50CD-63AA-3E7447F86533}"/>
              </a:ext>
            </a:extLst>
          </p:cNvPr>
          <p:cNvSpPr txBox="1"/>
          <p:nvPr/>
        </p:nvSpPr>
        <p:spPr>
          <a:xfrm>
            <a:off x="4563260" y="1124744"/>
            <a:ext cx="1508362" cy="369332"/>
          </a:xfrm>
          <a:prstGeom prst="rect">
            <a:avLst/>
          </a:prstGeom>
          <a:noFill/>
        </p:spPr>
        <p:txBody>
          <a:bodyPr wrap="none" rtlCol="0">
            <a:spAutoFit/>
          </a:bodyPr>
          <a:lstStyle/>
          <a:p>
            <a:r>
              <a:rPr lang="en-US" dirty="0"/>
              <a:t>E</a:t>
            </a:r>
            <a:r>
              <a:rPr lang="en-TW" dirty="0"/>
              <a:t>thylene resin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457200" y="850856"/>
            <a:ext cx="8229600" cy="529916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482" name="Picture 2"/>
          <p:cNvPicPr>
            <a:picLocks noGrp="1" noChangeAspect="1" noChangeArrowheads="1"/>
          </p:cNvPicPr>
          <p:nvPr>
            <p:ph idx="1"/>
          </p:nvPr>
        </p:nvPicPr>
        <p:blipFill>
          <a:blip r:embed="rId2" cstate="print"/>
          <a:srcRect/>
          <a:stretch>
            <a:fillRect/>
          </a:stretch>
        </p:blipFill>
        <p:spPr bwMode="auto">
          <a:xfrm>
            <a:off x="457200" y="1412776"/>
            <a:ext cx="8229600" cy="385630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457200" y="850856"/>
            <a:ext cx="8229600" cy="5299163"/>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24</a:t>
            </a:fld>
            <a:endParaRPr lang="zh-TW" altLang="en-US"/>
          </a:p>
        </p:txBody>
      </p:sp>
      <p:sp>
        <p:nvSpPr>
          <p:cNvPr id="3" name="TextBox 2">
            <a:extLst>
              <a:ext uri="{FF2B5EF4-FFF2-40B4-BE49-F238E27FC236}">
                <a16:creationId xmlns:a16="http://schemas.microsoft.com/office/drawing/2014/main" id="{23BB9610-4DD7-303F-91CC-39B18E6DC7E4}"/>
              </a:ext>
            </a:extLst>
          </p:cNvPr>
          <p:cNvSpPr txBox="1"/>
          <p:nvPr/>
        </p:nvSpPr>
        <p:spPr>
          <a:xfrm>
            <a:off x="421641" y="1364575"/>
            <a:ext cx="8147248" cy="1200329"/>
          </a:xfrm>
          <a:prstGeom prst="rect">
            <a:avLst/>
          </a:prstGeom>
          <a:solidFill>
            <a:schemeClr val="bg1"/>
          </a:solidFill>
        </p:spPr>
        <p:txBody>
          <a:bodyPr wrap="square" rtlCol="0">
            <a:spAutoFit/>
          </a:bodyPr>
          <a:lstStyle/>
          <a:p>
            <a:r>
              <a:rPr lang="en-TW" dirty="0"/>
              <a:t>Calculate a room’s heat load. Take the outer surface insulation R = 14 ft</a:t>
            </a:r>
            <a:r>
              <a:rPr lang="en-TW" baseline="30000" dirty="0"/>
              <a:t>2</a:t>
            </a:r>
            <a:r>
              <a:rPr lang="en-TW" dirty="0"/>
              <a:t>-h-F/BTU. The inside temperature is 65 F and outside temperature 5 F. The room dimensions are 30 ft x 50 ft x 10 ft.</a:t>
            </a:r>
          </a:p>
          <a:p>
            <a:endParaRPr lang="en-TW" dirty="0"/>
          </a:p>
        </p:txBody>
      </p:sp>
      <p:sp>
        <p:nvSpPr>
          <p:cNvPr id="4" name="TextBox 3">
            <a:extLst>
              <a:ext uri="{FF2B5EF4-FFF2-40B4-BE49-F238E27FC236}">
                <a16:creationId xmlns:a16="http://schemas.microsoft.com/office/drawing/2014/main" id="{4812071E-0832-23ED-58C4-324BD1078029}"/>
              </a:ext>
            </a:extLst>
          </p:cNvPr>
          <p:cNvSpPr txBox="1"/>
          <p:nvPr/>
        </p:nvSpPr>
        <p:spPr>
          <a:xfrm>
            <a:off x="1187624" y="3054051"/>
            <a:ext cx="2650341" cy="369332"/>
          </a:xfrm>
          <a:prstGeom prst="rect">
            <a:avLst/>
          </a:prstGeom>
          <a:solidFill>
            <a:schemeClr val="bg1"/>
          </a:solidFill>
        </p:spPr>
        <p:txBody>
          <a:bodyPr wrap="none" rtlCol="0">
            <a:spAutoFit/>
          </a:bodyPr>
          <a:lstStyle/>
          <a:p>
            <a:r>
              <a:rPr lang="en-TW" dirty="0"/>
              <a:t>Heat loss from conduction</a:t>
            </a:r>
          </a:p>
        </p:txBody>
      </p:sp>
      <p:sp>
        <p:nvSpPr>
          <p:cNvPr id="6" name="TextBox 5">
            <a:extLst>
              <a:ext uri="{FF2B5EF4-FFF2-40B4-BE49-F238E27FC236}">
                <a16:creationId xmlns:a16="http://schemas.microsoft.com/office/drawing/2014/main" id="{CC5B9AA4-34FF-1074-3E7C-FCEFADD02528}"/>
              </a:ext>
            </a:extLst>
          </p:cNvPr>
          <p:cNvSpPr txBox="1"/>
          <p:nvPr/>
        </p:nvSpPr>
        <p:spPr>
          <a:xfrm>
            <a:off x="683568" y="4417369"/>
            <a:ext cx="2027799" cy="369332"/>
          </a:xfrm>
          <a:prstGeom prst="rect">
            <a:avLst/>
          </a:prstGeom>
          <a:solidFill>
            <a:schemeClr val="bg1"/>
          </a:solidFill>
        </p:spPr>
        <p:txBody>
          <a:bodyPr wrap="none" rtlCol="0">
            <a:spAutoFit/>
          </a:bodyPr>
          <a:lstStyle/>
          <a:p>
            <a:r>
              <a:rPr lang="en-TW" dirty="0"/>
              <a:t>Calculation of areas</a:t>
            </a:r>
          </a:p>
        </p:txBody>
      </p:sp>
      <p:sp>
        <p:nvSpPr>
          <p:cNvPr id="7" name="TextBox 6">
            <a:extLst>
              <a:ext uri="{FF2B5EF4-FFF2-40B4-BE49-F238E27FC236}">
                <a16:creationId xmlns:a16="http://schemas.microsoft.com/office/drawing/2014/main" id="{717BAA08-B0E7-57CD-8F32-956A7D5B8E4D}"/>
              </a:ext>
            </a:extLst>
          </p:cNvPr>
          <p:cNvSpPr txBox="1"/>
          <p:nvPr/>
        </p:nvSpPr>
        <p:spPr>
          <a:xfrm>
            <a:off x="1233881" y="4941168"/>
            <a:ext cx="1681935" cy="1200329"/>
          </a:xfrm>
          <a:prstGeom prst="rect">
            <a:avLst/>
          </a:prstGeom>
          <a:solidFill>
            <a:schemeClr val="bg1"/>
          </a:solidFill>
        </p:spPr>
        <p:txBody>
          <a:bodyPr wrap="none" rtlCol="0">
            <a:spAutoFit/>
          </a:bodyPr>
          <a:lstStyle/>
          <a:p>
            <a:r>
              <a:rPr lang="en-US" dirty="0"/>
              <a:t>W</a:t>
            </a:r>
            <a:r>
              <a:rPr lang="en-TW" dirty="0"/>
              <a:t>alls</a:t>
            </a:r>
          </a:p>
          <a:p>
            <a:r>
              <a:rPr lang="en-US" dirty="0"/>
              <a:t>R</a:t>
            </a:r>
            <a:r>
              <a:rPr lang="en-TW" dirty="0"/>
              <a:t>oof and ceiling</a:t>
            </a:r>
          </a:p>
          <a:p>
            <a:r>
              <a:rPr lang="en-TW" dirty="0"/>
              <a:t>Total</a:t>
            </a:r>
          </a:p>
          <a:p>
            <a:endParaRPr lang="en-TW" dirty="0"/>
          </a:p>
        </p:txBody>
      </p:sp>
    </p:spTree>
    <p:extLst>
      <p:ext uri="{BB962C8B-B14F-4D97-AF65-F5344CB8AC3E}">
        <p14:creationId xmlns:p14="http://schemas.microsoft.com/office/powerpoint/2010/main" val="3678971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482" name="Picture 2"/>
          <p:cNvPicPr>
            <a:picLocks noGrp="1" noChangeAspect="1" noChangeArrowheads="1"/>
          </p:cNvPicPr>
          <p:nvPr>
            <p:ph idx="1"/>
          </p:nvPr>
        </p:nvPicPr>
        <p:blipFill>
          <a:blip r:embed="rId2" cstate="print"/>
          <a:srcRect/>
          <a:stretch>
            <a:fillRect/>
          </a:stretch>
        </p:blipFill>
        <p:spPr bwMode="auto">
          <a:xfrm>
            <a:off x="457200" y="1412776"/>
            <a:ext cx="8229600" cy="385630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25</a:t>
            </a:fld>
            <a:endParaRPr lang="zh-TW" altLang="en-US"/>
          </a:p>
        </p:txBody>
      </p:sp>
      <p:sp>
        <p:nvSpPr>
          <p:cNvPr id="3" name="TextBox 2">
            <a:extLst>
              <a:ext uri="{FF2B5EF4-FFF2-40B4-BE49-F238E27FC236}">
                <a16:creationId xmlns:a16="http://schemas.microsoft.com/office/drawing/2014/main" id="{33586D9E-2C11-CBBC-BC8B-839411C2BFDD}"/>
              </a:ext>
            </a:extLst>
          </p:cNvPr>
          <p:cNvSpPr txBox="1"/>
          <p:nvPr/>
        </p:nvSpPr>
        <p:spPr>
          <a:xfrm>
            <a:off x="621767" y="1412776"/>
            <a:ext cx="1042465" cy="369332"/>
          </a:xfrm>
          <a:prstGeom prst="rect">
            <a:avLst/>
          </a:prstGeom>
          <a:solidFill>
            <a:schemeClr val="bg1"/>
          </a:solidFill>
        </p:spPr>
        <p:txBody>
          <a:bodyPr wrap="none" rtlCol="0">
            <a:spAutoFit/>
          </a:bodyPr>
          <a:lstStyle/>
          <a:p>
            <a:r>
              <a:rPr lang="en-TW" dirty="0"/>
              <a:t>Calculate</a:t>
            </a:r>
          </a:p>
        </p:txBody>
      </p:sp>
      <p:sp>
        <p:nvSpPr>
          <p:cNvPr id="4" name="TextBox 3">
            <a:extLst>
              <a:ext uri="{FF2B5EF4-FFF2-40B4-BE49-F238E27FC236}">
                <a16:creationId xmlns:a16="http://schemas.microsoft.com/office/drawing/2014/main" id="{8D9C169D-A345-E3EC-B59B-CBD6ADF5B958}"/>
              </a:ext>
            </a:extLst>
          </p:cNvPr>
          <p:cNvSpPr txBox="1"/>
          <p:nvPr/>
        </p:nvSpPr>
        <p:spPr>
          <a:xfrm>
            <a:off x="755576" y="2780928"/>
            <a:ext cx="5904656" cy="369332"/>
          </a:xfrm>
          <a:prstGeom prst="rect">
            <a:avLst/>
          </a:prstGeom>
          <a:solidFill>
            <a:schemeClr val="bg1"/>
          </a:solidFill>
        </p:spPr>
        <p:txBody>
          <a:bodyPr wrap="square" rtlCol="0">
            <a:spAutoFit/>
          </a:bodyPr>
          <a:lstStyle/>
          <a:p>
            <a:r>
              <a:rPr lang="en-TW" dirty="0"/>
              <a:t>The infiltration load (assuming one air cycle per hour)</a:t>
            </a:r>
          </a:p>
        </p:txBody>
      </p:sp>
      <p:sp>
        <p:nvSpPr>
          <p:cNvPr id="6" name="TextBox 5">
            <a:extLst>
              <a:ext uri="{FF2B5EF4-FFF2-40B4-BE49-F238E27FC236}">
                <a16:creationId xmlns:a16="http://schemas.microsoft.com/office/drawing/2014/main" id="{D39E957E-E96E-6CEC-3DED-3CB5C2F803DA}"/>
              </a:ext>
            </a:extLst>
          </p:cNvPr>
          <p:cNvSpPr txBox="1"/>
          <p:nvPr/>
        </p:nvSpPr>
        <p:spPr>
          <a:xfrm>
            <a:off x="672448" y="4149080"/>
            <a:ext cx="3251479" cy="369332"/>
          </a:xfrm>
          <a:prstGeom prst="rect">
            <a:avLst/>
          </a:prstGeom>
          <a:solidFill>
            <a:schemeClr val="bg1"/>
          </a:solidFill>
        </p:spPr>
        <p:txBody>
          <a:bodyPr wrap="square" rtlCol="0">
            <a:spAutoFit/>
          </a:bodyPr>
          <a:lstStyle/>
          <a:p>
            <a:r>
              <a:rPr lang="en-TW" dirty="0"/>
              <a:t>The sum total is found to be</a:t>
            </a:r>
          </a:p>
        </p:txBody>
      </p:sp>
      <p:sp>
        <p:nvSpPr>
          <p:cNvPr id="7" name="TextBox 6">
            <a:extLst>
              <a:ext uri="{FF2B5EF4-FFF2-40B4-BE49-F238E27FC236}">
                <a16:creationId xmlns:a16="http://schemas.microsoft.com/office/drawing/2014/main" id="{FB897012-A132-86CC-FE60-3DC8D048F332}"/>
              </a:ext>
            </a:extLst>
          </p:cNvPr>
          <p:cNvSpPr txBox="1"/>
          <p:nvPr/>
        </p:nvSpPr>
        <p:spPr>
          <a:xfrm>
            <a:off x="3131840" y="4630651"/>
            <a:ext cx="4176464" cy="369332"/>
          </a:xfrm>
          <a:prstGeom prst="rect">
            <a:avLst/>
          </a:prstGeom>
          <a:solidFill>
            <a:schemeClr val="bg1"/>
          </a:solidFill>
        </p:spPr>
        <p:txBody>
          <a:bodyPr wrap="square" rtlCol="0">
            <a:spAutoFit/>
          </a:bodyPr>
          <a:lstStyle/>
          <a:p>
            <a:r>
              <a:rPr lang="en-TW" dirty="0"/>
              <a:t>Note the room has no windows or doors.</a:t>
            </a:r>
          </a:p>
        </p:txBody>
      </p:sp>
    </p:spTree>
    <p:extLst>
      <p:ext uri="{BB962C8B-B14F-4D97-AF65-F5344CB8AC3E}">
        <p14:creationId xmlns:p14="http://schemas.microsoft.com/office/powerpoint/2010/main" val="837306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對於任何一天，所謂的</a:t>
            </a:r>
            <a:r>
              <a:rPr lang="zh-TW" altLang="en-US" dirty="0">
                <a:solidFill>
                  <a:schemeClr val="accent3"/>
                </a:solidFill>
              </a:rPr>
              <a:t>加熱度－日 </a:t>
            </a:r>
            <a:r>
              <a:rPr lang="en-US" altLang="zh-TW" dirty="0">
                <a:solidFill>
                  <a:schemeClr val="accent3"/>
                </a:solidFill>
              </a:rPr>
              <a:t>(DD) </a:t>
            </a:r>
            <a:r>
              <a:rPr lang="zh-TW" altLang="en-US" dirty="0"/>
              <a:t>是以 </a:t>
            </a:r>
            <a:r>
              <a:rPr lang="en-US" altLang="zh-TW" dirty="0"/>
              <a:t>65 °F </a:t>
            </a:r>
            <a:r>
              <a:rPr lang="zh-TW" altLang="en-US" dirty="0"/>
              <a:t>減去該天的最高及最低溫度兩者的平均值。</a:t>
            </a:r>
            <a:endParaRPr lang="en-US" altLang="zh-TW" dirty="0"/>
          </a:p>
          <a:p>
            <a:r>
              <a:rPr lang="en-US" altLang="zh-TW" dirty="0"/>
              <a:t>For any day, the degree-day (DD) is 65 °F minus the average of the day's maximum and minimum temperatures.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26</a:t>
            </a:fld>
            <a:endParaRPr lang="zh-TW" altLang="en-US"/>
          </a:p>
        </p:txBody>
      </p:sp>
      <p:pic>
        <p:nvPicPr>
          <p:cNvPr id="21506" name="Picture 2"/>
          <p:cNvPicPr>
            <a:picLocks noChangeAspect="1" noChangeArrowheads="1"/>
          </p:cNvPicPr>
          <p:nvPr/>
        </p:nvPicPr>
        <p:blipFill>
          <a:blip r:embed="rId2" cstate="print"/>
          <a:srcRect/>
          <a:stretch>
            <a:fillRect/>
          </a:stretch>
        </p:blipFill>
        <p:spPr bwMode="auto">
          <a:xfrm>
            <a:off x="2267744" y="3212976"/>
            <a:ext cx="4480560" cy="580073"/>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1259632" y="4365104"/>
            <a:ext cx="7100888" cy="973455"/>
          </a:xfrm>
          <a:prstGeom prst="rect">
            <a:avLst/>
          </a:prstGeom>
          <a:noFill/>
          <a:ln w="9525">
            <a:noFill/>
            <a:miter lim="800000"/>
            <a:headEnd/>
            <a:tailEnd/>
          </a:ln>
        </p:spPr>
      </p:pic>
      <p:sp>
        <p:nvSpPr>
          <p:cNvPr id="2" name="TextBox 1">
            <a:extLst>
              <a:ext uri="{FF2B5EF4-FFF2-40B4-BE49-F238E27FC236}">
                <a16:creationId xmlns:a16="http://schemas.microsoft.com/office/drawing/2014/main" id="{E5E8CCB9-C1FC-1E16-1C55-01000E82B144}"/>
              </a:ext>
            </a:extLst>
          </p:cNvPr>
          <p:cNvSpPr txBox="1"/>
          <p:nvPr/>
        </p:nvSpPr>
        <p:spPr>
          <a:xfrm>
            <a:off x="2699792" y="3712830"/>
            <a:ext cx="1262590" cy="369332"/>
          </a:xfrm>
          <a:prstGeom prst="rect">
            <a:avLst/>
          </a:prstGeom>
          <a:noFill/>
        </p:spPr>
        <p:txBody>
          <a:bodyPr wrap="none" rtlCol="0">
            <a:spAutoFit/>
          </a:bodyPr>
          <a:lstStyle/>
          <a:p>
            <a:r>
              <a:rPr lang="en-US" dirty="0"/>
              <a:t>D</a:t>
            </a:r>
            <a:r>
              <a:rPr lang="en-TW" dirty="0"/>
              <a:t>egree-day</a:t>
            </a:r>
          </a:p>
        </p:txBody>
      </p:sp>
      <p:sp>
        <p:nvSpPr>
          <p:cNvPr id="4" name="TextBox 3">
            <a:extLst>
              <a:ext uri="{FF2B5EF4-FFF2-40B4-BE49-F238E27FC236}">
                <a16:creationId xmlns:a16="http://schemas.microsoft.com/office/drawing/2014/main" id="{186D735A-3C4A-C816-7F2B-D45F54D4041D}"/>
              </a:ext>
            </a:extLst>
          </p:cNvPr>
          <p:cNvSpPr txBox="1"/>
          <p:nvPr/>
        </p:nvSpPr>
        <p:spPr>
          <a:xfrm>
            <a:off x="5608824" y="3712830"/>
            <a:ext cx="1493742" cy="369332"/>
          </a:xfrm>
          <a:prstGeom prst="rect">
            <a:avLst/>
          </a:prstGeom>
          <a:noFill/>
        </p:spPr>
        <p:txBody>
          <a:bodyPr wrap="none" rtlCol="0">
            <a:spAutoFit/>
          </a:bodyPr>
          <a:lstStyle/>
          <a:p>
            <a:r>
              <a:rPr lang="en-US" dirty="0"/>
              <a:t>A</a:t>
            </a:r>
            <a:r>
              <a:rPr lang="en-TW" dirty="0"/>
              <a:t>verage value</a:t>
            </a:r>
          </a:p>
        </p:txBody>
      </p:sp>
      <p:sp>
        <p:nvSpPr>
          <p:cNvPr id="6" name="TextBox 5">
            <a:extLst>
              <a:ext uri="{FF2B5EF4-FFF2-40B4-BE49-F238E27FC236}">
                <a16:creationId xmlns:a16="http://schemas.microsoft.com/office/drawing/2014/main" id="{0880D1DD-23E0-2C8E-55F2-F0341EDCB53D}"/>
              </a:ext>
            </a:extLst>
          </p:cNvPr>
          <p:cNvSpPr txBox="1"/>
          <p:nvPr/>
        </p:nvSpPr>
        <p:spPr>
          <a:xfrm>
            <a:off x="1547664" y="4999239"/>
            <a:ext cx="618824" cy="369332"/>
          </a:xfrm>
          <a:prstGeom prst="rect">
            <a:avLst/>
          </a:prstGeom>
          <a:noFill/>
        </p:spPr>
        <p:txBody>
          <a:bodyPr wrap="none" rtlCol="0">
            <a:spAutoFit/>
          </a:bodyPr>
          <a:lstStyle/>
          <a:p>
            <a:r>
              <a:rPr lang="en-TW" dirty="0"/>
              <a:t>total</a:t>
            </a:r>
          </a:p>
        </p:txBody>
      </p:sp>
      <p:sp>
        <p:nvSpPr>
          <p:cNvPr id="7" name="TextBox 6">
            <a:extLst>
              <a:ext uri="{FF2B5EF4-FFF2-40B4-BE49-F238E27FC236}">
                <a16:creationId xmlns:a16="http://schemas.microsoft.com/office/drawing/2014/main" id="{CCBDC038-4D53-CFC5-A131-3BBABE0F605E}"/>
              </a:ext>
            </a:extLst>
          </p:cNvPr>
          <p:cNvSpPr txBox="1"/>
          <p:nvPr/>
        </p:nvSpPr>
        <p:spPr>
          <a:xfrm>
            <a:off x="6542316" y="4954231"/>
            <a:ext cx="1853584" cy="369332"/>
          </a:xfrm>
          <a:prstGeom prst="rect">
            <a:avLst/>
          </a:prstGeom>
          <a:noFill/>
        </p:spPr>
        <p:txBody>
          <a:bodyPr wrap="none" rtlCol="0">
            <a:spAutoFit/>
          </a:bodyPr>
          <a:lstStyle/>
          <a:p>
            <a:r>
              <a:rPr lang="en-US" dirty="0"/>
              <a:t>Y</a:t>
            </a:r>
            <a:r>
              <a:rPr lang="en-TW" dirty="0"/>
              <a:t>early degree-day</a:t>
            </a:r>
          </a:p>
        </p:txBody>
      </p:sp>
      <p:sp>
        <p:nvSpPr>
          <p:cNvPr id="8" name="TextBox 7">
            <a:extLst>
              <a:ext uri="{FF2B5EF4-FFF2-40B4-BE49-F238E27FC236}">
                <a16:creationId xmlns:a16="http://schemas.microsoft.com/office/drawing/2014/main" id="{945CA68F-6E7D-F891-992A-F724FF9FEFBF}"/>
              </a:ext>
            </a:extLst>
          </p:cNvPr>
          <p:cNvSpPr txBox="1"/>
          <p:nvPr/>
        </p:nvSpPr>
        <p:spPr>
          <a:xfrm>
            <a:off x="4841617" y="4954231"/>
            <a:ext cx="1160639" cy="369332"/>
          </a:xfrm>
          <a:prstGeom prst="rect">
            <a:avLst/>
          </a:prstGeom>
          <a:noFill/>
        </p:spPr>
        <p:txBody>
          <a:bodyPr wrap="none" rtlCol="0">
            <a:spAutoFit/>
          </a:bodyPr>
          <a:lstStyle/>
          <a:p>
            <a:r>
              <a:rPr lang="en-US" dirty="0"/>
              <a:t>H</a:t>
            </a:r>
            <a:r>
              <a:rPr lang="en-TW" dirty="0"/>
              <a:t>ours/day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2530" name="Picture 2"/>
          <p:cNvPicPr>
            <a:picLocks noGrp="1" noChangeAspect="1" noChangeArrowheads="1"/>
          </p:cNvPicPr>
          <p:nvPr>
            <p:ph idx="1"/>
          </p:nvPr>
        </p:nvPicPr>
        <p:blipFill>
          <a:blip r:embed="rId2" cstate="print"/>
          <a:srcRect/>
          <a:stretch>
            <a:fillRect/>
          </a:stretch>
        </p:blipFill>
        <p:spPr bwMode="auto">
          <a:xfrm>
            <a:off x="457200" y="1340768"/>
            <a:ext cx="8229600" cy="412302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27</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3554" name="Picture 2"/>
          <p:cNvPicPr>
            <a:picLocks noGrp="1" noChangeAspect="1" noChangeArrowheads="1"/>
          </p:cNvPicPr>
          <p:nvPr>
            <p:ph idx="1"/>
          </p:nvPr>
        </p:nvPicPr>
        <p:blipFill>
          <a:blip r:embed="rId2" cstate="print"/>
          <a:srcRect/>
          <a:stretch>
            <a:fillRect/>
          </a:stretch>
        </p:blipFill>
        <p:spPr bwMode="auto">
          <a:xfrm>
            <a:off x="457200" y="1484784"/>
            <a:ext cx="8229600" cy="235809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28</a:t>
            </a:fld>
            <a:endParaRPr lang="zh-TW" altLang="en-US"/>
          </a:p>
        </p:txBody>
      </p:sp>
      <p:sp>
        <p:nvSpPr>
          <p:cNvPr id="3" name="TextBox 2">
            <a:extLst>
              <a:ext uri="{FF2B5EF4-FFF2-40B4-BE49-F238E27FC236}">
                <a16:creationId xmlns:a16="http://schemas.microsoft.com/office/drawing/2014/main" id="{ED3FB6D2-4F76-B047-43E7-A2F625CA0F4C}"/>
              </a:ext>
            </a:extLst>
          </p:cNvPr>
          <p:cNvSpPr txBox="1"/>
          <p:nvPr/>
        </p:nvSpPr>
        <p:spPr>
          <a:xfrm>
            <a:off x="195128" y="3842881"/>
            <a:ext cx="8784905" cy="1200329"/>
          </a:xfrm>
          <a:prstGeom prst="rect">
            <a:avLst/>
          </a:prstGeom>
          <a:solidFill>
            <a:schemeClr val="bg1"/>
          </a:solidFill>
        </p:spPr>
        <p:txBody>
          <a:bodyPr wrap="none" rtlCol="0">
            <a:spAutoFit/>
          </a:bodyPr>
          <a:lstStyle/>
          <a:p>
            <a:r>
              <a:rPr lang="en-TW" dirty="0"/>
              <a:t>The highest temperature on March 18 is 42 degrees F and lowest temperature 20 degrees F.</a:t>
            </a:r>
          </a:p>
          <a:p>
            <a:r>
              <a:rPr lang="en-TW" dirty="0"/>
              <a:t>What is the degree-day?</a:t>
            </a:r>
          </a:p>
          <a:p>
            <a:endParaRPr lang="en-TW" dirty="0"/>
          </a:p>
          <a:p>
            <a:r>
              <a:rPr lang="en-TW" dirty="0"/>
              <a:t>Calculate the average temperature, then take 65 – 31 = 34 degree-day.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房址選擇</a:t>
            </a:r>
            <a:r>
              <a:rPr lang="en-US" altLang="zh-TW" dirty="0"/>
              <a:t>location, location!</a:t>
            </a:r>
            <a:endParaRPr lang="zh-TW" altLang="en-US" dirty="0"/>
          </a:p>
        </p:txBody>
      </p:sp>
      <p:sp>
        <p:nvSpPr>
          <p:cNvPr id="3" name="內容版面配置區 2"/>
          <p:cNvSpPr>
            <a:spLocks noGrp="1"/>
          </p:cNvSpPr>
          <p:nvPr>
            <p:ph idx="1"/>
          </p:nvPr>
        </p:nvSpPr>
        <p:spPr/>
        <p:txBody>
          <a:bodyPr/>
          <a:lstStyle/>
          <a:p>
            <a:r>
              <a:rPr lang="zh-TW" altLang="en-US" dirty="0"/>
              <a:t>影響對流熱損失之一項很重要的因素是風。一般經過牆壁、屋頂及透過窗戶、門和地基縫隙的</a:t>
            </a:r>
            <a:r>
              <a:rPr lang="zh-TW" altLang="en-US" dirty="0">
                <a:solidFill>
                  <a:schemeClr val="accent3"/>
                </a:solidFill>
              </a:rPr>
              <a:t>熱損失量</a:t>
            </a:r>
            <a:r>
              <a:rPr lang="zh-TW" altLang="en-US" dirty="0"/>
              <a:t>與</a:t>
            </a:r>
            <a:r>
              <a:rPr lang="zh-TW" altLang="en-US" dirty="0">
                <a:solidFill>
                  <a:schemeClr val="accent3"/>
                </a:solidFill>
              </a:rPr>
              <a:t>風速大小</a:t>
            </a:r>
            <a:r>
              <a:rPr lang="zh-TW" altLang="en-US" dirty="0"/>
              <a:t>直接相關。</a:t>
            </a:r>
            <a:endParaRPr lang="en-US" altLang="zh-TW" dirty="0"/>
          </a:p>
          <a:p>
            <a:r>
              <a:rPr lang="en-US" altLang="zh-TW" dirty="0"/>
              <a:t>One of the most important factors affecting convective heat loss is wind. Generally, the amount of heat loss through walls, roofs, and through gaps in windows, doors, and foundations is directly related to wind speed.</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29</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457200" y="3045649"/>
            <a:ext cx="8229600" cy="290363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tx2"/>
                </a:solidFill>
              </a:rPr>
              <a:t>Zero energy house</a:t>
            </a:r>
            <a:endParaRPr lang="zh-TW" altLang="en-US" dirty="0">
              <a:solidFill>
                <a:schemeClr val="tx2"/>
              </a:solidFill>
            </a:endParaRPr>
          </a:p>
        </p:txBody>
      </p:sp>
      <p:pic>
        <p:nvPicPr>
          <p:cNvPr id="10" name="Picture 3"/>
          <p:cNvPicPr>
            <a:picLocks noGrp="1" noChangeAspect="1" noChangeArrowheads="1"/>
          </p:cNvPicPr>
          <p:nvPr>
            <p:ph idx="1"/>
          </p:nvPr>
        </p:nvPicPr>
        <p:blipFill>
          <a:blip r:embed="rId2" cstate="print"/>
          <a:srcRect/>
          <a:stretch>
            <a:fillRect/>
          </a:stretch>
        </p:blipFill>
        <p:spPr bwMode="auto">
          <a:xfrm>
            <a:off x="691923" y="549275"/>
            <a:ext cx="7760153" cy="57594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4579" name="Picture 3"/>
          <p:cNvPicPr>
            <a:picLocks noGrp="1" noChangeAspect="1" noChangeArrowheads="1"/>
          </p:cNvPicPr>
          <p:nvPr>
            <p:ph idx="1"/>
          </p:nvPr>
        </p:nvPicPr>
        <p:blipFill>
          <a:blip r:embed="rId2" cstate="print"/>
          <a:srcRect/>
          <a:stretch>
            <a:fillRect/>
          </a:stretch>
        </p:blipFill>
        <p:spPr bwMode="auto">
          <a:xfrm>
            <a:off x="457200" y="1196752"/>
            <a:ext cx="8229600" cy="496296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5602" name="Picture 2"/>
          <p:cNvPicPr>
            <a:picLocks noGrp="1" noChangeAspect="1" noChangeArrowheads="1"/>
          </p:cNvPicPr>
          <p:nvPr>
            <p:ph idx="1"/>
          </p:nvPr>
        </p:nvPicPr>
        <p:blipFill>
          <a:blip r:embed="rId2" cstate="print"/>
          <a:srcRect/>
          <a:stretch>
            <a:fillRect/>
          </a:stretch>
        </p:blipFill>
        <p:spPr bwMode="auto">
          <a:xfrm>
            <a:off x="457200" y="1484784"/>
            <a:ext cx="8229600" cy="327828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4579" name="Picture 3"/>
          <p:cNvPicPr>
            <a:picLocks noGrp="1" noChangeAspect="1" noChangeArrowheads="1"/>
          </p:cNvPicPr>
          <p:nvPr>
            <p:ph idx="1"/>
          </p:nvPr>
        </p:nvPicPr>
        <p:blipFill>
          <a:blip r:embed="rId2" cstate="print"/>
          <a:srcRect/>
          <a:stretch>
            <a:fillRect/>
          </a:stretch>
        </p:blipFill>
        <p:spPr bwMode="auto">
          <a:xfrm>
            <a:off x="457200" y="1196752"/>
            <a:ext cx="8229600" cy="496296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32</a:t>
            </a:fld>
            <a:endParaRPr lang="zh-TW" altLang="en-US"/>
          </a:p>
        </p:txBody>
      </p:sp>
      <p:sp>
        <p:nvSpPr>
          <p:cNvPr id="3" name="TextBox 2">
            <a:extLst>
              <a:ext uri="{FF2B5EF4-FFF2-40B4-BE49-F238E27FC236}">
                <a16:creationId xmlns:a16="http://schemas.microsoft.com/office/drawing/2014/main" id="{A84757A8-1E85-C184-9C93-4CF9017EA55E}"/>
              </a:ext>
            </a:extLst>
          </p:cNvPr>
          <p:cNvSpPr txBox="1"/>
          <p:nvPr/>
        </p:nvSpPr>
        <p:spPr>
          <a:xfrm>
            <a:off x="457200" y="1556792"/>
            <a:ext cx="8075240" cy="1200329"/>
          </a:xfrm>
          <a:prstGeom prst="rect">
            <a:avLst/>
          </a:prstGeom>
          <a:solidFill>
            <a:schemeClr val="bg1"/>
          </a:solidFill>
        </p:spPr>
        <p:txBody>
          <a:bodyPr wrap="square" rtlCol="0">
            <a:spAutoFit/>
          </a:bodyPr>
          <a:lstStyle/>
          <a:p>
            <a:r>
              <a:rPr lang="en-TW" dirty="0"/>
              <a:t>In an apartment, the windows are single paned. The owner advises energy conservation, and the costs for renovations are passed onto the tenant. Estimate the energy savings from installing plastic window rain coverings (assume 5000 degree-day).</a:t>
            </a:r>
          </a:p>
        </p:txBody>
      </p:sp>
      <p:sp>
        <p:nvSpPr>
          <p:cNvPr id="4" name="TextBox 3">
            <a:extLst>
              <a:ext uri="{FF2B5EF4-FFF2-40B4-BE49-F238E27FC236}">
                <a16:creationId xmlns:a16="http://schemas.microsoft.com/office/drawing/2014/main" id="{EFDDD6DE-52D1-9197-98CB-8DD44918AC47}"/>
              </a:ext>
            </a:extLst>
          </p:cNvPr>
          <p:cNvSpPr txBox="1"/>
          <p:nvPr/>
        </p:nvSpPr>
        <p:spPr>
          <a:xfrm>
            <a:off x="1043608" y="3308904"/>
            <a:ext cx="969496" cy="369332"/>
          </a:xfrm>
          <a:prstGeom prst="rect">
            <a:avLst/>
          </a:prstGeom>
          <a:solidFill>
            <a:schemeClr val="bg1"/>
          </a:solidFill>
        </p:spPr>
        <p:txBody>
          <a:bodyPr wrap="none" rtlCol="0">
            <a:spAutoFit/>
          </a:bodyPr>
          <a:lstStyle/>
          <a:p>
            <a:r>
              <a:rPr lang="en-TW" dirty="0"/>
              <a:t>R-values</a:t>
            </a:r>
          </a:p>
        </p:txBody>
      </p:sp>
      <p:sp>
        <p:nvSpPr>
          <p:cNvPr id="6" name="TextBox 5">
            <a:extLst>
              <a:ext uri="{FF2B5EF4-FFF2-40B4-BE49-F238E27FC236}">
                <a16:creationId xmlns:a16="http://schemas.microsoft.com/office/drawing/2014/main" id="{B4D2EFFC-2AAD-C797-EA0A-0857D5F97398}"/>
              </a:ext>
            </a:extLst>
          </p:cNvPr>
          <p:cNvSpPr txBox="1"/>
          <p:nvPr/>
        </p:nvSpPr>
        <p:spPr>
          <a:xfrm>
            <a:off x="4672669" y="3070701"/>
            <a:ext cx="3870115" cy="646331"/>
          </a:xfrm>
          <a:prstGeom prst="rect">
            <a:avLst/>
          </a:prstGeom>
          <a:solidFill>
            <a:schemeClr val="bg1"/>
          </a:solidFill>
        </p:spPr>
        <p:txBody>
          <a:bodyPr wrap="square" rtlCol="0">
            <a:spAutoFit/>
          </a:bodyPr>
          <a:lstStyle/>
          <a:p>
            <a:r>
              <a:rPr lang="en-TW" dirty="0"/>
              <a:t>Windows with plastic installed on the interior</a:t>
            </a:r>
          </a:p>
        </p:txBody>
      </p:sp>
      <p:sp>
        <p:nvSpPr>
          <p:cNvPr id="7" name="TextBox 6">
            <a:extLst>
              <a:ext uri="{FF2B5EF4-FFF2-40B4-BE49-F238E27FC236}">
                <a16:creationId xmlns:a16="http://schemas.microsoft.com/office/drawing/2014/main" id="{D43368D2-12DE-EB6E-4637-0B5582AA458C}"/>
              </a:ext>
            </a:extLst>
          </p:cNvPr>
          <p:cNvSpPr txBox="1"/>
          <p:nvPr/>
        </p:nvSpPr>
        <p:spPr>
          <a:xfrm>
            <a:off x="3419872" y="3689208"/>
            <a:ext cx="888385" cy="369332"/>
          </a:xfrm>
          <a:prstGeom prst="rect">
            <a:avLst/>
          </a:prstGeom>
          <a:solidFill>
            <a:schemeClr val="bg1"/>
          </a:solidFill>
        </p:spPr>
        <p:txBody>
          <a:bodyPr wrap="none" rtlCol="0">
            <a:spAutoFit/>
          </a:bodyPr>
          <a:lstStyle/>
          <a:p>
            <a:r>
              <a:rPr lang="en-TW" dirty="0"/>
              <a:t>spacing</a:t>
            </a:r>
          </a:p>
        </p:txBody>
      </p:sp>
      <p:sp>
        <p:nvSpPr>
          <p:cNvPr id="8" name="TextBox 7">
            <a:extLst>
              <a:ext uri="{FF2B5EF4-FFF2-40B4-BE49-F238E27FC236}">
                <a16:creationId xmlns:a16="http://schemas.microsoft.com/office/drawing/2014/main" id="{A52259C6-F7B0-668B-6D2C-1FB2ED9E7B77}"/>
              </a:ext>
            </a:extLst>
          </p:cNvPr>
          <p:cNvSpPr txBox="1"/>
          <p:nvPr/>
        </p:nvSpPr>
        <p:spPr>
          <a:xfrm>
            <a:off x="1387114" y="4100880"/>
            <a:ext cx="620876" cy="369332"/>
          </a:xfrm>
          <a:prstGeom prst="rect">
            <a:avLst/>
          </a:prstGeom>
          <a:solidFill>
            <a:schemeClr val="bg1"/>
          </a:solidFill>
        </p:spPr>
        <p:txBody>
          <a:bodyPr wrap="none" rtlCol="0">
            <a:spAutoFit/>
          </a:bodyPr>
          <a:lstStyle/>
          <a:p>
            <a:r>
              <a:rPr lang="en-TW" dirty="0"/>
              <a:t>Area</a:t>
            </a:r>
          </a:p>
        </p:txBody>
      </p:sp>
      <p:sp>
        <p:nvSpPr>
          <p:cNvPr id="9" name="TextBox 8">
            <a:extLst>
              <a:ext uri="{FF2B5EF4-FFF2-40B4-BE49-F238E27FC236}">
                <a16:creationId xmlns:a16="http://schemas.microsoft.com/office/drawing/2014/main" id="{25002428-FB6C-F2FB-1710-B23246BF9E90}"/>
              </a:ext>
            </a:extLst>
          </p:cNvPr>
          <p:cNvSpPr txBox="1"/>
          <p:nvPr/>
        </p:nvSpPr>
        <p:spPr>
          <a:xfrm>
            <a:off x="3275856" y="4058540"/>
            <a:ext cx="5266928" cy="369332"/>
          </a:xfrm>
          <a:prstGeom prst="rect">
            <a:avLst/>
          </a:prstGeom>
          <a:solidFill>
            <a:schemeClr val="bg1"/>
          </a:solidFill>
        </p:spPr>
        <p:txBody>
          <a:bodyPr wrap="square" rtlCol="0">
            <a:spAutoFit/>
          </a:bodyPr>
          <a:lstStyle/>
          <a:p>
            <a:r>
              <a:rPr lang="en-US" dirty="0"/>
              <a:t>W</a:t>
            </a:r>
            <a:r>
              <a:rPr lang="en-TW" dirty="0"/>
              <a:t>e calculate the heat per year for the original window</a:t>
            </a:r>
          </a:p>
        </p:txBody>
      </p:sp>
      <p:sp>
        <p:nvSpPr>
          <p:cNvPr id="10" name="TextBox 9">
            <a:extLst>
              <a:ext uri="{FF2B5EF4-FFF2-40B4-BE49-F238E27FC236}">
                <a16:creationId xmlns:a16="http://schemas.microsoft.com/office/drawing/2014/main" id="{ED74C519-6BAD-7F1E-05E6-80AC843AD805}"/>
              </a:ext>
            </a:extLst>
          </p:cNvPr>
          <p:cNvSpPr txBox="1"/>
          <p:nvPr/>
        </p:nvSpPr>
        <p:spPr>
          <a:xfrm>
            <a:off x="710669" y="5206846"/>
            <a:ext cx="4279313" cy="369332"/>
          </a:xfrm>
          <a:prstGeom prst="rect">
            <a:avLst/>
          </a:prstGeom>
          <a:solidFill>
            <a:schemeClr val="bg1"/>
          </a:solidFill>
        </p:spPr>
        <p:txBody>
          <a:bodyPr wrap="none" rtlCol="0">
            <a:spAutoFit/>
          </a:bodyPr>
          <a:lstStyle/>
          <a:p>
            <a:r>
              <a:rPr lang="en-US" dirty="0"/>
              <a:t>T</a:t>
            </a:r>
            <a:r>
              <a:rPr lang="en-TW" dirty="0"/>
              <a:t>he heat per year for the upgraded window</a:t>
            </a:r>
          </a:p>
        </p:txBody>
      </p:sp>
    </p:spTree>
    <p:extLst>
      <p:ext uri="{BB962C8B-B14F-4D97-AF65-F5344CB8AC3E}">
        <p14:creationId xmlns:p14="http://schemas.microsoft.com/office/powerpoint/2010/main" val="260106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5602" name="Picture 2"/>
          <p:cNvPicPr>
            <a:picLocks noGrp="1" noChangeAspect="1" noChangeArrowheads="1"/>
          </p:cNvPicPr>
          <p:nvPr>
            <p:ph idx="1"/>
          </p:nvPr>
        </p:nvPicPr>
        <p:blipFill>
          <a:blip r:embed="rId2" cstate="print"/>
          <a:srcRect/>
          <a:stretch>
            <a:fillRect/>
          </a:stretch>
        </p:blipFill>
        <p:spPr bwMode="auto">
          <a:xfrm>
            <a:off x="457200" y="1484784"/>
            <a:ext cx="8229600" cy="327828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33</a:t>
            </a:fld>
            <a:endParaRPr lang="zh-TW" altLang="en-US"/>
          </a:p>
        </p:txBody>
      </p:sp>
      <p:sp>
        <p:nvSpPr>
          <p:cNvPr id="3" name="TextBox 2">
            <a:extLst>
              <a:ext uri="{FF2B5EF4-FFF2-40B4-BE49-F238E27FC236}">
                <a16:creationId xmlns:a16="http://schemas.microsoft.com/office/drawing/2014/main" id="{AEE532C5-F286-043D-821F-8645DE2A4CC5}"/>
              </a:ext>
            </a:extLst>
          </p:cNvPr>
          <p:cNvSpPr txBox="1"/>
          <p:nvPr/>
        </p:nvSpPr>
        <p:spPr>
          <a:xfrm>
            <a:off x="755576" y="1556792"/>
            <a:ext cx="3096344" cy="369332"/>
          </a:xfrm>
          <a:prstGeom prst="rect">
            <a:avLst/>
          </a:prstGeom>
          <a:solidFill>
            <a:schemeClr val="bg1"/>
          </a:solidFill>
        </p:spPr>
        <p:txBody>
          <a:bodyPr wrap="square" rtlCol="0">
            <a:spAutoFit/>
          </a:bodyPr>
          <a:lstStyle/>
          <a:p>
            <a:r>
              <a:rPr lang="en-TW" dirty="0"/>
              <a:t>The difference is</a:t>
            </a:r>
          </a:p>
        </p:txBody>
      </p:sp>
      <p:sp>
        <p:nvSpPr>
          <p:cNvPr id="4" name="TextBox 3">
            <a:extLst>
              <a:ext uri="{FF2B5EF4-FFF2-40B4-BE49-F238E27FC236}">
                <a16:creationId xmlns:a16="http://schemas.microsoft.com/office/drawing/2014/main" id="{302D0D39-DA69-8A27-9F0C-9AAF42E4745D}"/>
              </a:ext>
            </a:extLst>
          </p:cNvPr>
          <p:cNvSpPr txBox="1"/>
          <p:nvPr/>
        </p:nvSpPr>
        <p:spPr>
          <a:xfrm>
            <a:off x="529208" y="2564904"/>
            <a:ext cx="2458616" cy="646331"/>
          </a:xfrm>
          <a:prstGeom prst="rect">
            <a:avLst/>
          </a:prstGeom>
          <a:solidFill>
            <a:schemeClr val="bg1"/>
          </a:solidFill>
        </p:spPr>
        <p:txBody>
          <a:bodyPr wrap="square" rtlCol="0">
            <a:spAutoFit/>
          </a:bodyPr>
          <a:lstStyle/>
          <a:p>
            <a:r>
              <a:rPr lang="en-TW" dirty="0"/>
              <a:t>If costs of natural gas (heating)</a:t>
            </a:r>
          </a:p>
        </p:txBody>
      </p:sp>
      <p:sp>
        <p:nvSpPr>
          <p:cNvPr id="6" name="TextBox 5">
            <a:extLst>
              <a:ext uri="{FF2B5EF4-FFF2-40B4-BE49-F238E27FC236}">
                <a16:creationId xmlns:a16="http://schemas.microsoft.com/office/drawing/2014/main" id="{A01A0827-57C7-D92E-3EB8-F158EEF3C4B8}"/>
              </a:ext>
            </a:extLst>
          </p:cNvPr>
          <p:cNvSpPr txBox="1"/>
          <p:nvPr/>
        </p:nvSpPr>
        <p:spPr>
          <a:xfrm>
            <a:off x="4461900" y="2703403"/>
            <a:ext cx="3388556" cy="369332"/>
          </a:xfrm>
          <a:prstGeom prst="rect">
            <a:avLst/>
          </a:prstGeom>
          <a:solidFill>
            <a:schemeClr val="bg1"/>
          </a:solidFill>
        </p:spPr>
        <p:txBody>
          <a:bodyPr wrap="none" rtlCol="0">
            <a:spAutoFit/>
          </a:bodyPr>
          <a:lstStyle/>
          <a:p>
            <a:r>
              <a:rPr lang="en-TW" dirty="0"/>
              <a:t>Savings incurred would amount to</a:t>
            </a:r>
          </a:p>
        </p:txBody>
      </p:sp>
      <p:sp>
        <p:nvSpPr>
          <p:cNvPr id="7" name="TextBox 6">
            <a:extLst>
              <a:ext uri="{FF2B5EF4-FFF2-40B4-BE49-F238E27FC236}">
                <a16:creationId xmlns:a16="http://schemas.microsoft.com/office/drawing/2014/main" id="{159D24F8-2D69-80D5-5C9D-92A0A5C2F15B}"/>
              </a:ext>
            </a:extLst>
          </p:cNvPr>
          <p:cNvSpPr txBox="1"/>
          <p:nvPr/>
        </p:nvSpPr>
        <p:spPr>
          <a:xfrm>
            <a:off x="698049" y="4747211"/>
            <a:ext cx="7690375" cy="646331"/>
          </a:xfrm>
          <a:prstGeom prst="rect">
            <a:avLst/>
          </a:prstGeom>
          <a:solidFill>
            <a:schemeClr val="bg1"/>
          </a:solidFill>
        </p:spPr>
        <p:txBody>
          <a:bodyPr wrap="square" rtlCol="0">
            <a:spAutoFit/>
          </a:bodyPr>
          <a:lstStyle/>
          <a:p>
            <a:r>
              <a:rPr lang="en-TW" dirty="0"/>
              <a:t>If the cost of the plastic insulation is $2, then at half the time per heating cycle (per window), costs would be recouped.</a:t>
            </a:r>
          </a:p>
        </p:txBody>
      </p:sp>
    </p:spTree>
    <p:extLst>
      <p:ext uri="{BB962C8B-B14F-4D97-AF65-F5344CB8AC3E}">
        <p14:creationId xmlns:p14="http://schemas.microsoft.com/office/powerpoint/2010/main" val="132425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313184"/>
            <a:ext cx="6858000" cy="595536"/>
          </a:xfrm>
        </p:spPr>
        <p:txBody>
          <a:bodyPr>
            <a:noAutofit/>
          </a:bodyPr>
          <a:lstStyle/>
          <a:p>
            <a:r>
              <a:rPr lang="zh-TW" altLang="en-US" sz="2400" dirty="0">
                <a:solidFill>
                  <a:schemeClr val="tx2"/>
                </a:solidFill>
              </a:rPr>
              <a:t>能量節約測量的影響</a:t>
            </a:r>
            <a:r>
              <a:rPr lang="en-US" altLang="zh-TW" sz="2400" dirty="0">
                <a:solidFill>
                  <a:schemeClr val="tx2"/>
                </a:solidFill>
              </a:rPr>
              <a:t>Impact of Energy Savings Measurement</a:t>
            </a:r>
            <a:endParaRPr lang="zh-TW" altLang="en-US" sz="2400" dirty="0">
              <a:solidFill>
                <a:schemeClr val="tx2"/>
              </a:solidFill>
            </a:endParaRPr>
          </a:p>
        </p:txBody>
      </p:sp>
      <p:sp>
        <p:nvSpPr>
          <p:cNvPr id="3" name="內容版面配置區 2"/>
          <p:cNvSpPr>
            <a:spLocks noGrp="1"/>
          </p:cNvSpPr>
          <p:nvPr>
            <p:ph idx="1"/>
          </p:nvPr>
        </p:nvSpPr>
        <p:spPr/>
        <p:txBody>
          <a:bodyPr>
            <a:normAutofit/>
          </a:bodyPr>
          <a:lstStyle/>
          <a:p>
            <a:r>
              <a:rPr lang="zh-TW" altLang="en-US" sz="2000" dirty="0"/>
              <a:t>若利用</a:t>
            </a:r>
            <a:r>
              <a:rPr lang="zh-TW" altLang="en-US" sz="2000" dirty="0">
                <a:solidFill>
                  <a:schemeClr val="accent3"/>
                </a:solidFill>
              </a:rPr>
              <a:t>住家能量查核 </a:t>
            </a:r>
            <a:r>
              <a:rPr lang="en-US" altLang="zh-TW" sz="2000" dirty="0"/>
              <a:t>(home energy audit) </a:t>
            </a:r>
            <a:r>
              <a:rPr lang="zh-TW" altLang="en-US" sz="2000" dirty="0"/>
              <a:t>評估建築物熱負載，是一很不錯的方式，其建立查核底線並據以指出房屋中哪些地方應特別需要注意及改進。</a:t>
            </a:r>
            <a:endParaRPr lang="en-US" altLang="zh-TW" sz="2000" dirty="0"/>
          </a:p>
          <a:p>
            <a:r>
              <a:rPr lang="en-US" altLang="zh-TW" sz="2000" dirty="0"/>
              <a:t>A home energy audit is a great way to assess a building's heat load. It establishes a baseline and identifies areas in the house that require special attention and improvement.</a:t>
            </a:r>
            <a:endParaRPr lang="zh-TW" altLang="en-US" sz="2000"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34</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755576" y="2607895"/>
            <a:ext cx="6707088" cy="3725200"/>
          </a:xfrm>
          <a:prstGeom prst="rect">
            <a:avLst/>
          </a:prstGeom>
          <a:noFill/>
          <a:ln w="9525">
            <a:noFill/>
            <a:miter lim="800000"/>
            <a:headEnd/>
            <a:tailEnd/>
          </a:ln>
        </p:spPr>
      </p:pic>
      <p:sp>
        <p:nvSpPr>
          <p:cNvPr id="4" name="TextBox 3">
            <a:extLst>
              <a:ext uri="{FF2B5EF4-FFF2-40B4-BE49-F238E27FC236}">
                <a16:creationId xmlns:a16="http://schemas.microsoft.com/office/drawing/2014/main" id="{A2053206-E35D-4DD4-212A-971F9F20BCAB}"/>
              </a:ext>
            </a:extLst>
          </p:cNvPr>
          <p:cNvSpPr txBox="1"/>
          <p:nvPr/>
        </p:nvSpPr>
        <p:spPr>
          <a:xfrm>
            <a:off x="-36512" y="3645024"/>
            <a:ext cx="1030410" cy="923330"/>
          </a:xfrm>
          <a:prstGeom prst="rect">
            <a:avLst/>
          </a:prstGeom>
          <a:noFill/>
        </p:spPr>
        <p:txBody>
          <a:bodyPr wrap="none" rtlCol="0">
            <a:spAutoFit/>
          </a:bodyPr>
          <a:lstStyle/>
          <a:p>
            <a:r>
              <a:rPr lang="en-TW" dirty="0"/>
              <a:t>Boston</a:t>
            </a:r>
          </a:p>
          <a:p>
            <a:r>
              <a:rPr lang="en-TW" dirty="0"/>
              <a:t>Denver</a:t>
            </a:r>
          </a:p>
          <a:p>
            <a:r>
              <a:rPr lang="en-TW" dirty="0"/>
              <a:t>Nashville</a:t>
            </a:r>
          </a:p>
        </p:txBody>
      </p:sp>
      <p:sp>
        <p:nvSpPr>
          <p:cNvPr id="7" name="TextBox 6">
            <a:extLst>
              <a:ext uri="{FF2B5EF4-FFF2-40B4-BE49-F238E27FC236}">
                <a16:creationId xmlns:a16="http://schemas.microsoft.com/office/drawing/2014/main" id="{2C08D883-9D3C-C41F-71F4-9ECE18C3BB03}"/>
              </a:ext>
            </a:extLst>
          </p:cNvPr>
          <p:cNvSpPr txBox="1"/>
          <p:nvPr/>
        </p:nvSpPr>
        <p:spPr>
          <a:xfrm>
            <a:off x="2411760" y="2986462"/>
            <a:ext cx="470000" cy="369332"/>
          </a:xfrm>
          <a:prstGeom prst="rect">
            <a:avLst/>
          </a:prstGeom>
          <a:noFill/>
        </p:spPr>
        <p:txBody>
          <a:bodyPr wrap="none" rtlCol="0">
            <a:spAutoFit/>
          </a:bodyPr>
          <a:lstStyle/>
          <a:p>
            <a:r>
              <a:rPr lang="en-TW" dirty="0"/>
              <a:t>DD</a:t>
            </a:r>
          </a:p>
        </p:txBody>
      </p:sp>
      <p:sp>
        <p:nvSpPr>
          <p:cNvPr id="8" name="TextBox 7">
            <a:extLst>
              <a:ext uri="{FF2B5EF4-FFF2-40B4-BE49-F238E27FC236}">
                <a16:creationId xmlns:a16="http://schemas.microsoft.com/office/drawing/2014/main" id="{FECF3818-EA8D-090E-94A3-35D1E1107B6E}"/>
              </a:ext>
            </a:extLst>
          </p:cNvPr>
          <p:cNvSpPr txBox="1"/>
          <p:nvPr/>
        </p:nvSpPr>
        <p:spPr>
          <a:xfrm>
            <a:off x="5004048" y="2986462"/>
            <a:ext cx="4158511" cy="369332"/>
          </a:xfrm>
          <a:prstGeom prst="rect">
            <a:avLst/>
          </a:prstGeom>
          <a:noFill/>
        </p:spPr>
        <p:txBody>
          <a:bodyPr wrap="none" rtlCol="0">
            <a:spAutoFit/>
          </a:bodyPr>
          <a:lstStyle/>
          <a:p>
            <a:r>
              <a:rPr lang="en-US" dirty="0"/>
              <a:t>Baseline, T</a:t>
            </a:r>
            <a:r>
              <a:rPr lang="en-TW" dirty="0"/>
              <a:t>hermostat adjustments, savings</a:t>
            </a:r>
          </a:p>
        </p:txBody>
      </p:sp>
      <p:sp>
        <p:nvSpPr>
          <p:cNvPr id="9" name="TextBox 8">
            <a:extLst>
              <a:ext uri="{FF2B5EF4-FFF2-40B4-BE49-F238E27FC236}">
                <a16:creationId xmlns:a16="http://schemas.microsoft.com/office/drawing/2014/main" id="{4A113478-9675-FEC4-FA13-DD4DF088D838}"/>
              </a:ext>
            </a:extLst>
          </p:cNvPr>
          <p:cNvSpPr txBox="1"/>
          <p:nvPr/>
        </p:nvSpPr>
        <p:spPr>
          <a:xfrm>
            <a:off x="3119869" y="5383425"/>
            <a:ext cx="653384" cy="369332"/>
          </a:xfrm>
          <a:prstGeom prst="rect">
            <a:avLst/>
          </a:prstGeom>
          <a:noFill/>
        </p:spPr>
        <p:txBody>
          <a:bodyPr wrap="none" rtlCol="0">
            <a:spAutoFit/>
          </a:bodyPr>
          <a:lstStyle/>
          <a:p>
            <a:r>
              <a:rPr lang="en-TW" dirty="0"/>
              <a:t>walls</a:t>
            </a:r>
          </a:p>
        </p:txBody>
      </p:sp>
      <p:sp>
        <p:nvSpPr>
          <p:cNvPr id="10" name="TextBox 9">
            <a:extLst>
              <a:ext uri="{FF2B5EF4-FFF2-40B4-BE49-F238E27FC236}">
                <a16:creationId xmlns:a16="http://schemas.microsoft.com/office/drawing/2014/main" id="{BE8C160A-8578-141C-4CB8-34452721169B}"/>
              </a:ext>
            </a:extLst>
          </p:cNvPr>
          <p:cNvSpPr txBox="1"/>
          <p:nvPr/>
        </p:nvSpPr>
        <p:spPr>
          <a:xfrm>
            <a:off x="3800420" y="5373216"/>
            <a:ext cx="787395" cy="369332"/>
          </a:xfrm>
          <a:prstGeom prst="rect">
            <a:avLst/>
          </a:prstGeom>
          <a:noFill/>
        </p:spPr>
        <p:txBody>
          <a:bodyPr wrap="none" rtlCol="0">
            <a:spAutoFit/>
          </a:bodyPr>
          <a:lstStyle/>
          <a:p>
            <a:r>
              <a:rPr lang="en-TW" dirty="0"/>
              <a:t>ceiling</a:t>
            </a:r>
          </a:p>
        </p:txBody>
      </p:sp>
      <p:sp>
        <p:nvSpPr>
          <p:cNvPr id="11" name="TextBox 10">
            <a:extLst>
              <a:ext uri="{FF2B5EF4-FFF2-40B4-BE49-F238E27FC236}">
                <a16:creationId xmlns:a16="http://schemas.microsoft.com/office/drawing/2014/main" id="{2845B1ED-3385-283E-C65A-278B9BCB734A}"/>
              </a:ext>
            </a:extLst>
          </p:cNvPr>
          <p:cNvSpPr txBox="1"/>
          <p:nvPr/>
        </p:nvSpPr>
        <p:spPr>
          <a:xfrm>
            <a:off x="4541007" y="5376363"/>
            <a:ext cx="1118704" cy="369332"/>
          </a:xfrm>
          <a:prstGeom prst="rect">
            <a:avLst/>
          </a:prstGeom>
          <a:noFill/>
        </p:spPr>
        <p:txBody>
          <a:bodyPr wrap="none" rtlCol="0">
            <a:spAutoFit/>
          </a:bodyPr>
          <a:lstStyle/>
          <a:p>
            <a:r>
              <a:rPr lang="en-TW" dirty="0"/>
              <a:t>basement</a:t>
            </a:r>
          </a:p>
        </p:txBody>
      </p:sp>
      <p:sp>
        <p:nvSpPr>
          <p:cNvPr id="12" name="TextBox 11">
            <a:extLst>
              <a:ext uri="{FF2B5EF4-FFF2-40B4-BE49-F238E27FC236}">
                <a16:creationId xmlns:a16="http://schemas.microsoft.com/office/drawing/2014/main" id="{EDD6E178-F774-40AC-6639-8559E3746D6C}"/>
              </a:ext>
            </a:extLst>
          </p:cNvPr>
          <p:cNvSpPr txBox="1"/>
          <p:nvPr/>
        </p:nvSpPr>
        <p:spPr>
          <a:xfrm>
            <a:off x="5473267" y="5570264"/>
            <a:ext cx="932371" cy="369332"/>
          </a:xfrm>
          <a:prstGeom prst="rect">
            <a:avLst/>
          </a:prstGeom>
          <a:noFill/>
        </p:spPr>
        <p:txBody>
          <a:bodyPr wrap="none" rtlCol="0">
            <a:spAutoFit/>
          </a:bodyPr>
          <a:lstStyle/>
          <a:p>
            <a:r>
              <a:rPr lang="en-TW" dirty="0"/>
              <a:t>window</a:t>
            </a:r>
          </a:p>
        </p:txBody>
      </p:sp>
      <p:sp>
        <p:nvSpPr>
          <p:cNvPr id="13" name="TextBox 12">
            <a:extLst>
              <a:ext uri="{FF2B5EF4-FFF2-40B4-BE49-F238E27FC236}">
                <a16:creationId xmlns:a16="http://schemas.microsoft.com/office/drawing/2014/main" id="{EAF2AC0D-0869-E9D8-BFAA-2DDC44884759}"/>
              </a:ext>
            </a:extLst>
          </p:cNvPr>
          <p:cNvSpPr txBox="1"/>
          <p:nvPr/>
        </p:nvSpPr>
        <p:spPr>
          <a:xfrm>
            <a:off x="6556344" y="5557882"/>
            <a:ext cx="1168718" cy="369332"/>
          </a:xfrm>
          <a:prstGeom prst="rect">
            <a:avLst/>
          </a:prstGeom>
          <a:noFill/>
        </p:spPr>
        <p:txBody>
          <a:bodyPr wrap="none" rtlCol="0">
            <a:spAutoFit/>
          </a:bodyPr>
          <a:lstStyle/>
          <a:p>
            <a:r>
              <a:rPr lang="en-TW" dirty="0"/>
              <a:t>infiltration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457200" y="650438"/>
            <a:ext cx="8229600" cy="562856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35</a:t>
            </a:fld>
            <a:endParaRPr lang="zh-TW" altLang="en-US"/>
          </a:p>
        </p:txBody>
      </p:sp>
      <p:sp>
        <p:nvSpPr>
          <p:cNvPr id="3" name="TextBox 2">
            <a:extLst>
              <a:ext uri="{FF2B5EF4-FFF2-40B4-BE49-F238E27FC236}">
                <a16:creationId xmlns:a16="http://schemas.microsoft.com/office/drawing/2014/main" id="{263936AC-9BF9-B7FC-7E89-5222DB918CD8}"/>
              </a:ext>
            </a:extLst>
          </p:cNvPr>
          <p:cNvSpPr txBox="1"/>
          <p:nvPr/>
        </p:nvSpPr>
        <p:spPr>
          <a:xfrm>
            <a:off x="251520" y="3402213"/>
            <a:ext cx="1394421" cy="369332"/>
          </a:xfrm>
          <a:prstGeom prst="rect">
            <a:avLst/>
          </a:prstGeom>
          <a:noFill/>
        </p:spPr>
        <p:txBody>
          <a:bodyPr wrap="none" rtlCol="0">
            <a:spAutoFit/>
          </a:bodyPr>
          <a:lstStyle/>
          <a:p>
            <a:r>
              <a:rPr lang="en-TW" dirty="0"/>
              <a:t>Heat needed</a:t>
            </a:r>
          </a:p>
        </p:txBody>
      </p:sp>
      <p:sp>
        <p:nvSpPr>
          <p:cNvPr id="4" name="TextBox 3">
            <a:extLst>
              <a:ext uri="{FF2B5EF4-FFF2-40B4-BE49-F238E27FC236}">
                <a16:creationId xmlns:a16="http://schemas.microsoft.com/office/drawing/2014/main" id="{657AA50B-D44A-4F6A-FD95-2A433FD0E8D1}"/>
              </a:ext>
            </a:extLst>
          </p:cNvPr>
          <p:cNvSpPr txBox="1"/>
          <p:nvPr/>
        </p:nvSpPr>
        <p:spPr>
          <a:xfrm>
            <a:off x="4139952" y="1425434"/>
            <a:ext cx="2880725" cy="369332"/>
          </a:xfrm>
          <a:prstGeom prst="rect">
            <a:avLst/>
          </a:prstGeom>
          <a:noFill/>
        </p:spPr>
        <p:txBody>
          <a:bodyPr wrap="none" rtlCol="0">
            <a:spAutoFit/>
          </a:bodyPr>
          <a:lstStyle/>
          <a:p>
            <a:r>
              <a:rPr lang="en-TW" dirty="0"/>
              <a:t>Heat needed prior to savings</a:t>
            </a:r>
          </a:p>
        </p:txBody>
      </p:sp>
      <p:sp>
        <p:nvSpPr>
          <p:cNvPr id="6" name="TextBox 5">
            <a:extLst>
              <a:ext uri="{FF2B5EF4-FFF2-40B4-BE49-F238E27FC236}">
                <a16:creationId xmlns:a16="http://schemas.microsoft.com/office/drawing/2014/main" id="{AFF1675C-671B-7B96-D072-C4C815A1B902}"/>
              </a:ext>
            </a:extLst>
          </p:cNvPr>
          <p:cNvSpPr txBox="1"/>
          <p:nvPr/>
        </p:nvSpPr>
        <p:spPr>
          <a:xfrm>
            <a:off x="4139952" y="1771378"/>
            <a:ext cx="2617768" cy="369332"/>
          </a:xfrm>
          <a:prstGeom prst="rect">
            <a:avLst/>
          </a:prstGeom>
          <a:noFill/>
        </p:spPr>
        <p:txBody>
          <a:bodyPr wrap="none" rtlCol="0">
            <a:spAutoFit/>
          </a:bodyPr>
          <a:lstStyle/>
          <a:p>
            <a:r>
              <a:rPr lang="en-TW" dirty="0"/>
              <a:t>Turn down thermostat 8 F</a:t>
            </a:r>
          </a:p>
        </p:txBody>
      </p:sp>
      <p:sp>
        <p:nvSpPr>
          <p:cNvPr id="7" name="TextBox 6">
            <a:extLst>
              <a:ext uri="{FF2B5EF4-FFF2-40B4-BE49-F238E27FC236}">
                <a16:creationId xmlns:a16="http://schemas.microsoft.com/office/drawing/2014/main" id="{6BF4BE5B-6036-21C5-F467-D39F801055B3}"/>
              </a:ext>
            </a:extLst>
          </p:cNvPr>
          <p:cNvSpPr txBox="1"/>
          <p:nvPr/>
        </p:nvSpPr>
        <p:spPr>
          <a:xfrm>
            <a:off x="4189579" y="3468020"/>
            <a:ext cx="2036711" cy="646331"/>
          </a:xfrm>
          <a:prstGeom prst="rect">
            <a:avLst/>
          </a:prstGeom>
          <a:noFill/>
        </p:spPr>
        <p:txBody>
          <a:bodyPr wrap="none" rtlCol="0">
            <a:spAutoFit/>
          </a:bodyPr>
          <a:lstStyle/>
          <a:p>
            <a:r>
              <a:rPr lang="en-TW" dirty="0"/>
              <a:t>Better insulation</a:t>
            </a:r>
          </a:p>
          <a:p>
            <a:r>
              <a:rPr lang="en-US" dirty="0"/>
              <a:t>R</a:t>
            </a:r>
            <a:r>
              <a:rPr lang="en-TW" dirty="0"/>
              <a:t>educed infiltration</a:t>
            </a:r>
          </a:p>
        </p:txBody>
      </p:sp>
      <p:sp>
        <p:nvSpPr>
          <p:cNvPr id="9" name="TextBox 8">
            <a:extLst>
              <a:ext uri="{FF2B5EF4-FFF2-40B4-BE49-F238E27FC236}">
                <a16:creationId xmlns:a16="http://schemas.microsoft.com/office/drawing/2014/main" id="{8F073A07-41EA-8408-9573-274AEF5B7CD3}"/>
              </a:ext>
            </a:extLst>
          </p:cNvPr>
          <p:cNvSpPr txBox="1"/>
          <p:nvPr/>
        </p:nvSpPr>
        <p:spPr>
          <a:xfrm>
            <a:off x="6611137" y="1842824"/>
            <a:ext cx="1471428" cy="369332"/>
          </a:xfrm>
          <a:prstGeom prst="rect">
            <a:avLst/>
          </a:prstGeom>
          <a:noFill/>
        </p:spPr>
        <p:txBody>
          <a:bodyPr wrap="none" rtlCol="0">
            <a:spAutoFit/>
          </a:bodyPr>
          <a:lstStyle/>
          <a:p>
            <a:r>
              <a:rPr lang="en-TW" dirty="0"/>
              <a:t>Solar benefits</a:t>
            </a:r>
          </a:p>
        </p:txBody>
      </p:sp>
      <p:sp>
        <p:nvSpPr>
          <p:cNvPr id="10" name="TextBox 9">
            <a:extLst>
              <a:ext uri="{FF2B5EF4-FFF2-40B4-BE49-F238E27FC236}">
                <a16:creationId xmlns:a16="http://schemas.microsoft.com/office/drawing/2014/main" id="{758C81CE-81E8-DE77-FF74-C3AC4CD6CC36}"/>
              </a:ext>
            </a:extLst>
          </p:cNvPr>
          <p:cNvSpPr txBox="1"/>
          <p:nvPr/>
        </p:nvSpPr>
        <p:spPr>
          <a:xfrm>
            <a:off x="6297770" y="3464719"/>
            <a:ext cx="1770165" cy="369332"/>
          </a:xfrm>
          <a:prstGeom prst="rect">
            <a:avLst/>
          </a:prstGeom>
          <a:noFill/>
        </p:spPr>
        <p:txBody>
          <a:bodyPr wrap="none" rtlCol="0">
            <a:spAutoFit/>
          </a:bodyPr>
          <a:lstStyle/>
          <a:p>
            <a:r>
              <a:rPr lang="en-TW" dirty="0"/>
              <a:t>Heat still needed</a:t>
            </a:r>
          </a:p>
        </p:txBody>
      </p:sp>
      <p:sp>
        <p:nvSpPr>
          <p:cNvPr id="11" name="TextBox 10">
            <a:extLst>
              <a:ext uri="{FF2B5EF4-FFF2-40B4-BE49-F238E27FC236}">
                <a16:creationId xmlns:a16="http://schemas.microsoft.com/office/drawing/2014/main" id="{D0BCACD6-8C00-9C5B-27F3-1E54190EBFD4}"/>
              </a:ext>
            </a:extLst>
          </p:cNvPr>
          <p:cNvSpPr txBox="1"/>
          <p:nvPr/>
        </p:nvSpPr>
        <p:spPr>
          <a:xfrm>
            <a:off x="3926522" y="5008673"/>
            <a:ext cx="4760278" cy="369332"/>
          </a:xfrm>
          <a:prstGeom prst="rect">
            <a:avLst/>
          </a:prstGeom>
          <a:noFill/>
        </p:spPr>
        <p:txBody>
          <a:bodyPr wrap="none" rtlCol="0">
            <a:spAutoFit/>
          </a:bodyPr>
          <a:lstStyle/>
          <a:p>
            <a:r>
              <a:rPr lang="en-TW" dirty="0"/>
              <a:t>Heat needed for a conventional 1500 sq ft home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冷卻</a:t>
            </a:r>
            <a:r>
              <a:rPr lang="en-US" altLang="zh-TW" dirty="0">
                <a:solidFill>
                  <a:schemeClr val="tx2"/>
                </a:solidFill>
              </a:rPr>
              <a:t> </a:t>
            </a:r>
            <a:r>
              <a:rPr lang="en-US" altLang="zh-TW" dirty="0" err="1">
                <a:solidFill>
                  <a:schemeClr val="tx2"/>
                </a:solidFill>
              </a:rPr>
              <a:t>COoling</a:t>
            </a:r>
            <a:endParaRPr lang="zh-TW" altLang="en-US" dirty="0">
              <a:solidFill>
                <a:schemeClr val="tx2"/>
              </a:solidFill>
            </a:endParaRPr>
          </a:p>
        </p:txBody>
      </p:sp>
      <p:sp>
        <p:nvSpPr>
          <p:cNvPr id="3" name="內容版面配置區 2"/>
          <p:cNvSpPr>
            <a:spLocks noGrp="1"/>
          </p:cNvSpPr>
          <p:nvPr>
            <p:ph idx="1"/>
          </p:nvPr>
        </p:nvSpPr>
        <p:spPr/>
        <p:txBody>
          <a:bodyPr>
            <a:normAutofit fontScale="92500"/>
          </a:bodyPr>
          <a:lstStyle/>
          <a:p>
            <a:r>
              <a:rPr lang="zh-TW" altLang="en-US" dirty="0"/>
              <a:t>採用一些</a:t>
            </a:r>
            <a:r>
              <a:rPr lang="zh-TW" altLang="en-US" dirty="0">
                <a:solidFill>
                  <a:schemeClr val="accent3"/>
                </a:solidFill>
              </a:rPr>
              <a:t>被動式冷卻 </a:t>
            </a:r>
            <a:r>
              <a:rPr lang="en-US" altLang="zh-TW" dirty="0">
                <a:solidFill>
                  <a:schemeClr val="accent3"/>
                </a:solidFill>
              </a:rPr>
              <a:t>(passive cooling) </a:t>
            </a:r>
            <a:r>
              <a:rPr lang="zh-TW" altLang="en-US" dirty="0"/>
              <a:t>技術可用以改進夏季的冷卻負載，這屬於較為低廉的方案。這些技術著重於適度控制建築物周遭環境的熱源，其中一些原理包括：</a:t>
            </a:r>
          </a:p>
          <a:p>
            <a:pPr marL="971550" lvl="1" indent="-514350">
              <a:buFont typeface="+mj-lt"/>
              <a:buAutoNum type="arabicPeriod"/>
            </a:pPr>
            <a:r>
              <a:rPr lang="zh-TW" altLang="en-US" dirty="0"/>
              <a:t>位置選擇：位置、方向及植被。</a:t>
            </a:r>
          </a:p>
          <a:p>
            <a:pPr marL="971550" lvl="1" indent="-514350">
              <a:buFont typeface="+mj-lt"/>
              <a:buAutoNum type="arabicPeriod"/>
            </a:pPr>
            <a:r>
              <a:rPr lang="zh-TW" altLang="en-US" dirty="0"/>
              <a:t>建築特色：表面容積比例、突出物、窗戶尺寸、遮光物。</a:t>
            </a:r>
          </a:p>
          <a:p>
            <a:pPr marL="971550" lvl="1" indent="-514350">
              <a:buFont typeface="+mj-lt"/>
              <a:buAutoNum type="arabicPeriod"/>
            </a:pPr>
            <a:r>
              <a:rPr lang="zh-TW" altLang="en-US" dirty="0"/>
              <a:t>建築物外表特色：絕緣、熱質量、玻璃材料。</a:t>
            </a:r>
            <a:endParaRPr lang="en-US" altLang="zh-TW" dirty="0"/>
          </a:p>
          <a:p>
            <a:pPr marL="457200" lvl="1" indent="0">
              <a:buNone/>
            </a:pPr>
            <a:r>
              <a:rPr lang="en-US" altLang="zh-TW" dirty="0"/>
              <a:t>Some passive cooling techniques can be used to improve cooling loads in the summer and are relatively inexpensive solutions. These technologies focus on moderately controlling heat sources in the building's surrounding environment, and some of the principles include:</a:t>
            </a:r>
          </a:p>
          <a:p>
            <a:pPr marL="457200" lvl="1" indent="0">
              <a:buNone/>
            </a:pPr>
            <a:r>
              <a:rPr lang="en-US" altLang="zh-TW" dirty="0"/>
              <a:t>Location selection: location, orientation and vegetation.</a:t>
            </a:r>
          </a:p>
          <a:p>
            <a:pPr marL="457200" lvl="1" indent="0">
              <a:buNone/>
            </a:pPr>
            <a:r>
              <a:rPr lang="en-US" altLang="zh-TW" dirty="0"/>
              <a:t>Architectural features: surface to volume proportions, projections, window size, shading.</a:t>
            </a:r>
          </a:p>
          <a:p>
            <a:pPr marL="457200" lvl="1" indent="0">
              <a:buNone/>
            </a:pPr>
            <a:r>
              <a:rPr lang="en-US" altLang="zh-TW" dirty="0"/>
              <a:t>Building exterior features: insulation, thermal mass, glass materials.</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8674" name="Picture 2"/>
          <p:cNvPicPr>
            <a:picLocks noGrp="1" noChangeAspect="1" noChangeArrowheads="1"/>
          </p:cNvPicPr>
          <p:nvPr>
            <p:ph idx="1"/>
          </p:nvPr>
        </p:nvPicPr>
        <p:blipFill>
          <a:blip r:embed="rId2" cstate="print"/>
          <a:srcRect/>
          <a:stretch>
            <a:fillRect/>
          </a:stretch>
        </p:blipFill>
        <p:spPr bwMode="auto">
          <a:xfrm>
            <a:off x="457200" y="303371"/>
            <a:ext cx="8229600" cy="581787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37</a:t>
            </a:fld>
            <a:endParaRPr lang="zh-TW" altLang="en-US"/>
          </a:p>
        </p:txBody>
      </p:sp>
      <p:sp>
        <p:nvSpPr>
          <p:cNvPr id="3" name="TextBox 2">
            <a:extLst>
              <a:ext uri="{FF2B5EF4-FFF2-40B4-BE49-F238E27FC236}">
                <a16:creationId xmlns:a16="http://schemas.microsoft.com/office/drawing/2014/main" id="{5CF3B402-EAF3-9B7F-4FFF-F20675338072}"/>
              </a:ext>
            </a:extLst>
          </p:cNvPr>
          <p:cNvSpPr txBox="1"/>
          <p:nvPr/>
        </p:nvSpPr>
        <p:spPr>
          <a:xfrm>
            <a:off x="1619672" y="2276872"/>
            <a:ext cx="1638847" cy="369332"/>
          </a:xfrm>
          <a:prstGeom prst="rect">
            <a:avLst/>
          </a:prstGeom>
          <a:noFill/>
        </p:spPr>
        <p:txBody>
          <a:bodyPr wrap="none" rtlCol="0">
            <a:spAutoFit/>
          </a:bodyPr>
          <a:lstStyle/>
          <a:p>
            <a:r>
              <a:rPr lang="en-TW" dirty="0"/>
              <a:t>Natural air flow</a:t>
            </a:r>
          </a:p>
        </p:txBody>
      </p:sp>
      <p:sp>
        <p:nvSpPr>
          <p:cNvPr id="4" name="TextBox 3">
            <a:extLst>
              <a:ext uri="{FF2B5EF4-FFF2-40B4-BE49-F238E27FC236}">
                <a16:creationId xmlns:a16="http://schemas.microsoft.com/office/drawing/2014/main" id="{D84DC7E8-4CF7-DA6B-BA38-D80DB13C71B8}"/>
              </a:ext>
            </a:extLst>
          </p:cNvPr>
          <p:cNvSpPr txBox="1"/>
          <p:nvPr/>
        </p:nvSpPr>
        <p:spPr>
          <a:xfrm>
            <a:off x="5004048" y="2301699"/>
            <a:ext cx="2111219" cy="369332"/>
          </a:xfrm>
          <a:prstGeom prst="rect">
            <a:avLst/>
          </a:prstGeom>
          <a:noFill/>
        </p:spPr>
        <p:txBody>
          <a:bodyPr wrap="none" rtlCol="0">
            <a:spAutoFit/>
          </a:bodyPr>
          <a:lstStyle/>
          <a:p>
            <a:r>
              <a:rPr lang="en-TW" dirty="0"/>
              <a:t>Merging with nature</a:t>
            </a:r>
          </a:p>
        </p:txBody>
      </p:sp>
      <p:sp>
        <p:nvSpPr>
          <p:cNvPr id="6" name="TextBox 5">
            <a:extLst>
              <a:ext uri="{FF2B5EF4-FFF2-40B4-BE49-F238E27FC236}">
                <a16:creationId xmlns:a16="http://schemas.microsoft.com/office/drawing/2014/main" id="{3A394C5F-E6B7-5108-D530-EBF1EFEB4919}"/>
              </a:ext>
            </a:extLst>
          </p:cNvPr>
          <p:cNvSpPr txBox="1"/>
          <p:nvPr/>
        </p:nvSpPr>
        <p:spPr>
          <a:xfrm>
            <a:off x="2601865" y="5301208"/>
            <a:ext cx="1313308" cy="369332"/>
          </a:xfrm>
          <a:prstGeom prst="rect">
            <a:avLst/>
          </a:prstGeom>
          <a:noFill/>
        </p:spPr>
        <p:txBody>
          <a:bodyPr wrap="none" rtlCol="0">
            <a:spAutoFit/>
          </a:bodyPr>
          <a:lstStyle/>
          <a:p>
            <a:r>
              <a:rPr lang="en-US" dirty="0"/>
              <a:t>W</a:t>
            </a:r>
            <a:r>
              <a:rPr lang="en-TW" dirty="0"/>
              <a:t>ater dryer</a:t>
            </a:r>
          </a:p>
        </p:txBody>
      </p:sp>
      <p:sp>
        <p:nvSpPr>
          <p:cNvPr id="7" name="TextBox 6">
            <a:extLst>
              <a:ext uri="{FF2B5EF4-FFF2-40B4-BE49-F238E27FC236}">
                <a16:creationId xmlns:a16="http://schemas.microsoft.com/office/drawing/2014/main" id="{F87F1388-2CBE-CAE2-92CE-5ADEF536326C}"/>
              </a:ext>
            </a:extLst>
          </p:cNvPr>
          <p:cNvSpPr txBox="1"/>
          <p:nvPr/>
        </p:nvSpPr>
        <p:spPr>
          <a:xfrm>
            <a:off x="7066776" y="5301208"/>
            <a:ext cx="1377300" cy="369332"/>
          </a:xfrm>
          <a:prstGeom prst="rect">
            <a:avLst/>
          </a:prstGeom>
          <a:noFill/>
        </p:spPr>
        <p:txBody>
          <a:bodyPr wrap="none" rtlCol="0">
            <a:spAutoFit/>
          </a:bodyPr>
          <a:lstStyle/>
          <a:p>
            <a:r>
              <a:rPr lang="en-US" dirty="0"/>
              <a:t>C</a:t>
            </a:r>
            <a:r>
              <a:rPr lang="en-TW" dirty="0"/>
              <a:t>ooling tube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9698" name="Picture 2"/>
          <p:cNvPicPr>
            <a:picLocks noGrp="1" noChangeAspect="1" noChangeArrowheads="1"/>
          </p:cNvPicPr>
          <p:nvPr>
            <p:ph idx="1"/>
          </p:nvPr>
        </p:nvPicPr>
        <p:blipFill>
          <a:blip r:embed="rId2" cstate="print"/>
          <a:srcRect/>
          <a:stretch>
            <a:fillRect/>
          </a:stretch>
        </p:blipFill>
        <p:spPr bwMode="auto">
          <a:xfrm>
            <a:off x="637685" y="333375"/>
            <a:ext cx="7868629" cy="59753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38</a:t>
            </a:fld>
            <a:endParaRPr lang="zh-TW" altLang="en-US"/>
          </a:p>
        </p:txBody>
      </p:sp>
      <p:sp>
        <p:nvSpPr>
          <p:cNvPr id="3" name="TextBox 2">
            <a:extLst>
              <a:ext uri="{FF2B5EF4-FFF2-40B4-BE49-F238E27FC236}">
                <a16:creationId xmlns:a16="http://schemas.microsoft.com/office/drawing/2014/main" id="{06AA4E64-68F1-B881-8F69-58B666CB61EF}"/>
              </a:ext>
            </a:extLst>
          </p:cNvPr>
          <p:cNvSpPr txBox="1"/>
          <p:nvPr/>
        </p:nvSpPr>
        <p:spPr>
          <a:xfrm>
            <a:off x="1043608" y="6124059"/>
            <a:ext cx="1074397" cy="369332"/>
          </a:xfrm>
          <a:prstGeom prst="rect">
            <a:avLst/>
          </a:prstGeom>
          <a:noFill/>
        </p:spPr>
        <p:txBody>
          <a:bodyPr wrap="none" rtlCol="0">
            <a:spAutoFit/>
          </a:bodyPr>
          <a:lstStyle/>
          <a:p>
            <a:r>
              <a:rPr lang="en-TW" dirty="0"/>
              <a:t>fiberglass</a:t>
            </a:r>
          </a:p>
        </p:txBody>
      </p:sp>
      <p:sp>
        <p:nvSpPr>
          <p:cNvPr id="4" name="TextBox 3">
            <a:extLst>
              <a:ext uri="{FF2B5EF4-FFF2-40B4-BE49-F238E27FC236}">
                <a16:creationId xmlns:a16="http://schemas.microsoft.com/office/drawing/2014/main" id="{DF256C69-36A3-5A94-3BFD-96504E29E0E9}"/>
              </a:ext>
            </a:extLst>
          </p:cNvPr>
          <p:cNvSpPr txBox="1"/>
          <p:nvPr/>
        </p:nvSpPr>
        <p:spPr>
          <a:xfrm>
            <a:off x="123976" y="2659999"/>
            <a:ext cx="1394484" cy="369332"/>
          </a:xfrm>
          <a:prstGeom prst="rect">
            <a:avLst/>
          </a:prstGeom>
          <a:noFill/>
        </p:spPr>
        <p:txBody>
          <a:bodyPr wrap="none" rtlCol="0">
            <a:spAutoFit/>
          </a:bodyPr>
          <a:lstStyle/>
          <a:p>
            <a:r>
              <a:rPr lang="en-US" dirty="0"/>
              <a:t>M</a:t>
            </a:r>
            <a:r>
              <a:rPr lang="en-TW" dirty="0"/>
              <a:t>etal sheets</a:t>
            </a:r>
          </a:p>
        </p:txBody>
      </p:sp>
      <p:sp>
        <p:nvSpPr>
          <p:cNvPr id="6" name="TextBox 5">
            <a:extLst>
              <a:ext uri="{FF2B5EF4-FFF2-40B4-BE49-F238E27FC236}">
                <a16:creationId xmlns:a16="http://schemas.microsoft.com/office/drawing/2014/main" id="{36626F4D-1EA5-A6FC-91E2-9DF8CA7DB683}"/>
              </a:ext>
            </a:extLst>
          </p:cNvPr>
          <p:cNvSpPr txBox="1"/>
          <p:nvPr/>
        </p:nvSpPr>
        <p:spPr>
          <a:xfrm>
            <a:off x="2987824" y="435169"/>
            <a:ext cx="1774332" cy="369332"/>
          </a:xfrm>
          <a:prstGeom prst="rect">
            <a:avLst/>
          </a:prstGeom>
          <a:noFill/>
        </p:spPr>
        <p:txBody>
          <a:bodyPr wrap="none" rtlCol="0">
            <a:spAutoFit/>
          </a:bodyPr>
          <a:lstStyle/>
          <a:p>
            <a:r>
              <a:rPr lang="en-US" dirty="0"/>
              <a:t>R</a:t>
            </a:r>
            <a:r>
              <a:rPr lang="en-TW" dirty="0"/>
              <a:t>adiation shields</a:t>
            </a:r>
          </a:p>
        </p:txBody>
      </p:sp>
      <p:sp>
        <p:nvSpPr>
          <p:cNvPr id="7" name="TextBox 6">
            <a:extLst>
              <a:ext uri="{FF2B5EF4-FFF2-40B4-BE49-F238E27FC236}">
                <a16:creationId xmlns:a16="http://schemas.microsoft.com/office/drawing/2014/main" id="{BE040E0D-2366-9334-0FE7-D20177A4BBB1}"/>
              </a:ext>
            </a:extLst>
          </p:cNvPr>
          <p:cNvSpPr txBox="1"/>
          <p:nvPr/>
        </p:nvSpPr>
        <p:spPr>
          <a:xfrm>
            <a:off x="6228184" y="4293096"/>
            <a:ext cx="1349408" cy="369332"/>
          </a:xfrm>
          <a:prstGeom prst="rect">
            <a:avLst/>
          </a:prstGeom>
          <a:noFill/>
        </p:spPr>
        <p:txBody>
          <a:bodyPr wrap="none" rtlCol="0">
            <a:spAutoFit/>
          </a:bodyPr>
          <a:lstStyle/>
          <a:p>
            <a:r>
              <a:rPr lang="en-US" dirty="0"/>
              <a:t>M</a:t>
            </a:r>
            <a:r>
              <a:rPr lang="en-TW" dirty="0"/>
              <a:t>etal plates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400" dirty="0">
                <a:solidFill>
                  <a:schemeClr val="tx2"/>
                </a:solidFill>
              </a:rPr>
              <a:t>冷氣機及熱泵</a:t>
            </a:r>
            <a:r>
              <a:rPr lang="en-US" altLang="zh-TW" sz="2400" dirty="0">
                <a:solidFill>
                  <a:schemeClr val="tx2"/>
                </a:solidFill>
              </a:rPr>
              <a:t>Air conditioners and heat pumps</a:t>
            </a:r>
            <a:endParaRPr lang="zh-TW" altLang="en-US" sz="2400" dirty="0">
              <a:solidFill>
                <a:schemeClr val="tx2"/>
              </a:solidFill>
            </a:endParaRPr>
          </a:p>
        </p:txBody>
      </p:sp>
      <p:pic>
        <p:nvPicPr>
          <p:cNvPr id="30722" name="Picture 2"/>
          <p:cNvPicPr>
            <a:picLocks noGrp="1" noChangeAspect="1" noChangeArrowheads="1"/>
          </p:cNvPicPr>
          <p:nvPr>
            <p:ph idx="1"/>
          </p:nvPr>
        </p:nvPicPr>
        <p:blipFill>
          <a:blip r:embed="rId2" cstate="print"/>
          <a:srcRect/>
          <a:stretch>
            <a:fillRect/>
          </a:stretch>
        </p:blipFill>
        <p:spPr bwMode="auto">
          <a:xfrm>
            <a:off x="457200" y="1484784"/>
            <a:ext cx="8229600" cy="394144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39</a:t>
            </a:fld>
            <a:endParaRPr lang="zh-TW" altLang="en-US"/>
          </a:p>
        </p:txBody>
      </p:sp>
      <p:sp>
        <p:nvSpPr>
          <p:cNvPr id="3" name="TextBox 2">
            <a:extLst>
              <a:ext uri="{FF2B5EF4-FFF2-40B4-BE49-F238E27FC236}">
                <a16:creationId xmlns:a16="http://schemas.microsoft.com/office/drawing/2014/main" id="{B3EB7FE3-A177-E58A-5EB1-1E0A65F166C4}"/>
              </a:ext>
            </a:extLst>
          </p:cNvPr>
          <p:cNvSpPr txBox="1"/>
          <p:nvPr/>
        </p:nvSpPr>
        <p:spPr>
          <a:xfrm>
            <a:off x="4355976" y="1916832"/>
            <a:ext cx="1310167" cy="369332"/>
          </a:xfrm>
          <a:prstGeom prst="rect">
            <a:avLst/>
          </a:prstGeom>
          <a:noFill/>
        </p:spPr>
        <p:txBody>
          <a:bodyPr wrap="none" rtlCol="0">
            <a:spAutoFit/>
          </a:bodyPr>
          <a:lstStyle/>
          <a:p>
            <a:r>
              <a:rPr lang="en-TW" dirty="0"/>
              <a:t>Compressor</a:t>
            </a:r>
          </a:p>
        </p:txBody>
      </p:sp>
      <p:sp>
        <p:nvSpPr>
          <p:cNvPr id="4" name="TextBox 3">
            <a:extLst>
              <a:ext uri="{FF2B5EF4-FFF2-40B4-BE49-F238E27FC236}">
                <a16:creationId xmlns:a16="http://schemas.microsoft.com/office/drawing/2014/main" id="{D1D35B89-C99F-98A6-5C97-16A66231EA13}"/>
              </a:ext>
            </a:extLst>
          </p:cNvPr>
          <p:cNvSpPr txBox="1"/>
          <p:nvPr/>
        </p:nvSpPr>
        <p:spPr>
          <a:xfrm>
            <a:off x="6799721" y="1137544"/>
            <a:ext cx="625492" cy="369332"/>
          </a:xfrm>
          <a:prstGeom prst="rect">
            <a:avLst/>
          </a:prstGeom>
          <a:noFill/>
        </p:spPr>
        <p:txBody>
          <a:bodyPr wrap="none" rtlCol="0">
            <a:spAutoFit/>
          </a:bodyPr>
          <a:lstStyle/>
          <a:p>
            <a:r>
              <a:rPr lang="en-TW" dirty="0"/>
              <a:t>Coils</a:t>
            </a:r>
          </a:p>
        </p:txBody>
      </p:sp>
      <p:sp>
        <p:nvSpPr>
          <p:cNvPr id="6" name="TextBox 5">
            <a:extLst>
              <a:ext uri="{FF2B5EF4-FFF2-40B4-BE49-F238E27FC236}">
                <a16:creationId xmlns:a16="http://schemas.microsoft.com/office/drawing/2014/main" id="{05BFF944-E14F-1997-9C78-98793C662E18}"/>
              </a:ext>
            </a:extLst>
          </p:cNvPr>
          <p:cNvSpPr txBox="1"/>
          <p:nvPr/>
        </p:nvSpPr>
        <p:spPr>
          <a:xfrm>
            <a:off x="7524328" y="3059668"/>
            <a:ext cx="629788" cy="369332"/>
          </a:xfrm>
          <a:prstGeom prst="rect">
            <a:avLst/>
          </a:prstGeom>
          <a:noFill/>
        </p:spPr>
        <p:txBody>
          <a:bodyPr wrap="none" rtlCol="0">
            <a:spAutoFit/>
          </a:bodyPr>
          <a:lstStyle/>
          <a:p>
            <a:r>
              <a:rPr lang="en-TW" dirty="0"/>
              <a:t>Heat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tx2"/>
                </a:solidFill>
              </a:rPr>
              <a:t>Insulated structures</a:t>
            </a:r>
            <a:endParaRPr lang="zh-TW" altLang="en-US" dirty="0">
              <a:solidFill>
                <a:schemeClr val="tx2"/>
              </a:solidFill>
            </a:endParaRPr>
          </a:p>
        </p:txBody>
      </p:sp>
      <p:pic>
        <p:nvPicPr>
          <p:cNvPr id="8" name="Picture 2"/>
          <p:cNvPicPr>
            <a:picLocks noGrp="1" noChangeAspect="1" noChangeArrowheads="1"/>
          </p:cNvPicPr>
          <p:nvPr>
            <p:ph idx="1"/>
          </p:nvPr>
        </p:nvPicPr>
        <p:blipFill>
          <a:blip r:embed="rId2" cstate="print"/>
          <a:srcRect/>
          <a:stretch>
            <a:fillRect/>
          </a:stretch>
        </p:blipFill>
        <p:spPr bwMode="auto">
          <a:xfrm>
            <a:off x="638902" y="549275"/>
            <a:ext cx="7866196" cy="57594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a:t>
            </a:fld>
            <a:endParaRPr lang="zh-TW" altLang="en-US"/>
          </a:p>
        </p:txBody>
      </p:sp>
      <p:sp>
        <p:nvSpPr>
          <p:cNvPr id="3" name="TextBox 2">
            <a:extLst>
              <a:ext uri="{FF2B5EF4-FFF2-40B4-BE49-F238E27FC236}">
                <a16:creationId xmlns:a16="http://schemas.microsoft.com/office/drawing/2014/main" id="{E3E9503C-DE4C-DAC6-F28B-9BB901C8DFCE}"/>
              </a:ext>
            </a:extLst>
          </p:cNvPr>
          <p:cNvSpPr txBox="1"/>
          <p:nvPr/>
        </p:nvSpPr>
        <p:spPr>
          <a:xfrm>
            <a:off x="179512" y="6270475"/>
            <a:ext cx="8777724" cy="369332"/>
          </a:xfrm>
          <a:prstGeom prst="rect">
            <a:avLst/>
          </a:prstGeom>
          <a:noFill/>
        </p:spPr>
        <p:txBody>
          <a:bodyPr wrap="none" rtlCol="0">
            <a:spAutoFit/>
          </a:bodyPr>
          <a:lstStyle/>
          <a:p>
            <a:r>
              <a:rPr lang="en-TW" dirty="0"/>
              <a:t>This building in Ontario has no heating and utilizes heat from equipment, lighting and users.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chemeClr val="tx2"/>
                </a:solidFill>
              </a:rPr>
              <a:t>How a heat pump works</a:t>
            </a:r>
            <a:endParaRPr lang="zh-TW" altLang="en-US" dirty="0">
              <a:solidFill>
                <a:schemeClr val="tx2"/>
              </a:solidFill>
            </a:endParaRPr>
          </a:p>
        </p:txBody>
      </p:sp>
      <p:pic>
        <p:nvPicPr>
          <p:cNvPr id="31746" name="Picture 2"/>
          <p:cNvPicPr>
            <a:picLocks noGrp="1" noChangeAspect="1" noChangeArrowheads="1"/>
          </p:cNvPicPr>
          <p:nvPr>
            <p:ph idx="1"/>
          </p:nvPr>
        </p:nvPicPr>
        <p:blipFill>
          <a:blip r:embed="rId2" cstate="print"/>
          <a:srcRect/>
          <a:stretch>
            <a:fillRect/>
          </a:stretch>
        </p:blipFill>
        <p:spPr bwMode="auto">
          <a:xfrm>
            <a:off x="457200" y="866881"/>
            <a:ext cx="8229600" cy="483531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40</a:t>
            </a:fld>
            <a:endParaRPr lang="zh-TW" altLang="en-US"/>
          </a:p>
        </p:txBody>
      </p:sp>
      <p:sp>
        <p:nvSpPr>
          <p:cNvPr id="3" name="TextBox 2">
            <a:extLst>
              <a:ext uri="{FF2B5EF4-FFF2-40B4-BE49-F238E27FC236}">
                <a16:creationId xmlns:a16="http://schemas.microsoft.com/office/drawing/2014/main" id="{C0DCFFF5-725A-8D1F-0329-75B679CCECB4}"/>
              </a:ext>
            </a:extLst>
          </p:cNvPr>
          <p:cNvSpPr txBox="1"/>
          <p:nvPr/>
        </p:nvSpPr>
        <p:spPr>
          <a:xfrm>
            <a:off x="457200" y="1155807"/>
            <a:ext cx="921599" cy="369332"/>
          </a:xfrm>
          <a:prstGeom prst="rect">
            <a:avLst/>
          </a:prstGeom>
          <a:noFill/>
        </p:spPr>
        <p:txBody>
          <a:bodyPr wrap="none" rtlCol="0">
            <a:spAutoFit/>
          </a:bodyPr>
          <a:lstStyle/>
          <a:p>
            <a:r>
              <a:rPr lang="en-TW" dirty="0"/>
              <a:t>exterior</a:t>
            </a:r>
          </a:p>
        </p:txBody>
      </p:sp>
      <p:sp>
        <p:nvSpPr>
          <p:cNvPr id="4" name="TextBox 3">
            <a:extLst>
              <a:ext uri="{FF2B5EF4-FFF2-40B4-BE49-F238E27FC236}">
                <a16:creationId xmlns:a16="http://schemas.microsoft.com/office/drawing/2014/main" id="{D7E4582C-E2BB-569F-50A3-3889F0CFC536}"/>
              </a:ext>
            </a:extLst>
          </p:cNvPr>
          <p:cNvSpPr txBox="1"/>
          <p:nvPr/>
        </p:nvSpPr>
        <p:spPr>
          <a:xfrm>
            <a:off x="1469125" y="1155807"/>
            <a:ext cx="882165" cy="369332"/>
          </a:xfrm>
          <a:prstGeom prst="rect">
            <a:avLst/>
          </a:prstGeom>
          <a:noFill/>
        </p:spPr>
        <p:txBody>
          <a:bodyPr wrap="none" rtlCol="0">
            <a:spAutoFit/>
          </a:bodyPr>
          <a:lstStyle/>
          <a:p>
            <a:r>
              <a:rPr lang="en-TW" dirty="0"/>
              <a:t>interior</a:t>
            </a:r>
          </a:p>
        </p:txBody>
      </p:sp>
      <p:sp>
        <p:nvSpPr>
          <p:cNvPr id="6" name="TextBox 5">
            <a:extLst>
              <a:ext uri="{FF2B5EF4-FFF2-40B4-BE49-F238E27FC236}">
                <a16:creationId xmlns:a16="http://schemas.microsoft.com/office/drawing/2014/main" id="{C2F3ACE1-36F2-20F0-7B58-7695B1773550}"/>
              </a:ext>
            </a:extLst>
          </p:cNvPr>
          <p:cNvSpPr txBox="1"/>
          <p:nvPr/>
        </p:nvSpPr>
        <p:spPr>
          <a:xfrm>
            <a:off x="535654" y="1916832"/>
            <a:ext cx="607346" cy="369332"/>
          </a:xfrm>
          <a:prstGeom prst="rect">
            <a:avLst/>
          </a:prstGeom>
          <a:noFill/>
        </p:spPr>
        <p:txBody>
          <a:bodyPr wrap="none" rtlCol="0">
            <a:spAutoFit/>
          </a:bodyPr>
          <a:lstStyle/>
          <a:p>
            <a:r>
              <a:rPr lang="en-TW" dirty="0"/>
              <a:t>heat</a:t>
            </a:r>
          </a:p>
        </p:txBody>
      </p:sp>
      <p:sp>
        <p:nvSpPr>
          <p:cNvPr id="7" name="TextBox 6">
            <a:extLst>
              <a:ext uri="{FF2B5EF4-FFF2-40B4-BE49-F238E27FC236}">
                <a16:creationId xmlns:a16="http://schemas.microsoft.com/office/drawing/2014/main" id="{9F948FF3-8DC4-9245-C0B4-11847B113117}"/>
              </a:ext>
            </a:extLst>
          </p:cNvPr>
          <p:cNvSpPr txBox="1"/>
          <p:nvPr/>
        </p:nvSpPr>
        <p:spPr>
          <a:xfrm>
            <a:off x="1910207" y="3262330"/>
            <a:ext cx="729687" cy="369332"/>
          </a:xfrm>
          <a:prstGeom prst="rect">
            <a:avLst/>
          </a:prstGeom>
          <a:noFill/>
        </p:spPr>
        <p:txBody>
          <a:bodyPr wrap="none" rtlCol="0">
            <a:spAutoFit/>
          </a:bodyPr>
          <a:lstStyle/>
          <a:p>
            <a:r>
              <a:rPr lang="en-TW" dirty="0"/>
              <a:t>boiler</a:t>
            </a:r>
          </a:p>
        </p:txBody>
      </p:sp>
      <p:sp>
        <p:nvSpPr>
          <p:cNvPr id="8" name="TextBox 7">
            <a:extLst>
              <a:ext uri="{FF2B5EF4-FFF2-40B4-BE49-F238E27FC236}">
                <a16:creationId xmlns:a16="http://schemas.microsoft.com/office/drawing/2014/main" id="{F5D951F9-5BD7-962A-3593-26217D15333D}"/>
              </a:ext>
            </a:extLst>
          </p:cNvPr>
          <p:cNvSpPr txBox="1"/>
          <p:nvPr/>
        </p:nvSpPr>
        <p:spPr>
          <a:xfrm>
            <a:off x="3131840" y="1639833"/>
            <a:ext cx="825867" cy="646331"/>
          </a:xfrm>
          <a:prstGeom prst="rect">
            <a:avLst/>
          </a:prstGeom>
          <a:noFill/>
        </p:spPr>
        <p:txBody>
          <a:bodyPr wrap="none" rtlCol="0">
            <a:spAutoFit/>
          </a:bodyPr>
          <a:lstStyle/>
          <a:p>
            <a:r>
              <a:rPr lang="en-US" dirty="0"/>
              <a:t>H</a:t>
            </a:r>
            <a:r>
              <a:rPr lang="en-TW" dirty="0"/>
              <a:t>eat </a:t>
            </a:r>
          </a:p>
          <a:p>
            <a:r>
              <a:rPr lang="en-TW" dirty="0"/>
              <a:t>output</a:t>
            </a:r>
          </a:p>
        </p:txBody>
      </p:sp>
      <p:sp>
        <p:nvSpPr>
          <p:cNvPr id="9" name="TextBox 8">
            <a:extLst>
              <a:ext uri="{FF2B5EF4-FFF2-40B4-BE49-F238E27FC236}">
                <a16:creationId xmlns:a16="http://schemas.microsoft.com/office/drawing/2014/main" id="{7A091581-8E32-DBF8-8ED8-F610026CF5B5}"/>
              </a:ext>
            </a:extLst>
          </p:cNvPr>
          <p:cNvSpPr txBox="1"/>
          <p:nvPr/>
        </p:nvSpPr>
        <p:spPr>
          <a:xfrm>
            <a:off x="3254832" y="3306629"/>
            <a:ext cx="758541" cy="369332"/>
          </a:xfrm>
          <a:prstGeom prst="rect">
            <a:avLst/>
          </a:prstGeom>
          <a:noFill/>
        </p:spPr>
        <p:txBody>
          <a:bodyPr wrap="none" rtlCol="0">
            <a:spAutoFit/>
          </a:bodyPr>
          <a:lstStyle/>
          <a:p>
            <a:r>
              <a:rPr lang="en-TW" dirty="0"/>
              <a:t>chiller</a:t>
            </a:r>
          </a:p>
        </p:txBody>
      </p:sp>
      <p:sp>
        <p:nvSpPr>
          <p:cNvPr id="10" name="TextBox 9">
            <a:extLst>
              <a:ext uri="{FF2B5EF4-FFF2-40B4-BE49-F238E27FC236}">
                <a16:creationId xmlns:a16="http://schemas.microsoft.com/office/drawing/2014/main" id="{8BF844AA-8989-E239-0689-63C2C7599EDD}"/>
              </a:ext>
            </a:extLst>
          </p:cNvPr>
          <p:cNvSpPr txBox="1"/>
          <p:nvPr/>
        </p:nvSpPr>
        <p:spPr>
          <a:xfrm>
            <a:off x="2490542" y="4177562"/>
            <a:ext cx="1282595" cy="369332"/>
          </a:xfrm>
          <a:prstGeom prst="rect">
            <a:avLst/>
          </a:prstGeom>
          <a:noFill/>
        </p:spPr>
        <p:txBody>
          <a:bodyPr wrap="none" rtlCol="0">
            <a:spAutoFit/>
          </a:bodyPr>
          <a:lstStyle/>
          <a:p>
            <a:r>
              <a:rPr lang="en-TW" dirty="0"/>
              <a:t>compressor</a:t>
            </a:r>
          </a:p>
        </p:txBody>
      </p:sp>
      <p:sp>
        <p:nvSpPr>
          <p:cNvPr id="11" name="TextBox 10">
            <a:extLst>
              <a:ext uri="{FF2B5EF4-FFF2-40B4-BE49-F238E27FC236}">
                <a16:creationId xmlns:a16="http://schemas.microsoft.com/office/drawing/2014/main" id="{7A8F6B80-5C70-F6D5-DACE-11AEAFE01C24}"/>
              </a:ext>
            </a:extLst>
          </p:cNvPr>
          <p:cNvSpPr txBox="1"/>
          <p:nvPr/>
        </p:nvSpPr>
        <p:spPr>
          <a:xfrm>
            <a:off x="1402525" y="5048495"/>
            <a:ext cx="1431546" cy="369332"/>
          </a:xfrm>
          <a:prstGeom prst="rect">
            <a:avLst/>
          </a:prstGeom>
          <a:noFill/>
        </p:spPr>
        <p:txBody>
          <a:bodyPr wrap="none" rtlCol="0">
            <a:spAutoFit/>
          </a:bodyPr>
          <a:lstStyle/>
          <a:p>
            <a:r>
              <a:rPr lang="en-US" dirty="0"/>
              <a:t>H</a:t>
            </a:r>
            <a:r>
              <a:rPr lang="en-TW" dirty="0"/>
              <a:t>eating cycle</a:t>
            </a:r>
          </a:p>
        </p:txBody>
      </p:sp>
      <p:sp>
        <p:nvSpPr>
          <p:cNvPr id="12" name="TextBox 11">
            <a:extLst>
              <a:ext uri="{FF2B5EF4-FFF2-40B4-BE49-F238E27FC236}">
                <a16:creationId xmlns:a16="http://schemas.microsoft.com/office/drawing/2014/main" id="{7E146E62-DFC9-D456-E1CA-A0E1A05B393D}"/>
              </a:ext>
            </a:extLst>
          </p:cNvPr>
          <p:cNvSpPr txBox="1"/>
          <p:nvPr/>
        </p:nvSpPr>
        <p:spPr>
          <a:xfrm>
            <a:off x="5925012" y="5048495"/>
            <a:ext cx="1406411" cy="369332"/>
          </a:xfrm>
          <a:prstGeom prst="rect">
            <a:avLst/>
          </a:prstGeom>
          <a:noFill/>
        </p:spPr>
        <p:txBody>
          <a:bodyPr wrap="none" rtlCol="0">
            <a:spAutoFit/>
          </a:bodyPr>
          <a:lstStyle/>
          <a:p>
            <a:r>
              <a:rPr lang="en-US" dirty="0"/>
              <a:t>C</a:t>
            </a:r>
            <a:r>
              <a:rPr lang="en-TW" dirty="0"/>
              <a:t>ooling cycle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82568"/>
            <a:ext cx="8208912" cy="991140"/>
          </a:xfrm>
        </p:spPr>
        <p:txBody>
          <a:bodyPr>
            <a:noAutofit/>
          </a:bodyPr>
          <a:lstStyle/>
          <a:p>
            <a:pPr algn="ctr"/>
            <a:r>
              <a:rPr lang="zh-TW" altLang="en-US" sz="2000" dirty="0">
                <a:solidFill>
                  <a:schemeClr val="tx2"/>
                </a:solidFill>
              </a:rPr>
              <a:t>家用熱泵熱水器，</a:t>
            </a:r>
            <a:br>
              <a:rPr lang="en-US" altLang="zh-TW" sz="2000" dirty="0">
                <a:solidFill>
                  <a:schemeClr val="tx2"/>
                </a:solidFill>
              </a:rPr>
            </a:br>
            <a:r>
              <a:rPr lang="zh-TW" altLang="en-US" sz="2000" dirty="0">
                <a:solidFill>
                  <a:schemeClr val="tx2"/>
                </a:solidFill>
              </a:rPr>
              <a:t>可結合太陽能加熱系統的鍋爐</a:t>
            </a:r>
            <a:br>
              <a:rPr lang="en-US" altLang="zh-TW" sz="2000" dirty="0">
                <a:solidFill>
                  <a:schemeClr val="tx2"/>
                </a:solidFill>
              </a:rPr>
            </a:br>
            <a:r>
              <a:rPr lang="en-US" altLang="zh-TW" sz="2000" dirty="0">
                <a:solidFill>
                  <a:schemeClr val="tx2"/>
                </a:solidFill>
              </a:rPr>
              <a:t>Household heat pump water heater, boiler that can be combined with solar heating system</a:t>
            </a:r>
            <a:endParaRPr lang="zh-TW" altLang="en-US" sz="2000" dirty="0">
              <a:solidFill>
                <a:schemeClr val="tx2"/>
              </a:solidFill>
            </a:endParaRPr>
          </a:p>
        </p:txBody>
      </p:sp>
      <p:pic>
        <p:nvPicPr>
          <p:cNvPr id="32770" name="Picture 2"/>
          <p:cNvPicPr>
            <a:picLocks noGrp="1" noChangeAspect="1" noChangeArrowheads="1"/>
          </p:cNvPicPr>
          <p:nvPr>
            <p:ph idx="1"/>
          </p:nvPr>
        </p:nvPicPr>
        <p:blipFill>
          <a:blip r:embed="rId2" cstate="print"/>
          <a:stretch>
            <a:fillRect/>
          </a:stretch>
        </p:blipFill>
        <p:spPr bwMode="auto">
          <a:xfrm>
            <a:off x="1047692" y="1408701"/>
            <a:ext cx="7048615" cy="496554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solidFill>
                  <a:schemeClr val="accent3"/>
                </a:solidFill>
              </a:rPr>
              <a:t>熱泵</a:t>
            </a:r>
            <a:r>
              <a:rPr lang="zh-TW" altLang="en-US" dirty="0"/>
              <a:t>的基本組成與冷氣機相似。</a:t>
            </a:r>
            <a:endParaRPr lang="en-US" altLang="zh-TW" dirty="0"/>
          </a:p>
          <a:p>
            <a:r>
              <a:rPr lang="zh-TW" altLang="en-US" dirty="0"/>
              <a:t>熱泵的工作性能並不是按照輸出能量與輸入能量的比值表示，而是改以輸出能量與輸入</a:t>
            </a:r>
            <a:r>
              <a:rPr lang="zh-TW" altLang="en-US" dirty="0">
                <a:solidFill>
                  <a:schemeClr val="accent3"/>
                </a:solidFill>
              </a:rPr>
              <a:t>功</a:t>
            </a:r>
            <a:r>
              <a:rPr lang="zh-TW" altLang="en-US" dirty="0"/>
              <a:t>兩者的比值而定。</a:t>
            </a:r>
            <a:endParaRPr lang="en-US" altLang="zh-TW" dirty="0"/>
          </a:p>
          <a:p>
            <a:r>
              <a:rPr lang="en-US" altLang="zh-TW" dirty="0"/>
              <a:t>The basic components of a heat pump are similar to those of an air conditioner.</a:t>
            </a:r>
          </a:p>
          <a:p>
            <a:r>
              <a:rPr lang="en-US" altLang="zh-TW" dirty="0"/>
              <a:t>The working performance of a heat pump is not expressed in terms of the ratio of output energy to input energy, but rather to the ratio of output energy to input work.</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42</a:t>
            </a:fld>
            <a:endParaRPr lang="zh-TW" altLang="en-US"/>
          </a:p>
        </p:txBody>
      </p:sp>
      <p:pic>
        <p:nvPicPr>
          <p:cNvPr id="33794" name="Picture 2"/>
          <p:cNvPicPr>
            <a:picLocks noChangeAspect="1" noChangeArrowheads="1"/>
          </p:cNvPicPr>
          <p:nvPr/>
        </p:nvPicPr>
        <p:blipFill>
          <a:blip r:embed="rId2" cstate="print"/>
          <a:srcRect/>
          <a:stretch>
            <a:fillRect/>
          </a:stretch>
        </p:blipFill>
        <p:spPr bwMode="auto">
          <a:xfrm>
            <a:off x="3058477" y="4145067"/>
            <a:ext cx="3027045" cy="940117"/>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1619672" y="5085184"/>
            <a:ext cx="6187440" cy="946785"/>
          </a:xfrm>
          <a:prstGeom prst="rect">
            <a:avLst/>
          </a:prstGeom>
          <a:noFill/>
          <a:ln w="9525">
            <a:noFill/>
            <a:miter lim="800000"/>
            <a:headEnd/>
            <a:tailEnd/>
          </a:ln>
        </p:spPr>
      </p:pic>
      <p:sp>
        <p:nvSpPr>
          <p:cNvPr id="2" name="TextBox 1">
            <a:extLst>
              <a:ext uri="{FF2B5EF4-FFF2-40B4-BE49-F238E27FC236}">
                <a16:creationId xmlns:a16="http://schemas.microsoft.com/office/drawing/2014/main" id="{065DD1F8-85F5-2BE1-7669-FA8FDE574E12}"/>
              </a:ext>
            </a:extLst>
          </p:cNvPr>
          <p:cNvSpPr txBox="1"/>
          <p:nvPr/>
        </p:nvSpPr>
        <p:spPr>
          <a:xfrm>
            <a:off x="6078246" y="4181013"/>
            <a:ext cx="1632691" cy="369332"/>
          </a:xfrm>
          <a:prstGeom prst="rect">
            <a:avLst/>
          </a:prstGeom>
          <a:noFill/>
        </p:spPr>
        <p:txBody>
          <a:bodyPr wrap="none" rtlCol="0">
            <a:spAutoFit/>
          </a:bodyPr>
          <a:lstStyle/>
          <a:p>
            <a:r>
              <a:rPr lang="en-TW" dirty="0"/>
              <a:t>Converted heat</a:t>
            </a:r>
          </a:p>
        </p:txBody>
      </p:sp>
      <p:sp>
        <p:nvSpPr>
          <p:cNvPr id="4" name="TextBox 3">
            <a:extLst>
              <a:ext uri="{FF2B5EF4-FFF2-40B4-BE49-F238E27FC236}">
                <a16:creationId xmlns:a16="http://schemas.microsoft.com/office/drawing/2014/main" id="{D4787357-4973-FBD4-9203-EE99BA14F6F7}"/>
              </a:ext>
            </a:extLst>
          </p:cNvPr>
          <p:cNvSpPr txBox="1"/>
          <p:nvPr/>
        </p:nvSpPr>
        <p:spPr>
          <a:xfrm>
            <a:off x="6165071" y="4628386"/>
            <a:ext cx="1380571" cy="369332"/>
          </a:xfrm>
          <a:prstGeom prst="rect">
            <a:avLst/>
          </a:prstGeom>
          <a:noFill/>
        </p:spPr>
        <p:txBody>
          <a:bodyPr wrap="none" rtlCol="0">
            <a:spAutoFit/>
          </a:bodyPr>
          <a:lstStyle/>
          <a:p>
            <a:r>
              <a:rPr lang="en-US" dirty="0"/>
              <a:t>I</a:t>
            </a:r>
            <a:r>
              <a:rPr lang="en-TW" dirty="0"/>
              <a:t>nput energy</a:t>
            </a:r>
          </a:p>
        </p:txBody>
      </p:sp>
      <p:sp>
        <p:nvSpPr>
          <p:cNvPr id="6" name="TextBox 5">
            <a:extLst>
              <a:ext uri="{FF2B5EF4-FFF2-40B4-BE49-F238E27FC236}">
                <a16:creationId xmlns:a16="http://schemas.microsoft.com/office/drawing/2014/main" id="{A5859C73-ED52-2161-361D-DC3BBE4C1C47}"/>
              </a:ext>
            </a:extLst>
          </p:cNvPr>
          <p:cNvSpPr txBox="1"/>
          <p:nvPr/>
        </p:nvSpPr>
        <p:spPr>
          <a:xfrm>
            <a:off x="3203848" y="4888632"/>
            <a:ext cx="909223" cy="369332"/>
          </a:xfrm>
          <a:prstGeom prst="rect">
            <a:avLst/>
          </a:prstGeom>
          <a:noFill/>
        </p:spPr>
        <p:txBody>
          <a:bodyPr wrap="none" rtlCol="0">
            <a:spAutoFit/>
          </a:bodyPr>
          <a:lstStyle/>
          <a:p>
            <a:r>
              <a:rPr lang="en-TW" dirty="0"/>
              <a:t>Output </a:t>
            </a:r>
          </a:p>
        </p:txBody>
      </p:sp>
      <p:sp>
        <p:nvSpPr>
          <p:cNvPr id="7" name="TextBox 6">
            <a:extLst>
              <a:ext uri="{FF2B5EF4-FFF2-40B4-BE49-F238E27FC236}">
                <a16:creationId xmlns:a16="http://schemas.microsoft.com/office/drawing/2014/main" id="{11BAA6A3-3220-89C6-C8BD-547D8FCA0127}"/>
              </a:ext>
            </a:extLst>
          </p:cNvPr>
          <p:cNvSpPr txBox="1"/>
          <p:nvPr/>
        </p:nvSpPr>
        <p:spPr>
          <a:xfrm>
            <a:off x="5973383" y="5373910"/>
            <a:ext cx="881973" cy="369332"/>
          </a:xfrm>
          <a:prstGeom prst="rect">
            <a:avLst/>
          </a:prstGeom>
          <a:noFill/>
        </p:spPr>
        <p:txBody>
          <a:bodyPr wrap="none" rtlCol="0">
            <a:spAutoFit/>
          </a:bodyPr>
          <a:lstStyle/>
          <a:p>
            <a:r>
              <a:rPr lang="en-TW" dirty="0"/>
              <a:t>applied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4818" name="Picture 2"/>
          <p:cNvPicPr>
            <a:picLocks noGrp="1" noChangeAspect="1" noChangeArrowheads="1"/>
          </p:cNvPicPr>
          <p:nvPr>
            <p:ph idx="1"/>
          </p:nvPr>
        </p:nvPicPr>
        <p:blipFill>
          <a:blip r:embed="rId2" cstate="print"/>
          <a:srcRect/>
          <a:stretch>
            <a:fillRect/>
          </a:stretch>
        </p:blipFill>
        <p:spPr bwMode="auto">
          <a:xfrm>
            <a:off x="586263" y="260350"/>
            <a:ext cx="7971474" cy="604837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43</a:t>
            </a:fld>
            <a:endParaRPr lang="zh-TW" altLang="en-US"/>
          </a:p>
        </p:txBody>
      </p:sp>
      <p:sp>
        <p:nvSpPr>
          <p:cNvPr id="3" name="TextBox 2">
            <a:extLst>
              <a:ext uri="{FF2B5EF4-FFF2-40B4-BE49-F238E27FC236}">
                <a16:creationId xmlns:a16="http://schemas.microsoft.com/office/drawing/2014/main" id="{716E6E4F-13E6-7188-98C4-09D2409CFFF9}"/>
              </a:ext>
            </a:extLst>
          </p:cNvPr>
          <p:cNvSpPr txBox="1"/>
          <p:nvPr/>
        </p:nvSpPr>
        <p:spPr>
          <a:xfrm rot="16200000">
            <a:off x="1140445" y="1860361"/>
            <a:ext cx="2191882" cy="369332"/>
          </a:xfrm>
          <a:prstGeom prst="rect">
            <a:avLst/>
          </a:prstGeom>
          <a:noFill/>
        </p:spPr>
        <p:txBody>
          <a:bodyPr wrap="none" rtlCol="0">
            <a:spAutoFit/>
          </a:bodyPr>
          <a:lstStyle/>
          <a:p>
            <a:r>
              <a:rPr lang="en-US" dirty="0"/>
              <a:t>D</a:t>
            </a:r>
            <a:r>
              <a:rPr lang="en-TW" dirty="0"/>
              <a:t>ollars/MBTU output</a:t>
            </a:r>
          </a:p>
        </p:txBody>
      </p:sp>
      <p:sp>
        <p:nvSpPr>
          <p:cNvPr id="4" name="TextBox 3">
            <a:extLst>
              <a:ext uri="{FF2B5EF4-FFF2-40B4-BE49-F238E27FC236}">
                <a16:creationId xmlns:a16="http://schemas.microsoft.com/office/drawing/2014/main" id="{4B84036F-72E3-0161-3DB5-27259DB129F3}"/>
              </a:ext>
            </a:extLst>
          </p:cNvPr>
          <p:cNvSpPr txBox="1"/>
          <p:nvPr/>
        </p:nvSpPr>
        <p:spPr>
          <a:xfrm rot="18397778">
            <a:off x="3807443" y="1421172"/>
            <a:ext cx="1126847" cy="369332"/>
          </a:xfrm>
          <a:prstGeom prst="rect">
            <a:avLst/>
          </a:prstGeom>
          <a:noFill/>
        </p:spPr>
        <p:txBody>
          <a:bodyPr wrap="none" rtlCol="0">
            <a:spAutoFit/>
          </a:bodyPr>
          <a:lstStyle/>
          <a:p>
            <a:r>
              <a:rPr lang="en-TW" dirty="0"/>
              <a:t>resistance</a:t>
            </a:r>
          </a:p>
        </p:txBody>
      </p:sp>
      <p:sp>
        <p:nvSpPr>
          <p:cNvPr id="6" name="TextBox 5">
            <a:extLst>
              <a:ext uri="{FF2B5EF4-FFF2-40B4-BE49-F238E27FC236}">
                <a16:creationId xmlns:a16="http://schemas.microsoft.com/office/drawing/2014/main" id="{E935FAC1-21B8-3FB7-DFCC-14612647475A}"/>
              </a:ext>
            </a:extLst>
          </p:cNvPr>
          <p:cNvSpPr txBox="1"/>
          <p:nvPr/>
        </p:nvSpPr>
        <p:spPr>
          <a:xfrm rot="18004375">
            <a:off x="4087324" y="2259869"/>
            <a:ext cx="567083" cy="369332"/>
          </a:xfrm>
          <a:prstGeom prst="rect">
            <a:avLst/>
          </a:prstGeom>
          <a:noFill/>
        </p:spPr>
        <p:txBody>
          <a:bodyPr wrap="square" rtlCol="0">
            <a:spAutoFit/>
          </a:bodyPr>
          <a:lstStyle/>
          <a:p>
            <a:r>
              <a:rPr lang="en-TW" dirty="0"/>
              <a:t>oil</a:t>
            </a:r>
          </a:p>
        </p:txBody>
      </p:sp>
      <p:sp>
        <p:nvSpPr>
          <p:cNvPr id="7" name="TextBox 6">
            <a:extLst>
              <a:ext uri="{FF2B5EF4-FFF2-40B4-BE49-F238E27FC236}">
                <a16:creationId xmlns:a16="http://schemas.microsoft.com/office/drawing/2014/main" id="{73C7460D-9E11-6E6B-6F3B-DDD676A7AF69}"/>
              </a:ext>
            </a:extLst>
          </p:cNvPr>
          <p:cNvSpPr txBox="1"/>
          <p:nvPr/>
        </p:nvSpPr>
        <p:spPr>
          <a:xfrm rot="18706120">
            <a:off x="4870338" y="2003929"/>
            <a:ext cx="734496" cy="369332"/>
          </a:xfrm>
          <a:prstGeom prst="rect">
            <a:avLst/>
          </a:prstGeom>
          <a:noFill/>
        </p:spPr>
        <p:txBody>
          <a:bodyPr wrap="none" rtlCol="0">
            <a:spAutoFit/>
          </a:bodyPr>
          <a:lstStyle/>
          <a:p>
            <a:r>
              <a:rPr lang="en-TW" dirty="0"/>
              <a:t>pump</a:t>
            </a:r>
          </a:p>
        </p:txBody>
      </p:sp>
      <p:sp>
        <p:nvSpPr>
          <p:cNvPr id="8" name="TextBox 7">
            <a:extLst>
              <a:ext uri="{FF2B5EF4-FFF2-40B4-BE49-F238E27FC236}">
                <a16:creationId xmlns:a16="http://schemas.microsoft.com/office/drawing/2014/main" id="{B9A6B3BD-8114-06A3-2CF1-F172C6E78D85}"/>
              </a:ext>
            </a:extLst>
          </p:cNvPr>
          <p:cNvSpPr txBox="1"/>
          <p:nvPr/>
        </p:nvSpPr>
        <p:spPr>
          <a:xfrm>
            <a:off x="6516216" y="2771636"/>
            <a:ext cx="1237903" cy="369332"/>
          </a:xfrm>
          <a:prstGeom prst="rect">
            <a:avLst/>
          </a:prstGeom>
          <a:noFill/>
        </p:spPr>
        <p:txBody>
          <a:bodyPr wrap="none" rtlCol="0">
            <a:spAutoFit/>
          </a:bodyPr>
          <a:lstStyle/>
          <a:p>
            <a:r>
              <a:rPr lang="en-US" dirty="0"/>
              <a:t>N</a:t>
            </a:r>
            <a:r>
              <a:rPr lang="en-TW" dirty="0"/>
              <a:t>atural gas</a:t>
            </a:r>
          </a:p>
        </p:txBody>
      </p:sp>
      <p:sp>
        <p:nvSpPr>
          <p:cNvPr id="9" name="TextBox 8">
            <a:extLst>
              <a:ext uri="{FF2B5EF4-FFF2-40B4-BE49-F238E27FC236}">
                <a16:creationId xmlns:a16="http://schemas.microsoft.com/office/drawing/2014/main" id="{02286D07-5460-DDC8-160B-95689049A086}"/>
              </a:ext>
            </a:extLst>
          </p:cNvPr>
          <p:cNvSpPr txBox="1"/>
          <p:nvPr/>
        </p:nvSpPr>
        <p:spPr>
          <a:xfrm>
            <a:off x="22910" y="3048781"/>
            <a:ext cx="2355197" cy="923330"/>
          </a:xfrm>
          <a:prstGeom prst="rect">
            <a:avLst/>
          </a:prstGeom>
          <a:noFill/>
        </p:spPr>
        <p:txBody>
          <a:bodyPr wrap="none" rtlCol="0">
            <a:spAutoFit/>
          </a:bodyPr>
          <a:lstStyle/>
          <a:p>
            <a:r>
              <a:rPr lang="en-US" dirty="0"/>
              <a:t>N</a:t>
            </a:r>
            <a:r>
              <a:rPr lang="en-TW" dirty="0"/>
              <a:t>atural gas USD/therm</a:t>
            </a:r>
          </a:p>
          <a:p>
            <a:r>
              <a:rPr lang="en-US" dirty="0"/>
              <a:t>O</a:t>
            </a:r>
            <a:r>
              <a:rPr lang="en-TW" dirty="0"/>
              <a:t>il USD/gallon</a:t>
            </a:r>
          </a:p>
          <a:p>
            <a:r>
              <a:rPr lang="en-US" dirty="0"/>
              <a:t>E</a:t>
            </a:r>
            <a:r>
              <a:rPr lang="en-TW" dirty="0"/>
              <a:t>lectricity USD/kWh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5842" name="Picture 2"/>
          <p:cNvPicPr>
            <a:picLocks noGrp="1" noChangeAspect="1" noChangeArrowheads="1"/>
          </p:cNvPicPr>
          <p:nvPr>
            <p:ph idx="1"/>
          </p:nvPr>
        </p:nvPicPr>
        <p:blipFill>
          <a:blip r:embed="rId2" cstate="print"/>
          <a:srcRect/>
          <a:stretch>
            <a:fillRect/>
          </a:stretch>
        </p:blipFill>
        <p:spPr bwMode="auto">
          <a:xfrm>
            <a:off x="2637687" y="147347"/>
            <a:ext cx="3868625" cy="658769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建築材料</a:t>
            </a:r>
            <a:r>
              <a:rPr lang="en-US" altLang="zh-TW" dirty="0">
                <a:solidFill>
                  <a:schemeClr val="tx2"/>
                </a:solidFill>
              </a:rPr>
              <a:t>building materials</a:t>
            </a:r>
            <a:endParaRPr lang="zh-TW" altLang="en-US" dirty="0">
              <a:solidFill>
                <a:schemeClr val="tx2"/>
              </a:solidFill>
            </a:endParaRPr>
          </a:p>
        </p:txBody>
      </p:sp>
      <p:sp>
        <p:nvSpPr>
          <p:cNvPr id="3" name="內容版面配置區 2"/>
          <p:cNvSpPr>
            <a:spLocks noGrp="1"/>
          </p:cNvSpPr>
          <p:nvPr>
            <p:ph idx="1"/>
          </p:nvPr>
        </p:nvSpPr>
        <p:spPr/>
        <p:txBody>
          <a:bodyPr/>
          <a:lstStyle/>
          <a:p>
            <a:r>
              <a:rPr lang="zh-TW" altLang="en-US" dirty="0"/>
              <a:t>材料 </a:t>
            </a:r>
            <a:r>
              <a:rPr lang="en-US" altLang="zh-TW" dirty="0"/>
              <a:t>(</a:t>
            </a:r>
            <a:r>
              <a:rPr lang="zh-TW" altLang="en-US" dirty="0"/>
              <a:t>例如金屬</a:t>
            </a:r>
            <a:r>
              <a:rPr lang="en-US" altLang="zh-TW" dirty="0"/>
              <a:t>) </a:t>
            </a:r>
            <a:r>
              <a:rPr lang="zh-TW" altLang="en-US" dirty="0"/>
              <a:t>若是電的良導體，通常亦會是熱的良導體。</a:t>
            </a:r>
            <a:endParaRPr lang="en-US" altLang="zh-TW" dirty="0"/>
          </a:p>
          <a:p>
            <a:r>
              <a:rPr lang="zh-TW" altLang="en-US" dirty="0"/>
              <a:t>一般</a:t>
            </a:r>
            <a:r>
              <a:rPr lang="zh-TW" altLang="en-US" dirty="0">
                <a:solidFill>
                  <a:schemeClr val="accent3"/>
                </a:solidFill>
              </a:rPr>
              <a:t>絕緣體</a:t>
            </a:r>
            <a:r>
              <a:rPr lang="en-US" altLang="zh-TW" dirty="0"/>
              <a:t>(</a:t>
            </a:r>
            <a:r>
              <a:rPr lang="zh-TW" altLang="en-US" dirty="0"/>
              <a:t>例如玻璃纖維或是泡沫塑料</a:t>
            </a:r>
            <a:r>
              <a:rPr lang="en-US" altLang="zh-TW" dirty="0"/>
              <a:t>) </a:t>
            </a:r>
            <a:r>
              <a:rPr lang="zh-TW" altLang="en-US" dirty="0"/>
              <a:t>會阻礙熱能從一個物體流動到另一個物體，我們稱其提供一個高熱阻防止熱傳。</a:t>
            </a:r>
            <a:endParaRPr lang="en-US" altLang="zh-TW" dirty="0"/>
          </a:p>
          <a:p>
            <a:r>
              <a:rPr lang="zh-TW" altLang="en-US" dirty="0"/>
              <a:t>當考慮輻射時，材料的顏色會影響其熱傳效果。</a:t>
            </a:r>
            <a:endParaRPr lang="en-US" altLang="zh-TW" dirty="0"/>
          </a:p>
          <a:p>
            <a:r>
              <a:rPr lang="en-US" altLang="zh-TW" dirty="0"/>
              <a:t>Materials (such as metals) that are good conductors of electricity are usually also good conductors of heat.</a:t>
            </a:r>
          </a:p>
          <a:p>
            <a:r>
              <a:rPr lang="en-US" altLang="zh-TW" dirty="0"/>
              <a:t>Generally insulators (such as fiberglass or foam) will prevent the flow of heat energy from one object to another, which is said to provide a high thermal resistance to prevent heat transfer.</a:t>
            </a:r>
          </a:p>
          <a:p>
            <a:r>
              <a:rPr lang="en-US" altLang="zh-TW" dirty="0"/>
              <a:t>When considering radiation, the color of the material affects how well it transfers heat.</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51520" y="1268760"/>
            <a:ext cx="8741945" cy="410539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6</a:t>
            </a:fld>
            <a:endParaRPr lang="zh-TW" altLang="en-US"/>
          </a:p>
        </p:txBody>
      </p:sp>
      <p:sp>
        <p:nvSpPr>
          <p:cNvPr id="3" name="TextBox 2">
            <a:extLst>
              <a:ext uri="{FF2B5EF4-FFF2-40B4-BE49-F238E27FC236}">
                <a16:creationId xmlns:a16="http://schemas.microsoft.com/office/drawing/2014/main" id="{FD1029E1-B211-7F2F-3BFF-A54BD320D4BB}"/>
              </a:ext>
            </a:extLst>
          </p:cNvPr>
          <p:cNvSpPr txBox="1"/>
          <p:nvPr/>
        </p:nvSpPr>
        <p:spPr>
          <a:xfrm rot="16200000">
            <a:off x="1075682" y="2460822"/>
            <a:ext cx="2033377" cy="369332"/>
          </a:xfrm>
          <a:prstGeom prst="rect">
            <a:avLst/>
          </a:prstGeom>
          <a:noFill/>
        </p:spPr>
        <p:txBody>
          <a:bodyPr wrap="none" rtlCol="0">
            <a:spAutoFit/>
          </a:bodyPr>
          <a:lstStyle/>
          <a:p>
            <a:r>
              <a:rPr lang="en-US" dirty="0"/>
              <a:t>C</a:t>
            </a:r>
            <a:r>
              <a:rPr lang="en-TW" dirty="0"/>
              <a:t>offee temperature</a:t>
            </a:r>
          </a:p>
        </p:txBody>
      </p:sp>
      <p:sp>
        <p:nvSpPr>
          <p:cNvPr id="4" name="TextBox 3">
            <a:extLst>
              <a:ext uri="{FF2B5EF4-FFF2-40B4-BE49-F238E27FC236}">
                <a16:creationId xmlns:a16="http://schemas.microsoft.com/office/drawing/2014/main" id="{4FC45FA2-8936-2D49-14AD-9D0609691A15}"/>
              </a:ext>
            </a:extLst>
          </p:cNvPr>
          <p:cNvSpPr txBox="1"/>
          <p:nvPr/>
        </p:nvSpPr>
        <p:spPr>
          <a:xfrm>
            <a:off x="3635896" y="1628799"/>
            <a:ext cx="1483291" cy="369332"/>
          </a:xfrm>
          <a:prstGeom prst="rect">
            <a:avLst/>
          </a:prstGeom>
          <a:noFill/>
        </p:spPr>
        <p:txBody>
          <a:bodyPr wrap="none" rtlCol="0">
            <a:spAutoFit/>
          </a:bodyPr>
          <a:lstStyle/>
          <a:p>
            <a:r>
              <a:rPr lang="en-US" dirty="0"/>
              <a:t>A</a:t>
            </a:r>
            <a:r>
              <a:rPr lang="en-TW" dirty="0"/>
              <a:t>dding cream</a:t>
            </a:r>
          </a:p>
        </p:txBody>
      </p:sp>
      <p:sp>
        <p:nvSpPr>
          <p:cNvPr id="6" name="TextBox 5">
            <a:extLst>
              <a:ext uri="{FF2B5EF4-FFF2-40B4-BE49-F238E27FC236}">
                <a16:creationId xmlns:a16="http://schemas.microsoft.com/office/drawing/2014/main" id="{8BA6F8E0-CDEF-1067-B58A-88C42730EB9F}"/>
              </a:ext>
            </a:extLst>
          </p:cNvPr>
          <p:cNvSpPr txBox="1"/>
          <p:nvPr/>
        </p:nvSpPr>
        <p:spPr>
          <a:xfrm>
            <a:off x="5436096" y="2132856"/>
            <a:ext cx="1483291" cy="369332"/>
          </a:xfrm>
          <a:prstGeom prst="rect">
            <a:avLst/>
          </a:prstGeom>
          <a:noFill/>
        </p:spPr>
        <p:txBody>
          <a:bodyPr wrap="none" rtlCol="0">
            <a:spAutoFit/>
          </a:bodyPr>
          <a:lstStyle/>
          <a:p>
            <a:r>
              <a:rPr lang="en-US" dirty="0"/>
              <a:t>A</a:t>
            </a:r>
            <a:r>
              <a:rPr lang="en-TW" dirty="0"/>
              <a:t>dding cream</a:t>
            </a:r>
          </a:p>
        </p:txBody>
      </p:sp>
      <p:sp>
        <p:nvSpPr>
          <p:cNvPr id="7" name="TextBox 6">
            <a:extLst>
              <a:ext uri="{FF2B5EF4-FFF2-40B4-BE49-F238E27FC236}">
                <a16:creationId xmlns:a16="http://schemas.microsoft.com/office/drawing/2014/main" id="{30A21D66-DC55-90B9-9F7A-423F9212D96A}"/>
              </a:ext>
            </a:extLst>
          </p:cNvPr>
          <p:cNvSpPr txBox="1"/>
          <p:nvPr/>
        </p:nvSpPr>
        <p:spPr>
          <a:xfrm>
            <a:off x="3979789" y="4221088"/>
            <a:ext cx="614271" cy="369332"/>
          </a:xfrm>
          <a:prstGeom prst="rect">
            <a:avLst/>
          </a:prstGeom>
          <a:noFill/>
        </p:spPr>
        <p:txBody>
          <a:bodyPr wrap="none" rtlCol="0">
            <a:spAutoFit/>
          </a:bodyPr>
          <a:lstStyle/>
          <a:p>
            <a:r>
              <a:rPr lang="en-TW" dirty="0"/>
              <a:t>time</a:t>
            </a:r>
          </a:p>
        </p:txBody>
      </p:sp>
      <p:sp>
        <p:nvSpPr>
          <p:cNvPr id="8" name="TextBox 7">
            <a:extLst>
              <a:ext uri="{FF2B5EF4-FFF2-40B4-BE49-F238E27FC236}">
                <a16:creationId xmlns:a16="http://schemas.microsoft.com/office/drawing/2014/main" id="{48CB4E50-9D33-9233-69A3-A015C1E2D002}"/>
              </a:ext>
            </a:extLst>
          </p:cNvPr>
          <p:cNvSpPr txBox="1"/>
          <p:nvPr/>
        </p:nvSpPr>
        <p:spPr>
          <a:xfrm>
            <a:off x="5647365" y="3667857"/>
            <a:ext cx="606508" cy="369332"/>
          </a:xfrm>
          <a:prstGeom prst="rect">
            <a:avLst/>
          </a:prstGeom>
          <a:noFill/>
        </p:spPr>
        <p:txBody>
          <a:bodyPr wrap="square" rtlCol="0">
            <a:spAutoFit/>
          </a:bodyPr>
          <a:lstStyle/>
          <a:p>
            <a:r>
              <a:rPr lang="en-TW" dirty="0"/>
              <a:t>sip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p:cNvPicPr>
            <a:picLocks noGrp="1" noChangeAspect="1" noChangeArrowheads="1"/>
          </p:cNvPicPr>
          <p:nvPr>
            <p:ph idx="1"/>
          </p:nvPr>
        </p:nvPicPr>
        <p:blipFill>
          <a:blip r:embed="rId2" cstate="print"/>
          <a:stretch>
            <a:fillRect/>
          </a:stretch>
        </p:blipFill>
        <p:spPr bwMode="auto">
          <a:xfrm>
            <a:off x="1992946" y="908050"/>
            <a:ext cx="5158109" cy="52641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7</a:t>
            </a:fld>
            <a:endParaRPr lang="zh-TW" altLang="en-US"/>
          </a:p>
        </p:txBody>
      </p:sp>
      <p:sp>
        <p:nvSpPr>
          <p:cNvPr id="3" name="TextBox 2">
            <a:extLst>
              <a:ext uri="{FF2B5EF4-FFF2-40B4-BE49-F238E27FC236}">
                <a16:creationId xmlns:a16="http://schemas.microsoft.com/office/drawing/2014/main" id="{ABB45D09-61D9-2218-9867-71D98D911B7A}"/>
              </a:ext>
            </a:extLst>
          </p:cNvPr>
          <p:cNvSpPr txBox="1"/>
          <p:nvPr/>
        </p:nvSpPr>
        <p:spPr>
          <a:xfrm>
            <a:off x="4211960" y="6027025"/>
            <a:ext cx="1664366" cy="369332"/>
          </a:xfrm>
          <a:prstGeom prst="rect">
            <a:avLst/>
          </a:prstGeom>
          <a:noFill/>
        </p:spPr>
        <p:txBody>
          <a:bodyPr wrap="none" rtlCol="0">
            <a:spAutoFit/>
          </a:bodyPr>
          <a:lstStyle/>
          <a:p>
            <a:r>
              <a:rPr lang="en-US" dirty="0"/>
              <a:t>Insulated bottle</a:t>
            </a:r>
            <a:endParaRPr lang="en-TW" dirty="0"/>
          </a:p>
        </p:txBody>
      </p:sp>
      <p:sp>
        <p:nvSpPr>
          <p:cNvPr id="4" name="TextBox 3">
            <a:extLst>
              <a:ext uri="{FF2B5EF4-FFF2-40B4-BE49-F238E27FC236}">
                <a16:creationId xmlns:a16="http://schemas.microsoft.com/office/drawing/2014/main" id="{06F582C9-C289-DAD7-0FBE-73CC4AFE692F}"/>
              </a:ext>
            </a:extLst>
          </p:cNvPr>
          <p:cNvSpPr txBox="1"/>
          <p:nvPr/>
        </p:nvSpPr>
        <p:spPr>
          <a:xfrm>
            <a:off x="5724128" y="2060848"/>
            <a:ext cx="921855" cy="369332"/>
          </a:xfrm>
          <a:prstGeom prst="rect">
            <a:avLst/>
          </a:prstGeom>
          <a:noFill/>
        </p:spPr>
        <p:txBody>
          <a:bodyPr wrap="none" rtlCol="0">
            <a:spAutoFit/>
          </a:bodyPr>
          <a:lstStyle/>
          <a:p>
            <a:r>
              <a:rPr lang="en-TW" dirty="0"/>
              <a:t>vacuum</a:t>
            </a:r>
          </a:p>
        </p:txBody>
      </p:sp>
      <p:sp>
        <p:nvSpPr>
          <p:cNvPr id="6" name="TextBox 5">
            <a:extLst>
              <a:ext uri="{FF2B5EF4-FFF2-40B4-BE49-F238E27FC236}">
                <a16:creationId xmlns:a16="http://schemas.microsoft.com/office/drawing/2014/main" id="{478FEA41-E7FA-2CCB-5104-3941FAFF9340}"/>
              </a:ext>
            </a:extLst>
          </p:cNvPr>
          <p:cNvSpPr txBox="1"/>
          <p:nvPr/>
        </p:nvSpPr>
        <p:spPr>
          <a:xfrm>
            <a:off x="5766606" y="3305676"/>
            <a:ext cx="2234394" cy="369332"/>
          </a:xfrm>
          <a:prstGeom prst="rect">
            <a:avLst/>
          </a:prstGeom>
          <a:noFill/>
        </p:spPr>
        <p:txBody>
          <a:bodyPr wrap="none" rtlCol="0">
            <a:spAutoFit/>
          </a:bodyPr>
          <a:lstStyle/>
          <a:p>
            <a:r>
              <a:rPr lang="en-US" dirty="0"/>
              <a:t>M</a:t>
            </a:r>
            <a:r>
              <a:rPr lang="en-TW" dirty="0"/>
              <a:t>etallic surface finish</a:t>
            </a:r>
          </a:p>
        </p:txBody>
      </p:sp>
      <p:sp>
        <p:nvSpPr>
          <p:cNvPr id="7" name="TextBox 6">
            <a:extLst>
              <a:ext uri="{FF2B5EF4-FFF2-40B4-BE49-F238E27FC236}">
                <a16:creationId xmlns:a16="http://schemas.microsoft.com/office/drawing/2014/main" id="{EAF13B0A-1BE9-5837-EC72-769A82C9E5C1}"/>
              </a:ext>
            </a:extLst>
          </p:cNvPr>
          <p:cNvSpPr txBox="1"/>
          <p:nvPr/>
        </p:nvSpPr>
        <p:spPr>
          <a:xfrm>
            <a:off x="5724128" y="4584284"/>
            <a:ext cx="1885131" cy="369332"/>
          </a:xfrm>
          <a:prstGeom prst="rect">
            <a:avLst/>
          </a:prstGeom>
          <a:noFill/>
        </p:spPr>
        <p:txBody>
          <a:bodyPr wrap="none" rtlCol="0">
            <a:spAutoFit/>
          </a:bodyPr>
          <a:lstStyle/>
          <a:p>
            <a:r>
              <a:rPr lang="en-US" dirty="0"/>
              <a:t>L</a:t>
            </a:r>
            <a:r>
              <a:rPr lang="en-TW" dirty="0"/>
              <a:t>iquid, hot or cold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297967"/>
            <a:ext cx="6858000" cy="595536"/>
          </a:xfrm>
        </p:spPr>
        <p:txBody>
          <a:bodyPr>
            <a:noAutofit/>
          </a:bodyPr>
          <a:lstStyle/>
          <a:p>
            <a:r>
              <a:rPr lang="zh-TW" altLang="en-US" sz="2400" dirty="0">
                <a:solidFill>
                  <a:schemeClr val="tx2"/>
                </a:solidFill>
              </a:rPr>
              <a:t>房屋絕緣及加熱計算</a:t>
            </a:r>
            <a:br>
              <a:rPr lang="en-US" altLang="zh-TW" sz="2400" dirty="0">
                <a:solidFill>
                  <a:schemeClr val="tx2"/>
                </a:solidFill>
              </a:rPr>
            </a:br>
            <a:r>
              <a:rPr lang="en-US" altLang="zh-TW" sz="2400" dirty="0">
                <a:solidFill>
                  <a:schemeClr val="tx2"/>
                </a:solidFill>
              </a:rPr>
              <a:t>House insulation and heating calculations</a:t>
            </a:r>
            <a:endParaRPr lang="zh-TW" altLang="en-US" sz="2400" dirty="0">
              <a:solidFill>
                <a:schemeClr val="tx2"/>
              </a:solidFill>
            </a:endParaRPr>
          </a:p>
        </p:txBody>
      </p:sp>
      <p:sp>
        <p:nvSpPr>
          <p:cNvPr id="3" name="內容版面配置區 2"/>
          <p:cNvSpPr>
            <a:spLocks noGrp="1"/>
          </p:cNvSpPr>
          <p:nvPr>
            <p:ph idx="1"/>
          </p:nvPr>
        </p:nvSpPr>
        <p:spPr/>
        <p:txBody>
          <a:bodyPr/>
          <a:lstStyle/>
          <a:p>
            <a:r>
              <a:rPr lang="zh-TW" altLang="en-US" dirty="0"/>
              <a:t>增加房屋絕緣是減少能量消耗最簡單及最經濟有效的方法之一。增加房屋的絕緣能夠節省加熱及冷氣的帳單費用高達 </a:t>
            </a:r>
            <a:r>
              <a:rPr lang="en-US" altLang="zh-TW" dirty="0"/>
              <a:t>50%</a:t>
            </a:r>
            <a:r>
              <a:rPr lang="zh-TW" altLang="en-US" dirty="0"/>
              <a:t>。</a:t>
            </a:r>
            <a:endParaRPr lang="en-US" altLang="zh-TW" dirty="0"/>
          </a:p>
          <a:p>
            <a:r>
              <a:rPr lang="en-US" altLang="zh-TW" dirty="0"/>
              <a:t>Increasing home insulation is one of the easiest and most cost-effective ways to reduce energy consumption. Increasing the insulation of a home can save up to 50% on heating and cooling bills.</a:t>
            </a:r>
          </a:p>
          <a:p>
            <a:r>
              <a:rPr lang="zh-TW" altLang="en-US" dirty="0"/>
              <a:t>熱阻 </a:t>
            </a:r>
            <a:r>
              <a:rPr lang="en-US" altLang="zh-TW" dirty="0"/>
              <a:t>R </a:t>
            </a:r>
            <a:r>
              <a:rPr lang="zh-TW" altLang="en-US" dirty="0"/>
              <a:t>用以測量材料的熱流阻力，一般稱作「</a:t>
            </a:r>
            <a:r>
              <a:rPr lang="en-US" altLang="zh-TW" dirty="0">
                <a:solidFill>
                  <a:schemeClr val="accent3"/>
                </a:solidFill>
              </a:rPr>
              <a:t>R </a:t>
            </a:r>
            <a:r>
              <a:rPr lang="zh-TW" altLang="en-US" dirty="0">
                <a:solidFill>
                  <a:schemeClr val="accent3"/>
                </a:solidFill>
              </a:rPr>
              <a:t>值</a:t>
            </a:r>
            <a:r>
              <a:rPr lang="zh-TW" altLang="en-US" dirty="0"/>
              <a:t>」</a:t>
            </a:r>
            <a:r>
              <a:rPr lang="en-US" altLang="zh-TW" dirty="0"/>
              <a:t>(R-value)</a:t>
            </a:r>
          </a:p>
          <a:p>
            <a:r>
              <a:rPr lang="en-US" altLang="zh-TW" dirty="0"/>
              <a:t>Thermal resistance R is used to measure the heat flow resistance of materials, generally called "R-value" (R-value)</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8</a:t>
            </a:fld>
            <a:endParaRPr lang="zh-TW" altLang="en-US"/>
          </a:p>
        </p:txBody>
      </p:sp>
      <p:pic>
        <p:nvPicPr>
          <p:cNvPr id="5122" name="Picture 2"/>
          <p:cNvPicPr>
            <a:picLocks noChangeAspect="1" noChangeArrowheads="1"/>
          </p:cNvPicPr>
          <p:nvPr/>
        </p:nvPicPr>
        <p:blipFill>
          <a:blip r:embed="rId2" cstate="print"/>
          <a:srcRect/>
          <a:stretch>
            <a:fillRect/>
          </a:stretch>
        </p:blipFill>
        <p:spPr bwMode="auto">
          <a:xfrm>
            <a:off x="899592" y="4813861"/>
            <a:ext cx="2933700" cy="94678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940215" y="4813861"/>
            <a:ext cx="3096344" cy="108149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692696"/>
            <a:ext cx="6858000" cy="595536"/>
          </a:xfrm>
        </p:spPr>
        <p:txBody>
          <a:bodyPr>
            <a:normAutofit fontScale="90000"/>
          </a:bodyPr>
          <a:lstStyle/>
          <a:p>
            <a:r>
              <a:rPr lang="en-US" altLang="zh-TW" dirty="0">
                <a:solidFill>
                  <a:schemeClr val="tx2"/>
                </a:solidFill>
              </a:rPr>
              <a:t>Federal recommendations insulation materials</a:t>
            </a:r>
            <a:endParaRPr lang="zh-TW" altLang="en-US" dirty="0">
              <a:solidFill>
                <a:schemeClr val="tx2"/>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0" y="1412776"/>
            <a:ext cx="9151260" cy="360040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9</a:t>
            </a:fld>
            <a:endParaRPr lang="zh-TW" altLang="en-US"/>
          </a:p>
        </p:txBody>
      </p:sp>
      <p:sp>
        <p:nvSpPr>
          <p:cNvPr id="3" name="TextBox 2">
            <a:extLst>
              <a:ext uri="{FF2B5EF4-FFF2-40B4-BE49-F238E27FC236}">
                <a16:creationId xmlns:a16="http://schemas.microsoft.com/office/drawing/2014/main" id="{A783BF79-EDEE-BD86-D88E-0CEE3C807D0A}"/>
              </a:ext>
            </a:extLst>
          </p:cNvPr>
          <p:cNvSpPr txBox="1"/>
          <p:nvPr/>
        </p:nvSpPr>
        <p:spPr>
          <a:xfrm>
            <a:off x="1619672" y="2348880"/>
            <a:ext cx="787395" cy="369332"/>
          </a:xfrm>
          <a:prstGeom prst="rect">
            <a:avLst/>
          </a:prstGeom>
          <a:noFill/>
        </p:spPr>
        <p:txBody>
          <a:bodyPr wrap="none" rtlCol="0">
            <a:spAutoFit/>
          </a:bodyPr>
          <a:lstStyle/>
          <a:p>
            <a:r>
              <a:rPr lang="en-TW" dirty="0"/>
              <a:t>ceiling</a:t>
            </a:r>
          </a:p>
        </p:txBody>
      </p:sp>
      <p:sp>
        <p:nvSpPr>
          <p:cNvPr id="4" name="TextBox 3">
            <a:extLst>
              <a:ext uri="{FF2B5EF4-FFF2-40B4-BE49-F238E27FC236}">
                <a16:creationId xmlns:a16="http://schemas.microsoft.com/office/drawing/2014/main" id="{FB4621CB-98F6-7CDD-B92F-BE6377E26DF1}"/>
              </a:ext>
            </a:extLst>
          </p:cNvPr>
          <p:cNvSpPr txBox="1"/>
          <p:nvPr/>
        </p:nvSpPr>
        <p:spPr>
          <a:xfrm>
            <a:off x="1383471" y="2826376"/>
            <a:ext cx="653384" cy="369332"/>
          </a:xfrm>
          <a:prstGeom prst="rect">
            <a:avLst/>
          </a:prstGeom>
          <a:noFill/>
        </p:spPr>
        <p:txBody>
          <a:bodyPr wrap="none" rtlCol="0">
            <a:spAutoFit/>
          </a:bodyPr>
          <a:lstStyle/>
          <a:p>
            <a:r>
              <a:rPr lang="en-TW" dirty="0"/>
              <a:t>walls</a:t>
            </a:r>
          </a:p>
        </p:txBody>
      </p:sp>
      <p:sp>
        <p:nvSpPr>
          <p:cNvPr id="6" name="TextBox 5">
            <a:extLst>
              <a:ext uri="{FF2B5EF4-FFF2-40B4-BE49-F238E27FC236}">
                <a16:creationId xmlns:a16="http://schemas.microsoft.com/office/drawing/2014/main" id="{5232C643-8953-14DD-60FF-DBE213FC6342}"/>
              </a:ext>
            </a:extLst>
          </p:cNvPr>
          <p:cNvSpPr txBox="1"/>
          <p:nvPr/>
        </p:nvSpPr>
        <p:spPr>
          <a:xfrm>
            <a:off x="1383471" y="3257614"/>
            <a:ext cx="915635" cy="369332"/>
          </a:xfrm>
          <a:prstGeom prst="rect">
            <a:avLst/>
          </a:prstGeom>
          <a:noFill/>
        </p:spPr>
        <p:txBody>
          <a:bodyPr wrap="none" rtlCol="0">
            <a:spAutoFit/>
          </a:bodyPr>
          <a:lstStyle/>
          <a:p>
            <a:r>
              <a:rPr lang="en-TW" dirty="0"/>
              <a:t>flooring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永續課程講義範本1">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永續課程講義範本1" id="{1528A92D-3ECA-4471-B35D-8D8E4312FCCC}" vid="{B593B868-0227-43A5-9D1A-6504591ED7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永續課程講義範本1</Template>
  <TotalTime>479</TotalTime>
  <Words>1914</Words>
  <Application>Microsoft Macintosh PowerPoint</Application>
  <PresentationFormat>On-screen Show (4:3)</PresentationFormat>
  <Paragraphs>224</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永續課程講義範本1</vt:lpstr>
      <vt:lpstr>能源運用類型及能量轉換 Types of energy use and energy conversion</vt:lpstr>
      <vt:lpstr>簡介introduction</vt:lpstr>
      <vt:lpstr>Zero energy house</vt:lpstr>
      <vt:lpstr>Insulated structures</vt:lpstr>
      <vt:lpstr>建築材料building materials</vt:lpstr>
      <vt:lpstr>PowerPoint Presentation</vt:lpstr>
      <vt:lpstr>PowerPoint Presentation</vt:lpstr>
      <vt:lpstr>房屋絕緣及加熱計算 House insulation and heating calculations</vt:lpstr>
      <vt:lpstr>Federal recommendations insulation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房址選擇location, location!</vt:lpstr>
      <vt:lpstr>PowerPoint Presentation</vt:lpstr>
      <vt:lpstr>PowerPoint Presentation</vt:lpstr>
      <vt:lpstr>PowerPoint Presentation</vt:lpstr>
      <vt:lpstr>PowerPoint Presentation</vt:lpstr>
      <vt:lpstr>能量節約測量的影響Impact of Energy Savings Measurement</vt:lpstr>
      <vt:lpstr>PowerPoint Presentation</vt:lpstr>
      <vt:lpstr>冷卻 COoling</vt:lpstr>
      <vt:lpstr>PowerPoint Presentation</vt:lpstr>
      <vt:lpstr>PowerPoint Presentation</vt:lpstr>
      <vt:lpstr>冷氣機及熱泵Air conditioners and heat pumps</vt:lpstr>
      <vt:lpstr>How a heat pump works</vt:lpstr>
      <vt:lpstr>家用熱泵熱水器， 可結合太陽能加熱系統的鍋爐 Household heat pump water heater, boiler that can be combined with solar heating system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4-2家庭能量節約及熱傳控制(39)</dc:title>
  <dc:creator>FHTLAB</dc:creator>
  <cp:lastModifiedBy>da yoda</cp:lastModifiedBy>
  <cp:revision>21</cp:revision>
  <dcterms:created xsi:type="dcterms:W3CDTF">2013-01-30T02:27:26Z</dcterms:created>
  <dcterms:modified xsi:type="dcterms:W3CDTF">2024-02-09T07:47:45Z</dcterms:modified>
</cp:coreProperties>
</file>