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46"/>
  </p:notesMasterIdLst>
  <p:sldIdLst>
    <p:sldId id="299" r:id="rId2"/>
    <p:sldId id="257" r:id="rId3"/>
    <p:sldId id="259" r:id="rId4"/>
    <p:sldId id="260" r:id="rId5"/>
    <p:sldId id="261" r:id="rId6"/>
    <p:sldId id="263" r:id="rId7"/>
    <p:sldId id="264" r:id="rId8"/>
    <p:sldId id="265" r:id="rId9"/>
    <p:sldId id="266" r:id="rId10"/>
    <p:sldId id="267" r:id="rId11"/>
    <p:sldId id="268" r:id="rId12"/>
    <p:sldId id="300" r:id="rId13"/>
    <p:sldId id="269" r:id="rId14"/>
    <p:sldId id="270" r:id="rId15"/>
    <p:sldId id="271" r:id="rId16"/>
    <p:sldId id="30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30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303" r:id="rId44"/>
    <p:sldId id="298"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p:cViewPr varScale="1">
        <p:scale>
          <a:sx n="92" d="100"/>
          <a:sy n="92" d="100"/>
        </p:scale>
        <p:origin x="16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302020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117652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8389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3295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561736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6972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1413663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23712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56118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3294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3356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16623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162&amp;v=8CgL6P6o81I&amp;embeds_referring_euri=https%3A%2F%2Fwww.google.com%2F&amp;source_ve_path=MTI3Mjk5LDIzODUx&amp;feature=emb_title" TargetMode="External"/><Relationship Id="rId2" Type="http://schemas.openxmlformats.org/officeDocument/2006/relationships/hyperlink" Target="https://www.junyiacademy.org/junyi-competency/competency-masc/masc-seni-phy/cooc-seni-ph-re/cooc-seni-ph-re-5/v/ufx92nf2DZo?v=ufx92nf2DZo"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能源運用類型及能量轉換</a:t>
            </a:r>
            <a:br>
              <a:rPr lang="en-US" altLang="zh-TW" dirty="0"/>
            </a:br>
            <a:r>
              <a:rPr lang="en-US" altLang="zh-TW" dirty="0"/>
              <a:t>Types of energy use and energy conversion</a:t>
            </a:r>
            <a:endParaRPr lang="zh-TW" altLang="en-US" dirty="0"/>
          </a:p>
        </p:txBody>
      </p:sp>
      <p:sp>
        <p:nvSpPr>
          <p:cNvPr id="3" name="副標題 2"/>
          <p:cNvSpPr>
            <a:spLocks noGrp="1"/>
          </p:cNvSpPr>
          <p:nvPr>
            <p:ph type="subTitle" idx="1"/>
          </p:nvPr>
        </p:nvSpPr>
        <p:spPr/>
        <p:txBody>
          <a:bodyPr>
            <a:normAutofit fontScale="77500" lnSpcReduction="20000"/>
          </a:bodyPr>
          <a:lstStyle/>
          <a:p>
            <a:r>
              <a:rPr lang="zh-TW" altLang="en-US" dirty="0"/>
              <a:t>熱與功</a:t>
            </a:r>
            <a:endParaRPr lang="en-US" altLang="zh-TW" dirty="0"/>
          </a:p>
          <a:p>
            <a:endParaRPr lang="en-US" altLang="zh-TW" dirty="0"/>
          </a:p>
          <a:p>
            <a:r>
              <a:rPr lang="en-US" altLang="zh-TW" dirty="0"/>
              <a:t>Heat and Work</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1" y="980728"/>
            <a:ext cx="6858000" cy="595536"/>
          </a:xfrm>
        </p:spPr>
        <p:txBody>
          <a:bodyPr>
            <a:normAutofit fontScale="90000"/>
          </a:bodyPr>
          <a:lstStyle/>
          <a:p>
            <a:pPr algn="ctr"/>
            <a:r>
              <a:rPr lang="zh-TW" altLang="en-US" dirty="0">
                <a:solidFill>
                  <a:schemeClr val="tx2"/>
                </a:solidFill>
              </a:rPr>
              <a:t>一杯咖啡，水具有高比熱</a:t>
            </a:r>
            <a:br>
              <a:rPr lang="en-US" altLang="zh-TW" dirty="0">
                <a:solidFill>
                  <a:schemeClr val="tx2"/>
                </a:solidFill>
              </a:rPr>
            </a:br>
            <a:r>
              <a:rPr lang="en-US" altLang="zh-TW" dirty="0">
                <a:solidFill>
                  <a:schemeClr val="tx2"/>
                </a:solidFill>
              </a:rPr>
              <a:t>A cup of coffee, water has a high specific heat</a:t>
            </a:r>
            <a:endParaRPr lang="zh-TW" altLang="en-US" dirty="0">
              <a:solidFill>
                <a:schemeClr val="tx2"/>
              </a:solidFill>
            </a:endParaRPr>
          </a:p>
        </p:txBody>
      </p:sp>
      <p:pic>
        <p:nvPicPr>
          <p:cNvPr id="10242" name="Picture 2"/>
          <p:cNvPicPr>
            <a:picLocks noGrp="1" noChangeAspect="1" noChangeArrowheads="1"/>
          </p:cNvPicPr>
          <p:nvPr>
            <p:ph idx="1"/>
          </p:nvPr>
        </p:nvPicPr>
        <p:blipFill>
          <a:blip r:embed="rId2" cstate="print"/>
          <a:stretch>
            <a:fillRect/>
          </a:stretch>
        </p:blipFill>
        <p:spPr bwMode="auto">
          <a:xfrm>
            <a:off x="2954647" y="1916832"/>
            <a:ext cx="3234705" cy="432804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484784"/>
            <a:ext cx="8229600" cy="275198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484784"/>
            <a:ext cx="8229600" cy="275198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sp>
        <p:nvSpPr>
          <p:cNvPr id="3" name="TextBox 2">
            <a:extLst>
              <a:ext uri="{FF2B5EF4-FFF2-40B4-BE49-F238E27FC236}">
                <a16:creationId xmlns:a16="http://schemas.microsoft.com/office/drawing/2014/main" id="{10FCF486-D2F8-94FB-3F76-5FDBC02F75CE}"/>
              </a:ext>
            </a:extLst>
          </p:cNvPr>
          <p:cNvSpPr txBox="1"/>
          <p:nvPr/>
        </p:nvSpPr>
        <p:spPr>
          <a:xfrm>
            <a:off x="827584" y="1700808"/>
            <a:ext cx="7416824" cy="646331"/>
          </a:xfrm>
          <a:prstGeom prst="rect">
            <a:avLst/>
          </a:prstGeom>
          <a:solidFill>
            <a:schemeClr val="bg1"/>
          </a:solidFill>
        </p:spPr>
        <p:txBody>
          <a:bodyPr wrap="square" rtlCol="0">
            <a:spAutoFit/>
          </a:bodyPr>
          <a:lstStyle/>
          <a:p>
            <a:r>
              <a:rPr lang="en-TW" dirty="0"/>
              <a:t>How much heat is needed to raise the temperature of 4 gallons of water from 60 F to 100 F?</a:t>
            </a:r>
          </a:p>
        </p:txBody>
      </p:sp>
      <p:sp>
        <p:nvSpPr>
          <p:cNvPr id="4" name="TextBox 3">
            <a:extLst>
              <a:ext uri="{FF2B5EF4-FFF2-40B4-BE49-F238E27FC236}">
                <a16:creationId xmlns:a16="http://schemas.microsoft.com/office/drawing/2014/main" id="{33CC4612-0360-9DB8-1BBC-65CDCB1BC19D}"/>
              </a:ext>
            </a:extLst>
          </p:cNvPr>
          <p:cNvSpPr txBox="1"/>
          <p:nvPr/>
        </p:nvSpPr>
        <p:spPr>
          <a:xfrm>
            <a:off x="827584" y="2883200"/>
            <a:ext cx="7416824" cy="1200329"/>
          </a:xfrm>
          <a:prstGeom prst="rect">
            <a:avLst/>
          </a:prstGeom>
          <a:solidFill>
            <a:schemeClr val="bg1"/>
          </a:solidFill>
        </p:spPr>
        <p:txBody>
          <a:bodyPr wrap="square" rtlCol="0">
            <a:spAutoFit/>
          </a:bodyPr>
          <a:lstStyle/>
          <a:p>
            <a:r>
              <a:rPr lang="en-TW" dirty="0"/>
              <a:t>1 F temperature raise for 1 lb water requires 1 BTU. For each 1 lb, to raise to 40 F requires 40 BTU. Thus, 4 gallons * 8.3 lbs/gallon * 40 F * 1 BTU/lb*F = 1328 BTU.</a:t>
            </a:r>
          </a:p>
          <a:p>
            <a:endParaRPr lang="en-TW" dirty="0"/>
          </a:p>
        </p:txBody>
      </p:sp>
    </p:spTree>
    <p:extLst>
      <p:ext uri="{BB962C8B-B14F-4D97-AF65-F5344CB8AC3E}">
        <p14:creationId xmlns:p14="http://schemas.microsoft.com/office/powerpoint/2010/main" val="329045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物體加熱以後，其溫度不一定會增加，它有可能僅是產生</a:t>
            </a:r>
            <a:r>
              <a:rPr lang="zh-TW" altLang="en-US" dirty="0">
                <a:solidFill>
                  <a:schemeClr val="accent3"/>
                </a:solidFill>
              </a:rPr>
              <a:t>相變化 </a:t>
            </a:r>
            <a:r>
              <a:rPr lang="en-US" altLang="zh-TW" dirty="0">
                <a:solidFill>
                  <a:schemeClr val="accent3"/>
                </a:solidFill>
              </a:rPr>
              <a:t>(change of phase)</a:t>
            </a:r>
            <a:r>
              <a:rPr lang="zh-TW" altLang="en-US" dirty="0"/>
              <a:t>。</a:t>
            </a:r>
            <a:endParaRPr lang="en-US" altLang="zh-TW" dirty="0"/>
          </a:p>
          <a:p>
            <a:r>
              <a:rPr lang="zh-TW" altLang="en-US" dirty="0"/>
              <a:t>將單位質量的液體加熱至其沸點，</a:t>
            </a:r>
            <a:r>
              <a:rPr lang="zh-TW" altLang="en-US" dirty="0">
                <a:solidFill>
                  <a:schemeClr val="accent3"/>
                </a:solidFill>
              </a:rPr>
              <a:t>在相同溫度下</a:t>
            </a:r>
            <a:r>
              <a:rPr lang="zh-TW" altLang="en-US" dirty="0"/>
              <a:t>完全變成氣體所需的熱量稱作材料的</a:t>
            </a:r>
            <a:r>
              <a:rPr lang="zh-TW" altLang="en-US" dirty="0">
                <a:solidFill>
                  <a:schemeClr val="accent3"/>
                </a:solidFill>
              </a:rPr>
              <a:t>汽化熱 </a:t>
            </a:r>
            <a:r>
              <a:rPr lang="en-US" altLang="zh-TW" dirty="0">
                <a:solidFill>
                  <a:schemeClr val="accent3"/>
                </a:solidFill>
              </a:rPr>
              <a:t>(heat of vaporization)</a:t>
            </a:r>
            <a:r>
              <a:rPr lang="zh-TW" altLang="en-US" dirty="0"/>
              <a:t>。</a:t>
            </a:r>
            <a:endParaRPr lang="en-US" altLang="zh-TW" dirty="0"/>
          </a:p>
          <a:p>
            <a:r>
              <a:rPr lang="zh-TW" altLang="en-US" dirty="0"/>
              <a:t>將單位質量的固體加熱至其熔點，在相同溫度下完全變成液體所需的熱量稱作材料的</a:t>
            </a:r>
            <a:r>
              <a:rPr lang="zh-TW" altLang="en-US" dirty="0">
                <a:solidFill>
                  <a:schemeClr val="accent3"/>
                </a:solidFill>
              </a:rPr>
              <a:t>熔解熱 </a:t>
            </a:r>
            <a:r>
              <a:rPr lang="en-US" altLang="zh-TW" dirty="0">
                <a:solidFill>
                  <a:schemeClr val="accent3"/>
                </a:solidFill>
              </a:rPr>
              <a:t>(heat of fusion)</a:t>
            </a:r>
            <a:r>
              <a:rPr lang="zh-TW" altLang="en-US" dirty="0"/>
              <a:t>。</a:t>
            </a:r>
            <a:endParaRPr lang="en-US" altLang="zh-TW" dirty="0"/>
          </a:p>
          <a:p>
            <a:r>
              <a:rPr lang="en-US" altLang="zh-TW" dirty="0"/>
              <a:t>When an object is heated, its temperature does not necessarily increase; it may simply produce a change of phase.</a:t>
            </a:r>
          </a:p>
          <a:p>
            <a:r>
              <a:rPr lang="en-US" altLang="zh-TW" dirty="0"/>
              <a:t>The heat required to heat a unit mass of a liquid to its boiling point and completely turn it into a gas at the same temperature is called the heat of vaporization of the material.</a:t>
            </a:r>
          </a:p>
          <a:p>
            <a:r>
              <a:rPr lang="en-US" altLang="zh-TW" dirty="0"/>
              <a:t>The heat required to heat a unit mass of a solid to its melting point and completely turn it into a liquid at the same temperature is called the heat of fusion of the material.</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cstate="print"/>
          <a:stretch>
            <a:fillRect/>
          </a:stretch>
        </p:blipFill>
        <p:spPr bwMode="auto">
          <a:xfrm>
            <a:off x="539552" y="620688"/>
            <a:ext cx="8086619" cy="554553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
        <p:nvSpPr>
          <p:cNvPr id="3" name="TextBox 2">
            <a:extLst>
              <a:ext uri="{FF2B5EF4-FFF2-40B4-BE49-F238E27FC236}">
                <a16:creationId xmlns:a16="http://schemas.microsoft.com/office/drawing/2014/main" id="{090E1916-AF84-597B-F198-0F9887DFD7E4}"/>
              </a:ext>
            </a:extLst>
          </p:cNvPr>
          <p:cNvSpPr txBox="1"/>
          <p:nvPr/>
        </p:nvSpPr>
        <p:spPr>
          <a:xfrm rot="16200000">
            <a:off x="-167839" y="2417834"/>
            <a:ext cx="1371337" cy="369332"/>
          </a:xfrm>
          <a:prstGeom prst="rect">
            <a:avLst/>
          </a:prstGeom>
          <a:noFill/>
        </p:spPr>
        <p:txBody>
          <a:bodyPr wrap="none" rtlCol="0">
            <a:spAutoFit/>
          </a:bodyPr>
          <a:lstStyle/>
          <a:p>
            <a:r>
              <a:rPr lang="en-TW" dirty="0"/>
              <a:t>temperature</a:t>
            </a:r>
          </a:p>
        </p:txBody>
      </p:sp>
      <p:sp>
        <p:nvSpPr>
          <p:cNvPr id="4" name="TextBox 3">
            <a:extLst>
              <a:ext uri="{FF2B5EF4-FFF2-40B4-BE49-F238E27FC236}">
                <a16:creationId xmlns:a16="http://schemas.microsoft.com/office/drawing/2014/main" id="{0086A6F8-6487-48DF-F7F6-59B6B754A28A}"/>
              </a:ext>
            </a:extLst>
          </p:cNvPr>
          <p:cNvSpPr txBox="1"/>
          <p:nvPr/>
        </p:nvSpPr>
        <p:spPr>
          <a:xfrm>
            <a:off x="6300192" y="5085184"/>
            <a:ext cx="891078" cy="369332"/>
          </a:xfrm>
          <a:prstGeom prst="rect">
            <a:avLst/>
          </a:prstGeom>
          <a:noFill/>
        </p:spPr>
        <p:txBody>
          <a:bodyPr wrap="none" rtlCol="0">
            <a:spAutoFit/>
          </a:bodyPr>
          <a:lstStyle/>
          <a:p>
            <a:r>
              <a:rPr lang="en-TW" dirty="0"/>
              <a:t>heating</a:t>
            </a:r>
          </a:p>
        </p:txBody>
      </p:sp>
      <p:sp>
        <p:nvSpPr>
          <p:cNvPr id="6" name="TextBox 5">
            <a:extLst>
              <a:ext uri="{FF2B5EF4-FFF2-40B4-BE49-F238E27FC236}">
                <a16:creationId xmlns:a16="http://schemas.microsoft.com/office/drawing/2014/main" id="{07D7CD77-F033-FAA6-CA7E-945C7A994964}"/>
              </a:ext>
            </a:extLst>
          </p:cNvPr>
          <p:cNvSpPr txBox="1"/>
          <p:nvPr/>
        </p:nvSpPr>
        <p:spPr>
          <a:xfrm>
            <a:off x="7676510" y="4850986"/>
            <a:ext cx="1146148" cy="369332"/>
          </a:xfrm>
          <a:prstGeom prst="rect">
            <a:avLst/>
          </a:prstGeom>
          <a:noFill/>
        </p:spPr>
        <p:txBody>
          <a:bodyPr wrap="none" rtlCol="0">
            <a:spAutoFit/>
          </a:bodyPr>
          <a:lstStyle/>
          <a:p>
            <a:r>
              <a:rPr lang="en-TW" dirty="0"/>
              <a:t>kilocalorie</a:t>
            </a:r>
          </a:p>
        </p:txBody>
      </p:sp>
      <p:sp>
        <p:nvSpPr>
          <p:cNvPr id="7" name="TextBox 6">
            <a:extLst>
              <a:ext uri="{FF2B5EF4-FFF2-40B4-BE49-F238E27FC236}">
                <a16:creationId xmlns:a16="http://schemas.microsoft.com/office/drawing/2014/main" id="{2FF75177-17C5-01B8-6D2A-C25F9B5CD630}"/>
              </a:ext>
            </a:extLst>
          </p:cNvPr>
          <p:cNvSpPr txBox="1"/>
          <p:nvPr/>
        </p:nvSpPr>
        <p:spPr>
          <a:xfrm>
            <a:off x="3779912" y="6052646"/>
            <a:ext cx="2307555" cy="369332"/>
          </a:xfrm>
          <a:prstGeom prst="rect">
            <a:avLst/>
          </a:prstGeom>
          <a:noFill/>
        </p:spPr>
        <p:txBody>
          <a:bodyPr wrap="none" rtlCol="0">
            <a:spAutoFit/>
          </a:bodyPr>
          <a:lstStyle/>
          <a:p>
            <a:r>
              <a:rPr lang="en-US" dirty="0"/>
              <a:t>Phase change of water</a:t>
            </a:r>
            <a:endParaRPr lang="en-TW" dirty="0"/>
          </a:p>
        </p:txBody>
      </p:sp>
      <p:sp>
        <p:nvSpPr>
          <p:cNvPr id="8" name="TextBox 7">
            <a:extLst>
              <a:ext uri="{FF2B5EF4-FFF2-40B4-BE49-F238E27FC236}">
                <a16:creationId xmlns:a16="http://schemas.microsoft.com/office/drawing/2014/main" id="{44967133-CF4B-AA71-B638-ABCDAAE190F4}"/>
              </a:ext>
            </a:extLst>
          </p:cNvPr>
          <p:cNvSpPr txBox="1"/>
          <p:nvPr/>
        </p:nvSpPr>
        <p:spPr>
          <a:xfrm>
            <a:off x="1907704" y="4221088"/>
            <a:ext cx="450764" cy="369332"/>
          </a:xfrm>
          <a:prstGeom prst="rect">
            <a:avLst/>
          </a:prstGeom>
          <a:noFill/>
        </p:spPr>
        <p:txBody>
          <a:bodyPr wrap="none" rtlCol="0">
            <a:spAutoFit/>
          </a:bodyPr>
          <a:lstStyle/>
          <a:p>
            <a:r>
              <a:rPr lang="en-TW" dirty="0"/>
              <a:t>ice</a:t>
            </a:r>
          </a:p>
        </p:txBody>
      </p:sp>
      <p:sp>
        <p:nvSpPr>
          <p:cNvPr id="9" name="TextBox 8">
            <a:extLst>
              <a:ext uri="{FF2B5EF4-FFF2-40B4-BE49-F238E27FC236}">
                <a16:creationId xmlns:a16="http://schemas.microsoft.com/office/drawing/2014/main" id="{8CD5B303-3EDC-06EA-6F35-A0629CEE6EF8}"/>
              </a:ext>
            </a:extLst>
          </p:cNvPr>
          <p:cNvSpPr txBox="1"/>
          <p:nvPr/>
        </p:nvSpPr>
        <p:spPr>
          <a:xfrm>
            <a:off x="2627784" y="3449647"/>
            <a:ext cx="898003" cy="369332"/>
          </a:xfrm>
          <a:prstGeom prst="rect">
            <a:avLst/>
          </a:prstGeom>
          <a:noFill/>
        </p:spPr>
        <p:txBody>
          <a:bodyPr wrap="none" rtlCol="0">
            <a:spAutoFit/>
          </a:bodyPr>
          <a:lstStyle/>
          <a:p>
            <a:r>
              <a:rPr lang="en-TW" dirty="0"/>
              <a:t>melting</a:t>
            </a:r>
          </a:p>
        </p:txBody>
      </p:sp>
      <p:sp>
        <p:nvSpPr>
          <p:cNvPr id="10" name="TextBox 9">
            <a:extLst>
              <a:ext uri="{FF2B5EF4-FFF2-40B4-BE49-F238E27FC236}">
                <a16:creationId xmlns:a16="http://schemas.microsoft.com/office/drawing/2014/main" id="{A41723A5-D516-452A-AD9E-0A09602F690A}"/>
              </a:ext>
            </a:extLst>
          </p:cNvPr>
          <p:cNvSpPr txBox="1"/>
          <p:nvPr/>
        </p:nvSpPr>
        <p:spPr>
          <a:xfrm>
            <a:off x="1995612" y="2596911"/>
            <a:ext cx="725711" cy="369332"/>
          </a:xfrm>
          <a:prstGeom prst="rect">
            <a:avLst/>
          </a:prstGeom>
          <a:noFill/>
        </p:spPr>
        <p:txBody>
          <a:bodyPr wrap="none" rtlCol="0">
            <a:spAutoFit/>
          </a:bodyPr>
          <a:lstStyle/>
          <a:p>
            <a:r>
              <a:rPr lang="en-TW" dirty="0"/>
              <a:t>water</a:t>
            </a:r>
          </a:p>
        </p:txBody>
      </p:sp>
      <p:sp>
        <p:nvSpPr>
          <p:cNvPr id="11" name="TextBox 10">
            <a:extLst>
              <a:ext uri="{FF2B5EF4-FFF2-40B4-BE49-F238E27FC236}">
                <a16:creationId xmlns:a16="http://schemas.microsoft.com/office/drawing/2014/main" id="{4406D601-35F9-B03B-6B63-410D8568BAFF}"/>
              </a:ext>
            </a:extLst>
          </p:cNvPr>
          <p:cNvSpPr txBox="1"/>
          <p:nvPr/>
        </p:nvSpPr>
        <p:spPr>
          <a:xfrm>
            <a:off x="4933689" y="2231634"/>
            <a:ext cx="817853" cy="369332"/>
          </a:xfrm>
          <a:prstGeom prst="rect">
            <a:avLst/>
          </a:prstGeom>
          <a:noFill/>
        </p:spPr>
        <p:txBody>
          <a:bodyPr wrap="none" rtlCol="0">
            <a:spAutoFit/>
          </a:bodyPr>
          <a:lstStyle/>
          <a:p>
            <a:r>
              <a:rPr lang="en-TW" dirty="0"/>
              <a:t>boiling</a:t>
            </a:r>
          </a:p>
        </p:txBody>
      </p:sp>
      <p:sp>
        <p:nvSpPr>
          <p:cNvPr id="12" name="TextBox 11">
            <a:extLst>
              <a:ext uri="{FF2B5EF4-FFF2-40B4-BE49-F238E27FC236}">
                <a16:creationId xmlns:a16="http://schemas.microsoft.com/office/drawing/2014/main" id="{42C229A1-9D27-7217-C69C-AE0FE9FFF643}"/>
              </a:ext>
            </a:extLst>
          </p:cNvPr>
          <p:cNvSpPr txBox="1"/>
          <p:nvPr/>
        </p:nvSpPr>
        <p:spPr>
          <a:xfrm>
            <a:off x="4269917" y="2885198"/>
            <a:ext cx="1327543" cy="369332"/>
          </a:xfrm>
          <a:prstGeom prst="rect">
            <a:avLst/>
          </a:prstGeom>
          <a:noFill/>
        </p:spPr>
        <p:txBody>
          <a:bodyPr wrap="none" rtlCol="0">
            <a:spAutoFit/>
          </a:bodyPr>
          <a:lstStyle/>
          <a:p>
            <a:r>
              <a:rPr lang="en-US" dirty="0"/>
              <a:t>A</a:t>
            </a:r>
            <a:r>
              <a:rPr lang="en-TW" dirty="0"/>
              <a:t>bsorb heat</a:t>
            </a:r>
          </a:p>
        </p:txBody>
      </p:sp>
      <p:sp>
        <p:nvSpPr>
          <p:cNvPr id="13" name="TextBox 12">
            <a:extLst>
              <a:ext uri="{FF2B5EF4-FFF2-40B4-BE49-F238E27FC236}">
                <a16:creationId xmlns:a16="http://schemas.microsoft.com/office/drawing/2014/main" id="{3B7B5026-B802-0054-AFBA-1C86C5691A13}"/>
              </a:ext>
            </a:extLst>
          </p:cNvPr>
          <p:cNvSpPr txBox="1"/>
          <p:nvPr/>
        </p:nvSpPr>
        <p:spPr>
          <a:xfrm>
            <a:off x="3892479" y="1306564"/>
            <a:ext cx="1380763" cy="369332"/>
          </a:xfrm>
          <a:prstGeom prst="rect">
            <a:avLst/>
          </a:prstGeom>
          <a:noFill/>
        </p:spPr>
        <p:txBody>
          <a:bodyPr wrap="none" rtlCol="0">
            <a:spAutoFit/>
          </a:bodyPr>
          <a:lstStyle/>
          <a:p>
            <a:r>
              <a:rPr lang="en-US" dirty="0"/>
              <a:t>R</a:t>
            </a:r>
            <a:r>
              <a:rPr lang="en-TW" dirty="0"/>
              <a:t>elease heat</a:t>
            </a:r>
          </a:p>
        </p:txBody>
      </p:sp>
      <p:sp>
        <p:nvSpPr>
          <p:cNvPr id="14" name="TextBox 13">
            <a:extLst>
              <a:ext uri="{FF2B5EF4-FFF2-40B4-BE49-F238E27FC236}">
                <a16:creationId xmlns:a16="http://schemas.microsoft.com/office/drawing/2014/main" id="{68CD31A3-DD76-6B7E-E788-8CC3A4CF6564}"/>
              </a:ext>
            </a:extLst>
          </p:cNvPr>
          <p:cNvSpPr txBox="1"/>
          <p:nvPr/>
        </p:nvSpPr>
        <p:spPr>
          <a:xfrm>
            <a:off x="6745731" y="2046968"/>
            <a:ext cx="756682" cy="369332"/>
          </a:xfrm>
          <a:prstGeom prst="rect">
            <a:avLst/>
          </a:prstGeom>
          <a:noFill/>
        </p:spPr>
        <p:txBody>
          <a:bodyPr wrap="none" rtlCol="0">
            <a:spAutoFit/>
          </a:bodyPr>
          <a:lstStyle/>
          <a:p>
            <a:r>
              <a:rPr lang="en-TW" dirty="0"/>
              <a:t>steam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251520" y="1196752"/>
            <a:ext cx="8529681" cy="409359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251520" y="1196752"/>
            <a:ext cx="8529681" cy="409359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sp>
        <p:nvSpPr>
          <p:cNvPr id="3" name="TextBox 2">
            <a:extLst>
              <a:ext uri="{FF2B5EF4-FFF2-40B4-BE49-F238E27FC236}">
                <a16:creationId xmlns:a16="http://schemas.microsoft.com/office/drawing/2014/main" id="{9AF2CE3D-8138-ED34-7479-1B8485B08FBB}"/>
              </a:ext>
            </a:extLst>
          </p:cNvPr>
          <p:cNvSpPr txBox="1"/>
          <p:nvPr/>
        </p:nvSpPr>
        <p:spPr>
          <a:xfrm>
            <a:off x="539552" y="1844824"/>
            <a:ext cx="7839922" cy="646331"/>
          </a:xfrm>
          <a:prstGeom prst="rect">
            <a:avLst/>
          </a:prstGeom>
          <a:solidFill>
            <a:schemeClr val="bg1"/>
          </a:solidFill>
        </p:spPr>
        <p:txBody>
          <a:bodyPr wrap="square" rtlCol="0">
            <a:spAutoFit/>
          </a:bodyPr>
          <a:lstStyle/>
          <a:p>
            <a:r>
              <a:rPr lang="en-TW" dirty="0"/>
              <a:t>How much heat is needed to bring 1 L of water at 20 degrees C to boil? What is the energy (heat) needed to completely boil off the water?</a:t>
            </a:r>
          </a:p>
        </p:txBody>
      </p:sp>
      <p:sp>
        <p:nvSpPr>
          <p:cNvPr id="4" name="TextBox 3">
            <a:extLst>
              <a:ext uri="{FF2B5EF4-FFF2-40B4-BE49-F238E27FC236}">
                <a16:creationId xmlns:a16="http://schemas.microsoft.com/office/drawing/2014/main" id="{3EBA3243-3D59-EF8F-B4E7-C4687E08B9CA}"/>
              </a:ext>
            </a:extLst>
          </p:cNvPr>
          <p:cNvSpPr txBox="1"/>
          <p:nvPr/>
        </p:nvSpPr>
        <p:spPr>
          <a:xfrm>
            <a:off x="362799" y="3137770"/>
            <a:ext cx="8169641" cy="2031325"/>
          </a:xfrm>
          <a:prstGeom prst="rect">
            <a:avLst/>
          </a:prstGeom>
          <a:solidFill>
            <a:schemeClr val="bg1"/>
          </a:solidFill>
        </p:spPr>
        <p:txBody>
          <a:bodyPr wrap="square" rtlCol="0">
            <a:spAutoFit/>
          </a:bodyPr>
          <a:lstStyle/>
          <a:p>
            <a:r>
              <a:rPr lang="en-TW" dirty="0"/>
              <a:t>The heat is calculated as follows:</a:t>
            </a:r>
          </a:p>
          <a:p>
            <a:r>
              <a:rPr lang="en-TW" dirty="0"/>
              <a:t>Q = mc(T</a:t>
            </a:r>
            <a:r>
              <a:rPr lang="en-TW" baseline="-25000" dirty="0"/>
              <a:t>1</a:t>
            </a:r>
            <a:r>
              <a:rPr lang="en-TW" dirty="0"/>
              <a:t> – T</a:t>
            </a:r>
            <a:r>
              <a:rPr lang="en-TW" baseline="-25000" dirty="0"/>
              <a:t>2</a:t>
            </a:r>
            <a:r>
              <a:rPr lang="en-TW" dirty="0"/>
              <a:t>) = 1 kg * 4186 J/kg*C(100 C – 20 C) = 334,000 J.</a:t>
            </a:r>
          </a:p>
          <a:p>
            <a:endParaRPr lang="en-TW" dirty="0"/>
          </a:p>
          <a:p>
            <a:r>
              <a:rPr lang="en-TW" dirty="0"/>
              <a:t>At 100 C, 2260 kJ/kg heat is needed to convert liquid water to steam (heat of vaporization). The total is the sum, 2260 kJ + 334 kJ = 2594 kJ.</a:t>
            </a:r>
          </a:p>
          <a:p>
            <a:endParaRPr lang="en-TW" dirty="0"/>
          </a:p>
          <a:p>
            <a:endParaRPr lang="en-TW" dirty="0"/>
          </a:p>
        </p:txBody>
      </p:sp>
    </p:spTree>
    <p:extLst>
      <p:ext uri="{BB962C8B-B14F-4D97-AF65-F5344CB8AC3E}">
        <p14:creationId xmlns:p14="http://schemas.microsoft.com/office/powerpoint/2010/main" val="8575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404664"/>
            <a:ext cx="6858000" cy="595536"/>
          </a:xfrm>
        </p:spPr>
        <p:txBody>
          <a:bodyPr>
            <a:normAutofit fontScale="90000"/>
          </a:bodyPr>
          <a:lstStyle/>
          <a:p>
            <a:r>
              <a:rPr lang="zh-TW" altLang="en-US" dirty="0">
                <a:solidFill>
                  <a:schemeClr val="tx2"/>
                </a:solidFill>
              </a:rPr>
              <a:t>熱傳原理</a:t>
            </a:r>
            <a:r>
              <a:rPr lang="en-US" altLang="zh-TW" dirty="0">
                <a:solidFill>
                  <a:schemeClr val="tx2"/>
                </a:solidFill>
              </a:rPr>
              <a:t>Principles of heat transfer</a:t>
            </a:r>
            <a:endParaRPr lang="zh-TW" altLang="en-US" dirty="0">
              <a:solidFill>
                <a:schemeClr val="tx2"/>
              </a:solidFill>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251520" y="1484784"/>
            <a:ext cx="8741781" cy="368704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t>自某一熱體到另一冷體有三種熱傳方法：</a:t>
            </a:r>
            <a:r>
              <a:rPr lang="zh-TW" altLang="en-US" dirty="0">
                <a:solidFill>
                  <a:schemeClr val="accent3"/>
                </a:solidFill>
              </a:rPr>
              <a:t>傳導、對流</a:t>
            </a:r>
            <a:r>
              <a:rPr lang="zh-TW" altLang="en-US" dirty="0"/>
              <a:t>和</a:t>
            </a:r>
            <a:r>
              <a:rPr lang="zh-TW" altLang="en-US" dirty="0">
                <a:solidFill>
                  <a:schemeClr val="accent3"/>
                </a:solidFill>
              </a:rPr>
              <a:t>輻射</a:t>
            </a:r>
            <a:r>
              <a:rPr lang="zh-TW" altLang="en-US" dirty="0"/>
              <a:t>。</a:t>
            </a:r>
            <a:endParaRPr lang="en-US" altLang="zh-TW" dirty="0"/>
          </a:p>
          <a:p>
            <a:endParaRPr lang="en-US" altLang="zh-TW" dirty="0"/>
          </a:p>
          <a:p>
            <a:r>
              <a:rPr lang="zh-TW" altLang="en-US" dirty="0">
                <a:solidFill>
                  <a:schemeClr val="accent3"/>
                </a:solidFill>
              </a:rPr>
              <a:t>熱傳</a:t>
            </a:r>
          </a:p>
          <a:p>
            <a:pPr marL="971550" lvl="1" indent="-514350">
              <a:buFont typeface="+mj-lt"/>
              <a:buAutoNum type="arabicPeriod"/>
            </a:pPr>
            <a:r>
              <a:rPr lang="zh-TW" altLang="en-US" dirty="0"/>
              <a:t>將能量轉移到另一物體的兩個方法之一 </a:t>
            </a:r>
            <a:r>
              <a:rPr lang="en-US" altLang="zh-TW" dirty="0"/>
              <a:t>(</a:t>
            </a:r>
            <a:r>
              <a:rPr lang="zh-TW" altLang="en-US" dirty="0"/>
              <a:t>另一個是作功</a:t>
            </a:r>
            <a:r>
              <a:rPr lang="en-US" altLang="zh-TW" dirty="0"/>
              <a:t>)</a:t>
            </a:r>
            <a:r>
              <a:rPr lang="zh-TW" altLang="en-US" dirty="0"/>
              <a:t>。</a:t>
            </a:r>
          </a:p>
          <a:p>
            <a:pPr marL="971550" lvl="1" indent="-514350">
              <a:buFont typeface="+mj-lt"/>
              <a:buAutoNum type="arabicPeriod"/>
            </a:pPr>
            <a:r>
              <a:rPr lang="zh-TW" altLang="en-US" dirty="0"/>
              <a:t>僅當兩個物體之間具有溫度差時才會發生。</a:t>
            </a:r>
          </a:p>
          <a:p>
            <a:pPr marL="971550" lvl="1" indent="-514350">
              <a:buFont typeface="+mj-lt"/>
              <a:buAutoNum type="arabicPeriod"/>
            </a:pPr>
            <a:r>
              <a:rPr lang="zh-TW" altLang="en-US" dirty="0"/>
              <a:t>透過傳導、對流和輻射的過程發生。</a:t>
            </a:r>
            <a:endParaRPr lang="en-US" altLang="zh-TW" dirty="0"/>
          </a:p>
          <a:p>
            <a:pPr marL="457200" lvl="1" indent="0">
              <a:buNone/>
            </a:pPr>
            <a:r>
              <a:rPr lang="en-US" altLang="zh-TW" dirty="0"/>
              <a:t>There are three methods of heat transfer from a hot body to another cold body: conduction, convection and radiation.</a:t>
            </a:r>
          </a:p>
          <a:p>
            <a:pPr marL="971550" lvl="1" indent="-514350">
              <a:buFont typeface="+mj-lt"/>
              <a:buAutoNum type="arabicPeriod"/>
            </a:pPr>
            <a:endParaRPr lang="en-US" altLang="zh-TW" dirty="0"/>
          </a:p>
          <a:p>
            <a:pPr marL="457200" lvl="1" indent="0">
              <a:buNone/>
            </a:pPr>
            <a:r>
              <a:rPr lang="en-US" altLang="zh-TW" dirty="0"/>
              <a:t>Heat transfer</a:t>
            </a:r>
          </a:p>
          <a:p>
            <a:pPr marL="971550" lvl="1" indent="-514350">
              <a:buFont typeface="+mj-lt"/>
              <a:buAutoNum type="arabicPeriod"/>
            </a:pPr>
            <a:r>
              <a:rPr lang="en-US" altLang="zh-TW" dirty="0"/>
              <a:t>One of two ways to transfer energy to another object (the other is work).</a:t>
            </a:r>
          </a:p>
          <a:p>
            <a:pPr marL="971550" lvl="1" indent="-514350">
              <a:buFont typeface="+mj-lt"/>
              <a:buAutoNum type="arabicPeriod"/>
            </a:pPr>
            <a:r>
              <a:rPr lang="en-US" altLang="zh-TW" dirty="0"/>
              <a:t>It only occurs when there is a temperature difference between the two objects.</a:t>
            </a:r>
          </a:p>
          <a:p>
            <a:pPr marL="971550" lvl="1" indent="-514350">
              <a:buFont typeface="+mj-lt"/>
              <a:buAutoNum type="arabicPeriod"/>
            </a:pPr>
            <a:r>
              <a:rPr lang="en-US" altLang="zh-TW" dirty="0"/>
              <a:t>Occurs through the processes of conduction, convection and radiation.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傳導</a:t>
            </a:r>
            <a:r>
              <a:rPr lang="en-US" altLang="zh-TW" dirty="0">
                <a:solidFill>
                  <a:schemeClr val="tx2"/>
                </a:solidFill>
              </a:rPr>
              <a:t>Conduction</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在</a:t>
            </a:r>
            <a:r>
              <a:rPr lang="zh-TW" altLang="en-US" dirty="0">
                <a:solidFill>
                  <a:schemeClr val="accent3"/>
                </a:solidFill>
              </a:rPr>
              <a:t>傳導 </a:t>
            </a:r>
            <a:r>
              <a:rPr lang="en-US" altLang="zh-TW" dirty="0">
                <a:solidFill>
                  <a:schemeClr val="accent3"/>
                </a:solidFill>
              </a:rPr>
              <a:t>(conduction) </a:t>
            </a:r>
            <a:r>
              <a:rPr lang="zh-TW" altLang="en-US" dirty="0"/>
              <a:t>的過程中，熱是透過分子間的碰撞，從一個熱體傳送至另一個冷體。</a:t>
            </a:r>
            <a:endParaRPr lang="en-US" altLang="zh-TW" dirty="0"/>
          </a:p>
          <a:p>
            <a:r>
              <a:rPr lang="en-US" altLang="zh-TW" dirty="0"/>
              <a:t>In the process of conduction, heat is transferred from one hot body to another cold body through collisions between molecules.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pic>
        <p:nvPicPr>
          <p:cNvPr id="16386" name="Picture 2"/>
          <p:cNvPicPr>
            <a:picLocks noChangeAspect="1" noChangeArrowheads="1"/>
          </p:cNvPicPr>
          <p:nvPr/>
        </p:nvPicPr>
        <p:blipFill>
          <a:blip r:embed="rId2" cstate="print"/>
          <a:srcRect/>
          <a:stretch>
            <a:fillRect/>
          </a:stretch>
        </p:blipFill>
        <p:spPr bwMode="auto">
          <a:xfrm>
            <a:off x="1691680" y="2924944"/>
            <a:ext cx="5877272" cy="1185472"/>
          </a:xfrm>
          <a:prstGeom prst="rect">
            <a:avLst/>
          </a:prstGeom>
          <a:noFill/>
          <a:ln w="9525">
            <a:noFill/>
            <a:miter lim="800000"/>
            <a:headEnd/>
            <a:tailEnd/>
          </a:ln>
        </p:spPr>
      </p:pic>
      <p:sp>
        <p:nvSpPr>
          <p:cNvPr id="4" name="TextBox 3">
            <a:extLst>
              <a:ext uri="{FF2B5EF4-FFF2-40B4-BE49-F238E27FC236}">
                <a16:creationId xmlns:a16="http://schemas.microsoft.com/office/drawing/2014/main" id="{80956ED9-8387-A4D5-4B65-D23AEE27462C}"/>
              </a:ext>
            </a:extLst>
          </p:cNvPr>
          <p:cNvSpPr txBox="1"/>
          <p:nvPr/>
        </p:nvSpPr>
        <p:spPr>
          <a:xfrm>
            <a:off x="2690842" y="2555612"/>
            <a:ext cx="1737142" cy="369332"/>
          </a:xfrm>
          <a:prstGeom prst="rect">
            <a:avLst/>
          </a:prstGeom>
          <a:noFill/>
        </p:spPr>
        <p:txBody>
          <a:bodyPr wrap="none" rtlCol="0">
            <a:spAutoFit/>
          </a:bodyPr>
          <a:lstStyle/>
          <a:p>
            <a:r>
              <a:rPr lang="en-US" dirty="0"/>
              <a:t>H</a:t>
            </a:r>
            <a:r>
              <a:rPr lang="en-TW" dirty="0"/>
              <a:t>eat conduction</a:t>
            </a:r>
          </a:p>
        </p:txBody>
      </p:sp>
      <p:sp>
        <p:nvSpPr>
          <p:cNvPr id="6" name="TextBox 5">
            <a:extLst>
              <a:ext uri="{FF2B5EF4-FFF2-40B4-BE49-F238E27FC236}">
                <a16:creationId xmlns:a16="http://schemas.microsoft.com/office/drawing/2014/main" id="{7AFB20CF-7B57-D603-54A2-625E34A59958}"/>
              </a:ext>
            </a:extLst>
          </p:cNvPr>
          <p:cNvSpPr txBox="1"/>
          <p:nvPr/>
        </p:nvSpPr>
        <p:spPr>
          <a:xfrm>
            <a:off x="3252277" y="4108620"/>
            <a:ext cx="614271" cy="369332"/>
          </a:xfrm>
          <a:prstGeom prst="rect">
            <a:avLst/>
          </a:prstGeom>
          <a:noFill/>
        </p:spPr>
        <p:txBody>
          <a:bodyPr wrap="none" rtlCol="0">
            <a:spAutoFit/>
          </a:bodyPr>
          <a:lstStyle/>
          <a:p>
            <a:r>
              <a:rPr lang="en-TW" dirty="0"/>
              <a:t>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簡介</a:t>
            </a:r>
            <a:r>
              <a:rPr lang="en-US" altLang="zh-TW" dirty="0">
                <a:solidFill>
                  <a:schemeClr val="tx2"/>
                </a:solidFill>
              </a:rPr>
              <a:t>introduction</a:t>
            </a:r>
            <a:endParaRPr lang="zh-TW" altLang="en-US" dirty="0">
              <a:solidFill>
                <a:schemeClr val="tx2"/>
              </a:solidFill>
            </a:endParaRPr>
          </a:p>
        </p:txBody>
      </p:sp>
      <p:sp>
        <p:nvSpPr>
          <p:cNvPr id="7" name="內容版面配置區 6"/>
          <p:cNvSpPr>
            <a:spLocks noGrp="1"/>
          </p:cNvSpPr>
          <p:nvPr>
            <p:ph idx="1"/>
          </p:nvPr>
        </p:nvSpPr>
        <p:spPr/>
        <p:txBody>
          <a:bodyPr/>
          <a:lstStyle/>
          <a:p>
            <a:r>
              <a:rPr lang="zh-TW" altLang="en-US" dirty="0">
                <a:solidFill>
                  <a:schemeClr val="accent3"/>
                </a:solidFill>
              </a:rPr>
              <a:t>熱力學 </a:t>
            </a:r>
            <a:r>
              <a:rPr lang="en-US" altLang="zh-TW" dirty="0">
                <a:solidFill>
                  <a:schemeClr val="accent3"/>
                </a:solidFill>
              </a:rPr>
              <a:t>(thermodynamics)</a:t>
            </a:r>
            <a:r>
              <a:rPr lang="zh-TW" altLang="en-US" dirty="0"/>
              <a:t>，其乃一門與熱和功有關的科學和工程領域。</a:t>
            </a:r>
            <a:endParaRPr lang="en-US" altLang="zh-TW" dirty="0"/>
          </a:p>
          <a:p>
            <a:r>
              <a:rPr lang="en-US" altLang="zh-TW" dirty="0"/>
              <a:t>Thermodynamics is a field of science and engineering related to heat and work.</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pic>
        <p:nvPicPr>
          <p:cNvPr id="12" name="Picture 2"/>
          <p:cNvPicPr>
            <a:picLocks noChangeAspect="1" noChangeArrowheads="1"/>
          </p:cNvPicPr>
          <p:nvPr/>
        </p:nvPicPr>
        <p:blipFill>
          <a:blip r:embed="rId2" cstate="print"/>
          <a:srcRect/>
          <a:stretch>
            <a:fillRect/>
          </a:stretch>
        </p:blipFill>
        <p:spPr bwMode="auto">
          <a:xfrm>
            <a:off x="1681760" y="2580586"/>
            <a:ext cx="5780479" cy="3591614"/>
          </a:xfrm>
          <a:prstGeom prst="rect">
            <a:avLst/>
          </a:prstGeom>
          <a:noFill/>
          <a:ln w="9525">
            <a:noFill/>
            <a:miter lim="800000"/>
            <a:headEnd/>
            <a:tailEnd/>
          </a:ln>
        </p:spPr>
      </p:pic>
      <p:sp>
        <p:nvSpPr>
          <p:cNvPr id="3" name="TextBox 2">
            <a:extLst>
              <a:ext uri="{FF2B5EF4-FFF2-40B4-BE49-F238E27FC236}">
                <a16:creationId xmlns:a16="http://schemas.microsoft.com/office/drawing/2014/main" id="{36744031-F7A6-A361-B0F1-439D92AD22EF}"/>
              </a:ext>
            </a:extLst>
          </p:cNvPr>
          <p:cNvSpPr txBox="1"/>
          <p:nvPr/>
        </p:nvSpPr>
        <p:spPr>
          <a:xfrm>
            <a:off x="1259632" y="3645024"/>
            <a:ext cx="1121654" cy="369332"/>
          </a:xfrm>
          <a:prstGeom prst="rect">
            <a:avLst/>
          </a:prstGeom>
          <a:noFill/>
        </p:spPr>
        <p:txBody>
          <a:bodyPr wrap="none" rtlCol="0">
            <a:spAutoFit/>
          </a:bodyPr>
          <a:lstStyle/>
          <a:p>
            <a:r>
              <a:rPr lang="en-US" dirty="0"/>
              <a:t>H</a:t>
            </a:r>
            <a:r>
              <a:rPr lang="en-TW" dirty="0"/>
              <a:t>ot water</a:t>
            </a:r>
          </a:p>
        </p:txBody>
      </p:sp>
      <p:sp>
        <p:nvSpPr>
          <p:cNvPr id="4" name="TextBox 3">
            <a:extLst>
              <a:ext uri="{FF2B5EF4-FFF2-40B4-BE49-F238E27FC236}">
                <a16:creationId xmlns:a16="http://schemas.microsoft.com/office/drawing/2014/main" id="{DDD166AE-BC80-5063-F6A9-87E8AB97E193}"/>
              </a:ext>
            </a:extLst>
          </p:cNvPr>
          <p:cNvSpPr txBox="1"/>
          <p:nvPr/>
        </p:nvSpPr>
        <p:spPr>
          <a:xfrm>
            <a:off x="2483768" y="2231901"/>
            <a:ext cx="901209" cy="369332"/>
          </a:xfrm>
          <a:prstGeom prst="rect">
            <a:avLst/>
          </a:prstGeom>
          <a:noFill/>
        </p:spPr>
        <p:txBody>
          <a:bodyPr wrap="none" rtlCol="0">
            <a:spAutoFit/>
          </a:bodyPr>
          <a:lstStyle/>
          <a:p>
            <a:r>
              <a:rPr lang="en-US" dirty="0"/>
              <a:t>C</a:t>
            </a:r>
            <a:r>
              <a:rPr lang="en-TW" dirty="0"/>
              <a:t>old air</a:t>
            </a:r>
          </a:p>
        </p:txBody>
      </p:sp>
      <p:sp>
        <p:nvSpPr>
          <p:cNvPr id="6" name="TextBox 5">
            <a:extLst>
              <a:ext uri="{FF2B5EF4-FFF2-40B4-BE49-F238E27FC236}">
                <a16:creationId xmlns:a16="http://schemas.microsoft.com/office/drawing/2014/main" id="{4BFE62E4-89FE-6C88-B2B3-A62B957B9967}"/>
              </a:ext>
            </a:extLst>
          </p:cNvPr>
          <p:cNvSpPr txBox="1"/>
          <p:nvPr/>
        </p:nvSpPr>
        <p:spPr>
          <a:xfrm>
            <a:off x="3644717" y="2924944"/>
            <a:ext cx="891078" cy="369332"/>
          </a:xfrm>
          <a:prstGeom prst="rect">
            <a:avLst/>
          </a:prstGeom>
          <a:noFill/>
        </p:spPr>
        <p:txBody>
          <a:bodyPr wrap="none" rtlCol="0">
            <a:spAutoFit/>
          </a:bodyPr>
          <a:lstStyle/>
          <a:p>
            <a:r>
              <a:rPr lang="en-TW" dirty="0"/>
              <a:t>heating</a:t>
            </a:r>
          </a:p>
        </p:txBody>
      </p:sp>
      <p:sp>
        <p:nvSpPr>
          <p:cNvPr id="8" name="TextBox 7">
            <a:extLst>
              <a:ext uri="{FF2B5EF4-FFF2-40B4-BE49-F238E27FC236}">
                <a16:creationId xmlns:a16="http://schemas.microsoft.com/office/drawing/2014/main" id="{9A720230-9C1C-C03F-5B56-ABD85FD50AA2}"/>
              </a:ext>
            </a:extLst>
          </p:cNvPr>
          <p:cNvSpPr txBox="1"/>
          <p:nvPr/>
        </p:nvSpPr>
        <p:spPr>
          <a:xfrm>
            <a:off x="1259632" y="4894128"/>
            <a:ext cx="1498615" cy="369332"/>
          </a:xfrm>
          <a:prstGeom prst="rect">
            <a:avLst/>
          </a:prstGeom>
          <a:noFill/>
        </p:spPr>
        <p:txBody>
          <a:bodyPr wrap="none" rtlCol="0">
            <a:spAutoFit/>
          </a:bodyPr>
          <a:lstStyle/>
          <a:p>
            <a:r>
              <a:rPr lang="en-US" dirty="0"/>
              <a:t>H</a:t>
            </a:r>
            <a:r>
              <a:rPr lang="en-TW" dirty="0"/>
              <a:t>ome lighting</a:t>
            </a:r>
          </a:p>
        </p:txBody>
      </p:sp>
      <p:sp>
        <p:nvSpPr>
          <p:cNvPr id="9" name="TextBox 8">
            <a:extLst>
              <a:ext uri="{FF2B5EF4-FFF2-40B4-BE49-F238E27FC236}">
                <a16:creationId xmlns:a16="http://schemas.microsoft.com/office/drawing/2014/main" id="{7B98EFF6-A382-724E-A92A-877DE2786FD1}"/>
              </a:ext>
            </a:extLst>
          </p:cNvPr>
          <p:cNvSpPr txBox="1"/>
          <p:nvPr/>
        </p:nvSpPr>
        <p:spPr>
          <a:xfrm>
            <a:off x="4788024" y="3574961"/>
            <a:ext cx="580127" cy="369332"/>
          </a:xfrm>
          <a:prstGeom prst="rect">
            <a:avLst/>
          </a:prstGeom>
          <a:noFill/>
        </p:spPr>
        <p:txBody>
          <a:bodyPr wrap="square" rtlCol="0">
            <a:spAutoFit/>
          </a:bodyPr>
          <a:lstStyle/>
          <a:p>
            <a:r>
              <a:rPr lang="en-TW" dirty="0"/>
              <a:t>oil</a:t>
            </a:r>
          </a:p>
        </p:txBody>
      </p:sp>
      <p:sp>
        <p:nvSpPr>
          <p:cNvPr id="10" name="TextBox 9">
            <a:extLst>
              <a:ext uri="{FF2B5EF4-FFF2-40B4-BE49-F238E27FC236}">
                <a16:creationId xmlns:a16="http://schemas.microsoft.com/office/drawing/2014/main" id="{98476240-4EEA-25C8-7FA0-63309B02834C}"/>
              </a:ext>
            </a:extLst>
          </p:cNvPr>
          <p:cNvSpPr txBox="1"/>
          <p:nvPr/>
        </p:nvSpPr>
        <p:spPr>
          <a:xfrm>
            <a:off x="4492676" y="2310922"/>
            <a:ext cx="1832618" cy="369332"/>
          </a:xfrm>
          <a:prstGeom prst="rect">
            <a:avLst/>
          </a:prstGeom>
          <a:noFill/>
        </p:spPr>
        <p:txBody>
          <a:bodyPr wrap="none" rtlCol="0">
            <a:spAutoFit/>
          </a:bodyPr>
          <a:lstStyle/>
          <a:p>
            <a:r>
              <a:rPr lang="en-US" dirty="0"/>
              <a:t>L</a:t>
            </a:r>
            <a:r>
              <a:rPr lang="en-TW" dirty="0"/>
              <a:t>iquid natural gas</a:t>
            </a:r>
          </a:p>
        </p:txBody>
      </p:sp>
      <p:sp>
        <p:nvSpPr>
          <p:cNvPr id="11" name="TextBox 10">
            <a:extLst>
              <a:ext uri="{FF2B5EF4-FFF2-40B4-BE49-F238E27FC236}">
                <a16:creationId xmlns:a16="http://schemas.microsoft.com/office/drawing/2014/main" id="{24913501-BE8B-D024-8E77-A1CA4B52363D}"/>
              </a:ext>
            </a:extLst>
          </p:cNvPr>
          <p:cNvSpPr txBox="1"/>
          <p:nvPr/>
        </p:nvSpPr>
        <p:spPr>
          <a:xfrm>
            <a:off x="6210719" y="2486655"/>
            <a:ext cx="713144" cy="369332"/>
          </a:xfrm>
          <a:prstGeom prst="rect">
            <a:avLst/>
          </a:prstGeom>
          <a:noFill/>
        </p:spPr>
        <p:txBody>
          <a:bodyPr wrap="none" rtlCol="0">
            <a:spAutoFit/>
          </a:bodyPr>
          <a:lstStyle/>
          <a:p>
            <a:r>
              <a:rPr lang="en-TW" dirty="0"/>
              <a:t>wood</a:t>
            </a:r>
          </a:p>
        </p:txBody>
      </p:sp>
      <p:sp>
        <p:nvSpPr>
          <p:cNvPr id="13" name="TextBox 12">
            <a:extLst>
              <a:ext uri="{FF2B5EF4-FFF2-40B4-BE49-F238E27FC236}">
                <a16:creationId xmlns:a16="http://schemas.microsoft.com/office/drawing/2014/main" id="{D7A27FD6-F893-78B1-DD8B-05E832846CD7}"/>
              </a:ext>
            </a:extLst>
          </p:cNvPr>
          <p:cNvSpPr txBox="1"/>
          <p:nvPr/>
        </p:nvSpPr>
        <p:spPr>
          <a:xfrm>
            <a:off x="6210719" y="4660836"/>
            <a:ext cx="1686616" cy="369332"/>
          </a:xfrm>
          <a:prstGeom prst="rect">
            <a:avLst/>
          </a:prstGeom>
          <a:noFill/>
        </p:spPr>
        <p:txBody>
          <a:bodyPr wrap="none" rtlCol="0">
            <a:spAutoFit/>
          </a:bodyPr>
          <a:lstStyle/>
          <a:p>
            <a:r>
              <a:rPr lang="en-US" dirty="0"/>
              <a:t>E</a:t>
            </a:r>
            <a:r>
              <a:rPr lang="en-TW" dirty="0"/>
              <a:t>lectrical power</a:t>
            </a:r>
          </a:p>
        </p:txBody>
      </p:sp>
      <p:sp>
        <p:nvSpPr>
          <p:cNvPr id="14" name="TextBox 13">
            <a:extLst>
              <a:ext uri="{FF2B5EF4-FFF2-40B4-BE49-F238E27FC236}">
                <a16:creationId xmlns:a16="http://schemas.microsoft.com/office/drawing/2014/main" id="{42C0C0B2-2829-B8CB-8816-0ACE26C73D2A}"/>
              </a:ext>
            </a:extLst>
          </p:cNvPr>
          <p:cNvSpPr txBox="1"/>
          <p:nvPr/>
        </p:nvSpPr>
        <p:spPr>
          <a:xfrm>
            <a:off x="6975460" y="2792418"/>
            <a:ext cx="1237903" cy="369332"/>
          </a:xfrm>
          <a:prstGeom prst="rect">
            <a:avLst/>
          </a:prstGeom>
          <a:noFill/>
        </p:spPr>
        <p:txBody>
          <a:bodyPr wrap="none" rtlCol="0">
            <a:spAutoFit/>
          </a:bodyPr>
          <a:lstStyle/>
          <a:p>
            <a:r>
              <a:rPr lang="en-US" dirty="0"/>
              <a:t>N</a:t>
            </a:r>
            <a:r>
              <a:rPr lang="en-TW" dirty="0"/>
              <a:t>atural gas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908720"/>
            <a:ext cx="8928992" cy="1008112"/>
          </a:xfrm>
        </p:spPr>
        <p:txBody>
          <a:bodyPr>
            <a:normAutofit fontScale="90000"/>
          </a:bodyPr>
          <a:lstStyle/>
          <a:p>
            <a:pPr algn="ctr"/>
            <a:r>
              <a:rPr lang="zh-TW" altLang="en-US" dirty="0">
                <a:solidFill>
                  <a:schemeClr val="tx2"/>
                </a:solidFill>
              </a:rPr>
              <a:t>熱咖啡的熱量經由金屬製的</a:t>
            </a:r>
            <a:br>
              <a:rPr lang="en-US" altLang="zh-TW" dirty="0">
                <a:solidFill>
                  <a:schemeClr val="tx2"/>
                </a:solidFill>
              </a:rPr>
            </a:br>
            <a:r>
              <a:rPr lang="zh-TW" altLang="en-US" dirty="0">
                <a:solidFill>
                  <a:schemeClr val="tx2"/>
                </a:solidFill>
              </a:rPr>
              <a:t>湯匙傳導至較冷的手指上。</a:t>
            </a:r>
            <a:br>
              <a:rPr lang="en-US" altLang="zh-TW" dirty="0">
                <a:solidFill>
                  <a:schemeClr val="tx2"/>
                </a:solidFill>
              </a:rPr>
            </a:br>
            <a:r>
              <a:rPr lang="en-US" altLang="zh-TW" dirty="0">
                <a:solidFill>
                  <a:schemeClr val="tx2"/>
                </a:solidFill>
              </a:rPr>
              <a:t>The heat of the hot coffee is transferred to the colder fingers via the metal spoon.</a:t>
            </a:r>
            <a:endParaRPr lang="zh-TW" altLang="en-US" dirty="0">
              <a:solidFill>
                <a:schemeClr val="tx2"/>
              </a:solidFill>
            </a:endParaRPr>
          </a:p>
        </p:txBody>
      </p:sp>
      <p:pic>
        <p:nvPicPr>
          <p:cNvPr id="17410" name="Picture 2"/>
          <p:cNvPicPr>
            <a:picLocks noGrp="1" noChangeAspect="1" noChangeArrowheads="1"/>
          </p:cNvPicPr>
          <p:nvPr>
            <p:ph idx="1"/>
          </p:nvPr>
        </p:nvPicPr>
        <p:blipFill>
          <a:blip r:embed="rId2" cstate="print"/>
          <a:stretch>
            <a:fillRect/>
          </a:stretch>
        </p:blipFill>
        <p:spPr bwMode="auto">
          <a:xfrm>
            <a:off x="2196480" y="2257748"/>
            <a:ext cx="4751040" cy="434380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457199" y="1484784"/>
            <a:ext cx="8480659" cy="31683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9267" y="836712"/>
            <a:ext cx="7605464" cy="1055874"/>
          </a:xfrm>
        </p:spPr>
        <p:txBody>
          <a:bodyPr>
            <a:noAutofit/>
          </a:bodyPr>
          <a:lstStyle/>
          <a:p>
            <a:r>
              <a:rPr lang="zh-TW" altLang="en-US" sz="2000" dirty="0">
                <a:solidFill>
                  <a:schemeClr val="tx2"/>
                </a:solidFill>
              </a:rPr>
              <a:t>將恆溫器 </a:t>
            </a:r>
            <a:r>
              <a:rPr lang="en-US" altLang="zh-TW" sz="2000" dirty="0">
                <a:solidFill>
                  <a:schemeClr val="tx2"/>
                </a:solidFill>
              </a:rPr>
              <a:t>(72 °F)</a:t>
            </a:r>
            <a:r>
              <a:rPr lang="zh-TW" altLang="en-US" sz="2000" dirty="0">
                <a:solidFill>
                  <a:schemeClr val="tx2"/>
                </a:solidFill>
              </a:rPr>
              <a:t>調降至圖中曲線各不同時段溫度，其節能百分比變化情形。</a:t>
            </a:r>
            <a:br>
              <a:rPr lang="en-US" altLang="zh-TW" sz="2000" dirty="0">
                <a:solidFill>
                  <a:schemeClr val="tx2"/>
                </a:solidFill>
              </a:rPr>
            </a:br>
            <a:r>
              <a:rPr lang="en-US" altLang="zh-TW" sz="2000" dirty="0">
                <a:solidFill>
                  <a:schemeClr val="tx2"/>
                </a:solidFill>
              </a:rPr>
              <a:t>Adjust the thermostat (72 °F) to the temperature at different times of the curve in the figure, and the energy saving percentage changes.</a:t>
            </a:r>
            <a:endParaRPr lang="zh-TW" altLang="en-US" sz="2000" dirty="0">
              <a:solidFill>
                <a:schemeClr val="tx2"/>
              </a:solidFill>
            </a:endParaRPr>
          </a:p>
        </p:txBody>
      </p:sp>
      <p:pic>
        <p:nvPicPr>
          <p:cNvPr id="19458" name="Picture 2"/>
          <p:cNvPicPr>
            <a:picLocks noGrp="1" noChangeAspect="1" noChangeArrowheads="1"/>
          </p:cNvPicPr>
          <p:nvPr>
            <p:ph idx="1"/>
          </p:nvPr>
        </p:nvPicPr>
        <p:blipFill>
          <a:blip r:embed="rId2" cstate="print"/>
          <a:stretch>
            <a:fillRect/>
          </a:stretch>
        </p:blipFill>
        <p:spPr bwMode="auto">
          <a:xfrm>
            <a:off x="1955852" y="2060848"/>
            <a:ext cx="5232293" cy="423811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
        <p:nvSpPr>
          <p:cNvPr id="3" name="TextBox 2">
            <a:extLst>
              <a:ext uri="{FF2B5EF4-FFF2-40B4-BE49-F238E27FC236}">
                <a16:creationId xmlns:a16="http://schemas.microsoft.com/office/drawing/2014/main" id="{46C1E919-679E-F815-EF7F-5D335D1F46CF}"/>
              </a:ext>
            </a:extLst>
          </p:cNvPr>
          <p:cNvSpPr txBox="1"/>
          <p:nvPr/>
        </p:nvSpPr>
        <p:spPr>
          <a:xfrm rot="16200000">
            <a:off x="928255" y="3560618"/>
            <a:ext cx="1974130" cy="369332"/>
          </a:xfrm>
          <a:prstGeom prst="rect">
            <a:avLst/>
          </a:prstGeom>
          <a:noFill/>
        </p:spPr>
        <p:txBody>
          <a:bodyPr wrap="none" rtlCol="0">
            <a:spAutoFit/>
          </a:bodyPr>
          <a:lstStyle/>
          <a:p>
            <a:r>
              <a:rPr lang="en-TW" dirty="0"/>
              <a:t>Savings Percentage</a:t>
            </a:r>
          </a:p>
        </p:txBody>
      </p:sp>
      <p:sp>
        <p:nvSpPr>
          <p:cNvPr id="4" name="TextBox 3">
            <a:extLst>
              <a:ext uri="{FF2B5EF4-FFF2-40B4-BE49-F238E27FC236}">
                <a16:creationId xmlns:a16="http://schemas.microsoft.com/office/drawing/2014/main" id="{920D7A71-D24D-47FD-02A3-FB697259BC2A}"/>
              </a:ext>
            </a:extLst>
          </p:cNvPr>
          <p:cNvSpPr txBox="1"/>
          <p:nvPr/>
        </p:nvSpPr>
        <p:spPr>
          <a:xfrm>
            <a:off x="7117409" y="3645024"/>
            <a:ext cx="1187056" cy="1754326"/>
          </a:xfrm>
          <a:prstGeom prst="rect">
            <a:avLst/>
          </a:prstGeom>
          <a:noFill/>
        </p:spPr>
        <p:txBody>
          <a:bodyPr wrap="none" rtlCol="0">
            <a:spAutoFit/>
          </a:bodyPr>
          <a:lstStyle/>
          <a:p>
            <a:r>
              <a:rPr lang="en-US" dirty="0"/>
              <a:t>D</a:t>
            </a:r>
            <a:r>
              <a:rPr lang="en-TW" dirty="0"/>
              <a:t>ay time</a:t>
            </a:r>
          </a:p>
          <a:p>
            <a:r>
              <a:rPr lang="en-US" dirty="0"/>
              <a:t>N</a:t>
            </a:r>
            <a:r>
              <a:rPr lang="en-TW" dirty="0"/>
              <a:t>ight time</a:t>
            </a:r>
          </a:p>
          <a:p>
            <a:r>
              <a:rPr lang="en-US" dirty="0"/>
              <a:t>D</a:t>
            </a:r>
            <a:r>
              <a:rPr lang="en-TW" dirty="0"/>
              <a:t>ay time</a:t>
            </a:r>
          </a:p>
          <a:p>
            <a:r>
              <a:rPr lang="en-US" dirty="0"/>
              <a:t>N</a:t>
            </a:r>
            <a:r>
              <a:rPr lang="en-TW" dirty="0"/>
              <a:t>ight time</a:t>
            </a:r>
          </a:p>
          <a:p>
            <a:r>
              <a:rPr lang="en-US" dirty="0"/>
              <a:t>W</a:t>
            </a:r>
            <a:r>
              <a:rPr lang="en-TW" dirty="0"/>
              <a:t>hole day</a:t>
            </a:r>
          </a:p>
          <a:p>
            <a:r>
              <a:rPr lang="en-US" dirty="0"/>
              <a:t>W</a:t>
            </a:r>
            <a:r>
              <a:rPr lang="en-TW" dirty="0"/>
              <a:t>hole day</a:t>
            </a:r>
          </a:p>
        </p:txBody>
      </p:sp>
      <p:sp>
        <p:nvSpPr>
          <p:cNvPr id="6" name="TextBox 5">
            <a:extLst>
              <a:ext uri="{FF2B5EF4-FFF2-40B4-BE49-F238E27FC236}">
                <a16:creationId xmlns:a16="http://schemas.microsoft.com/office/drawing/2014/main" id="{E1495DBC-6DC4-00DA-68CE-F7DA25652EEC}"/>
              </a:ext>
            </a:extLst>
          </p:cNvPr>
          <p:cNvSpPr txBox="1"/>
          <p:nvPr/>
        </p:nvSpPr>
        <p:spPr>
          <a:xfrm>
            <a:off x="1259632" y="6271932"/>
            <a:ext cx="7374904" cy="369332"/>
          </a:xfrm>
          <a:prstGeom prst="rect">
            <a:avLst/>
          </a:prstGeom>
          <a:noFill/>
        </p:spPr>
        <p:txBody>
          <a:bodyPr wrap="none" rtlCol="0">
            <a:spAutoFit/>
          </a:bodyPr>
          <a:lstStyle/>
          <a:p>
            <a:r>
              <a:rPr lang="en-TW" dirty="0"/>
              <a:t>Dallas, Atlanta, Nashville, DC, Philly, Boston, Chicago, Cheyenne, Minneapolis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對流</a:t>
            </a:r>
            <a:r>
              <a:rPr lang="en-US" altLang="zh-TW" dirty="0">
                <a:solidFill>
                  <a:schemeClr val="tx2"/>
                </a:solidFill>
              </a:rPr>
              <a:t>Convection</a:t>
            </a:r>
            <a:endParaRPr lang="zh-TW" altLang="en-US" dirty="0">
              <a:solidFill>
                <a:schemeClr val="tx2"/>
              </a:solidFill>
            </a:endParaRPr>
          </a:p>
        </p:txBody>
      </p:sp>
      <p:sp>
        <p:nvSpPr>
          <p:cNvPr id="3" name="內容版面配置區 2"/>
          <p:cNvSpPr>
            <a:spLocks noGrp="1"/>
          </p:cNvSpPr>
          <p:nvPr>
            <p:ph idx="1"/>
          </p:nvPr>
        </p:nvSpPr>
        <p:spPr>
          <a:xfrm>
            <a:off x="457200" y="1340768"/>
            <a:ext cx="4042792" cy="4968552"/>
          </a:xfrm>
        </p:spPr>
        <p:txBody>
          <a:bodyPr/>
          <a:lstStyle/>
          <a:p>
            <a:r>
              <a:rPr lang="zh-TW" altLang="en-US" dirty="0"/>
              <a:t>流體中的熱傳主要是以氣體或液體之運動進行，此過程稱作</a:t>
            </a:r>
            <a:r>
              <a:rPr lang="zh-TW" altLang="en-US" dirty="0">
                <a:solidFill>
                  <a:schemeClr val="accent3"/>
                </a:solidFill>
              </a:rPr>
              <a:t>對流</a:t>
            </a:r>
            <a:r>
              <a:rPr lang="en-US" altLang="zh-TW" dirty="0">
                <a:solidFill>
                  <a:schemeClr val="accent3"/>
                </a:solidFill>
              </a:rPr>
              <a:t>(convection)</a:t>
            </a:r>
            <a:r>
              <a:rPr lang="zh-TW" altLang="en-US" dirty="0"/>
              <a:t>。</a:t>
            </a:r>
            <a:endParaRPr lang="en-US" altLang="zh-TW" dirty="0"/>
          </a:p>
          <a:p>
            <a:r>
              <a:rPr lang="en-US" altLang="zh-TW" dirty="0"/>
              <a:t>Heat transfer in fluids is mainly carried out by the movement of gas or liquid. This process is called convection.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pic>
        <p:nvPicPr>
          <p:cNvPr id="10" name="Picture 2"/>
          <p:cNvPicPr>
            <a:picLocks noChangeAspect="1" noChangeArrowheads="1"/>
          </p:cNvPicPr>
          <p:nvPr/>
        </p:nvPicPr>
        <p:blipFill>
          <a:blip r:embed="rId2" cstate="print"/>
          <a:srcRect/>
          <a:stretch>
            <a:fillRect/>
          </a:stretch>
        </p:blipFill>
        <p:spPr bwMode="auto">
          <a:xfrm>
            <a:off x="5096910" y="551106"/>
            <a:ext cx="3147498" cy="5757619"/>
          </a:xfrm>
          <a:prstGeom prst="rect">
            <a:avLst/>
          </a:prstGeom>
          <a:noFill/>
          <a:ln w="9525">
            <a:noFill/>
            <a:miter lim="800000"/>
            <a:headEnd/>
            <a:tailEnd/>
          </a:ln>
        </p:spPr>
      </p:pic>
      <p:sp>
        <p:nvSpPr>
          <p:cNvPr id="4" name="TextBox 3">
            <a:extLst>
              <a:ext uri="{FF2B5EF4-FFF2-40B4-BE49-F238E27FC236}">
                <a16:creationId xmlns:a16="http://schemas.microsoft.com/office/drawing/2014/main" id="{4170C2C2-0018-704B-1131-7034D899EB75}"/>
              </a:ext>
            </a:extLst>
          </p:cNvPr>
          <p:cNvSpPr txBox="1"/>
          <p:nvPr/>
        </p:nvSpPr>
        <p:spPr>
          <a:xfrm>
            <a:off x="6501952" y="6122228"/>
            <a:ext cx="1208985" cy="369332"/>
          </a:xfrm>
          <a:prstGeom prst="rect">
            <a:avLst/>
          </a:prstGeom>
          <a:noFill/>
        </p:spPr>
        <p:txBody>
          <a:bodyPr wrap="none" rtlCol="0">
            <a:spAutoFit/>
          </a:bodyPr>
          <a:lstStyle/>
          <a:p>
            <a:r>
              <a:rPr lang="en-TW" dirty="0"/>
              <a:t>convection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 name="Picture 3"/>
          <p:cNvPicPr>
            <a:picLocks noGrp="1" noChangeAspect="1" noChangeArrowheads="1"/>
          </p:cNvPicPr>
          <p:nvPr>
            <p:ph idx="1"/>
          </p:nvPr>
        </p:nvPicPr>
        <p:blipFill>
          <a:blip r:embed="rId2" cstate="print"/>
          <a:srcRect/>
          <a:stretch>
            <a:fillRect/>
          </a:stretch>
        </p:blipFill>
        <p:spPr bwMode="auto">
          <a:xfrm>
            <a:off x="1619672" y="476250"/>
            <a:ext cx="5572278" cy="620244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3" name="TextBox 2">
            <a:extLst>
              <a:ext uri="{FF2B5EF4-FFF2-40B4-BE49-F238E27FC236}">
                <a16:creationId xmlns:a16="http://schemas.microsoft.com/office/drawing/2014/main" id="{F3CC3DE4-7080-9DD4-4ABD-2956E2ABE817}"/>
              </a:ext>
            </a:extLst>
          </p:cNvPr>
          <p:cNvSpPr txBox="1"/>
          <p:nvPr/>
        </p:nvSpPr>
        <p:spPr>
          <a:xfrm>
            <a:off x="1001393" y="3059668"/>
            <a:ext cx="1236557" cy="369332"/>
          </a:xfrm>
          <a:prstGeom prst="rect">
            <a:avLst/>
          </a:prstGeom>
          <a:noFill/>
        </p:spPr>
        <p:txBody>
          <a:bodyPr wrap="none" rtlCol="0">
            <a:spAutoFit/>
          </a:bodyPr>
          <a:lstStyle/>
          <a:p>
            <a:r>
              <a:rPr lang="en-TW" dirty="0"/>
              <a:t>Convection</a:t>
            </a:r>
          </a:p>
        </p:txBody>
      </p:sp>
      <p:sp>
        <p:nvSpPr>
          <p:cNvPr id="4" name="TextBox 3">
            <a:extLst>
              <a:ext uri="{FF2B5EF4-FFF2-40B4-BE49-F238E27FC236}">
                <a16:creationId xmlns:a16="http://schemas.microsoft.com/office/drawing/2014/main" id="{2C8D6C93-9FF3-34EA-237E-AD448BB4054E}"/>
              </a:ext>
            </a:extLst>
          </p:cNvPr>
          <p:cNvSpPr txBox="1"/>
          <p:nvPr/>
        </p:nvSpPr>
        <p:spPr>
          <a:xfrm>
            <a:off x="509653" y="4684513"/>
            <a:ext cx="1266693" cy="369332"/>
          </a:xfrm>
          <a:prstGeom prst="rect">
            <a:avLst/>
          </a:prstGeom>
          <a:noFill/>
        </p:spPr>
        <p:txBody>
          <a:bodyPr wrap="none" rtlCol="0">
            <a:spAutoFit/>
          </a:bodyPr>
          <a:lstStyle/>
          <a:p>
            <a:r>
              <a:rPr lang="en-TW" dirty="0"/>
              <a:t>Conduction</a:t>
            </a:r>
          </a:p>
        </p:txBody>
      </p:sp>
      <p:sp>
        <p:nvSpPr>
          <p:cNvPr id="6" name="TextBox 5">
            <a:extLst>
              <a:ext uri="{FF2B5EF4-FFF2-40B4-BE49-F238E27FC236}">
                <a16:creationId xmlns:a16="http://schemas.microsoft.com/office/drawing/2014/main" id="{F9C71D4C-238B-F628-F6CE-CE527828CC84}"/>
              </a:ext>
            </a:extLst>
          </p:cNvPr>
          <p:cNvSpPr txBox="1"/>
          <p:nvPr/>
        </p:nvSpPr>
        <p:spPr>
          <a:xfrm>
            <a:off x="2312516" y="5517232"/>
            <a:ext cx="952312" cy="369332"/>
          </a:xfrm>
          <a:prstGeom prst="rect">
            <a:avLst/>
          </a:prstGeom>
          <a:noFill/>
        </p:spPr>
        <p:txBody>
          <a:bodyPr wrap="none" rtlCol="0">
            <a:spAutoFit/>
          </a:bodyPr>
          <a:lstStyle/>
          <a:p>
            <a:r>
              <a:rPr lang="en-TW" dirty="0"/>
              <a:t>External</a:t>
            </a:r>
          </a:p>
        </p:txBody>
      </p:sp>
      <p:sp>
        <p:nvSpPr>
          <p:cNvPr id="7" name="TextBox 6">
            <a:extLst>
              <a:ext uri="{FF2B5EF4-FFF2-40B4-BE49-F238E27FC236}">
                <a16:creationId xmlns:a16="http://schemas.microsoft.com/office/drawing/2014/main" id="{3E7C6BE2-0A96-30AA-7525-3038359E1CD0}"/>
              </a:ext>
            </a:extLst>
          </p:cNvPr>
          <p:cNvSpPr txBox="1"/>
          <p:nvPr/>
        </p:nvSpPr>
        <p:spPr>
          <a:xfrm>
            <a:off x="4967036" y="5517232"/>
            <a:ext cx="917431" cy="369332"/>
          </a:xfrm>
          <a:prstGeom prst="rect">
            <a:avLst/>
          </a:prstGeom>
          <a:noFill/>
        </p:spPr>
        <p:txBody>
          <a:bodyPr wrap="none" rtlCol="0">
            <a:spAutoFit/>
          </a:bodyPr>
          <a:lstStyle/>
          <a:p>
            <a:r>
              <a:rPr lang="en-TW" dirty="0"/>
              <a:t>Internal</a:t>
            </a:r>
          </a:p>
        </p:txBody>
      </p:sp>
      <p:sp>
        <p:nvSpPr>
          <p:cNvPr id="8" name="TextBox 7">
            <a:extLst>
              <a:ext uri="{FF2B5EF4-FFF2-40B4-BE49-F238E27FC236}">
                <a16:creationId xmlns:a16="http://schemas.microsoft.com/office/drawing/2014/main" id="{84DC8260-7C3F-36FF-F1F3-9FF7E0ECA470}"/>
              </a:ext>
            </a:extLst>
          </p:cNvPr>
          <p:cNvSpPr txBox="1"/>
          <p:nvPr/>
        </p:nvSpPr>
        <p:spPr>
          <a:xfrm>
            <a:off x="6985815" y="2060848"/>
            <a:ext cx="1077026" cy="369332"/>
          </a:xfrm>
          <a:prstGeom prst="rect">
            <a:avLst/>
          </a:prstGeom>
          <a:noFill/>
        </p:spPr>
        <p:txBody>
          <a:bodyPr wrap="none" rtlCol="0">
            <a:spAutoFit/>
          </a:bodyPr>
          <a:lstStyle/>
          <a:p>
            <a:r>
              <a:rPr lang="en-TW" dirty="0"/>
              <a:t>Radiation</a:t>
            </a:r>
          </a:p>
        </p:txBody>
      </p:sp>
      <p:sp>
        <p:nvSpPr>
          <p:cNvPr id="9" name="TextBox 8">
            <a:extLst>
              <a:ext uri="{FF2B5EF4-FFF2-40B4-BE49-F238E27FC236}">
                <a16:creationId xmlns:a16="http://schemas.microsoft.com/office/drawing/2014/main" id="{B42BBDBE-41C3-E6C6-DBE0-F5B8C4315779}"/>
              </a:ext>
            </a:extLst>
          </p:cNvPr>
          <p:cNvSpPr txBox="1"/>
          <p:nvPr/>
        </p:nvSpPr>
        <p:spPr>
          <a:xfrm>
            <a:off x="6877248" y="3059668"/>
            <a:ext cx="629403" cy="369332"/>
          </a:xfrm>
          <a:prstGeom prst="rect">
            <a:avLst/>
          </a:prstGeom>
          <a:noFill/>
        </p:spPr>
        <p:txBody>
          <a:bodyPr wrap="none" rtlCol="0">
            <a:spAutoFit/>
          </a:bodyPr>
          <a:lstStyle/>
          <a:p>
            <a:r>
              <a:rPr lang="en-TW" dirty="0"/>
              <a:t>Flow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窗戶上裝設一台太陽能空氣加熱器。</a:t>
            </a:r>
          </a:p>
        </p:txBody>
      </p:sp>
      <p:pic>
        <p:nvPicPr>
          <p:cNvPr id="21506" name="Picture 2"/>
          <p:cNvPicPr>
            <a:picLocks noGrp="1" noChangeAspect="1" noChangeArrowheads="1"/>
          </p:cNvPicPr>
          <p:nvPr>
            <p:ph idx="1"/>
          </p:nvPr>
        </p:nvPicPr>
        <p:blipFill>
          <a:blip r:embed="rId2" cstate="print"/>
          <a:stretch>
            <a:fillRect/>
          </a:stretch>
        </p:blipFill>
        <p:spPr bwMode="auto">
          <a:xfrm>
            <a:off x="1475656" y="891537"/>
            <a:ext cx="6395358" cy="567465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sp>
        <p:nvSpPr>
          <p:cNvPr id="3" name="TextBox 2">
            <a:extLst>
              <a:ext uri="{FF2B5EF4-FFF2-40B4-BE49-F238E27FC236}">
                <a16:creationId xmlns:a16="http://schemas.microsoft.com/office/drawing/2014/main" id="{C1F2DBD0-C23E-2F08-8EF9-312FDDF0A261}"/>
              </a:ext>
            </a:extLst>
          </p:cNvPr>
          <p:cNvSpPr txBox="1"/>
          <p:nvPr/>
        </p:nvSpPr>
        <p:spPr>
          <a:xfrm>
            <a:off x="1907704" y="980728"/>
            <a:ext cx="886974" cy="369332"/>
          </a:xfrm>
          <a:prstGeom prst="rect">
            <a:avLst/>
          </a:prstGeom>
          <a:noFill/>
        </p:spPr>
        <p:txBody>
          <a:bodyPr wrap="none" rtlCol="0">
            <a:spAutoFit/>
          </a:bodyPr>
          <a:lstStyle/>
          <a:p>
            <a:r>
              <a:rPr lang="en-TW" dirty="0"/>
              <a:t>Interior</a:t>
            </a:r>
          </a:p>
        </p:txBody>
      </p:sp>
      <p:sp>
        <p:nvSpPr>
          <p:cNvPr id="4" name="TextBox 3">
            <a:extLst>
              <a:ext uri="{FF2B5EF4-FFF2-40B4-BE49-F238E27FC236}">
                <a16:creationId xmlns:a16="http://schemas.microsoft.com/office/drawing/2014/main" id="{9B0F2785-F960-1533-8FD6-5699A24B2D23}"/>
              </a:ext>
            </a:extLst>
          </p:cNvPr>
          <p:cNvSpPr txBox="1"/>
          <p:nvPr/>
        </p:nvSpPr>
        <p:spPr>
          <a:xfrm>
            <a:off x="746239" y="3059668"/>
            <a:ext cx="1053494" cy="369332"/>
          </a:xfrm>
          <a:prstGeom prst="rect">
            <a:avLst/>
          </a:prstGeom>
          <a:noFill/>
        </p:spPr>
        <p:txBody>
          <a:bodyPr wrap="none" rtlCol="0">
            <a:spAutoFit/>
          </a:bodyPr>
          <a:lstStyle/>
          <a:p>
            <a:r>
              <a:rPr lang="en-TW" dirty="0"/>
              <a:t>Warm air</a:t>
            </a:r>
          </a:p>
        </p:txBody>
      </p:sp>
      <p:sp>
        <p:nvSpPr>
          <p:cNvPr id="6" name="TextBox 5">
            <a:extLst>
              <a:ext uri="{FF2B5EF4-FFF2-40B4-BE49-F238E27FC236}">
                <a16:creationId xmlns:a16="http://schemas.microsoft.com/office/drawing/2014/main" id="{7C3F9F6E-06D8-4A42-291A-A036805CF22A}"/>
              </a:ext>
            </a:extLst>
          </p:cNvPr>
          <p:cNvSpPr txBox="1"/>
          <p:nvPr/>
        </p:nvSpPr>
        <p:spPr>
          <a:xfrm>
            <a:off x="431409" y="3802091"/>
            <a:ext cx="1683153" cy="369332"/>
          </a:xfrm>
          <a:prstGeom prst="rect">
            <a:avLst/>
          </a:prstGeom>
          <a:noFill/>
        </p:spPr>
        <p:txBody>
          <a:bodyPr wrap="none" rtlCol="0">
            <a:spAutoFit/>
          </a:bodyPr>
          <a:lstStyle/>
          <a:p>
            <a:r>
              <a:rPr lang="en-US" dirty="0"/>
              <a:t>I</a:t>
            </a:r>
            <a:r>
              <a:rPr lang="en-TW" dirty="0"/>
              <a:t>nsulated wood </a:t>
            </a:r>
          </a:p>
        </p:txBody>
      </p:sp>
      <p:sp>
        <p:nvSpPr>
          <p:cNvPr id="7" name="TextBox 6">
            <a:extLst>
              <a:ext uri="{FF2B5EF4-FFF2-40B4-BE49-F238E27FC236}">
                <a16:creationId xmlns:a16="http://schemas.microsoft.com/office/drawing/2014/main" id="{33A43FAF-A8E5-0485-28DC-59E4B324501F}"/>
              </a:ext>
            </a:extLst>
          </p:cNvPr>
          <p:cNvSpPr txBox="1"/>
          <p:nvPr/>
        </p:nvSpPr>
        <p:spPr>
          <a:xfrm>
            <a:off x="1799733" y="5860713"/>
            <a:ext cx="901209" cy="369332"/>
          </a:xfrm>
          <a:prstGeom prst="rect">
            <a:avLst/>
          </a:prstGeom>
          <a:noFill/>
        </p:spPr>
        <p:txBody>
          <a:bodyPr wrap="none" rtlCol="0">
            <a:spAutoFit/>
          </a:bodyPr>
          <a:lstStyle/>
          <a:p>
            <a:r>
              <a:rPr lang="en-US" dirty="0"/>
              <a:t>C</a:t>
            </a:r>
            <a:r>
              <a:rPr lang="en-TW" dirty="0"/>
              <a:t>ool air</a:t>
            </a:r>
          </a:p>
        </p:txBody>
      </p:sp>
      <p:sp>
        <p:nvSpPr>
          <p:cNvPr id="8" name="TextBox 7">
            <a:extLst>
              <a:ext uri="{FF2B5EF4-FFF2-40B4-BE49-F238E27FC236}">
                <a16:creationId xmlns:a16="http://schemas.microsoft.com/office/drawing/2014/main" id="{30BAEDD0-793E-EBFE-1B0C-786A6B697F48}"/>
              </a:ext>
            </a:extLst>
          </p:cNvPr>
          <p:cNvSpPr txBox="1"/>
          <p:nvPr/>
        </p:nvSpPr>
        <p:spPr>
          <a:xfrm>
            <a:off x="1475656" y="2043633"/>
            <a:ext cx="1060162" cy="369332"/>
          </a:xfrm>
          <a:prstGeom prst="rect">
            <a:avLst/>
          </a:prstGeom>
          <a:noFill/>
        </p:spPr>
        <p:txBody>
          <a:bodyPr wrap="none" rtlCol="0">
            <a:spAutoFit/>
          </a:bodyPr>
          <a:lstStyle/>
          <a:p>
            <a:r>
              <a:rPr lang="en-TW" dirty="0"/>
              <a:t>Windows</a:t>
            </a:r>
          </a:p>
        </p:txBody>
      </p:sp>
      <p:sp>
        <p:nvSpPr>
          <p:cNvPr id="9" name="TextBox 8">
            <a:extLst>
              <a:ext uri="{FF2B5EF4-FFF2-40B4-BE49-F238E27FC236}">
                <a16:creationId xmlns:a16="http://schemas.microsoft.com/office/drawing/2014/main" id="{EAE496F3-510B-86C1-8DEB-9A930ED7F4A5}"/>
              </a:ext>
            </a:extLst>
          </p:cNvPr>
          <p:cNvSpPr txBox="1"/>
          <p:nvPr/>
        </p:nvSpPr>
        <p:spPr>
          <a:xfrm>
            <a:off x="4572000" y="2564904"/>
            <a:ext cx="1524392" cy="369332"/>
          </a:xfrm>
          <a:prstGeom prst="rect">
            <a:avLst/>
          </a:prstGeom>
          <a:noFill/>
        </p:spPr>
        <p:txBody>
          <a:bodyPr wrap="none" rtlCol="0">
            <a:spAutoFit/>
          </a:bodyPr>
          <a:lstStyle/>
          <a:p>
            <a:r>
              <a:rPr lang="en-TW" dirty="0"/>
              <a:t>Glass covering</a:t>
            </a:r>
          </a:p>
        </p:txBody>
      </p:sp>
      <p:sp>
        <p:nvSpPr>
          <p:cNvPr id="10" name="TextBox 9">
            <a:extLst>
              <a:ext uri="{FF2B5EF4-FFF2-40B4-BE49-F238E27FC236}">
                <a16:creationId xmlns:a16="http://schemas.microsoft.com/office/drawing/2014/main" id="{3CB7CE80-A3F8-90FE-7F4F-726739647322}"/>
              </a:ext>
            </a:extLst>
          </p:cNvPr>
          <p:cNvSpPr txBox="1"/>
          <p:nvPr/>
        </p:nvSpPr>
        <p:spPr>
          <a:xfrm>
            <a:off x="6522086" y="4196217"/>
            <a:ext cx="2614305" cy="369332"/>
          </a:xfrm>
          <a:prstGeom prst="rect">
            <a:avLst/>
          </a:prstGeom>
          <a:noFill/>
        </p:spPr>
        <p:txBody>
          <a:bodyPr wrap="none" rtlCol="0">
            <a:spAutoFit/>
          </a:bodyPr>
          <a:lstStyle/>
          <a:p>
            <a:r>
              <a:rPr lang="en-TW" dirty="0"/>
              <a:t>Black metal surface finish </a:t>
            </a:r>
          </a:p>
        </p:txBody>
      </p:sp>
      <p:sp>
        <p:nvSpPr>
          <p:cNvPr id="11" name="TextBox 10">
            <a:extLst>
              <a:ext uri="{FF2B5EF4-FFF2-40B4-BE49-F238E27FC236}">
                <a16:creationId xmlns:a16="http://schemas.microsoft.com/office/drawing/2014/main" id="{0259BED7-8358-61AE-E3A6-589D49E87BDF}"/>
              </a:ext>
            </a:extLst>
          </p:cNvPr>
          <p:cNvSpPr txBox="1"/>
          <p:nvPr/>
        </p:nvSpPr>
        <p:spPr>
          <a:xfrm>
            <a:off x="6096392" y="6196861"/>
            <a:ext cx="918841" cy="369332"/>
          </a:xfrm>
          <a:prstGeom prst="rect">
            <a:avLst/>
          </a:prstGeom>
          <a:noFill/>
        </p:spPr>
        <p:txBody>
          <a:bodyPr wrap="none" rtlCol="0">
            <a:spAutoFit/>
          </a:bodyPr>
          <a:lstStyle/>
          <a:p>
            <a:r>
              <a:rPr lang="en-TW" dirty="0"/>
              <a:t>support</a:t>
            </a:r>
          </a:p>
        </p:txBody>
      </p:sp>
      <p:sp>
        <p:nvSpPr>
          <p:cNvPr id="12" name="TextBox 11">
            <a:extLst>
              <a:ext uri="{FF2B5EF4-FFF2-40B4-BE49-F238E27FC236}">
                <a16:creationId xmlns:a16="http://schemas.microsoft.com/office/drawing/2014/main" id="{D08348D6-127E-4F4E-2C81-95AD7DBE608E}"/>
              </a:ext>
            </a:extLst>
          </p:cNvPr>
          <p:cNvSpPr txBox="1"/>
          <p:nvPr/>
        </p:nvSpPr>
        <p:spPr>
          <a:xfrm>
            <a:off x="6764508" y="5483330"/>
            <a:ext cx="1312732" cy="369332"/>
          </a:xfrm>
          <a:prstGeom prst="rect">
            <a:avLst/>
          </a:prstGeom>
          <a:noFill/>
        </p:spPr>
        <p:txBody>
          <a:bodyPr wrap="none" rtlCol="0">
            <a:spAutoFit/>
          </a:bodyPr>
          <a:lstStyle/>
          <a:p>
            <a:r>
              <a:rPr lang="en-US" dirty="0"/>
              <a:t>W</a:t>
            </a:r>
            <a:r>
              <a:rPr lang="en-TW" dirty="0"/>
              <a:t>ood cover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輻射</a:t>
            </a:r>
            <a:r>
              <a:rPr lang="en-US" altLang="zh-TW" dirty="0">
                <a:solidFill>
                  <a:schemeClr val="tx2"/>
                </a:solidFill>
              </a:rPr>
              <a:t>Radiation</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物體以電磁波的形式對外輻射，它含有電場及磁場且振幅大小隨時間變化，物體以光速對外發出電磁波。</a:t>
            </a:r>
            <a:endParaRPr lang="en-US" altLang="zh-TW" dirty="0"/>
          </a:p>
          <a:p>
            <a:r>
              <a:rPr lang="en-US" altLang="zh-TW" dirty="0"/>
              <a:t>Objects radiate externally in the form of electromagnetic waves, which contain electric fields and magnetic fields, and the amplitude changes with time. Objects emit electromagnetic waves at the speed of light.</a:t>
            </a:r>
          </a:p>
          <a:p>
            <a:endParaRPr lang="en-US" altLang="zh-TW" dirty="0"/>
          </a:p>
          <a:p>
            <a:r>
              <a:rPr lang="zh-TW" altLang="en-US" dirty="0"/>
              <a:t>不同的電磁輻射具有一共同性質：於真空中的速度 </a:t>
            </a:r>
            <a:r>
              <a:rPr lang="en-US" altLang="zh-TW" i="1" dirty="0"/>
              <a:t>v</a:t>
            </a:r>
            <a:r>
              <a:rPr lang="en-US" altLang="zh-TW" dirty="0"/>
              <a:t> </a:t>
            </a:r>
            <a:r>
              <a:rPr lang="zh-TW" altLang="en-US" dirty="0"/>
              <a:t>均相同，即光速</a:t>
            </a:r>
            <a:r>
              <a:rPr lang="en-US" altLang="zh-TW" dirty="0"/>
              <a:t>3.0 × 10</a:t>
            </a:r>
            <a:r>
              <a:rPr lang="en-US" altLang="zh-TW" baseline="30000" dirty="0"/>
              <a:t>8</a:t>
            </a:r>
            <a:r>
              <a:rPr lang="en-US" altLang="zh-TW" dirty="0"/>
              <a:t> </a:t>
            </a:r>
            <a:r>
              <a:rPr lang="zh-TW" altLang="en-US" dirty="0"/>
              <a:t>公尺</a:t>
            </a:r>
            <a:r>
              <a:rPr lang="en-US" altLang="zh-TW" dirty="0"/>
              <a:t>/ </a:t>
            </a:r>
            <a:r>
              <a:rPr lang="zh-TW" altLang="en-US" dirty="0"/>
              <a:t>秒。</a:t>
            </a:r>
            <a:endParaRPr lang="en-US" altLang="zh-TW" dirty="0"/>
          </a:p>
          <a:p>
            <a:r>
              <a:rPr lang="en-US" altLang="zh-TW" dirty="0"/>
              <a:t>Different electromagnetic radiations have a common property: the speed v in vacuum is the same, that is, the speed of light is 3.0 × 10</a:t>
            </a:r>
            <a:r>
              <a:rPr lang="en-US" altLang="zh-TW" baseline="30000" dirty="0"/>
              <a:t>8</a:t>
            </a:r>
            <a:r>
              <a:rPr lang="en-US" altLang="zh-TW" dirty="0"/>
              <a:t> meters/second.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pic>
        <p:nvPicPr>
          <p:cNvPr id="22530" name="Picture 2"/>
          <p:cNvPicPr>
            <a:picLocks noChangeAspect="1" noChangeArrowheads="1"/>
          </p:cNvPicPr>
          <p:nvPr/>
        </p:nvPicPr>
        <p:blipFill>
          <a:blip r:embed="rId2" cstate="print"/>
          <a:srcRect/>
          <a:stretch>
            <a:fillRect/>
          </a:stretch>
        </p:blipFill>
        <p:spPr bwMode="auto">
          <a:xfrm>
            <a:off x="2731770" y="5496766"/>
            <a:ext cx="3680460" cy="59340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1412776"/>
            <a:ext cx="6858000" cy="595536"/>
          </a:xfrm>
        </p:spPr>
        <p:txBody>
          <a:bodyPr>
            <a:normAutofit fontScale="90000"/>
          </a:bodyPr>
          <a:lstStyle/>
          <a:p>
            <a:r>
              <a:rPr lang="zh-TW" altLang="en-US" dirty="0">
                <a:solidFill>
                  <a:schemeClr val="tx2"/>
                </a:solidFill>
              </a:rPr>
              <a:t>用手上下抖動長繩，產生許多的波動。</a:t>
            </a:r>
            <a:br>
              <a:rPr lang="en-US" altLang="zh-TW" dirty="0">
                <a:solidFill>
                  <a:schemeClr val="tx2"/>
                </a:solidFill>
              </a:rPr>
            </a:br>
            <a:r>
              <a:rPr lang="en-US" altLang="zh-TW" dirty="0">
                <a:solidFill>
                  <a:schemeClr val="tx2"/>
                </a:solidFill>
              </a:rPr>
              <a:t>Shake the long rope up and down with your hands to create lots of waves.</a:t>
            </a:r>
            <a:endParaRPr lang="zh-TW" altLang="en-US" dirty="0">
              <a:solidFill>
                <a:schemeClr val="tx2"/>
              </a:solidFill>
            </a:endParaRPr>
          </a:p>
        </p:txBody>
      </p:sp>
      <p:pic>
        <p:nvPicPr>
          <p:cNvPr id="23554" name="Picture 2"/>
          <p:cNvPicPr>
            <a:picLocks noGrp="1" noChangeAspect="1" noChangeArrowheads="1"/>
          </p:cNvPicPr>
          <p:nvPr>
            <p:ph idx="1"/>
          </p:nvPr>
        </p:nvPicPr>
        <p:blipFill>
          <a:blip r:embed="rId2" cstate="print"/>
          <a:srcRect/>
          <a:stretch>
            <a:fillRect/>
          </a:stretch>
        </p:blipFill>
        <p:spPr bwMode="auto">
          <a:xfrm>
            <a:off x="457200" y="1772816"/>
            <a:ext cx="8229600" cy="352585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4578" name="Picture 2"/>
          <p:cNvPicPr>
            <a:picLocks noGrp="1" noChangeAspect="1" noChangeArrowheads="1"/>
          </p:cNvPicPr>
          <p:nvPr>
            <p:ph idx="1"/>
          </p:nvPr>
        </p:nvPicPr>
        <p:blipFill>
          <a:blip r:embed="rId2" cstate="print"/>
          <a:srcRect/>
          <a:stretch>
            <a:fillRect/>
          </a:stretch>
        </p:blipFill>
        <p:spPr bwMode="auto">
          <a:xfrm>
            <a:off x="457200" y="1628800"/>
            <a:ext cx="8229600" cy="325700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4578" name="Picture 2"/>
          <p:cNvPicPr>
            <a:picLocks noGrp="1" noChangeAspect="1" noChangeArrowheads="1"/>
          </p:cNvPicPr>
          <p:nvPr>
            <p:ph idx="1"/>
          </p:nvPr>
        </p:nvPicPr>
        <p:blipFill>
          <a:blip r:embed="rId2" cstate="print"/>
          <a:srcRect/>
          <a:stretch>
            <a:fillRect/>
          </a:stretch>
        </p:blipFill>
        <p:spPr bwMode="auto">
          <a:xfrm>
            <a:off x="457200" y="1628800"/>
            <a:ext cx="8229600" cy="325700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sp>
        <p:nvSpPr>
          <p:cNvPr id="3" name="TextBox 2">
            <a:extLst>
              <a:ext uri="{FF2B5EF4-FFF2-40B4-BE49-F238E27FC236}">
                <a16:creationId xmlns:a16="http://schemas.microsoft.com/office/drawing/2014/main" id="{498EAFB1-8449-BF86-1A24-7CD676D07515}"/>
              </a:ext>
            </a:extLst>
          </p:cNvPr>
          <p:cNvSpPr txBox="1"/>
          <p:nvPr/>
        </p:nvSpPr>
        <p:spPr>
          <a:xfrm>
            <a:off x="683568" y="2132856"/>
            <a:ext cx="7632848" cy="646331"/>
          </a:xfrm>
          <a:prstGeom prst="rect">
            <a:avLst/>
          </a:prstGeom>
          <a:solidFill>
            <a:schemeClr val="bg1"/>
          </a:solidFill>
        </p:spPr>
        <p:txBody>
          <a:bodyPr wrap="square" rtlCol="0">
            <a:spAutoFit/>
          </a:bodyPr>
          <a:lstStyle/>
          <a:p>
            <a:r>
              <a:rPr lang="en-TW" dirty="0"/>
              <a:t>If the frequency of a radio station is set at 1,500 kHz, what is the wavelength of the electronmagnetic radiation?</a:t>
            </a:r>
          </a:p>
        </p:txBody>
      </p:sp>
      <p:sp>
        <p:nvSpPr>
          <p:cNvPr id="4" name="TextBox 3">
            <a:extLst>
              <a:ext uri="{FF2B5EF4-FFF2-40B4-BE49-F238E27FC236}">
                <a16:creationId xmlns:a16="http://schemas.microsoft.com/office/drawing/2014/main" id="{CD65AB17-3113-81CB-1898-BE3E30873836}"/>
              </a:ext>
            </a:extLst>
          </p:cNvPr>
          <p:cNvSpPr txBox="1"/>
          <p:nvPr/>
        </p:nvSpPr>
        <p:spPr>
          <a:xfrm>
            <a:off x="2154076" y="4139788"/>
            <a:ext cx="1265796" cy="369332"/>
          </a:xfrm>
          <a:prstGeom prst="rect">
            <a:avLst/>
          </a:prstGeom>
          <a:solidFill>
            <a:schemeClr val="bg1"/>
          </a:solidFill>
        </p:spPr>
        <p:txBody>
          <a:bodyPr wrap="none" rtlCol="0">
            <a:spAutoFit/>
          </a:bodyPr>
          <a:lstStyle/>
          <a:p>
            <a:r>
              <a:rPr lang="en-TW" dirty="0"/>
              <a:t>wavelength</a:t>
            </a:r>
          </a:p>
        </p:txBody>
      </p:sp>
    </p:spTree>
    <p:extLst>
      <p:ext uri="{BB962C8B-B14F-4D97-AF65-F5344CB8AC3E}">
        <p14:creationId xmlns:p14="http://schemas.microsoft.com/office/powerpoint/2010/main" val="11597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82282"/>
            <a:ext cx="8229600" cy="595536"/>
          </a:xfrm>
        </p:spPr>
        <p:txBody>
          <a:bodyPr>
            <a:normAutofit fontScale="90000"/>
          </a:bodyPr>
          <a:lstStyle/>
          <a:p>
            <a:r>
              <a:rPr lang="zh-TW" altLang="en-US" dirty="0"/>
              <a:t>熱、功和熱力學第一定律</a:t>
            </a:r>
            <a:br>
              <a:rPr lang="en-US" altLang="zh-TW" dirty="0"/>
            </a:br>
            <a:r>
              <a:rPr lang="en-US" altLang="zh-TW" dirty="0"/>
              <a:t>heat, work and the laws of thermodynamics</a:t>
            </a:r>
            <a:endParaRPr lang="zh-TW" altLang="en-US" dirty="0"/>
          </a:p>
        </p:txBody>
      </p:sp>
      <p:sp>
        <p:nvSpPr>
          <p:cNvPr id="3" name="內容版面配置區 2"/>
          <p:cNvSpPr>
            <a:spLocks noGrp="1"/>
          </p:cNvSpPr>
          <p:nvPr>
            <p:ph idx="1"/>
          </p:nvPr>
        </p:nvSpPr>
        <p:spPr>
          <a:xfrm>
            <a:off x="457200" y="3429000"/>
            <a:ext cx="8229600" cy="3312368"/>
          </a:xfrm>
        </p:spPr>
        <p:txBody>
          <a:bodyPr/>
          <a:lstStyle/>
          <a:p>
            <a:r>
              <a:rPr lang="zh-TW" altLang="en-US" dirty="0"/>
              <a:t>熱的單位可以焦耳 </a:t>
            </a:r>
            <a:r>
              <a:rPr lang="en-US" altLang="zh-TW" dirty="0"/>
              <a:t>(J) </a:t>
            </a:r>
            <a:r>
              <a:rPr lang="zh-TW" altLang="en-US" dirty="0"/>
              <a:t>或英尺－磅 </a:t>
            </a:r>
            <a:r>
              <a:rPr lang="en-US" altLang="zh-TW" dirty="0"/>
              <a:t>(foot-pounds) </a:t>
            </a:r>
            <a:r>
              <a:rPr lang="zh-TW" altLang="en-US" dirty="0"/>
              <a:t>表示。</a:t>
            </a:r>
            <a:endParaRPr lang="en-US" altLang="zh-TW" dirty="0"/>
          </a:p>
          <a:p>
            <a:r>
              <a:rPr lang="en-US" altLang="zh-TW" dirty="0"/>
              <a:t>Heat can be expressed in joules (J) or foot-pounds (foot-pounds).</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pic>
        <p:nvPicPr>
          <p:cNvPr id="2050" name="Picture 2"/>
          <p:cNvPicPr>
            <a:picLocks noChangeAspect="1" noChangeArrowheads="1"/>
          </p:cNvPicPr>
          <p:nvPr/>
        </p:nvPicPr>
        <p:blipFill>
          <a:blip r:embed="rId2" cstate="print"/>
          <a:srcRect t="3903"/>
          <a:stretch>
            <a:fillRect/>
          </a:stretch>
        </p:blipFill>
        <p:spPr bwMode="auto">
          <a:xfrm>
            <a:off x="2123728" y="1916832"/>
            <a:ext cx="4787265" cy="525396"/>
          </a:xfrm>
          <a:prstGeom prst="rect">
            <a:avLst/>
          </a:prstGeom>
          <a:noFill/>
          <a:ln w="9525">
            <a:noFill/>
            <a:miter lim="800000"/>
            <a:headEnd/>
            <a:tailEnd/>
          </a:ln>
        </p:spPr>
      </p:pic>
      <p:sp>
        <p:nvSpPr>
          <p:cNvPr id="4" name="TextBox 3">
            <a:extLst>
              <a:ext uri="{FF2B5EF4-FFF2-40B4-BE49-F238E27FC236}">
                <a16:creationId xmlns:a16="http://schemas.microsoft.com/office/drawing/2014/main" id="{812C6F67-2358-8A8E-6DDC-FA1B7F9D0EBB}"/>
              </a:ext>
            </a:extLst>
          </p:cNvPr>
          <p:cNvSpPr txBox="1"/>
          <p:nvPr/>
        </p:nvSpPr>
        <p:spPr>
          <a:xfrm>
            <a:off x="1989658" y="2664590"/>
            <a:ext cx="5164684" cy="369332"/>
          </a:xfrm>
          <a:prstGeom prst="rect">
            <a:avLst/>
          </a:prstGeom>
          <a:noFill/>
        </p:spPr>
        <p:txBody>
          <a:bodyPr wrap="none" rtlCol="0">
            <a:spAutoFit/>
          </a:bodyPr>
          <a:lstStyle/>
          <a:p>
            <a:r>
              <a:rPr lang="en-TW" dirty="0"/>
              <a:t>E = KE + PE + TE + chemical energy + electrical energy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895535"/>
            <a:ext cx="6858000" cy="595536"/>
          </a:xfrm>
        </p:spPr>
        <p:txBody>
          <a:bodyPr>
            <a:normAutofit fontScale="90000"/>
          </a:bodyPr>
          <a:lstStyle/>
          <a:p>
            <a:pPr algn="ctr"/>
            <a:r>
              <a:rPr lang="zh-TW" altLang="en-US" dirty="0"/>
              <a:t>電磁波光譜是波長的函數。</a:t>
            </a:r>
            <a:br>
              <a:rPr lang="en-US" altLang="zh-TW" dirty="0"/>
            </a:br>
            <a:r>
              <a:rPr lang="en-US" altLang="zh-TW" dirty="0"/>
              <a:t>The electromagnetic spectrum is a function of wavelength.</a:t>
            </a:r>
            <a:endParaRPr lang="zh-TW" altLang="en-US" dirty="0"/>
          </a:p>
        </p:txBody>
      </p:sp>
      <p:pic>
        <p:nvPicPr>
          <p:cNvPr id="25602" name="Picture 2"/>
          <p:cNvPicPr>
            <a:picLocks noGrp="1" noChangeAspect="1" noChangeArrowheads="1"/>
          </p:cNvPicPr>
          <p:nvPr>
            <p:ph idx="1"/>
          </p:nvPr>
        </p:nvPicPr>
        <p:blipFill>
          <a:blip r:embed="rId2" cstate="print"/>
          <a:stretch>
            <a:fillRect/>
          </a:stretch>
        </p:blipFill>
        <p:spPr bwMode="auto">
          <a:xfrm>
            <a:off x="179387" y="1699491"/>
            <a:ext cx="8785225" cy="469364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30</a:t>
            </a:fld>
            <a:endParaRPr lang="zh-TW" altLang="en-US"/>
          </a:p>
        </p:txBody>
      </p:sp>
      <p:sp>
        <p:nvSpPr>
          <p:cNvPr id="3" name="TextBox 2">
            <a:extLst>
              <a:ext uri="{FF2B5EF4-FFF2-40B4-BE49-F238E27FC236}">
                <a16:creationId xmlns:a16="http://schemas.microsoft.com/office/drawing/2014/main" id="{816C16F1-C18C-C6CC-157D-A9B1FCC4397A}"/>
              </a:ext>
            </a:extLst>
          </p:cNvPr>
          <p:cNvSpPr txBox="1"/>
          <p:nvPr/>
        </p:nvSpPr>
        <p:spPr>
          <a:xfrm>
            <a:off x="222555" y="3080314"/>
            <a:ext cx="920445" cy="369332"/>
          </a:xfrm>
          <a:prstGeom prst="rect">
            <a:avLst/>
          </a:prstGeom>
          <a:noFill/>
        </p:spPr>
        <p:txBody>
          <a:bodyPr wrap="none" rtlCol="0">
            <a:spAutoFit/>
          </a:bodyPr>
          <a:lstStyle/>
          <a:p>
            <a:r>
              <a:rPr lang="en-TW" dirty="0"/>
              <a:t>Gamma</a:t>
            </a:r>
          </a:p>
        </p:txBody>
      </p:sp>
      <p:sp>
        <p:nvSpPr>
          <p:cNvPr id="4" name="TextBox 3">
            <a:extLst>
              <a:ext uri="{FF2B5EF4-FFF2-40B4-BE49-F238E27FC236}">
                <a16:creationId xmlns:a16="http://schemas.microsoft.com/office/drawing/2014/main" id="{D72F366B-8357-15E3-25AB-E45C5CA3B0C3}"/>
              </a:ext>
            </a:extLst>
          </p:cNvPr>
          <p:cNvSpPr txBox="1"/>
          <p:nvPr/>
        </p:nvSpPr>
        <p:spPr>
          <a:xfrm>
            <a:off x="1255474" y="3642209"/>
            <a:ext cx="652230" cy="369332"/>
          </a:xfrm>
          <a:prstGeom prst="rect">
            <a:avLst/>
          </a:prstGeom>
          <a:noFill/>
        </p:spPr>
        <p:txBody>
          <a:bodyPr wrap="none" rtlCol="0">
            <a:spAutoFit/>
          </a:bodyPr>
          <a:lstStyle/>
          <a:p>
            <a:r>
              <a:rPr lang="en-TW" dirty="0"/>
              <a:t>X-ray</a:t>
            </a:r>
          </a:p>
        </p:txBody>
      </p:sp>
      <p:sp>
        <p:nvSpPr>
          <p:cNvPr id="6" name="TextBox 5">
            <a:extLst>
              <a:ext uri="{FF2B5EF4-FFF2-40B4-BE49-F238E27FC236}">
                <a16:creationId xmlns:a16="http://schemas.microsoft.com/office/drawing/2014/main" id="{AB65B527-E86F-563D-238D-417ED328D008}"/>
              </a:ext>
            </a:extLst>
          </p:cNvPr>
          <p:cNvSpPr txBox="1"/>
          <p:nvPr/>
        </p:nvSpPr>
        <p:spPr>
          <a:xfrm>
            <a:off x="1942131" y="4437112"/>
            <a:ext cx="1167114" cy="369332"/>
          </a:xfrm>
          <a:prstGeom prst="rect">
            <a:avLst/>
          </a:prstGeom>
          <a:noFill/>
        </p:spPr>
        <p:txBody>
          <a:bodyPr wrap="none" rtlCol="0">
            <a:spAutoFit/>
          </a:bodyPr>
          <a:lstStyle/>
          <a:p>
            <a:r>
              <a:rPr lang="en-TW" dirty="0"/>
              <a:t>Ultraviolet</a:t>
            </a:r>
          </a:p>
        </p:txBody>
      </p:sp>
      <p:sp>
        <p:nvSpPr>
          <p:cNvPr id="7" name="TextBox 6">
            <a:extLst>
              <a:ext uri="{FF2B5EF4-FFF2-40B4-BE49-F238E27FC236}">
                <a16:creationId xmlns:a16="http://schemas.microsoft.com/office/drawing/2014/main" id="{80B09065-D6F6-2B2C-13A8-B50D1E9E3B54}"/>
              </a:ext>
            </a:extLst>
          </p:cNvPr>
          <p:cNvSpPr txBox="1"/>
          <p:nvPr/>
        </p:nvSpPr>
        <p:spPr>
          <a:xfrm>
            <a:off x="3638217" y="4659743"/>
            <a:ext cx="933782" cy="369332"/>
          </a:xfrm>
          <a:prstGeom prst="rect">
            <a:avLst/>
          </a:prstGeom>
          <a:noFill/>
        </p:spPr>
        <p:txBody>
          <a:bodyPr wrap="none" rtlCol="0">
            <a:spAutoFit/>
          </a:bodyPr>
          <a:lstStyle/>
          <a:p>
            <a:r>
              <a:rPr lang="en-TW" dirty="0"/>
              <a:t>Infrared</a:t>
            </a:r>
          </a:p>
        </p:txBody>
      </p:sp>
      <p:sp>
        <p:nvSpPr>
          <p:cNvPr id="8" name="TextBox 7">
            <a:extLst>
              <a:ext uri="{FF2B5EF4-FFF2-40B4-BE49-F238E27FC236}">
                <a16:creationId xmlns:a16="http://schemas.microsoft.com/office/drawing/2014/main" id="{94A59513-7981-ED6B-5D69-DE4A9483929C}"/>
              </a:ext>
            </a:extLst>
          </p:cNvPr>
          <p:cNvSpPr txBox="1"/>
          <p:nvPr/>
        </p:nvSpPr>
        <p:spPr>
          <a:xfrm>
            <a:off x="5292080" y="4252446"/>
            <a:ext cx="1216551" cy="369332"/>
          </a:xfrm>
          <a:prstGeom prst="rect">
            <a:avLst/>
          </a:prstGeom>
          <a:noFill/>
        </p:spPr>
        <p:txBody>
          <a:bodyPr wrap="none" rtlCol="0">
            <a:spAutoFit/>
          </a:bodyPr>
          <a:lstStyle/>
          <a:p>
            <a:r>
              <a:rPr lang="en-TW" dirty="0"/>
              <a:t>Microwave</a:t>
            </a:r>
          </a:p>
        </p:txBody>
      </p:sp>
      <p:sp>
        <p:nvSpPr>
          <p:cNvPr id="9" name="TextBox 8">
            <a:extLst>
              <a:ext uri="{FF2B5EF4-FFF2-40B4-BE49-F238E27FC236}">
                <a16:creationId xmlns:a16="http://schemas.microsoft.com/office/drawing/2014/main" id="{EE07E575-1AC2-A0FB-3C78-946A640542BF}"/>
              </a:ext>
            </a:extLst>
          </p:cNvPr>
          <p:cNvSpPr txBox="1"/>
          <p:nvPr/>
        </p:nvSpPr>
        <p:spPr>
          <a:xfrm>
            <a:off x="6840748" y="4437112"/>
            <a:ext cx="580126" cy="369332"/>
          </a:xfrm>
          <a:prstGeom prst="rect">
            <a:avLst/>
          </a:prstGeom>
          <a:noFill/>
        </p:spPr>
        <p:txBody>
          <a:bodyPr wrap="square" rtlCol="0">
            <a:spAutoFit/>
          </a:bodyPr>
          <a:lstStyle/>
          <a:p>
            <a:r>
              <a:rPr lang="en-TW" dirty="0"/>
              <a:t>TV</a:t>
            </a:r>
          </a:p>
        </p:txBody>
      </p:sp>
      <p:sp>
        <p:nvSpPr>
          <p:cNvPr id="10" name="TextBox 9">
            <a:extLst>
              <a:ext uri="{FF2B5EF4-FFF2-40B4-BE49-F238E27FC236}">
                <a16:creationId xmlns:a16="http://schemas.microsoft.com/office/drawing/2014/main" id="{3609A4E4-874A-48FC-F9DB-4620FC435335}"/>
              </a:ext>
            </a:extLst>
          </p:cNvPr>
          <p:cNvSpPr txBox="1"/>
          <p:nvPr/>
        </p:nvSpPr>
        <p:spPr>
          <a:xfrm>
            <a:off x="7715276" y="4475077"/>
            <a:ext cx="716863" cy="369332"/>
          </a:xfrm>
          <a:prstGeom prst="rect">
            <a:avLst/>
          </a:prstGeom>
          <a:noFill/>
        </p:spPr>
        <p:txBody>
          <a:bodyPr wrap="none" rtlCol="0">
            <a:spAutoFit/>
          </a:bodyPr>
          <a:lstStyle/>
          <a:p>
            <a:r>
              <a:rPr lang="en-TW" dirty="0"/>
              <a:t>Radio</a:t>
            </a:r>
          </a:p>
        </p:txBody>
      </p:sp>
      <p:sp>
        <p:nvSpPr>
          <p:cNvPr id="11" name="TextBox 10">
            <a:extLst>
              <a:ext uri="{FF2B5EF4-FFF2-40B4-BE49-F238E27FC236}">
                <a16:creationId xmlns:a16="http://schemas.microsoft.com/office/drawing/2014/main" id="{0F8EC087-E3C5-23A6-9295-373FEC88CE63}"/>
              </a:ext>
            </a:extLst>
          </p:cNvPr>
          <p:cNvSpPr txBox="1"/>
          <p:nvPr/>
        </p:nvSpPr>
        <p:spPr>
          <a:xfrm>
            <a:off x="3053470" y="6252870"/>
            <a:ext cx="3234475" cy="369332"/>
          </a:xfrm>
          <a:prstGeom prst="rect">
            <a:avLst/>
          </a:prstGeom>
          <a:noFill/>
        </p:spPr>
        <p:txBody>
          <a:bodyPr wrap="none" rtlCol="0">
            <a:spAutoFit/>
          </a:bodyPr>
          <a:lstStyle/>
          <a:p>
            <a:r>
              <a:rPr lang="en-US" dirty="0"/>
              <a:t>S</a:t>
            </a:r>
            <a:r>
              <a:rPr lang="en-TW" dirty="0"/>
              <a:t>peed = wavelength * frequency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124" y="148227"/>
            <a:ext cx="6858000" cy="1416044"/>
          </a:xfrm>
        </p:spPr>
        <p:txBody>
          <a:bodyPr>
            <a:noAutofit/>
          </a:bodyPr>
          <a:lstStyle/>
          <a:p>
            <a:r>
              <a:rPr lang="zh-TW" altLang="en-US" sz="2000" dirty="0">
                <a:solidFill>
                  <a:schemeClr val="tx2"/>
                </a:solidFill>
              </a:rPr>
              <a:t>自太陽及地球發射的光譜。縱座標刻度兩者不同，因太陽的輻射強度比地球大許多。</a:t>
            </a:r>
            <a:r>
              <a:rPr lang="en-US" altLang="zh-TW" sz="2000" dirty="0">
                <a:solidFill>
                  <a:schemeClr val="tx2"/>
                </a:solidFill>
              </a:rPr>
              <a:t>Spectra of emissions from the Sun and Earth. The ordinate scale is different between the two because the radiation intensity of the sun is much greater than that of the earth.</a:t>
            </a:r>
            <a:endParaRPr lang="zh-TW" altLang="en-US" sz="2000" dirty="0">
              <a:solidFill>
                <a:schemeClr val="tx2"/>
              </a:solidFill>
            </a:endParaRPr>
          </a:p>
        </p:txBody>
      </p:sp>
      <p:pic>
        <p:nvPicPr>
          <p:cNvPr id="26626" name="Picture 2"/>
          <p:cNvPicPr>
            <a:picLocks noGrp="1" noChangeAspect="1" noChangeArrowheads="1"/>
          </p:cNvPicPr>
          <p:nvPr>
            <p:ph idx="1"/>
          </p:nvPr>
        </p:nvPicPr>
        <p:blipFill>
          <a:blip r:embed="rId2" cstate="print"/>
          <a:stretch>
            <a:fillRect/>
          </a:stretch>
        </p:blipFill>
        <p:spPr bwMode="auto">
          <a:xfrm>
            <a:off x="179512" y="1628800"/>
            <a:ext cx="8785225" cy="484369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31</a:t>
            </a:fld>
            <a:endParaRPr lang="zh-TW" altLang="en-US"/>
          </a:p>
        </p:txBody>
      </p:sp>
      <p:sp>
        <p:nvSpPr>
          <p:cNvPr id="3" name="TextBox 2">
            <a:extLst>
              <a:ext uri="{FF2B5EF4-FFF2-40B4-BE49-F238E27FC236}">
                <a16:creationId xmlns:a16="http://schemas.microsoft.com/office/drawing/2014/main" id="{027FFBAC-2229-0E13-C52B-1FB95188A300}"/>
              </a:ext>
            </a:extLst>
          </p:cNvPr>
          <p:cNvSpPr txBox="1"/>
          <p:nvPr/>
        </p:nvSpPr>
        <p:spPr>
          <a:xfrm>
            <a:off x="5580112" y="3128806"/>
            <a:ext cx="682559" cy="369332"/>
          </a:xfrm>
          <a:prstGeom prst="rect">
            <a:avLst/>
          </a:prstGeom>
          <a:noFill/>
        </p:spPr>
        <p:txBody>
          <a:bodyPr wrap="none" rtlCol="0">
            <a:spAutoFit/>
          </a:bodyPr>
          <a:lstStyle/>
          <a:p>
            <a:r>
              <a:rPr lang="en-TW" dirty="0"/>
              <a:t>Earth</a:t>
            </a:r>
          </a:p>
        </p:txBody>
      </p:sp>
      <p:sp>
        <p:nvSpPr>
          <p:cNvPr id="4" name="TextBox 3">
            <a:extLst>
              <a:ext uri="{FF2B5EF4-FFF2-40B4-BE49-F238E27FC236}">
                <a16:creationId xmlns:a16="http://schemas.microsoft.com/office/drawing/2014/main" id="{5F50C8C2-1411-90A3-A61D-7E93DE0FFBAF}"/>
              </a:ext>
            </a:extLst>
          </p:cNvPr>
          <p:cNvSpPr txBox="1"/>
          <p:nvPr/>
        </p:nvSpPr>
        <p:spPr>
          <a:xfrm>
            <a:off x="2878046" y="3498138"/>
            <a:ext cx="534121" cy="369332"/>
          </a:xfrm>
          <a:prstGeom prst="rect">
            <a:avLst/>
          </a:prstGeom>
          <a:noFill/>
        </p:spPr>
        <p:txBody>
          <a:bodyPr wrap="none" rtlCol="0">
            <a:spAutoFit/>
          </a:bodyPr>
          <a:lstStyle/>
          <a:p>
            <a:r>
              <a:rPr lang="en-TW" dirty="0"/>
              <a:t>Sun</a:t>
            </a:r>
          </a:p>
        </p:txBody>
      </p:sp>
      <p:sp>
        <p:nvSpPr>
          <p:cNvPr id="6" name="TextBox 5">
            <a:extLst>
              <a:ext uri="{FF2B5EF4-FFF2-40B4-BE49-F238E27FC236}">
                <a16:creationId xmlns:a16="http://schemas.microsoft.com/office/drawing/2014/main" id="{617D06B0-F650-DCAC-0394-68E641F4D20D}"/>
              </a:ext>
            </a:extLst>
          </p:cNvPr>
          <p:cNvSpPr txBox="1"/>
          <p:nvPr/>
        </p:nvSpPr>
        <p:spPr>
          <a:xfrm rot="16200000">
            <a:off x="9404" y="4545743"/>
            <a:ext cx="997581" cy="369332"/>
          </a:xfrm>
          <a:prstGeom prst="rect">
            <a:avLst/>
          </a:prstGeom>
          <a:noFill/>
        </p:spPr>
        <p:txBody>
          <a:bodyPr wrap="none" rtlCol="0">
            <a:spAutoFit/>
          </a:bodyPr>
          <a:lstStyle/>
          <a:p>
            <a:r>
              <a:rPr lang="en-TW" dirty="0"/>
              <a:t>Intensity</a:t>
            </a:r>
          </a:p>
        </p:txBody>
      </p:sp>
      <p:sp>
        <p:nvSpPr>
          <p:cNvPr id="7" name="TextBox 6">
            <a:extLst>
              <a:ext uri="{FF2B5EF4-FFF2-40B4-BE49-F238E27FC236}">
                <a16:creationId xmlns:a16="http://schemas.microsoft.com/office/drawing/2014/main" id="{2E1C5B26-F842-252C-15CF-FBF2F4D51FE7}"/>
              </a:ext>
            </a:extLst>
          </p:cNvPr>
          <p:cNvSpPr txBox="1"/>
          <p:nvPr/>
        </p:nvSpPr>
        <p:spPr>
          <a:xfrm>
            <a:off x="5629773" y="6084004"/>
            <a:ext cx="1265796" cy="369332"/>
          </a:xfrm>
          <a:prstGeom prst="rect">
            <a:avLst/>
          </a:prstGeom>
          <a:noFill/>
        </p:spPr>
        <p:txBody>
          <a:bodyPr wrap="none" rtlCol="0">
            <a:spAutoFit/>
          </a:bodyPr>
          <a:lstStyle/>
          <a:p>
            <a:r>
              <a:rPr lang="en-TW" dirty="0"/>
              <a:t>wavelength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7650" name="Picture 2"/>
          <p:cNvPicPr>
            <a:picLocks noGrp="1" noChangeAspect="1" noChangeArrowheads="1"/>
          </p:cNvPicPr>
          <p:nvPr>
            <p:ph idx="1"/>
          </p:nvPr>
        </p:nvPicPr>
        <p:blipFill>
          <a:blip r:embed="rId2" cstate="print"/>
          <a:srcRect/>
          <a:stretch>
            <a:fillRect/>
          </a:stretch>
        </p:blipFill>
        <p:spPr bwMode="auto">
          <a:xfrm>
            <a:off x="457200" y="1772816"/>
            <a:ext cx="8229600" cy="329393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8674" name="Picture 2"/>
          <p:cNvPicPr>
            <a:picLocks noGrp="1" noChangeAspect="1" noChangeArrowheads="1"/>
          </p:cNvPicPr>
          <p:nvPr>
            <p:ph idx="1"/>
          </p:nvPr>
        </p:nvPicPr>
        <p:blipFill>
          <a:blip r:embed="rId2" cstate="print"/>
          <a:srcRect/>
          <a:stretch>
            <a:fillRect/>
          </a:stretch>
        </p:blipFill>
        <p:spPr bwMode="auto">
          <a:xfrm>
            <a:off x="457200" y="1556792"/>
            <a:ext cx="8229600" cy="344494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33</a:t>
            </a:fld>
            <a:endParaRPr lang="zh-TW" altLang="en-US"/>
          </a:p>
        </p:txBody>
      </p:sp>
      <p:sp>
        <p:nvSpPr>
          <p:cNvPr id="3" name="TextBox 2">
            <a:extLst>
              <a:ext uri="{FF2B5EF4-FFF2-40B4-BE49-F238E27FC236}">
                <a16:creationId xmlns:a16="http://schemas.microsoft.com/office/drawing/2014/main" id="{181D121E-4FBD-0F00-5F6D-77D3B24E95A3}"/>
              </a:ext>
            </a:extLst>
          </p:cNvPr>
          <p:cNvSpPr txBox="1"/>
          <p:nvPr/>
        </p:nvSpPr>
        <p:spPr>
          <a:xfrm>
            <a:off x="2699792" y="4817075"/>
            <a:ext cx="1291507" cy="369332"/>
          </a:xfrm>
          <a:prstGeom prst="rect">
            <a:avLst/>
          </a:prstGeom>
          <a:noFill/>
        </p:spPr>
        <p:txBody>
          <a:bodyPr wrap="none" rtlCol="0">
            <a:spAutoFit/>
          </a:bodyPr>
          <a:lstStyle/>
          <a:p>
            <a:r>
              <a:rPr lang="en-TW" dirty="0"/>
              <a:t>Earth’s heat</a:t>
            </a:r>
          </a:p>
        </p:txBody>
      </p:sp>
      <p:sp>
        <p:nvSpPr>
          <p:cNvPr id="4" name="TextBox 3">
            <a:extLst>
              <a:ext uri="{FF2B5EF4-FFF2-40B4-BE49-F238E27FC236}">
                <a16:creationId xmlns:a16="http://schemas.microsoft.com/office/drawing/2014/main" id="{E72DCCEA-11A4-42E7-C4DD-24E21FC45F77}"/>
              </a:ext>
            </a:extLst>
          </p:cNvPr>
          <p:cNvSpPr txBox="1"/>
          <p:nvPr/>
        </p:nvSpPr>
        <p:spPr>
          <a:xfrm>
            <a:off x="452714" y="1653521"/>
            <a:ext cx="1380571" cy="369332"/>
          </a:xfrm>
          <a:prstGeom prst="rect">
            <a:avLst/>
          </a:prstGeom>
          <a:noFill/>
        </p:spPr>
        <p:txBody>
          <a:bodyPr wrap="none" rtlCol="0">
            <a:spAutoFit/>
          </a:bodyPr>
          <a:lstStyle/>
          <a:p>
            <a:r>
              <a:rPr lang="en-TW" dirty="0"/>
              <a:t>Input energy</a:t>
            </a:r>
          </a:p>
        </p:txBody>
      </p:sp>
      <p:sp>
        <p:nvSpPr>
          <p:cNvPr id="6" name="TextBox 5">
            <a:extLst>
              <a:ext uri="{FF2B5EF4-FFF2-40B4-BE49-F238E27FC236}">
                <a16:creationId xmlns:a16="http://schemas.microsoft.com/office/drawing/2014/main" id="{46720024-3131-F30D-0A78-7FDDDD5C7AB3}"/>
              </a:ext>
            </a:extLst>
          </p:cNvPr>
          <p:cNvSpPr txBox="1"/>
          <p:nvPr/>
        </p:nvSpPr>
        <p:spPr>
          <a:xfrm>
            <a:off x="2734041" y="1394396"/>
            <a:ext cx="1552092" cy="369332"/>
          </a:xfrm>
          <a:prstGeom prst="rect">
            <a:avLst/>
          </a:prstGeom>
          <a:noFill/>
        </p:spPr>
        <p:txBody>
          <a:bodyPr wrap="none" rtlCol="0">
            <a:spAutoFit/>
          </a:bodyPr>
          <a:lstStyle/>
          <a:p>
            <a:r>
              <a:rPr lang="en-TW" dirty="0"/>
              <a:t>Output energy</a:t>
            </a:r>
          </a:p>
        </p:txBody>
      </p:sp>
      <p:sp>
        <p:nvSpPr>
          <p:cNvPr id="7" name="TextBox 6">
            <a:extLst>
              <a:ext uri="{FF2B5EF4-FFF2-40B4-BE49-F238E27FC236}">
                <a16:creationId xmlns:a16="http://schemas.microsoft.com/office/drawing/2014/main" id="{B8D3B2D1-76E0-781B-66E8-FBF1FA366409}"/>
              </a:ext>
            </a:extLst>
          </p:cNvPr>
          <p:cNvSpPr txBox="1"/>
          <p:nvPr/>
        </p:nvSpPr>
        <p:spPr>
          <a:xfrm>
            <a:off x="5186889" y="1394396"/>
            <a:ext cx="1077026" cy="923330"/>
          </a:xfrm>
          <a:prstGeom prst="rect">
            <a:avLst/>
          </a:prstGeom>
          <a:noFill/>
        </p:spPr>
        <p:txBody>
          <a:bodyPr wrap="none" rtlCol="0">
            <a:spAutoFit/>
          </a:bodyPr>
          <a:lstStyle/>
          <a:p>
            <a:r>
              <a:rPr lang="en-TW" dirty="0"/>
              <a:t>Radiation</a:t>
            </a:r>
          </a:p>
          <a:p>
            <a:r>
              <a:rPr lang="en-TW" dirty="0"/>
              <a:t>Infrared</a:t>
            </a:r>
          </a:p>
          <a:p>
            <a:r>
              <a:rPr lang="en-TW" dirty="0"/>
              <a:t>(output)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771" y="1388269"/>
            <a:ext cx="8676456" cy="595536"/>
          </a:xfrm>
        </p:spPr>
        <p:txBody>
          <a:bodyPr>
            <a:normAutofit fontScale="90000"/>
          </a:bodyPr>
          <a:lstStyle/>
          <a:p>
            <a:r>
              <a:rPr lang="zh-TW" altLang="en-US" dirty="0">
                <a:solidFill>
                  <a:schemeClr val="tx2"/>
                </a:solidFill>
              </a:rPr>
              <a:t>熱水散熱器說明熱傳之傳導、對流和輻射現象。</a:t>
            </a:r>
            <a:br>
              <a:rPr lang="en-US" altLang="zh-TW" dirty="0">
                <a:solidFill>
                  <a:schemeClr val="tx2"/>
                </a:solidFill>
              </a:rPr>
            </a:br>
            <a:r>
              <a:rPr lang="en-US" altLang="zh-TW" dirty="0">
                <a:solidFill>
                  <a:schemeClr val="tx2"/>
                </a:solidFill>
              </a:rPr>
              <a:t>The hot water radiator illustrates the phenomena of conduction, convection and radiation of heat transfer.</a:t>
            </a:r>
            <a:endParaRPr lang="zh-TW" altLang="en-US" dirty="0">
              <a:solidFill>
                <a:schemeClr val="tx2"/>
              </a:solidFill>
            </a:endParaRPr>
          </a:p>
        </p:txBody>
      </p:sp>
      <p:pic>
        <p:nvPicPr>
          <p:cNvPr id="29698" name="Picture 2"/>
          <p:cNvPicPr>
            <a:picLocks noGrp="1" noChangeAspect="1" noChangeArrowheads="1"/>
          </p:cNvPicPr>
          <p:nvPr>
            <p:ph idx="1"/>
          </p:nvPr>
        </p:nvPicPr>
        <p:blipFill>
          <a:blip r:embed="rId2" cstate="print"/>
          <a:stretch>
            <a:fillRect/>
          </a:stretch>
        </p:blipFill>
        <p:spPr bwMode="auto">
          <a:xfrm>
            <a:off x="1700274" y="2132856"/>
            <a:ext cx="5743451" cy="402188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熱機</a:t>
            </a:r>
            <a:r>
              <a:rPr lang="en-US" altLang="zh-TW" dirty="0">
                <a:solidFill>
                  <a:schemeClr val="tx2"/>
                </a:solidFill>
              </a:rPr>
              <a:t>Heat and work</a:t>
            </a:r>
            <a:endParaRPr lang="zh-TW" altLang="en-US" dirty="0">
              <a:solidFill>
                <a:schemeClr val="tx2"/>
              </a:solidFill>
            </a:endParaRP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35</a:t>
            </a:fld>
            <a:endParaRPr lang="zh-TW" altLang="en-US"/>
          </a:p>
        </p:txBody>
      </p:sp>
      <p:pic>
        <p:nvPicPr>
          <p:cNvPr id="30722" name="Picture 2"/>
          <p:cNvPicPr>
            <a:picLocks noChangeAspect="1" noChangeArrowheads="1"/>
          </p:cNvPicPr>
          <p:nvPr/>
        </p:nvPicPr>
        <p:blipFill>
          <a:blip r:embed="rId2" cstate="print"/>
          <a:srcRect/>
          <a:stretch>
            <a:fillRect/>
          </a:stretch>
        </p:blipFill>
        <p:spPr bwMode="auto">
          <a:xfrm>
            <a:off x="3419872" y="2060848"/>
            <a:ext cx="2340293" cy="633413"/>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1475656" y="3717032"/>
            <a:ext cx="6600825" cy="1433513"/>
          </a:xfrm>
          <a:prstGeom prst="rect">
            <a:avLst/>
          </a:prstGeom>
          <a:noFill/>
          <a:ln w="9525">
            <a:noFill/>
            <a:miter lim="800000"/>
            <a:headEnd/>
            <a:tailEnd/>
          </a:ln>
        </p:spPr>
      </p:pic>
      <p:sp>
        <p:nvSpPr>
          <p:cNvPr id="3" name="TextBox 2">
            <a:extLst>
              <a:ext uri="{FF2B5EF4-FFF2-40B4-BE49-F238E27FC236}">
                <a16:creationId xmlns:a16="http://schemas.microsoft.com/office/drawing/2014/main" id="{6C5C5419-D0B3-FCB6-78FE-CA13EF4C9843}"/>
              </a:ext>
            </a:extLst>
          </p:cNvPr>
          <p:cNvSpPr txBox="1"/>
          <p:nvPr/>
        </p:nvSpPr>
        <p:spPr>
          <a:xfrm>
            <a:off x="1146626" y="5052794"/>
            <a:ext cx="2777940" cy="646331"/>
          </a:xfrm>
          <a:prstGeom prst="rect">
            <a:avLst/>
          </a:prstGeom>
          <a:noFill/>
        </p:spPr>
        <p:txBody>
          <a:bodyPr wrap="none" rtlCol="0">
            <a:spAutoFit/>
          </a:bodyPr>
          <a:lstStyle/>
          <a:p>
            <a:r>
              <a:rPr lang="en-US" dirty="0"/>
              <a:t>Heat input to power station</a:t>
            </a:r>
          </a:p>
          <a:p>
            <a:r>
              <a:rPr lang="en-US" dirty="0"/>
              <a:t>(B</a:t>
            </a:r>
            <a:r>
              <a:rPr lang="en-TW" dirty="0"/>
              <a:t>urning fuel)</a:t>
            </a:r>
          </a:p>
        </p:txBody>
      </p:sp>
      <p:sp>
        <p:nvSpPr>
          <p:cNvPr id="4" name="TextBox 3">
            <a:extLst>
              <a:ext uri="{FF2B5EF4-FFF2-40B4-BE49-F238E27FC236}">
                <a16:creationId xmlns:a16="http://schemas.microsoft.com/office/drawing/2014/main" id="{F58C893E-79BC-423C-CB13-EFCDF5E30709}"/>
              </a:ext>
            </a:extLst>
          </p:cNvPr>
          <p:cNvSpPr txBox="1"/>
          <p:nvPr/>
        </p:nvSpPr>
        <p:spPr>
          <a:xfrm>
            <a:off x="4024845" y="5083448"/>
            <a:ext cx="1857945" cy="646331"/>
          </a:xfrm>
          <a:prstGeom prst="rect">
            <a:avLst/>
          </a:prstGeom>
          <a:noFill/>
        </p:spPr>
        <p:txBody>
          <a:bodyPr wrap="none" rtlCol="0">
            <a:spAutoFit/>
          </a:bodyPr>
          <a:lstStyle/>
          <a:p>
            <a:r>
              <a:rPr lang="en-US" dirty="0"/>
              <a:t>Net work output</a:t>
            </a:r>
          </a:p>
          <a:p>
            <a:r>
              <a:rPr lang="en-US" dirty="0"/>
              <a:t>(P</a:t>
            </a:r>
            <a:r>
              <a:rPr lang="en-TW" dirty="0"/>
              <a:t>roduced power)</a:t>
            </a:r>
          </a:p>
        </p:txBody>
      </p:sp>
      <p:sp>
        <p:nvSpPr>
          <p:cNvPr id="6" name="TextBox 5">
            <a:extLst>
              <a:ext uri="{FF2B5EF4-FFF2-40B4-BE49-F238E27FC236}">
                <a16:creationId xmlns:a16="http://schemas.microsoft.com/office/drawing/2014/main" id="{2B49F564-4033-1C44-EB48-9B6AB1A16344}"/>
              </a:ext>
            </a:extLst>
          </p:cNvPr>
          <p:cNvSpPr txBox="1"/>
          <p:nvPr/>
        </p:nvSpPr>
        <p:spPr>
          <a:xfrm>
            <a:off x="6107352" y="5052794"/>
            <a:ext cx="1969129" cy="646331"/>
          </a:xfrm>
          <a:prstGeom prst="rect">
            <a:avLst/>
          </a:prstGeom>
          <a:noFill/>
        </p:spPr>
        <p:txBody>
          <a:bodyPr wrap="none" rtlCol="0">
            <a:spAutoFit/>
          </a:bodyPr>
          <a:lstStyle/>
          <a:p>
            <a:r>
              <a:rPr lang="en-TW" dirty="0"/>
              <a:t>Net heat output</a:t>
            </a:r>
          </a:p>
          <a:p>
            <a:r>
              <a:rPr lang="en-TW" dirty="0"/>
              <a:t>(chiller/condenser)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388032"/>
            <a:ext cx="6858000" cy="595536"/>
          </a:xfrm>
        </p:spPr>
        <p:txBody>
          <a:bodyPr>
            <a:noAutofit/>
          </a:bodyPr>
          <a:lstStyle/>
          <a:p>
            <a:r>
              <a:rPr lang="zh-TW" altLang="en-US" sz="2400" dirty="0">
                <a:solidFill>
                  <a:schemeClr val="tx2"/>
                </a:solidFill>
              </a:rPr>
              <a:t>熱機把熱轉變為功。</a:t>
            </a:r>
            <a:r>
              <a:rPr lang="en-US" altLang="zh-TW" sz="2400" dirty="0">
                <a:solidFill>
                  <a:schemeClr val="tx2"/>
                </a:solidFill>
              </a:rPr>
              <a:t>Heat engines convert heat into work.</a:t>
            </a:r>
            <a:endParaRPr lang="zh-TW" altLang="en-US" sz="2400" dirty="0">
              <a:solidFill>
                <a:schemeClr val="tx2"/>
              </a:solidFill>
            </a:endParaRPr>
          </a:p>
        </p:txBody>
      </p:sp>
      <p:pic>
        <p:nvPicPr>
          <p:cNvPr id="31746" name="Picture 2"/>
          <p:cNvPicPr>
            <a:picLocks noGrp="1" noChangeAspect="1" noChangeArrowheads="1"/>
          </p:cNvPicPr>
          <p:nvPr>
            <p:ph idx="1"/>
          </p:nvPr>
        </p:nvPicPr>
        <p:blipFill>
          <a:blip r:embed="rId2" cstate="print"/>
          <a:stretch>
            <a:fillRect/>
          </a:stretch>
        </p:blipFill>
        <p:spPr bwMode="auto">
          <a:xfrm>
            <a:off x="2807799" y="908050"/>
            <a:ext cx="3528403"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36</a:t>
            </a:fld>
            <a:endParaRPr lang="zh-TW" altLang="en-US"/>
          </a:p>
        </p:txBody>
      </p:sp>
      <p:sp>
        <p:nvSpPr>
          <p:cNvPr id="3" name="TextBox 2">
            <a:extLst>
              <a:ext uri="{FF2B5EF4-FFF2-40B4-BE49-F238E27FC236}">
                <a16:creationId xmlns:a16="http://schemas.microsoft.com/office/drawing/2014/main" id="{570D6115-8457-FC2D-B802-95D24D490075}"/>
              </a:ext>
            </a:extLst>
          </p:cNvPr>
          <p:cNvSpPr txBox="1"/>
          <p:nvPr/>
        </p:nvSpPr>
        <p:spPr>
          <a:xfrm>
            <a:off x="5508104" y="3429000"/>
            <a:ext cx="1378391" cy="369332"/>
          </a:xfrm>
          <a:prstGeom prst="rect">
            <a:avLst/>
          </a:prstGeom>
          <a:noFill/>
        </p:spPr>
        <p:txBody>
          <a:bodyPr wrap="none" rtlCol="0">
            <a:spAutoFit/>
          </a:bodyPr>
          <a:lstStyle/>
          <a:p>
            <a:r>
              <a:rPr lang="en-TW" dirty="0"/>
              <a:t>Output work</a:t>
            </a:r>
          </a:p>
        </p:txBody>
      </p:sp>
      <p:sp>
        <p:nvSpPr>
          <p:cNvPr id="4" name="TextBox 3">
            <a:extLst>
              <a:ext uri="{FF2B5EF4-FFF2-40B4-BE49-F238E27FC236}">
                <a16:creationId xmlns:a16="http://schemas.microsoft.com/office/drawing/2014/main" id="{664F44B9-24B1-CDD2-BEFF-1AF30FA3E082}"/>
              </a:ext>
            </a:extLst>
          </p:cNvPr>
          <p:cNvSpPr txBox="1"/>
          <p:nvPr/>
        </p:nvSpPr>
        <p:spPr>
          <a:xfrm>
            <a:off x="3432776" y="3355459"/>
            <a:ext cx="821059" cy="369332"/>
          </a:xfrm>
          <a:prstGeom prst="rect">
            <a:avLst/>
          </a:prstGeom>
          <a:noFill/>
        </p:spPr>
        <p:txBody>
          <a:bodyPr wrap="none" rtlCol="0">
            <a:spAutoFit/>
          </a:bodyPr>
          <a:lstStyle/>
          <a:p>
            <a:r>
              <a:rPr lang="en-TW" dirty="0"/>
              <a:t>engine</a:t>
            </a:r>
          </a:p>
        </p:txBody>
      </p:sp>
      <p:sp>
        <p:nvSpPr>
          <p:cNvPr id="6" name="TextBox 5">
            <a:extLst>
              <a:ext uri="{FF2B5EF4-FFF2-40B4-BE49-F238E27FC236}">
                <a16:creationId xmlns:a16="http://schemas.microsoft.com/office/drawing/2014/main" id="{B3A62BAC-6550-2A00-022D-3091DDBC10C0}"/>
              </a:ext>
            </a:extLst>
          </p:cNvPr>
          <p:cNvSpPr txBox="1"/>
          <p:nvPr/>
        </p:nvSpPr>
        <p:spPr>
          <a:xfrm>
            <a:off x="2464914" y="5934461"/>
            <a:ext cx="1378391" cy="369332"/>
          </a:xfrm>
          <a:prstGeom prst="rect">
            <a:avLst/>
          </a:prstGeom>
          <a:noFill/>
        </p:spPr>
        <p:txBody>
          <a:bodyPr wrap="none" rtlCol="0">
            <a:spAutoFit/>
          </a:bodyPr>
          <a:lstStyle/>
          <a:p>
            <a:r>
              <a:rPr lang="en-TW" dirty="0"/>
              <a:t>Output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2770" name="Picture 2"/>
          <p:cNvPicPr>
            <a:picLocks noGrp="1" noChangeAspect="1" noChangeArrowheads="1"/>
          </p:cNvPicPr>
          <p:nvPr>
            <p:ph idx="1"/>
          </p:nvPr>
        </p:nvPicPr>
        <p:blipFill>
          <a:blip r:embed="rId2" cstate="print"/>
          <a:srcRect/>
          <a:stretch>
            <a:fillRect/>
          </a:stretch>
        </p:blipFill>
        <p:spPr bwMode="auto">
          <a:xfrm>
            <a:off x="457200" y="1556792"/>
            <a:ext cx="8229600" cy="367687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37</a:t>
            </a:fld>
            <a:endParaRPr lang="zh-TW" altLang="en-US"/>
          </a:p>
        </p:txBody>
      </p:sp>
      <p:sp>
        <p:nvSpPr>
          <p:cNvPr id="3" name="TextBox 2">
            <a:extLst>
              <a:ext uri="{FF2B5EF4-FFF2-40B4-BE49-F238E27FC236}">
                <a16:creationId xmlns:a16="http://schemas.microsoft.com/office/drawing/2014/main" id="{0A685394-422A-AE39-E953-5836B87F501B}"/>
              </a:ext>
            </a:extLst>
          </p:cNvPr>
          <p:cNvSpPr txBox="1"/>
          <p:nvPr/>
        </p:nvSpPr>
        <p:spPr>
          <a:xfrm>
            <a:off x="2915816" y="2492896"/>
            <a:ext cx="2505173" cy="369332"/>
          </a:xfrm>
          <a:prstGeom prst="rect">
            <a:avLst/>
          </a:prstGeom>
          <a:noFill/>
        </p:spPr>
        <p:txBody>
          <a:bodyPr wrap="none" rtlCol="0">
            <a:spAutoFit/>
          </a:bodyPr>
          <a:lstStyle/>
          <a:p>
            <a:r>
              <a:rPr lang="en-TW" dirty="0"/>
              <a:t>Steam and Rankine cycle</a:t>
            </a:r>
          </a:p>
        </p:txBody>
      </p:sp>
      <p:sp>
        <p:nvSpPr>
          <p:cNvPr id="4" name="TextBox 3">
            <a:extLst>
              <a:ext uri="{FF2B5EF4-FFF2-40B4-BE49-F238E27FC236}">
                <a16:creationId xmlns:a16="http://schemas.microsoft.com/office/drawing/2014/main" id="{0517B603-02E9-F158-C500-FBECAB5939E5}"/>
              </a:ext>
            </a:extLst>
          </p:cNvPr>
          <p:cNvSpPr txBox="1"/>
          <p:nvPr/>
        </p:nvSpPr>
        <p:spPr>
          <a:xfrm>
            <a:off x="4118189" y="1812500"/>
            <a:ext cx="907621" cy="369332"/>
          </a:xfrm>
          <a:prstGeom prst="rect">
            <a:avLst/>
          </a:prstGeom>
          <a:noFill/>
        </p:spPr>
        <p:txBody>
          <a:bodyPr wrap="none" rtlCol="0">
            <a:spAutoFit/>
          </a:bodyPr>
          <a:lstStyle/>
          <a:p>
            <a:r>
              <a:rPr lang="en-TW" dirty="0"/>
              <a:t>Engines</a:t>
            </a:r>
          </a:p>
        </p:txBody>
      </p:sp>
      <p:sp>
        <p:nvSpPr>
          <p:cNvPr id="6" name="TextBox 5">
            <a:extLst>
              <a:ext uri="{FF2B5EF4-FFF2-40B4-BE49-F238E27FC236}">
                <a16:creationId xmlns:a16="http://schemas.microsoft.com/office/drawing/2014/main" id="{72AC64F6-150E-3945-1FF0-1B03C6FD3013}"/>
              </a:ext>
            </a:extLst>
          </p:cNvPr>
          <p:cNvSpPr txBox="1"/>
          <p:nvPr/>
        </p:nvSpPr>
        <p:spPr>
          <a:xfrm>
            <a:off x="5481255" y="2492896"/>
            <a:ext cx="3600400" cy="1200329"/>
          </a:xfrm>
          <a:prstGeom prst="rect">
            <a:avLst/>
          </a:prstGeom>
          <a:noFill/>
        </p:spPr>
        <p:txBody>
          <a:bodyPr wrap="square" rtlCol="0">
            <a:spAutoFit/>
          </a:bodyPr>
          <a:lstStyle/>
          <a:p>
            <a:r>
              <a:rPr lang="en-TW" dirty="0"/>
              <a:t>Steam engines (power station, trains)</a:t>
            </a:r>
          </a:p>
          <a:p>
            <a:r>
              <a:rPr lang="en-TW" dirty="0"/>
              <a:t>Electric Refrigerators, heat pumpts (using Freon)</a:t>
            </a:r>
          </a:p>
        </p:txBody>
      </p:sp>
      <p:sp>
        <p:nvSpPr>
          <p:cNvPr id="7" name="TextBox 6">
            <a:extLst>
              <a:ext uri="{FF2B5EF4-FFF2-40B4-BE49-F238E27FC236}">
                <a16:creationId xmlns:a16="http://schemas.microsoft.com/office/drawing/2014/main" id="{C4A29512-E43E-26FC-B4D4-58BB69EECB3A}"/>
              </a:ext>
            </a:extLst>
          </p:cNvPr>
          <p:cNvSpPr txBox="1"/>
          <p:nvPr/>
        </p:nvSpPr>
        <p:spPr>
          <a:xfrm>
            <a:off x="2037623" y="3809394"/>
            <a:ext cx="2097690" cy="369332"/>
          </a:xfrm>
          <a:prstGeom prst="rect">
            <a:avLst/>
          </a:prstGeom>
          <a:noFill/>
        </p:spPr>
        <p:txBody>
          <a:bodyPr wrap="none" rtlCol="0">
            <a:spAutoFit/>
          </a:bodyPr>
          <a:lstStyle/>
          <a:p>
            <a:r>
              <a:rPr lang="en-TW" dirty="0"/>
              <a:t>Combustion engines</a:t>
            </a:r>
          </a:p>
        </p:txBody>
      </p:sp>
      <p:sp>
        <p:nvSpPr>
          <p:cNvPr id="9" name="TextBox 8">
            <a:extLst>
              <a:ext uri="{FF2B5EF4-FFF2-40B4-BE49-F238E27FC236}">
                <a16:creationId xmlns:a16="http://schemas.microsoft.com/office/drawing/2014/main" id="{31D0F571-30E5-1BF5-3C84-DC6C25636760}"/>
              </a:ext>
            </a:extLst>
          </p:cNvPr>
          <p:cNvSpPr txBox="1"/>
          <p:nvPr/>
        </p:nvSpPr>
        <p:spPr>
          <a:xfrm>
            <a:off x="6444208" y="4005064"/>
            <a:ext cx="2199184" cy="646331"/>
          </a:xfrm>
          <a:prstGeom prst="rect">
            <a:avLst/>
          </a:prstGeom>
          <a:noFill/>
        </p:spPr>
        <p:txBody>
          <a:bodyPr wrap="square">
            <a:spAutoFit/>
          </a:bodyPr>
          <a:lstStyle/>
          <a:p>
            <a:r>
              <a:rPr lang="en-TW" dirty="0"/>
              <a:t>Internal: Otto, Diesel (cars, trucks) </a:t>
            </a:r>
          </a:p>
        </p:txBody>
      </p:sp>
      <p:sp>
        <p:nvSpPr>
          <p:cNvPr id="10" name="TextBox 9">
            <a:extLst>
              <a:ext uri="{FF2B5EF4-FFF2-40B4-BE49-F238E27FC236}">
                <a16:creationId xmlns:a16="http://schemas.microsoft.com/office/drawing/2014/main" id="{2B4F07AE-97A4-F982-51D6-6F207EFB19E7}"/>
              </a:ext>
            </a:extLst>
          </p:cNvPr>
          <p:cNvSpPr txBox="1"/>
          <p:nvPr/>
        </p:nvSpPr>
        <p:spPr>
          <a:xfrm>
            <a:off x="2120672" y="5125892"/>
            <a:ext cx="5880328" cy="369332"/>
          </a:xfrm>
          <a:prstGeom prst="rect">
            <a:avLst/>
          </a:prstGeom>
          <a:noFill/>
        </p:spPr>
        <p:txBody>
          <a:bodyPr wrap="none" rtlCol="0">
            <a:spAutoFit/>
          </a:bodyPr>
          <a:lstStyle/>
          <a:p>
            <a:r>
              <a:rPr lang="en-TW" dirty="0"/>
              <a:t>External: gas turbine (planes, power stations), Sterling engine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454982"/>
            <a:ext cx="7632848" cy="595536"/>
          </a:xfrm>
        </p:spPr>
        <p:txBody>
          <a:bodyPr>
            <a:noAutofit/>
          </a:bodyPr>
          <a:lstStyle/>
          <a:p>
            <a:r>
              <a:rPr lang="zh-TW" altLang="en-US" sz="2000" dirty="0">
                <a:solidFill>
                  <a:schemeClr val="tx2"/>
                </a:solidFill>
              </a:rPr>
              <a:t>海洋熱能轉換 </a:t>
            </a:r>
            <a:r>
              <a:rPr lang="en-US" altLang="zh-TW" sz="2000" dirty="0">
                <a:solidFill>
                  <a:schemeClr val="tx2"/>
                </a:solidFill>
              </a:rPr>
              <a:t>(OTEC)</a:t>
            </a:r>
            <a:r>
              <a:rPr lang="zh-TW" altLang="en-US" sz="2000" dirty="0">
                <a:solidFill>
                  <a:schemeClr val="tx2"/>
                </a:solidFill>
              </a:rPr>
              <a:t>。運用上層海水及深層海水的溫差，可以建構一台熱機。</a:t>
            </a:r>
            <a:br>
              <a:rPr lang="en-US" altLang="zh-TW" sz="2000" dirty="0">
                <a:solidFill>
                  <a:schemeClr val="tx2"/>
                </a:solidFill>
              </a:rPr>
            </a:br>
            <a:r>
              <a:rPr lang="en-US" altLang="zh-TW" sz="2000" dirty="0">
                <a:solidFill>
                  <a:schemeClr val="tx2"/>
                </a:solidFill>
              </a:rPr>
              <a:t>Ocean Thermal Energy Conversion (OTEC). Using the temperature difference between upper seawater and deeper seawater, a heat engine can be constructed.</a:t>
            </a:r>
            <a:endParaRPr lang="zh-TW" altLang="en-US" sz="2000" dirty="0">
              <a:solidFill>
                <a:schemeClr val="tx2"/>
              </a:solidFill>
            </a:endParaRPr>
          </a:p>
        </p:txBody>
      </p:sp>
      <p:pic>
        <p:nvPicPr>
          <p:cNvPr id="33794" name="Picture 2"/>
          <p:cNvPicPr>
            <a:picLocks noGrp="1" noChangeAspect="1" noChangeArrowheads="1"/>
          </p:cNvPicPr>
          <p:nvPr>
            <p:ph idx="1"/>
          </p:nvPr>
        </p:nvPicPr>
        <p:blipFill>
          <a:blip r:embed="rId2" cstate="print"/>
          <a:stretch>
            <a:fillRect/>
          </a:stretch>
        </p:blipFill>
        <p:spPr bwMode="auto">
          <a:xfrm>
            <a:off x="1579531" y="2241703"/>
            <a:ext cx="5984938" cy="416866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38</a:t>
            </a:fld>
            <a:endParaRPr lang="zh-TW" altLang="en-US"/>
          </a:p>
        </p:txBody>
      </p:sp>
      <p:sp>
        <p:nvSpPr>
          <p:cNvPr id="3" name="TextBox 2">
            <a:extLst>
              <a:ext uri="{FF2B5EF4-FFF2-40B4-BE49-F238E27FC236}">
                <a16:creationId xmlns:a16="http://schemas.microsoft.com/office/drawing/2014/main" id="{7FFDE0D5-4343-708D-EA0B-BF6F6E690BDE}"/>
              </a:ext>
            </a:extLst>
          </p:cNvPr>
          <p:cNvSpPr txBox="1"/>
          <p:nvPr/>
        </p:nvSpPr>
        <p:spPr>
          <a:xfrm>
            <a:off x="1907704" y="2564904"/>
            <a:ext cx="1350883" cy="369332"/>
          </a:xfrm>
          <a:prstGeom prst="rect">
            <a:avLst/>
          </a:prstGeom>
          <a:noFill/>
        </p:spPr>
        <p:txBody>
          <a:bodyPr wrap="none" rtlCol="0">
            <a:spAutoFit/>
          </a:bodyPr>
          <a:lstStyle/>
          <a:p>
            <a:r>
              <a:rPr lang="en-US" dirty="0"/>
              <a:t>W</a:t>
            </a:r>
            <a:r>
              <a:rPr lang="en-TW" dirty="0"/>
              <a:t>arm water</a:t>
            </a:r>
          </a:p>
        </p:txBody>
      </p:sp>
      <p:sp>
        <p:nvSpPr>
          <p:cNvPr id="4" name="TextBox 3">
            <a:extLst>
              <a:ext uri="{FF2B5EF4-FFF2-40B4-BE49-F238E27FC236}">
                <a16:creationId xmlns:a16="http://schemas.microsoft.com/office/drawing/2014/main" id="{AE9B6937-2890-BC14-EBC7-F89EFCA1C62A}"/>
              </a:ext>
            </a:extLst>
          </p:cNvPr>
          <p:cNvSpPr txBox="1"/>
          <p:nvPr/>
        </p:nvSpPr>
        <p:spPr>
          <a:xfrm>
            <a:off x="6228184" y="3244334"/>
            <a:ext cx="875561" cy="369332"/>
          </a:xfrm>
          <a:prstGeom prst="rect">
            <a:avLst/>
          </a:prstGeom>
          <a:noFill/>
        </p:spPr>
        <p:txBody>
          <a:bodyPr wrap="none" rtlCol="0">
            <a:spAutoFit/>
          </a:bodyPr>
          <a:lstStyle/>
          <a:p>
            <a:r>
              <a:rPr lang="en-TW" dirty="0"/>
              <a:t>turbine</a:t>
            </a:r>
          </a:p>
        </p:txBody>
      </p:sp>
      <p:sp>
        <p:nvSpPr>
          <p:cNvPr id="6" name="TextBox 5">
            <a:extLst>
              <a:ext uri="{FF2B5EF4-FFF2-40B4-BE49-F238E27FC236}">
                <a16:creationId xmlns:a16="http://schemas.microsoft.com/office/drawing/2014/main" id="{0F0C6E34-09C9-E5D7-942D-5E3F6203A01C}"/>
              </a:ext>
            </a:extLst>
          </p:cNvPr>
          <p:cNvSpPr txBox="1"/>
          <p:nvPr/>
        </p:nvSpPr>
        <p:spPr>
          <a:xfrm>
            <a:off x="4860032" y="3429000"/>
            <a:ext cx="756682" cy="369332"/>
          </a:xfrm>
          <a:prstGeom prst="rect">
            <a:avLst/>
          </a:prstGeom>
          <a:noFill/>
        </p:spPr>
        <p:txBody>
          <a:bodyPr wrap="none" rtlCol="0">
            <a:spAutoFit/>
          </a:bodyPr>
          <a:lstStyle/>
          <a:p>
            <a:r>
              <a:rPr lang="en-TW" dirty="0"/>
              <a:t>steam</a:t>
            </a:r>
          </a:p>
        </p:txBody>
      </p:sp>
      <p:sp>
        <p:nvSpPr>
          <p:cNvPr id="7" name="TextBox 6">
            <a:extLst>
              <a:ext uri="{FF2B5EF4-FFF2-40B4-BE49-F238E27FC236}">
                <a16:creationId xmlns:a16="http://schemas.microsoft.com/office/drawing/2014/main" id="{F4C9B2BC-E899-F6B9-D35B-37E764BD146F}"/>
              </a:ext>
            </a:extLst>
          </p:cNvPr>
          <p:cNvSpPr txBox="1"/>
          <p:nvPr/>
        </p:nvSpPr>
        <p:spPr>
          <a:xfrm>
            <a:off x="4572000" y="2199229"/>
            <a:ext cx="644664" cy="369332"/>
          </a:xfrm>
          <a:prstGeom prst="rect">
            <a:avLst/>
          </a:prstGeom>
          <a:noFill/>
        </p:spPr>
        <p:txBody>
          <a:bodyPr wrap="none" rtlCol="0">
            <a:spAutoFit/>
          </a:bodyPr>
          <a:lstStyle/>
          <a:p>
            <a:r>
              <a:rPr lang="en-TW" dirty="0"/>
              <a:t>oven</a:t>
            </a:r>
          </a:p>
        </p:txBody>
      </p:sp>
      <p:sp>
        <p:nvSpPr>
          <p:cNvPr id="8" name="TextBox 7">
            <a:extLst>
              <a:ext uri="{FF2B5EF4-FFF2-40B4-BE49-F238E27FC236}">
                <a16:creationId xmlns:a16="http://schemas.microsoft.com/office/drawing/2014/main" id="{64AE64E3-30DA-D610-4AFF-C3EF84BA16BC}"/>
              </a:ext>
            </a:extLst>
          </p:cNvPr>
          <p:cNvSpPr txBox="1"/>
          <p:nvPr/>
        </p:nvSpPr>
        <p:spPr>
          <a:xfrm>
            <a:off x="5552742" y="5661248"/>
            <a:ext cx="1350883" cy="369332"/>
          </a:xfrm>
          <a:prstGeom prst="rect">
            <a:avLst/>
          </a:prstGeom>
          <a:noFill/>
        </p:spPr>
        <p:txBody>
          <a:bodyPr wrap="none" rtlCol="0">
            <a:spAutoFit/>
          </a:bodyPr>
          <a:lstStyle/>
          <a:p>
            <a:r>
              <a:rPr lang="en-US" dirty="0"/>
              <a:t>W</a:t>
            </a:r>
            <a:r>
              <a:rPr lang="en-TW" dirty="0"/>
              <a:t>arm water</a:t>
            </a:r>
          </a:p>
        </p:txBody>
      </p:sp>
      <p:sp>
        <p:nvSpPr>
          <p:cNvPr id="9" name="TextBox 8">
            <a:extLst>
              <a:ext uri="{FF2B5EF4-FFF2-40B4-BE49-F238E27FC236}">
                <a16:creationId xmlns:a16="http://schemas.microsoft.com/office/drawing/2014/main" id="{89AB3F7B-54B6-DEC9-6C85-F85BB9FE58AC}"/>
              </a:ext>
            </a:extLst>
          </p:cNvPr>
          <p:cNvSpPr txBox="1"/>
          <p:nvPr/>
        </p:nvSpPr>
        <p:spPr>
          <a:xfrm>
            <a:off x="1764373" y="5845914"/>
            <a:ext cx="1198598" cy="369332"/>
          </a:xfrm>
          <a:prstGeom prst="rect">
            <a:avLst/>
          </a:prstGeom>
          <a:noFill/>
        </p:spPr>
        <p:txBody>
          <a:bodyPr wrap="none" rtlCol="0">
            <a:spAutoFit/>
          </a:bodyPr>
          <a:lstStyle/>
          <a:p>
            <a:r>
              <a:rPr lang="en-US" dirty="0"/>
              <a:t>C</a:t>
            </a:r>
            <a:r>
              <a:rPr lang="en-TW" dirty="0"/>
              <a:t>old water</a:t>
            </a:r>
          </a:p>
        </p:txBody>
      </p:sp>
      <p:sp>
        <p:nvSpPr>
          <p:cNvPr id="10" name="TextBox 9">
            <a:extLst>
              <a:ext uri="{FF2B5EF4-FFF2-40B4-BE49-F238E27FC236}">
                <a16:creationId xmlns:a16="http://schemas.microsoft.com/office/drawing/2014/main" id="{93D64940-FEA5-5BE3-2721-953CA023C226}"/>
              </a:ext>
            </a:extLst>
          </p:cNvPr>
          <p:cNvSpPr txBox="1"/>
          <p:nvPr/>
        </p:nvSpPr>
        <p:spPr>
          <a:xfrm>
            <a:off x="3635896" y="4797152"/>
            <a:ext cx="708848" cy="369332"/>
          </a:xfrm>
          <a:prstGeom prst="rect">
            <a:avLst/>
          </a:prstGeom>
          <a:noFill/>
        </p:spPr>
        <p:txBody>
          <a:bodyPr wrap="none" rtlCol="0">
            <a:spAutoFit/>
          </a:bodyPr>
          <a:lstStyle/>
          <a:p>
            <a:r>
              <a:rPr lang="en-TW" dirty="0"/>
              <a:t>liquid</a:t>
            </a:r>
          </a:p>
        </p:txBody>
      </p:sp>
      <p:sp>
        <p:nvSpPr>
          <p:cNvPr id="11" name="TextBox 10">
            <a:extLst>
              <a:ext uri="{FF2B5EF4-FFF2-40B4-BE49-F238E27FC236}">
                <a16:creationId xmlns:a16="http://schemas.microsoft.com/office/drawing/2014/main" id="{BB8E6424-8247-9BD3-0443-EF803D1FCF36}"/>
              </a:ext>
            </a:extLst>
          </p:cNvPr>
          <p:cNvSpPr txBox="1"/>
          <p:nvPr/>
        </p:nvSpPr>
        <p:spPr>
          <a:xfrm>
            <a:off x="4479832" y="4184385"/>
            <a:ext cx="758541" cy="369332"/>
          </a:xfrm>
          <a:prstGeom prst="rect">
            <a:avLst/>
          </a:prstGeom>
          <a:noFill/>
        </p:spPr>
        <p:txBody>
          <a:bodyPr wrap="none" rtlCol="0">
            <a:spAutoFit/>
          </a:bodyPr>
          <a:lstStyle/>
          <a:p>
            <a:r>
              <a:rPr lang="en-TW" dirty="0"/>
              <a:t>chiller</a:t>
            </a:r>
          </a:p>
        </p:txBody>
      </p:sp>
      <p:sp>
        <p:nvSpPr>
          <p:cNvPr id="12" name="TextBox 11">
            <a:extLst>
              <a:ext uri="{FF2B5EF4-FFF2-40B4-BE49-F238E27FC236}">
                <a16:creationId xmlns:a16="http://schemas.microsoft.com/office/drawing/2014/main" id="{BC816EBE-6ED4-A1DF-29FE-97DA06358F2C}"/>
              </a:ext>
            </a:extLst>
          </p:cNvPr>
          <p:cNvSpPr txBox="1"/>
          <p:nvPr/>
        </p:nvSpPr>
        <p:spPr>
          <a:xfrm>
            <a:off x="2337923" y="4644048"/>
            <a:ext cx="676467" cy="369332"/>
          </a:xfrm>
          <a:prstGeom prst="rect">
            <a:avLst/>
          </a:prstGeom>
          <a:noFill/>
        </p:spPr>
        <p:txBody>
          <a:bodyPr wrap="none" rtlCol="0">
            <a:spAutoFit/>
          </a:bodyPr>
          <a:lstStyle/>
          <a:p>
            <a:r>
              <a:rPr lang="en-TW" dirty="0"/>
              <a:t>canal</a:t>
            </a:r>
          </a:p>
        </p:txBody>
      </p:sp>
      <p:sp>
        <p:nvSpPr>
          <p:cNvPr id="13" name="TextBox 12">
            <a:extLst>
              <a:ext uri="{FF2B5EF4-FFF2-40B4-BE49-F238E27FC236}">
                <a16:creationId xmlns:a16="http://schemas.microsoft.com/office/drawing/2014/main" id="{FEA5439A-EA8D-9C88-526E-7C716882ECA1}"/>
              </a:ext>
            </a:extLst>
          </p:cNvPr>
          <p:cNvSpPr txBox="1"/>
          <p:nvPr/>
        </p:nvSpPr>
        <p:spPr>
          <a:xfrm>
            <a:off x="4681100" y="3839191"/>
            <a:ext cx="1071127" cy="369332"/>
          </a:xfrm>
          <a:prstGeom prst="rect">
            <a:avLst/>
          </a:prstGeom>
          <a:noFill/>
        </p:spPr>
        <p:txBody>
          <a:bodyPr wrap="none" rtlCol="0">
            <a:spAutoFit/>
          </a:bodyPr>
          <a:lstStyle/>
          <a:p>
            <a:r>
              <a:rPr lang="en-TW" dirty="0"/>
              <a:t>ammonia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466170"/>
            <a:ext cx="6858000" cy="595536"/>
          </a:xfrm>
        </p:spPr>
        <p:txBody>
          <a:bodyPr>
            <a:noAutofit/>
          </a:bodyPr>
          <a:lstStyle/>
          <a:p>
            <a:r>
              <a:rPr lang="zh-TW" altLang="en-US" sz="2400" dirty="0">
                <a:solidFill>
                  <a:schemeClr val="tx2"/>
                </a:solidFill>
              </a:rPr>
              <a:t>熱力學第二定律</a:t>
            </a:r>
            <a:r>
              <a:rPr lang="en-US" altLang="zh-TW" sz="2400" dirty="0">
                <a:solidFill>
                  <a:schemeClr val="tx2"/>
                </a:solidFill>
              </a:rPr>
              <a:t>heat and the 2</a:t>
            </a:r>
            <a:r>
              <a:rPr lang="en-US" altLang="zh-TW" sz="2400" baseline="30000" dirty="0">
                <a:solidFill>
                  <a:schemeClr val="tx2"/>
                </a:solidFill>
              </a:rPr>
              <a:t>nd</a:t>
            </a:r>
            <a:r>
              <a:rPr lang="en-US" altLang="zh-TW" sz="2400" dirty="0">
                <a:solidFill>
                  <a:schemeClr val="tx2"/>
                </a:solidFill>
              </a:rPr>
              <a:t> law of thermodynamics</a:t>
            </a:r>
            <a:endParaRPr lang="zh-TW" altLang="en-US" sz="2400" dirty="0">
              <a:solidFill>
                <a:schemeClr val="tx2"/>
              </a:solidFill>
            </a:endParaRPr>
          </a:p>
        </p:txBody>
      </p:sp>
      <p:pic>
        <p:nvPicPr>
          <p:cNvPr id="34818" name="Picture 2"/>
          <p:cNvPicPr>
            <a:picLocks noGrp="1" noChangeAspect="1" noChangeArrowheads="1"/>
          </p:cNvPicPr>
          <p:nvPr>
            <p:ph idx="1"/>
          </p:nvPr>
        </p:nvPicPr>
        <p:blipFill>
          <a:blip r:embed="rId2" cstate="print"/>
          <a:srcRect/>
          <a:stretch>
            <a:fillRect/>
          </a:stretch>
        </p:blipFill>
        <p:spPr bwMode="auto">
          <a:xfrm>
            <a:off x="457200" y="1556792"/>
            <a:ext cx="8229600" cy="340369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39</a:t>
            </a:fld>
            <a:endParaRPr lang="zh-TW" altLang="en-US"/>
          </a:p>
        </p:txBody>
      </p:sp>
      <p:sp>
        <p:nvSpPr>
          <p:cNvPr id="3" name="TextBox 2">
            <a:extLst>
              <a:ext uri="{FF2B5EF4-FFF2-40B4-BE49-F238E27FC236}">
                <a16:creationId xmlns:a16="http://schemas.microsoft.com/office/drawing/2014/main" id="{669EFF69-FC94-EB3F-4B34-6F524507D10C}"/>
              </a:ext>
            </a:extLst>
          </p:cNvPr>
          <p:cNvSpPr txBox="1"/>
          <p:nvPr/>
        </p:nvSpPr>
        <p:spPr>
          <a:xfrm>
            <a:off x="828106" y="2060848"/>
            <a:ext cx="629788" cy="369332"/>
          </a:xfrm>
          <a:prstGeom prst="rect">
            <a:avLst/>
          </a:prstGeom>
          <a:noFill/>
        </p:spPr>
        <p:txBody>
          <a:bodyPr wrap="none" rtlCol="0">
            <a:spAutoFit/>
          </a:bodyPr>
          <a:lstStyle/>
          <a:p>
            <a:r>
              <a:rPr lang="en-TW" dirty="0"/>
              <a:t>Heat</a:t>
            </a:r>
          </a:p>
        </p:txBody>
      </p:sp>
      <p:sp>
        <p:nvSpPr>
          <p:cNvPr id="4" name="TextBox 3">
            <a:extLst>
              <a:ext uri="{FF2B5EF4-FFF2-40B4-BE49-F238E27FC236}">
                <a16:creationId xmlns:a16="http://schemas.microsoft.com/office/drawing/2014/main" id="{D2BA859B-E76B-4F82-D49C-DAD455BBD519}"/>
              </a:ext>
            </a:extLst>
          </p:cNvPr>
          <p:cNvSpPr txBox="1"/>
          <p:nvPr/>
        </p:nvSpPr>
        <p:spPr>
          <a:xfrm>
            <a:off x="1976834" y="4931876"/>
            <a:ext cx="5190332" cy="369332"/>
          </a:xfrm>
          <a:prstGeom prst="rect">
            <a:avLst/>
          </a:prstGeom>
          <a:noFill/>
        </p:spPr>
        <p:txBody>
          <a:bodyPr wrap="none" rtlCol="0">
            <a:spAutoFit/>
          </a:bodyPr>
          <a:lstStyle/>
          <a:p>
            <a:r>
              <a:rPr lang="en-TW" dirty="0"/>
              <a:t>Some impossible mechanisms from thermodynamics.</a:t>
            </a:r>
          </a:p>
        </p:txBody>
      </p:sp>
      <p:sp>
        <p:nvSpPr>
          <p:cNvPr id="6" name="TextBox 5">
            <a:extLst>
              <a:ext uri="{FF2B5EF4-FFF2-40B4-BE49-F238E27FC236}">
                <a16:creationId xmlns:a16="http://schemas.microsoft.com/office/drawing/2014/main" id="{48B028EF-7CF5-5A37-722B-4C914B8EA041}"/>
              </a:ext>
            </a:extLst>
          </p:cNvPr>
          <p:cNvSpPr txBox="1"/>
          <p:nvPr/>
        </p:nvSpPr>
        <p:spPr>
          <a:xfrm>
            <a:off x="4572000" y="1475018"/>
            <a:ext cx="1512168" cy="646331"/>
          </a:xfrm>
          <a:prstGeom prst="rect">
            <a:avLst/>
          </a:prstGeom>
          <a:noFill/>
        </p:spPr>
        <p:txBody>
          <a:bodyPr wrap="square" rtlCol="0">
            <a:spAutoFit/>
          </a:bodyPr>
          <a:lstStyle/>
          <a:p>
            <a:r>
              <a:rPr lang="en-US" dirty="0"/>
              <a:t>H</a:t>
            </a:r>
            <a:r>
              <a:rPr lang="en-TW" dirty="0"/>
              <a:t>eat from seawater</a:t>
            </a:r>
          </a:p>
        </p:txBody>
      </p:sp>
      <p:sp>
        <p:nvSpPr>
          <p:cNvPr id="7" name="TextBox 6">
            <a:extLst>
              <a:ext uri="{FF2B5EF4-FFF2-40B4-BE49-F238E27FC236}">
                <a16:creationId xmlns:a16="http://schemas.microsoft.com/office/drawing/2014/main" id="{486605C4-A67B-F99D-D027-9556ADFA3263}"/>
              </a:ext>
            </a:extLst>
          </p:cNvPr>
          <p:cNvSpPr txBox="1"/>
          <p:nvPr/>
        </p:nvSpPr>
        <p:spPr>
          <a:xfrm>
            <a:off x="7260797" y="1752017"/>
            <a:ext cx="1055097" cy="369332"/>
          </a:xfrm>
          <a:prstGeom prst="rect">
            <a:avLst/>
          </a:prstGeom>
          <a:noFill/>
        </p:spPr>
        <p:txBody>
          <a:bodyPr wrap="none" rtlCol="0">
            <a:spAutoFit/>
          </a:bodyPr>
          <a:lstStyle/>
          <a:p>
            <a:r>
              <a:rPr lang="en-US" dirty="0"/>
              <a:t>I</a:t>
            </a:r>
            <a:r>
              <a:rPr lang="en-TW" dirty="0"/>
              <a:t>ce cubes</a:t>
            </a:r>
          </a:p>
        </p:txBody>
      </p:sp>
      <p:sp>
        <p:nvSpPr>
          <p:cNvPr id="8" name="TextBox 7">
            <a:extLst>
              <a:ext uri="{FF2B5EF4-FFF2-40B4-BE49-F238E27FC236}">
                <a16:creationId xmlns:a16="http://schemas.microsoft.com/office/drawing/2014/main" id="{76E1064C-E2CD-8419-F154-742DA1281508}"/>
              </a:ext>
            </a:extLst>
          </p:cNvPr>
          <p:cNvSpPr txBox="1"/>
          <p:nvPr/>
        </p:nvSpPr>
        <p:spPr>
          <a:xfrm>
            <a:off x="3275856" y="3284984"/>
            <a:ext cx="1416255" cy="646331"/>
          </a:xfrm>
          <a:prstGeom prst="rect">
            <a:avLst/>
          </a:prstGeom>
          <a:noFill/>
        </p:spPr>
        <p:txBody>
          <a:bodyPr wrap="square" rtlCol="0">
            <a:spAutoFit/>
          </a:bodyPr>
          <a:lstStyle/>
          <a:p>
            <a:r>
              <a:rPr lang="en-US" dirty="0"/>
              <a:t>A</a:t>
            </a:r>
            <a:r>
              <a:rPr lang="en-TW" dirty="0"/>
              <a:t>cceleration of block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568559"/>
            <a:ext cx="8229600" cy="543195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
        <p:nvSpPr>
          <p:cNvPr id="3" name="TextBox 2">
            <a:extLst>
              <a:ext uri="{FF2B5EF4-FFF2-40B4-BE49-F238E27FC236}">
                <a16:creationId xmlns:a16="http://schemas.microsoft.com/office/drawing/2014/main" id="{7172AD5F-9735-AFAA-EE0D-6ACD66D4058B}"/>
              </a:ext>
            </a:extLst>
          </p:cNvPr>
          <p:cNvSpPr txBox="1"/>
          <p:nvPr/>
        </p:nvSpPr>
        <p:spPr>
          <a:xfrm>
            <a:off x="2267744" y="857484"/>
            <a:ext cx="4005648" cy="369332"/>
          </a:xfrm>
          <a:prstGeom prst="rect">
            <a:avLst/>
          </a:prstGeom>
          <a:noFill/>
        </p:spPr>
        <p:txBody>
          <a:bodyPr wrap="none" rtlCol="0">
            <a:spAutoFit/>
          </a:bodyPr>
          <a:lstStyle/>
          <a:p>
            <a:r>
              <a:rPr lang="en-TW" dirty="0"/>
              <a:t>The water temperature is raised because</a:t>
            </a:r>
          </a:p>
        </p:txBody>
      </p:sp>
      <p:sp>
        <p:nvSpPr>
          <p:cNvPr id="4" name="TextBox 3">
            <a:extLst>
              <a:ext uri="{FF2B5EF4-FFF2-40B4-BE49-F238E27FC236}">
                <a16:creationId xmlns:a16="http://schemas.microsoft.com/office/drawing/2014/main" id="{673B5705-9B33-6D5C-C690-8EF9D863C392}"/>
              </a:ext>
            </a:extLst>
          </p:cNvPr>
          <p:cNvSpPr txBox="1"/>
          <p:nvPr/>
        </p:nvSpPr>
        <p:spPr>
          <a:xfrm>
            <a:off x="3532909" y="6165273"/>
            <a:ext cx="653833" cy="369332"/>
          </a:xfrm>
          <a:prstGeom prst="rect">
            <a:avLst/>
          </a:prstGeom>
          <a:noFill/>
        </p:spPr>
        <p:txBody>
          <a:bodyPr wrap="none" rtlCol="0">
            <a:spAutoFit/>
          </a:bodyPr>
          <a:lstStyle/>
          <a:p>
            <a:r>
              <a:rPr lang="en-TW" dirty="0"/>
              <a:t>work</a:t>
            </a:r>
          </a:p>
        </p:txBody>
      </p:sp>
      <p:sp>
        <p:nvSpPr>
          <p:cNvPr id="6" name="TextBox 5">
            <a:extLst>
              <a:ext uri="{FF2B5EF4-FFF2-40B4-BE49-F238E27FC236}">
                <a16:creationId xmlns:a16="http://schemas.microsoft.com/office/drawing/2014/main" id="{EE17D76F-1281-90C9-8EE7-FAC2B794CBD2}"/>
              </a:ext>
            </a:extLst>
          </p:cNvPr>
          <p:cNvSpPr txBox="1"/>
          <p:nvPr/>
        </p:nvSpPr>
        <p:spPr>
          <a:xfrm>
            <a:off x="7103591" y="6165273"/>
            <a:ext cx="607346" cy="369332"/>
          </a:xfrm>
          <a:prstGeom prst="rect">
            <a:avLst/>
          </a:prstGeom>
          <a:noFill/>
        </p:spPr>
        <p:txBody>
          <a:bodyPr wrap="none" rtlCol="0">
            <a:spAutoFit/>
          </a:bodyPr>
          <a:lstStyle/>
          <a:p>
            <a:r>
              <a:rPr lang="en-TW" dirty="0"/>
              <a:t>heat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solidFill>
                  <a:schemeClr val="accent3"/>
                </a:solidFill>
              </a:rPr>
              <a:t>熵 </a:t>
            </a:r>
            <a:r>
              <a:rPr lang="en-US" altLang="zh-TW" dirty="0">
                <a:solidFill>
                  <a:schemeClr val="accent3"/>
                </a:solidFill>
              </a:rPr>
              <a:t>(entropy) </a:t>
            </a:r>
            <a:r>
              <a:rPr lang="zh-TW" altLang="en-US" dirty="0"/>
              <a:t>是我們用以量測系統無秩序的物理量，它是系統之一性質。</a:t>
            </a:r>
            <a:endParaRPr lang="en-US" altLang="zh-TW" dirty="0"/>
          </a:p>
          <a:p>
            <a:endParaRPr lang="en-US" altLang="zh-TW" dirty="0"/>
          </a:p>
          <a:p>
            <a:r>
              <a:rPr lang="zh-TW" altLang="en-US" dirty="0">
                <a:solidFill>
                  <a:schemeClr val="accent3"/>
                </a:solidFill>
              </a:rPr>
              <a:t>熱力學第二定律</a:t>
            </a:r>
          </a:p>
          <a:p>
            <a:pPr marL="971550" lvl="1" indent="-514350">
              <a:buFont typeface="+mj-lt"/>
              <a:buAutoNum type="arabicPeriod"/>
            </a:pPr>
            <a:r>
              <a:rPr lang="zh-TW" altLang="en-US" dirty="0"/>
              <a:t>熱可以自然地 </a:t>
            </a:r>
            <a:r>
              <a:rPr lang="en-US" altLang="zh-TW" dirty="0"/>
              <a:t>(</a:t>
            </a:r>
            <a:r>
              <a:rPr lang="zh-TW" altLang="en-US" dirty="0"/>
              <a:t>本身</a:t>
            </a:r>
            <a:r>
              <a:rPr lang="en-US" altLang="zh-TW" dirty="0"/>
              <a:t>) </a:t>
            </a:r>
            <a:r>
              <a:rPr lang="zh-TW" altLang="en-US" dirty="0"/>
              <a:t>自一熱源流動至另一冷槽。</a:t>
            </a:r>
          </a:p>
          <a:p>
            <a:pPr marL="971550" lvl="1" indent="-514350">
              <a:buFont typeface="+mj-lt"/>
              <a:buAutoNum type="arabicPeriod"/>
            </a:pPr>
            <a:r>
              <a:rPr lang="zh-TW" altLang="en-US" dirty="0"/>
              <a:t>無法建造一種熱機可以完全地轉換來自熱源的熱能變為功。流至冷槽時，有一些熱能會以較低溫度對外釋出。</a:t>
            </a:r>
            <a:endParaRPr lang="en-US" altLang="zh-TW" dirty="0"/>
          </a:p>
          <a:p>
            <a:pPr marL="457200" lvl="1" indent="0">
              <a:buNone/>
            </a:pPr>
            <a:r>
              <a:rPr lang="en-US" altLang="zh-TW" dirty="0"/>
              <a:t>Entropy is a physical quantity that we use to measure the disorder of a system. It is one of the properties of the system.</a:t>
            </a:r>
          </a:p>
          <a:p>
            <a:pPr marL="971550" lvl="1" indent="-514350">
              <a:buFont typeface="+mj-lt"/>
              <a:buAutoNum type="arabicPeriod"/>
            </a:pPr>
            <a:endParaRPr lang="en-US" altLang="zh-TW" dirty="0"/>
          </a:p>
          <a:p>
            <a:pPr marL="457200" lvl="1" indent="0">
              <a:buNone/>
            </a:pPr>
            <a:r>
              <a:rPr lang="en-US" altLang="zh-TW" dirty="0"/>
              <a:t>Second law of thermodynamics</a:t>
            </a:r>
          </a:p>
          <a:p>
            <a:pPr marL="971550" lvl="1" indent="-514350">
              <a:buFont typeface="+mj-lt"/>
              <a:buAutoNum type="arabicPeriod"/>
            </a:pPr>
            <a:r>
              <a:rPr lang="en-US" altLang="zh-TW" dirty="0"/>
              <a:t>Heat can flow naturally (by itself) from one heat source to another cold sink.</a:t>
            </a:r>
          </a:p>
          <a:p>
            <a:pPr marL="971550" lvl="1" indent="-514350">
              <a:buFont typeface="+mj-lt"/>
              <a:buAutoNum type="arabicPeriod"/>
            </a:pPr>
            <a:r>
              <a:rPr lang="en-US" altLang="zh-TW" dirty="0"/>
              <a:t>It is impossible to build a heat engine that can completely convert thermal energy from a heat source into work. When flowing to the cold tank, some heat energy will be released to the outside at a lower temperature.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08EE5728-927D-4899-8F57-AEB4512E7F76}" type="slidenum">
              <a:rPr lang="zh-TW" altLang="en-US" smtClean="0"/>
              <a:pPr/>
              <a:t>41</a:t>
            </a:fld>
            <a:endParaRPr lang="zh-TW" altLang="en-US"/>
          </a:p>
        </p:txBody>
      </p:sp>
      <p:pic>
        <p:nvPicPr>
          <p:cNvPr id="35842" name="Picture 2"/>
          <p:cNvPicPr>
            <a:picLocks noChangeAspect="1" noChangeArrowheads="1"/>
          </p:cNvPicPr>
          <p:nvPr/>
        </p:nvPicPr>
        <p:blipFill>
          <a:blip r:embed="rId2" cstate="print"/>
          <a:srcRect/>
          <a:stretch>
            <a:fillRect/>
          </a:stretch>
        </p:blipFill>
        <p:spPr bwMode="auto">
          <a:xfrm>
            <a:off x="4002997" y="521983"/>
            <a:ext cx="4407218" cy="940117"/>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4106069" y="2705261"/>
            <a:ext cx="4201074" cy="132415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389159" y="4169529"/>
            <a:ext cx="5420678" cy="217360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86D4275-2D97-CCE6-7936-715619FFA6DA}"/>
                  </a:ext>
                </a:extLst>
              </p:cNvPr>
              <p:cNvSpPr txBox="1"/>
              <p:nvPr/>
            </p:nvSpPr>
            <p:spPr>
              <a:xfrm>
                <a:off x="107504" y="692696"/>
                <a:ext cx="3944477" cy="666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TW" i="1" dirty="0" smtClean="0">
                          <a:latin typeface="Cambria Math" panose="02040503050406030204" pitchFamily="18" charset="0"/>
                        </a:rPr>
                        <m:t>𝐸𝑓𝑓𝑖𝑐𝑖𝑒𝑛𝑐𝑦</m:t>
                      </m:r>
                      <m:r>
                        <a:rPr lang="en-TW" i="1" dirty="0" smtClean="0">
                          <a:latin typeface="Cambria Math" panose="02040503050406030204" pitchFamily="18" charset="0"/>
                        </a:rPr>
                        <m:t> = </m:t>
                      </m:r>
                      <m:f>
                        <m:fPr>
                          <m:ctrlPr>
                            <a:rPr lang="en-TW" i="1" dirty="0" smtClean="0">
                              <a:latin typeface="Cambria Math" panose="02040503050406030204" pitchFamily="18" charset="0"/>
                            </a:rPr>
                          </m:ctrlPr>
                        </m:fPr>
                        <m:num>
                          <m:r>
                            <a:rPr lang="en-US" b="0" i="1" dirty="0" smtClean="0">
                              <a:latin typeface="Cambria Math" panose="02040503050406030204" pitchFamily="18" charset="0"/>
                            </a:rPr>
                            <m:t>𝑜𝑢𝑡𝑝𝑢𝑡</m:t>
                          </m:r>
                          <m:r>
                            <a:rPr lang="en-US" b="0" i="1" dirty="0" smtClean="0">
                              <a:latin typeface="Cambria Math" panose="02040503050406030204" pitchFamily="18" charset="0"/>
                            </a:rPr>
                            <m:t> </m:t>
                          </m:r>
                          <m:r>
                            <a:rPr lang="en-US" b="0" i="1" dirty="0" smtClean="0">
                              <a:latin typeface="Cambria Math" panose="02040503050406030204" pitchFamily="18" charset="0"/>
                            </a:rPr>
                            <m:t>𝑤𝑜𝑟𝑘</m:t>
                          </m:r>
                        </m:num>
                        <m:den>
                          <m:r>
                            <a:rPr lang="en-US" b="0" i="1" dirty="0" smtClean="0">
                              <a:latin typeface="Cambria Math" panose="02040503050406030204" pitchFamily="18" charset="0"/>
                            </a:rPr>
                            <m:t>𝑖𝑛𝑝𝑢𝑡</m:t>
                          </m:r>
                          <m:r>
                            <a:rPr lang="en-US" b="0" i="1" dirty="0" smtClean="0">
                              <a:latin typeface="Cambria Math" panose="02040503050406030204" pitchFamily="18" charset="0"/>
                            </a:rPr>
                            <m:t> </m:t>
                          </m:r>
                          <m:r>
                            <a:rPr lang="en-US" b="0" i="1" dirty="0" smtClean="0">
                              <a:latin typeface="Cambria Math" panose="02040503050406030204" pitchFamily="18" charset="0"/>
                            </a:rPr>
                            <m:t>𝑒𝑛𝑒𝑟𝑔𝑦</m:t>
                          </m:r>
                        </m:den>
                      </m:f>
                      <m:r>
                        <a:rPr lang="en-US" b="0" i="1" dirty="0" smtClean="0">
                          <a:latin typeface="Cambria Math" panose="02040503050406030204" pitchFamily="18" charset="0"/>
                        </a:rPr>
                        <m:t>∗100%</m:t>
                      </m:r>
                    </m:oMath>
                  </m:oMathPara>
                </a14:m>
                <a:endParaRPr lang="en-TW" dirty="0"/>
              </a:p>
            </p:txBody>
          </p:sp>
        </mc:Choice>
        <mc:Fallback xmlns="">
          <p:sp>
            <p:nvSpPr>
              <p:cNvPr id="2" name="TextBox 1">
                <a:extLst>
                  <a:ext uri="{FF2B5EF4-FFF2-40B4-BE49-F238E27FC236}">
                    <a16:creationId xmlns:a16="http://schemas.microsoft.com/office/drawing/2014/main" id="{286D4275-2D97-CCE6-7936-715619FFA6DA}"/>
                  </a:ext>
                </a:extLst>
              </p:cNvPr>
              <p:cNvSpPr txBox="1">
                <a:spLocks noRot="1" noChangeAspect="1" noMove="1" noResize="1" noEditPoints="1" noAdjustHandles="1" noChangeArrowheads="1" noChangeShapeType="1" noTextEdit="1"/>
              </p:cNvSpPr>
              <p:nvPr/>
            </p:nvSpPr>
            <p:spPr>
              <a:xfrm>
                <a:off x="107504" y="692696"/>
                <a:ext cx="3944477" cy="666849"/>
              </a:xfrm>
              <a:prstGeom prst="rect">
                <a:avLst/>
              </a:prstGeom>
              <a:blipFill>
                <a:blip r:embed="rId5"/>
                <a:stretch>
                  <a:fillRect b="-9259"/>
                </a:stretch>
              </a:blipFill>
            </p:spPr>
            <p:txBody>
              <a:bodyPr/>
              <a:lstStyle/>
              <a:p>
                <a:r>
                  <a:rPr lang="en-TW">
                    <a:noFill/>
                  </a:rPr>
                  <a:t> </a:t>
                </a:r>
              </a:p>
            </p:txBody>
          </p:sp>
        </mc:Fallback>
      </mc:AlternateContent>
      <p:sp>
        <p:nvSpPr>
          <p:cNvPr id="3" name="TextBox 2">
            <a:extLst>
              <a:ext uri="{FF2B5EF4-FFF2-40B4-BE49-F238E27FC236}">
                <a16:creationId xmlns:a16="http://schemas.microsoft.com/office/drawing/2014/main" id="{B95C8965-B5DD-22D3-4245-BE31B0CEF211}"/>
              </a:ext>
            </a:extLst>
          </p:cNvPr>
          <p:cNvSpPr txBox="1"/>
          <p:nvPr/>
        </p:nvSpPr>
        <p:spPr>
          <a:xfrm>
            <a:off x="782976" y="4509120"/>
            <a:ext cx="1767343" cy="369332"/>
          </a:xfrm>
          <a:prstGeom prst="rect">
            <a:avLst/>
          </a:prstGeom>
          <a:noFill/>
        </p:spPr>
        <p:txBody>
          <a:bodyPr wrap="none" rtlCol="0">
            <a:spAutoFit/>
          </a:bodyPr>
          <a:lstStyle/>
          <a:p>
            <a:r>
              <a:rPr lang="en-TW" dirty="0"/>
              <a:t>Carnot efficiency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E95237D-16C5-B8BA-3C7C-40937F275FA2}"/>
                  </a:ext>
                </a:extLst>
              </p:cNvPr>
              <p:cNvSpPr txBox="1"/>
              <p:nvPr/>
            </p:nvSpPr>
            <p:spPr>
              <a:xfrm>
                <a:off x="154902" y="2184438"/>
                <a:ext cx="5270289" cy="664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TW" i="1" dirty="0" smtClean="0">
                          <a:latin typeface="Cambria Math" panose="02040503050406030204" pitchFamily="18" charset="0"/>
                        </a:rPr>
                        <m:t>𝐸𝑓𝑓𝑖𝑐𝑖𝑒𝑛𝑐𝑦</m:t>
                      </m:r>
                      <m:r>
                        <a:rPr lang="en-TW" i="1" dirty="0" smtClean="0">
                          <a:latin typeface="Cambria Math" panose="02040503050406030204" pitchFamily="18" charset="0"/>
                        </a:rPr>
                        <m:t> = </m:t>
                      </m:r>
                      <m:f>
                        <m:fPr>
                          <m:ctrlPr>
                            <a:rPr lang="en-TW" i="1" dirty="0" smtClean="0">
                              <a:latin typeface="Cambria Math" panose="02040503050406030204" pitchFamily="18" charset="0"/>
                            </a:rPr>
                          </m:ctrlPr>
                        </m:fPr>
                        <m:num>
                          <m:r>
                            <a:rPr lang="en-US" b="0" i="1" dirty="0" smtClean="0">
                              <a:latin typeface="Cambria Math" panose="02040503050406030204" pitchFamily="18" charset="0"/>
                            </a:rPr>
                            <m:t>𝑖𝑛𝑝𝑢𝑡</m:t>
                          </m:r>
                          <m:r>
                            <a:rPr lang="en-US" b="0" i="1" dirty="0" smtClean="0">
                              <a:latin typeface="Cambria Math" panose="02040503050406030204" pitchFamily="18" charset="0"/>
                            </a:rPr>
                            <m:t> </m:t>
                          </m:r>
                          <m:r>
                            <a:rPr lang="en-US" b="0" i="1" dirty="0" smtClean="0">
                              <a:latin typeface="Cambria Math" panose="02040503050406030204" pitchFamily="18" charset="0"/>
                            </a:rPr>
                            <m:t>h𝑒𝑎𝑡</m:t>
                          </m:r>
                          <m:r>
                            <a:rPr lang="en-US" b="0" i="1" dirty="0" smtClean="0">
                              <a:latin typeface="Cambria Math" panose="02040503050406030204" pitchFamily="18" charset="0"/>
                            </a:rPr>
                            <m:t> −</m:t>
                          </m:r>
                          <m:r>
                            <a:rPr lang="en-US" b="0" i="1" dirty="0" smtClean="0">
                              <a:latin typeface="Cambria Math" panose="02040503050406030204" pitchFamily="18" charset="0"/>
                            </a:rPr>
                            <m:t>𝑜𝑢𝑡𝑝𝑢𝑡</m:t>
                          </m:r>
                          <m:r>
                            <a:rPr lang="en-US" b="0" i="1" dirty="0" smtClean="0">
                              <a:latin typeface="Cambria Math" panose="02040503050406030204" pitchFamily="18" charset="0"/>
                            </a:rPr>
                            <m:t> </m:t>
                          </m:r>
                          <m:r>
                            <a:rPr lang="en-US" b="0" i="1" dirty="0" smtClean="0">
                              <a:latin typeface="Cambria Math" panose="02040503050406030204" pitchFamily="18" charset="0"/>
                            </a:rPr>
                            <m:t>h𝑒𝑎𝑡</m:t>
                          </m:r>
                        </m:num>
                        <m:den>
                          <m:r>
                            <a:rPr lang="en-US" b="0" i="1" dirty="0" smtClean="0">
                              <a:latin typeface="Cambria Math" panose="02040503050406030204" pitchFamily="18" charset="0"/>
                            </a:rPr>
                            <m:t>𝑖𝑛𝑝𝑢𝑡</m:t>
                          </m:r>
                          <m:r>
                            <a:rPr lang="en-US" b="0" i="1" dirty="0" smtClean="0">
                              <a:latin typeface="Cambria Math" panose="02040503050406030204" pitchFamily="18" charset="0"/>
                            </a:rPr>
                            <m:t> </m:t>
                          </m:r>
                          <m:r>
                            <a:rPr lang="en-US" b="0" i="1" dirty="0" smtClean="0">
                              <a:latin typeface="Cambria Math" panose="02040503050406030204" pitchFamily="18" charset="0"/>
                            </a:rPr>
                            <m:t>h𝑒𝑎𝑡</m:t>
                          </m:r>
                        </m:den>
                      </m:f>
                      <m:r>
                        <a:rPr lang="en-US" b="0" i="1" dirty="0" smtClean="0">
                          <a:latin typeface="Cambria Math" panose="02040503050406030204" pitchFamily="18" charset="0"/>
                        </a:rPr>
                        <m:t>∗100%</m:t>
                      </m:r>
                    </m:oMath>
                  </m:oMathPara>
                </a14:m>
                <a:endParaRPr lang="en-TW" dirty="0"/>
              </a:p>
            </p:txBody>
          </p:sp>
        </mc:Choice>
        <mc:Fallback xmlns="">
          <p:sp>
            <p:nvSpPr>
              <p:cNvPr id="4" name="TextBox 3">
                <a:extLst>
                  <a:ext uri="{FF2B5EF4-FFF2-40B4-BE49-F238E27FC236}">
                    <a16:creationId xmlns:a16="http://schemas.microsoft.com/office/drawing/2014/main" id="{7E95237D-16C5-B8BA-3C7C-40937F275FA2}"/>
                  </a:ext>
                </a:extLst>
              </p:cNvPr>
              <p:cNvSpPr txBox="1">
                <a:spLocks noRot="1" noChangeAspect="1" noMove="1" noResize="1" noEditPoints="1" noAdjustHandles="1" noChangeArrowheads="1" noChangeShapeType="1" noTextEdit="1"/>
              </p:cNvSpPr>
              <p:nvPr/>
            </p:nvSpPr>
            <p:spPr>
              <a:xfrm>
                <a:off x="154902" y="2184438"/>
                <a:ext cx="5270289" cy="664926"/>
              </a:xfrm>
              <a:prstGeom prst="rect">
                <a:avLst/>
              </a:prstGeom>
              <a:blipFill>
                <a:blip r:embed="rId6"/>
                <a:stretch>
                  <a:fillRect b="-9259"/>
                </a:stretch>
              </a:blipFill>
            </p:spPr>
            <p:txBody>
              <a:bodyPr/>
              <a:lstStyle/>
              <a:p>
                <a:r>
                  <a:rPr lang="en-TW">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7890" name="Picture 2"/>
          <p:cNvPicPr>
            <a:picLocks noGrp="1" noChangeAspect="1" noChangeArrowheads="1"/>
          </p:cNvPicPr>
          <p:nvPr>
            <p:ph idx="1"/>
          </p:nvPr>
        </p:nvPicPr>
        <p:blipFill>
          <a:blip r:embed="rId2" cstate="print"/>
          <a:srcRect/>
          <a:stretch>
            <a:fillRect/>
          </a:stretch>
        </p:blipFill>
        <p:spPr bwMode="auto">
          <a:xfrm>
            <a:off x="499767" y="1196752"/>
            <a:ext cx="8144466" cy="496728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7890" name="Picture 2"/>
          <p:cNvPicPr>
            <a:picLocks noGrp="1" noChangeAspect="1" noChangeArrowheads="1"/>
          </p:cNvPicPr>
          <p:nvPr>
            <p:ph idx="1"/>
          </p:nvPr>
        </p:nvPicPr>
        <p:blipFill>
          <a:blip r:embed="rId2" cstate="print"/>
          <a:srcRect/>
          <a:stretch>
            <a:fillRect/>
          </a:stretch>
        </p:blipFill>
        <p:spPr bwMode="auto">
          <a:xfrm>
            <a:off x="499767" y="1196752"/>
            <a:ext cx="8144466" cy="496728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43</a:t>
            </a:fld>
            <a:endParaRPr lang="zh-TW" altLang="en-US"/>
          </a:p>
        </p:txBody>
      </p:sp>
      <p:sp>
        <p:nvSpPr>
          <p:cNvPr id="3" name="TextBox 2">
            <a:extLst>
              <a:ext uri="{FF2B5EF4-FFF2-40B4-BE49-F238E27FC236}">
                <a16:creationId xmlns:a16="http://schemas.microsoft.com/office/drawing/2014/main" id="{BC00C7F8-C5DE-FF32-4E02-C1656CDF5D67}"/>
              </a:ext>
            </a:extLst>
          </p:cNvPr>
          <p:cNvSpPr txBox="1"/>
          <p:nvPr/>
        </p:nvSpPr>
        <p:spPr>
          <a:xfrm>
            <a:off x="758423" y="1556792"/>
            <a:ext cx="7627153" cy="1200329"/>
          </a:xfrm>
          <a:prstGeom prst="rect">
            <a:avLst/>
          </a:prstGeom>
          <a:solidFill>
            <a:schemeClr val="bg1"/>
          </a:solidFill>
        </p:spPr>
        <p:txBody>
          <a:bodyPr wrap="square" rtlCol="0">
            <a:spAutoFit/>
          </a:bodyPr>
          <a:lstStyle/>
          <a:p>
            <a:r>
              <a:rPr lang="en-TW" dirty="0"/>
              <a:t>For a conventional steam power station, the input steam to turbine is 540 degrees C or 813 K.</a:t>
            </a:r>
          </a:p>
          <a:p>
            <a:r>
              <a:rPr lang="en-TW" dirty="0"/>
              <a:t>The chilling condenser is at 20 degrees C or 293 K. What is the efficiency of the turbine?</a:t>
            </a:r>
          </a:p>
        </p:txBody>
      </p:sp>
      <p:sp>
        <p:nvSpPr>
          <p:cNvPr id="4" name="TextBox 3">
            <a:extLst>
              <a:ext uri="{FF2B5EF4-FFF2-40B4-BE49-F238E27FC236}">
                <a16:creationId xmlns:a16="http://schemas.microsoft.com/office/drawing/2014/main" id="{5ED8BA6A-B200-B6A3-8D4B-9B23D8DBCD3B}"/>
              </a:ext>
            </a:extLst>
          </p:cNvPr>
          <p:cNvSpPr txBox="1"/>
          <p:nvPr/>
        </p:nvSpPr>
        <p:spPr>
          <a:xfrm>
            <a:off x="1338853" y="3680395"/>
            <a:ext cx="2081019" cy="369332"/>
          </a:xfrm>
          <a:prstGeom prst="rect">
            <a:avLst/>
          </a:prstGeom>
          <a:solidFill>
            <a:schemeClr val="bg1"/>
          </a:solidFill>
        </p:spPr>
        <p:txBody>
          <a:bodyPr wrap="none" rtlCol="0">
            <a:spAutoFit/>
          </a:bodyPr>
          <a:lstStyle/>
          <a:p>
            <a:r>
              <a:rPr lang="en-US" dirty="0"/>
              <a:t>M</a:t>
            </a:r>
            <a:r>
              <a:rPr lang="en-TW" dirty="0"/>
              <a:t>aximum efficiency</a:t>
            </a:r>
          </a:p>
        </p:txBody>
      </p:sp>
      <p:sp>
        <p:nvSpPr>
          <p:cNvPr id="6" name="TextBox 5">
            <a:extLst>
              <a:ext uri="{FF2B5EF4-FFF2-40B4-BE49-F238E27FC236}">
                <a16:creationId xmlns:a16="http://schemas.microsoft.com/office/drawing/2014/main" id="{234F0CDA-A50A-DB77-1B17-B235219DFABD}"/>
              </a:ext>
            </a:extLst>
          </p:cNvPr>
          <p:cNvSpPr txBox="1"/>
          <p:nvPr/>
        </p:nvSpPr>
        <p:spPr>
          <a:xfrm>
            <a:off x="647868" y="5230941"/>
            <a:ext cx="7812564" cy="646331"/>
          </a:xfrm>
          <a:prstGeom prst="rect">
            <a:avLst/>
          </a:prstGeom>
          <a:solidFill>
            <a:schemeClr val="bg1"/>
          </a:solidFill>
        </p:spPr>
        <p:txBody>
          <a:bodyPr wrap="square" rtlCol="0">
            <a:spAutoFit/>
          </a:bodyPr>
          <a:lstStyle/>
          <a:p>
            <a:r>
              <a:rPr lang="en-TW" dirty="0"/>
              <a:t>If the actual efficiency measured is 35% then, 0.35/0.64 * 100% = 55% Carnot efficiency.</a:t>
            </a:r>
          </a:p>
        </p:txBody>
      </p:sp>
    </p:spTree>
    <p:extLst>
      <p:ext uri="{BB962C8B-B14F-4D97-AF65-F5344CB8AC3E}">
        <p14:creationId xmlns:p14="http://schemas.microsoft.com/office/powerpoint/2010/main" val="27694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在一</a:t>
            </a:r>
            <a:r>
              <a:rPr lang="zh-TW" altLang="en-US" dirty="0">
                <a:solidFill>
                  <a:schemeClr val="accent3"/>
                </a:solidFill>
              </a:rPr>
              <a:t>可逆的過程 </a:t>
            </a:r>
            <a:r>
              <a:rPr lang="en-US" altLang="zh-TW" dirty="0">
                <a:solidFill>
                  <a:schemeClr val="accent3"/>
                </a:solidFill>
              </a:rPr>
              <a:t>(reversible process) </a:t>
            </a:r>
            <a:r>
              <a:rPr lang="zh-TW" altLang="en-US" dirty="0"/>
              <a:t>中，熵值維持固定，意即系統的無秩序度淨值等於 </a:t>
            </a:r>
            <a:r>
              <a:rPr lang="en-US" altLang="zh-TW" dirty="0"/>
              <a:t>0</a:t>
            </a:r>
            <a:r>
              <a:rPr lang="zh-TW" altLang="en-US" dirty="0"/>
              <a:t>。</a:t>
            </a:r>
            <a:endParaRPr lang="en-US" altLang="zh-TW" dirty="0"/>
          </a:p>
          <a:p>
            <a:endParaRPr lang="en-US" altLang="zh-TW" dirty="0"/>
          </a:p>
          <a:p>
            <a:r>
              <a:rPr lang="zh-TW" altLang="en-US" dirty="0"/>
              <a:t>將一已知量的熱能完全地轉換至功是不可能的，於任一能量轉換程序中，能量品質遞降，且將造成其作功的能力下降。</a:t>
            </a:r>
            <a:endParaRPr lang="en-US" altLang="zh-TW" dirty="0"/>
          </a:p>
          <a:p>
            <a:r>
              <a:rPr lang="en-US" altLang="zh-TW" dirty="0"/>
              <a:t>In a reversible process, the entropy value remains fixed, which means that the net disorder of the system is equal to 0.</a:t>
            </a:r>
          </a:p>
          <a:p>
            <a:endParaRPr lang="en-US" altLang="zh-TW" dirty="0"/>
          </a:p>
          <a:p>
            <a:r>
              <a:rPr lang="en-US" altLang="zh-TW" dirty="0"/>
              <a:t>It is impossible to completely convert a known amount of thermal energy into work. </a:t>
            </a:r>
            <a:r>
              <a:rPr lang="en-US" altLang="zh-TW"/>
              <a:t>In any energy conversion process, the quality of the energy decreases and its ability to perform work decreases.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457200" y="1340768"/>
            <a:ext cx="8229600" cy="4785634"/>
          </a:xfrm>
          <a:prstGeom prst="rect">
            <a:avLst/>
          </a:prstGeom>
          <a:noFill/>
          <a:ln w="9525">
            <a:noFill/>
            <a:miter lim="800000"/>
            <a:headEnd/>
            <a:tailEnd/>
          </a:ln>
        </p:spPr>
      </p:pic>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熱力學第一定律 </a:t>
            </a:r>
            <a:r>
              <a:rPr lang="en-US" altLang="zh-TW" dirty="0"/>
              <a:t>(first law of thermodynamics)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pic>
        <p:nvPicPr>
          <p:cNvPr id="4098" name="Picture 2"/>
          <p:cNvPicPr>
            <a:picLocks noChangeAspect="1" noChangeArrowheads="1"/>
          </p:cNvPicPr>
          <p:nvPr/>
        </p:nvPicPr>
        <p:blipFill>
          <a:blip r:embed="rId3" cstate="print"/>
          <a:srcRect/>
          <a:stretch>
            <a:fillRect/>
          </a:stretch>
        </p:blipFill>
        <p:spPr bwMode="auto">
          <a:xfrm>
            <a:off x="3264980" y="1556792"/>
            <a:ext cx="5694045" cy="52673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932040" y="2731597"/>
            <a:ext cx="2973705" cy="56007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4932040" y="3939739"/>
            <a:ext cx="3140393" cy="520065"/>
          </a:xfrm>
          <a:prstGeom prst="rect">
            <a:avLst/>
          </a:prstGeom>
          <a:noFill/>
          <a:ln w="9525">
            <a:noFill/>
            <a:miter lim="800000"/>
            <a:headEnd/>
            <a:tailEnd/>
          </a:ln>
        </p:spPr>
      </p:pic>
      <p:sp>
        <p:nvSpPr>
          <p:cNvPr id="2" name="TextBox 1">
            <a:extLst>
              <a:ext uri="{FF2B5EF4-FFF2-40B4-BE49-F238E27FC236}">
                <a16:creationId xmlns:a16="http://schemas.microsoft.com/office/drawing/2014/main" id="{77A600B1-B618-500A-DD0E-EBF359BDF58B}"/>
              </a:ext>
            </a:extLst>
          </p:cNvPr>
          <p:cNvSpPr txBox="1"/>
          <p:nvPr/>
        </p:nvSpPr>
        <p:spPr>
          <a:xfrm>
            <a:off x="3575620" y="2053908"/>
            <a:ext cx="968850" cy="923330"/>
          </a:xfrm>
          <a:prstGeom prst="rect">
            <a:avLst/>
          </a:prstGeom>
          <a:noFill/>
        </p:spPr>
        <p:txBody>
          <a:bodyPr wrap="square" rtlCol="0">
            <a:spAutoFit/>
          </a:bodyPr>
          <a:lstStyle/>
          <a:p>
            <a:r>
              <a:rPr lang="en-US" dirty="0"/>
              <a:t>W</a:t>
            </a:r>
            <a:r>
              <a:rPr lang="en-TW" dirty="0"/>
              <a:t>ork on system</a:t>
            </a:r>
          </a:p>
        </p:txBody>
      </p:sp>
      <p:sp>
        <p:nvSpPr>
          <p:cNvPr id="4" name="TextBox 3">
            <a:extLst>
              <a:ext uri="{FF2B5EF4-FFF2-40B4-BE49-F238E27FC236}">
                <a16:creationId xmlns:a16="http://schemas.microsoft.com/office/drawing/2014/main" id="{3EFDDFC1-99AD-DCE0-9BB1-24748912EB78}"/>
              </a:ext>
            </a:extLst>
          </p:cNvPr>
          <p:cNvSpPr txBox="1"/>
          <p:nvPr/>
        </p:nvSpPr>
        <p:spPr>
          <a:xfrm>
            <a:off x="4716016" y="1995488"/>
            <a:ext cx="952056" cy="369332"/>
          </a:xfrm>
          <a:prstGeom prst="rect">
            <a:avLst/>
          </a:prstGeom>
          <a:noFill/>
        </p:spPr>
        <p:txBody>
          <a:bodyPr wrap="none" rtlCol="0">
            <a:spAutoFit/>
          </a:bodyPr>
          <a:lstStyle/>
          <a:p>
            <a:r>
              <a:rPr lang="en-TW" dirty="0"/>
              <a:t>external</a:t>
            </a:r>
          </a:p>
        </p:txBody>
      </p:sp>
      <p:sp>
        <p:nvSpPr>
          <p:cNvPr id="6" name="TextBox 5">
            <a:extLst>
              <a:ext uri="{FF2B5EF4-FFF2-40B4-BE49-F238E27FC236}">
                <a16:creationId xmlns:a16="http://schemas.microsoft.com/office/drawing/2014/main" id="{A37F4834-C7C8-4DB5-ACBF-FEACFF34B469}"/>
              </a:ext>
            </a:extLst>
          </p:cNvPr>
          <p:cNvSpPr txBox="1"/>
          <p:nvPr/>
        </p:nvSpPr>
        <p:spPr>
          <a:xfrm>
            <a:off x="7106284" y="3197002"/>
            <a:ext cx="604653" cy="369332"/>
          </a:xfrm>
          <a:prstGeom prst="rect">
            <a:avLst/>
          </a:prstGeom>
          <a:noFill/>
        </p:spPr>
        <p:txBody>
          <a:bodyPr wrap="none" rtlCol="0">
            <a:spAutoFit/>
          </a:bodyPr>
          <a:lstStyle/>
          <a:p>
            <a:r>
              <a:rPr lang="en-TW" dirty="0"/>
              <a:t>fluid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溫度與熱</a:t>
            </a:r>
            <a:r>
              <a:rPr lang="en-US" altLang="zh-TW" dirty="0">
                <a:solidFill>
                  <a:schemeClr val="tx2"/>
                </a:solidFill>
              </a:rPr>
              <a:t>Temperature and heat</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solidFill>
                  <a:schemeClr val="accent3"/>
                </a:solidFill>
              </a:rPr>
              <a:t>溫度 </a:t>
            </a:r>
            <a:r>
              <a:rPr lang="en-US" altLang="zh-TW" dirty="0">
                <a:solidFill>
                  <a:schemeClr val="accent3"/>
                </a:solidFill>
              </a:rPr>
              <a:t>(temperature) </a:t>
            </a:r>
            <a:r>
              <a:rPr lang="zh-TW" altLang="en-US" dirty="0"/>
              <a:t>是物體的一種性質，就像顏色或是形狀。</a:t>
            </a:r>
            <a:r>
              <a:rPr lang="zh-TW" altLang="en-US" dirty="0">
                <a:hlinkClick r:id="rId2"/>
              </a:rPr>
              <a:t>影片</a:t>
            </a:r>
            <a:r>
              <a:rPr lang="en-US" altLang="zh-TW" dirty="0"/>
              <a:t>(2:02</a:t>
            </a:r>
            <a:r>
              <a:rPr lang="zh-TW" altLang="en-US" dirty="0"/>
              <a:t>開始</a:t>
            </a:r>
            <a:r>
              <a:rPr lang="en-US" altLang="zh-TW" dirty="0"/>
              <a:t>-5:02). </a:t>
            </a:r>
            <a:r>
              <a:rPr lang="en-US" altLang="zh-TW" dirty="0">
                <a:hlinkClick r:id="rId3"/>
              </a:rPr>
              <a:t>Video</a:t>
            </a:r>
            <a:r>
              <a:rPr lang="en-US" altLang="zh-TW" dirty="0"/>
              <a:t>.</a:t>
            </a:r>
          </a:p>
          <a:p>
            <a:r>
              <a:rPr lang="en-US" altLang="zh-TW" dirty="0"/>
              <a:t>Temperature is a property of an object, like color or shape.</a:t>
            </a:r>
          </a:p>
          <a:p>
            <a:endParaRPr lang="en-US" altLang="zh-TW" dirty="0"/>
          </a:p>
          <a:p>
            <a:r>
              <a:rPr lang="zh-TW" altLang="en-US" dirty="0"/>
              <a:t>將某單位質量物質升高 </a:t>
            </a:r>
            <a:r>
              <a:rPr lang="en-US" altLang="zh-TW" dirty="0"/>
              <a:t>(</a:t>
            </a:r>
            <a:r>
              <a:rPr lang="zh-TW" altLang="en-US" dirty="0"/>
              <a:t>或降低</a:t>
            </a:r>
            <a:r>
              <a:rPr lang="en-US" altLang="zh-TW" dirty="0"/>
              <a:t>) </a:t>
            </a:r>
            <a:r>
              <a:rPr lang="zh-TW" altLang="en-US" dirty="0"/>
              <a:t>溫度 </a:t>
            </a:r>
            <a:r>
              <a:rPr lang="en-US" altLang="zh-TW" dirty="0"/>
              <a:t>1 </a:t>
            </a:r>
            <a:r>
              <a:rPr lang="zh-TW" altLang="en-US" dirty="0"/>
              <a:t>度，所需供應 </a:t>
            </a:r>
            <a:r>
              <a:rPr lang="en-US" altLang="zh-TW" dirty="0"/>
              <a:t>(</a:t>
            </a:r>
            <a:r>
              <a:rPr lang="zh-TW" altLang="en-US" dirty="0"/>
              <a:t>或移出</a:t>
            </a:r>
            <a:r>
              <a:rPr lang="en-US" altLang="zh-TW" dirty="0"/>
              <a:t>) </a:t>
            </a:r>
            <a:r>
              <a:rPr lang="zh-TW" altLang="en-US" dirty="0"/>
              <a:t>的熱量，稱作該物質的比熱。</a:t>
            </a:r>
            <a:endParaRPr lang="en-US" altLang="zh-TW" dirty="0"/>
          </a:p>
          <a:p>
            <a:r>
              <a:rPr lang="en-US" altLang="zh-TW" dirty="0"/>
              <a:t>The amount of heat required to supply (or remove) a unit mass of a substance to raise (or lower) its temperature by 1 degree is called the specific heat of the substance.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pic>
        <p:nvPicPr>
          <p:cNvPr id="6146" name="Picture 2"/>
          <p:cNvPicPr>
            <a:picLocks noChangeAspect="1" noChangeArrowheads="1"/>
          </p:cNvPicPr>
          <p:nvPr/>
        </p:nvPicPr>
        <p:blipFill>
          <a:blip r:embed="rId4" cstate="print"/>
          <a:srcRect/>
          <a:stretch>
            <a:fillRect/>
          </a:stretch>
        </p:blipFill>
        <p:spPr bwMode="auto">
          <a:xfrm>
            <a:off x="2675096" y="4725144"/>
            <a:ext cx="3793807" cy="6000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stretch>
            <a:fillRect/>
          </a:stretch>
        </p:blipFill>
        <p:spPr bwMode="auto">
          <a:xfrm>
            <a:off x="179388" y="1060174"/>
            <a:ext cx="8785225" cy="495990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3" name="TextBox 2">
            <a:extLst>
              <a:ext uri="{FF2B5EF4-FFF2-40B4-BE49-F238E27FC236}">
                <a16:creationId xmlns:a16="http://schemas.microsoft.com/office/drawing/2014/main" id="{68FA20AC-9FF4-9DD4-DCB7-D2350970917E}"/>
              </a:ext>
            </a:extLst>
          </p:cNvPr>
          <p:cNvSpPr txBox="1"/>
          <p:nvPr/>
        </p:nvSpPr>
        <p:spPr>
          <a:xfrm>
            <a:off x="1331640" y="2060848"/>
            <a:ext cx="2111347" cy="369332"/>
          </a:xfrm>
          <a:prstGeom prst="rect">
            <a:avLst/>
          </a:prstGeom>
          <a:noFill/>
        </p:spPr>
        <p:txBody>
          <a:bodyPr wrap="none" rtlCol="0">
            <a:spAutoFit/>
          </a:bodyPr>
          <a:lstStyle/>
          <a:p>
            <a:r>
              <a:rPr lang="en-TW" dirty="0"/>
              <a:t>Freezing point water</a:t>
            </a:r>
          </a:p>
        </p:txBody>
      </p:sp>
      <p:sp>
        <p:nvSpPr>
          <p:cNvPr id="4" name="TextBox 3">
            <a:extLst>
              <a:ext uri="{FF2B5EF4-FFF2-40B4-BE49-F238E27FC236}">
                <a16:creationId xmlns:a16="http://schemas.microsoft.com/office/drawing/2014/main" id="{11CCA84D-0EF4-D7B1-5B7F-D47B5BD5FDC2}"/>
              </a:ext>
            </a:extLst>
          </p:cNvPr>
          <p:cNvSpPr txBox="1"/>
          <p:nvPr/>
        </p:nvSpPr>
        <p:spPr>
          <a:xfrm>
            <a:off x="1338358" y="2536254"/>
            <a:ext cx="1961114" cy="369332"/>
          </a:xfrm>
          <a:prstGeom prst="rect">
            <a:avLst/>
          </a:prstGeom>
          <a:noFill/>
        </p:spPr>
        <p:txBody>
          <a:bodyPr wrap="none" rtlCol="0">
            <a:spAutoFit/>
          </a:bodyPr>
          <a:lstStyle/>
          <a:p>
            <a:r>
              <a:rPr lang="en-US" dirty="0"/>
              <a:t>B</a:t>
            </a:r>
            <a:r>
              <a:rPr lang="en-TW" dirty="0"/>
              <a:t>oiling point water</a:t>
            </a:r>
          </a:p>
        </p:txBody>
      </p:sp>
      <p:sp>
        <p:nvSpPr>
          <p:cNvPr id="6" name="TextBox 5">
            <a:extLst>
              <a:ext uri="{FF2B5EF4-FFF2-40B4-BE49-F238E27FC236}">
                <a16:creationId xmlns:a16="http://schemas.microsoft.com/office/drawing/2014/main" id="{5F405A22-E74D-5FEA-C68C-D927C0333F84}"/>
              </a:ext>
            </a:extLst>
          </p:cNvPr>
          <p:cNvSpPr txBox="1"/>
          <p:nvPr/>
        </p:nvSpPr>
        <p:spPr>
          <a:xfrm>
            <a:off x="1361844" y="3011660"/>
            <a:ext cx="1467325" cy="369332"/>
          </a:xfrm>
          <a:prstGeom prst="rect">
            <a:avLst/>
          </a:prstGeom>
          <a:noFill/>
        </p:spPr>
        <p:txBody>
          <a:bodyPr wrap="none" rtlCol="0">
            <a:spAutoFit/>
          </a:bodyPr>
          <a:lstStyle/>
          <a:p>
            <a:r>
              <a:rPr lang="en-US" dirty="0"/>
              <a:t>A</a:t>
            </a:r>
            <a:r>
              <a:rPr lang="en-TW" dirty="0"/>
              <a:t>bsolute zero</a:t>
            </a:r>
          </a:p>
        </p:txBody>
      </p:sp>
      <p:sp>
        <p:nvSpPr>
          <p:cNvPr id="7" name="TextBox 6">
            <a:extLst>
              <a:ext uri="{FF2B5EF4-FFF2-40B4-BE49-F238E27FC236}">
                <a16:creationId xmlns:a16="http://schemas.microsoft.com/office/drawing/2014/main" id="{DF201AD9-2567-551B-6E57-61B7976BE996}"/>
              </a:ext>
            </a:extLst>
          </p:cNvPr>
          <p:cNvSpPr txBox="1"/>
          <p:nvPr/>
        </p:nvSpPr>
        <p:spPr>
          <a:xfrm>
            <a:off x="1756439" y="3433426"/>
            <a:ext cx="1072730" cy="369332"/>
          </a:xfrm>
          <a:prstGeom prst="rect">
            <a:avLst/>
          </a:prstGeom>
          <a:noFill/>
        </p:spPr>
        <p:txBody>
          <a:bodyPr wrap="none" rtlCol="0">
            <a:spAutoFit/>
          </a:bodyPr>
          <a:lstStyle/>
          <a:p>
            <a:r>
              <a:rPr lang="en-US" dirty="0"/>
              <a:t>L</a:t>
            </a:r>
            <a:r>
              <a:rPr lang="en-TW" dirty="0"/>
              <a:t>iquid N2</a:t>
            </a:r>
          </a:p>
        </p:txBody>
      </p:sp>
      <p:sp>
        <p:nvSpPr>
          <p:cNvPr id="8" name="TextBox 7">
            <a:extLst>
              <a:ext uri="{FF2B5EF4-FFF2-40B4-BE49-F238E27FC236}">
                <a16:creationId xmlns:a16="http://schemas.microsoft.com/office/drawing/2014/main" id="{A0608016-2009-7024-B6BD-0F422E34EC8A}"/>
              </a:ext>
            </a:extLst>
          </p:cNvPr>
          <p:cNvSpPr txBox="1"/>
          <p:nvPr/>
        </p:nvSpPr>
        <p:spPr>
          <a:xfrm>
            <a:off x="1756439" y="3908832"/>
            <a:ext cx="1066318" cy="369332"/>
          </a:xfrm>
          <a:prstGeom prst="rect">
            <a:avLst/>
          </a:prstGeom>
          <a:noFill/>
        </p:spPr>
        <p:txBody>
          <a:bodyPr wrap="none" rtlCol="0">
            <a:spAutoFit/>
          </a:bodyPr>
          <a:lstStyle/>
          <a:p>
            <a:r>
              <a:rPr lang="en-US" dirty="0"/>
              <a:t>L</a:t>
            </a:r>
            <a:r>
              <a:rPr lang="en-TW" dirty="0"/>
              <a:t>iquid He</a:t>
            </a:r>
          </a:p>
        </p:txBody>
      </p:sp>
      <p:sp>
        <p:nvSpPr>
          <p:cNvPr id="9" name="TextBox 8">
            <a:extLst>
              <a:ext uri="{FF2B5EF4-FFF2-40B4-BE49-F238E27FC236}">
                <a16:creationId xmlns:a16="http://schemas.microsoft.com/office/drawing/2014/main" id="{9E11A3AD-D4BF-886B-15CF-8DCD29444A56}"/>
              </a:ext>
            </a:extLst>
          </p:cNvPr>
          <p:cNvSpPr txBox="1"/>
          <p:nvPr/>
        </p:nvSpPr>
        <p:spPr>
          <a:xfrm>
            <a:off x="1326107" y="4340681"/>
            <a:ext cx="564578" cy="369332"/>
          </a:xfrm>
          <a:prstGeom prst="rect">
            <a:avLst/>
          </a:prstGeom>
          <a:noFill/>
        </p:spPr>
        <p:txBody>
          <a:bodyPr wrap="none" rtlCol="0">
            <a:spAutoFit/>
          </a:bodyPr>
          <a:lstStyle/>
          <a:p>
            <a:r>
              <a:rPr lang="en-TW" dirty="0"/>
              <a:t>Zinc</a:t>
            </a:r>
          </a:p>
        </p:txBody>
      </p:sp>
      <p:sp>
        <p:nvSpPr>
          <p:cNvPr id="10" name="TextBox 9">
            <a:extLst>
              <a:ext uri="{FF2B5EF4-FFF2-40B4-BE49-F238E27FC236}">
                <a16:creationId xmlns:a16="http://schemas.microsoft.com/office/drawing/2014/main" id="{2ED91085-2805-3F80-F4D2-5B88BE9B1BAB}"/>
              </a:ext>
            </a:extLst>
          </p:cNvPr>
          <p:cNvSpPr txBox="1"/>
          <p:nvPr/>
        </p:nvSpPr>
        <p:spPr>
          <a:xfrm>
            <a:off x="1442891" y="4823053"/>
            <a:ext cx="627095" cy="369332"/>
          </a:xfrm>
          <a:prstGeom prst="rect">
            <a:avLst/>
          </a:prstGeom>
          <a:noFill/>
        </p:spPr>
        <p:txBody>
          <a:bodyPr wrap="none" rtlCol="0">
            <a:spAutoFit/>
          </a:bodyPr>
          <a:lstStyle/>
          <a:p>
            <a:r>
              <a:rPr lang="en-TW" dirty="0"/>
              <a:t>Gold</a:t>
            </a:r>
          </a:p>
        </p:txBody>
      </p:sp>
      <p:sp>
        <p:nvSpPr>
          <p:cNvPr id="11" name="TextBox 10">
            <a:extLst>
              <a:ext uri="{FF2B5EF4-FFF2-40B4-BE49-F238E27FC236}">
                <a16:creationId xmlns:a16="http://schemas.microsoft.com/office/drawing/2014/main" id="{6F038BE2-C387-FD90-72A5-EBE6B9182D0D}"/>
              </a:ext>
            </a:extLst>
          </p:cNvPr>
          <p:cNvSpPr txBox="1"/>
          <p:nvPr/>
        </p:nvSpPr>
        <p:spPr>
          <a:xfrm>
            <a:off x="2611156" y="5202641"/>
            <a:ext cx="831831" cy="369332"/>
          </a:xfrm>
          <a:prstGeom prst="rect">
            <a:avLst/>
          </a:prstGeom>
          <a:noFill/>
        </p:spPr>
        <p:txBody>
          <a:bodyPr wrap="none" rtlCol="0">
            <a:spAutoFit/>
          </a:bodyPr>
          <a:lstStyle/>
          <a:p>
            <a:r>
              <a:rPr lang="en-US" dirty="0"/>
              <a:t>D</a:t>
            </a:r>
            <a:r>
              <a:rPr lang="en-TW" dirty="0"/>
              <a:t>ry 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528766"/>
            <a:ext cx="8229600" cy="572744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sp>
        <p:nvSpPr>
          <p:cNvPr id="3" name="TextBox 2">
            <a:extLst>
              <a:ext uri="{FF2B5EF4-FFF2-40B4-BE49-F238E27FC236}">
                <a16:creationId xmlns:a16="http://schemas.microsoft.com/office/drawing/2014/main" id="{F2CB24FE-7B0D-6613-99A0-C0F7D91548C8}"/>
              </a:ext>
            </a:extLst>
          </p:cNvPr>
          <p:cNvSpPr txBox="1"/>
          <p:nvPr/>
        </p:nvSpPr>
        <p:spPr>
          <a:xfrm>
            <a:off x="1259632" y="1628800"/>
            <a:ext cx="725711" cy="369332"/>
          </a:xfrm>
          <a:prstGeom prst="rect">
            <a:avLst/>
          </a:prstGeom>
          <a:noFill/>
        </p:spPr>
        <p:txBody>
          <a:bodyPr wrap="none" rtlCol="0">
            <a:spAutoFit/>
          </a:bodyPr>
          <a:lstStyle/>
          <a:p>
            <a:r>
              <a:rPr lang="en-TW" dirty="0"/>
              <a:t>water</a:t>
            </a:r>
          </a:p>
        </p:txBody>
      </p:sp>
      <p:sp>
        <p:nvSpPr>
          <p:cNvPr id="4" name="TextBox 3">
            <a:extLst>
              <a:ext uri="{FF2B5EF4-FFF2-40B4-BE49-F238E27FC236}">
                <a16:creationId xmlns:a16="http://schemas.microsoft.com/office/drawing/2014/main" id="{A663F633-ED13-B626-4C8C-3EFB3492E7C5}"/>
              </a:ext>
            </a:extLst>
          </p:cNvPr>
          <p:cNvSpPr txBox="1"/>
          <p:nvPr/>
        </p:nvSpPr>
        <p:spPr>
          <a:xfrm>
            <a:off x="1421109" y="2040934"/>
            <a:ext cx="596638" cy="369332"/>
          </a:xfrm>
          <a:prstGeom prst="rect">
            <a:avLst/>
          </a:prstGeom>
          <a:noFill/>
        </p:spPr>
        <p:txBody>
          <a:bodyPr wrap="none" rtlCol="0">
            <a:spAutoFit/>
          </a:bodyPr>
          <a:lstStyle/>
          <a:p>
            <a:r>
              <a:rPr lang="en-TW" dirty="0"/>
              <a:t>pine</a:t>
            </a:r>
          </a:p>
        </p:txBody>
      </p:sp>
      <p:sp>
        <p:nvSpPr>
          <p:cNvPr id="6" name="TextBox 5">
            <a:extLst>
              <a:ext uri="{FF2B5EF4-FFF2-40B4-BE49-F238E27FC236}">
                <a16:creationId xmlns:a16="http://schemas.microsoft.com/office/drawing/2014/main" id="{5AE51BE9-B4B7-9FEA-9FAE-1A9C974E2471}"/>
              </a:ext>
            </a:extLst>
          </p:cNvPr>
          <p:cNvSpPr txBox="1"/>
          <p:nvPr/>
        </p:nvSpPr>
        <p:spPr>
          <a:xfrm>
            <a:off x="1195727" y="2516801"/>
            <a:ext cx="450764" cy="369332"/>
          </a:xfrm>
          <a:prstGeom prst="rect">
            <a:avLst/>
          </a:prstGeom>
          <a:noFill/>
        </p:spPr>
        <p:txBody>
          <a:bodyPr wrap="none" rtlCol="0">
            <a:spAutoFit/>
          </a:bodyPr>
          <a:lstStyle/>
          <a:p>
            <a:r>
              <a:rPr lang="en-TW" dirty="0"/>
              <a:t>ice</a:t>
            </a:r>
          </a:p>
        </p:txBody>
      </p:sp>
      <p:sp>
        <p:nvSpPr>
          <p:cNvPr id="7" name="TextBox 6">
            <a:extLst>
              <a:ext uri="{FF2B5EF4-FFF2-40B4-BE49-F238E27FC236}">
                <a16:creationId xmlns:a16="http://schemas.microsoft.com/office/drawing/2014/main" id="{58C8028A-A7EC-77FC-71B6-DAF8DD415F48}"/>
              </a:ext>
            </a:extLst>
          </p:cNvPr>
          <p:cNvSpPr txBox="1"/>
          <p:nvPr/>
        </p:nvSpPr>
        <p:spPr>
          <a:xfrm>
            <a:off x="1421109" y="2983997"/>
            <a:ext cx="677919" cy="369332"/>
          </a:xfrm>
          <a:prstGeom prst="rect">
            <a:avLst/>
          </a:prstGeom>
          <a:noFill/>
        </p:spPr>
        <p:txBody>
          <a:bodyPr wrap="square" rtlCol="0">
            <a:spAutoFit/>
          </a:bodyPr>
          <a:lstStyle/>
          <a:p>
            <a:r>
              <a:rPr lang="en-TW" dirty="0"/>
              <a:t>air</a:t>
            </a:r>
          </a:p>
        </p:txBody>
      </p:sp>
      <p:sp>
        <p:nvSpPr>
          <p:cNvPr id="9" name="TextBox 8">
            <a:extLst>
              <a:ext uri="{FF2B5EF4-FFF2-40B4-BE49-F238E27FC236}">
                <a16:creationId xmlns:a16="http://schemas.microsoft.com/office/drawing/2014/main" id="{26880F2F-4DC3-1F2F-914B-F26294F61257}"/>
              </a:ext>
            </a:extLst>
          </p:cNvPr>
          <p:cNvSpPr txBox="1"/>
          <p:nvPr/>
        </p:nvSpPr>
        <p:spPr>
          <a:xfrm>
            <a:off x="1681127" y="3460723"/>
            <a:ext cx="1135567" cy="369332"/>
          </a:xfrm>
          <a:prstGeom prst="rect">
            <a:avLst/>
          </a:prstGeom>
          <a:noFill/>
        </p:spPr>
        <p:txBody>
          <a:bodyPr wrap="none" rtlCol="0">
            <a:spAutoFit/>
          </a:bodyPr>
          <a:lstStyle/>
          <a:p>
            <a:r>
              <a:rPr lang="en-US" dirty="0"/>
              <a:t>M</a:t>
            </a:r>
            <a:r>
              <a:rPr lang="en-TW" dirty="0"/>
              <a:t>ixed soil</a:t>
            </a:r>
          </a:p>
        </p:txBody>
      </p:sp>
      <p:sp>
        <p:nvSpPr>
          <p:cNvPr id="10" name="TextBox 9">
            <a:extLst>
              <a:ext uri="{FF2B5EF4-FFF2-40B4-BE49-F238E27FC236}">
                <a16:creationId xmlns:a16="http://schemas.microsoft.com/office/drawing/2014/main" id="{62416C1C-8C01-6A69-95CE-3C4C6C7A5639}"/>
              </a:ext>
            </a:extLst>
          </p:cNvPr>
          <p:cNvSpPr txBox="1"/>
          <p:nvPr/>
        </p:nvSpPr>
        <p:spPr>
          <a:xfrm>
            <a:off x="1242089" y="3893282"/>
            <a:ext cx="1135247" cy="369332"/>
          </a:xfrm>
          <a:prstGeom prst="rect">
            <a:avLst/>
          </a:prstGeom>
          <a:noFill/>
        </p:spPr>
        <p:txBody>
          <a:bodyPr wrap="none" rtlCol="0">
            <a:spAutoFit/>
          </a:bodyPr>
          <a:lstStyle/>
          <a:p>
            <a:r>
              <a:rPr lang="en-TW" dirty="0"/>
              <a:t>aluminum</a:t>
            </a:r>
          </a:p>
        </p:txBody>
      </p:sp>
      <p:sp>
        <p:nvSpPr>
          <p:cNvPr id="11" name="TextBox 10">
            <a:extLst>
              <a:ext uri="{FF2B5EF4-FFF2-40B4-BE49-F238E27FC236}">
                <a16:creationId xmlns:a16="http://schemas.microsoft.com/office/drawing/2014/main" id="{563B00D5-111F-6C66-5E6B-FED6E3B42333}"/>
              </a:ext>
            </a:extLst>
          </p:cNvPr>
          <p:cNvSpPr txBox="1"/>
          <p:nvPr/>
        </p:nvSpPr>
        <p:spPr>
          <a:xfrm>
            <a:off x="1491355" y="4377355"/>
            <a:ext cx="636713" cy="369332"/>
          </a:xfrm>
          <a:prstGeom prst="rect">
            <a:avLst/>
          </a:prstGeom>
          <a:noFill/>
        </p:spPr>
        <p:txBody>
          <a:bodyPr wrap="none" rtlCol="0">
            <a:spAutoFit/>
          </a:bodyPr>
          <a:lstStyle/>
          <a:p>
            <a:r>
              <a:rPr lang="en-TW" dirty="0"/>
              <a:t>glass</a:t>
            </a:r>
          </a:p>
        </p:txBody>
      </p:sp>
      <p:sp>
        <p:nvSpPr>
          <p:cNvPr id="12" name="TextBox 11">
            <a:extLst>
              <a:ext uri="{FF2B5EF4-FFF2-40B4-BE49-F238E27FC236}">
                <a16:creationId xmlns:a16="http://schemas.microsoft.com/office/drawing/2014/main" id="{FF1B2D40-AF80-39E3-2DA6-596A108DB5CD}"/>
              </a:ext>
            </a:extLst>
          </p:cNvPr>
          <p:cNvSpPr txBox="1"/>
          <p:nvPr/>
        </p:nvSpPr>
        <p:spPr>
          <a:xfrm>
            <a:off x="1388675" y="4859868"/>
            <a:ext cx="584904" cy="369332"/>
          </a:xfrm>
          <a:prstGeom prst="rect">
            <a:avLst/>
          </a:prstGeom>
          <a:noFill/>
        </p:spPr>
        <p:txBody>
          <a:bodyPr wrap="none" rtlCol="0">
            <a:spAutoFit/>
          </a:bodyPr>
          <a:lstStyle/>
          <a:p>
            <a:r>
              <a:rPr lang="en-TW" dirty="0"/>
              <a:t>rock</a:t>
            </a:r>
          </a:p>
        </p:txBody>
      </p:sp>
      <p:sp>
        <p:nvSpPr>
          <p:cNvPr id="13" name="TextBox 12">
            <a:extLst>
              <a:ext uri="{FF2B5EF4-FFF2-40B4-BE49-F238E27FC236}">
                <a16:creationId xmlns:a16="http://schemas.microsoft.com/office/drawing/2014/main" id="{99F775E6-DE51-F53E-5C1F-20A0D2CD1C1A}"/>
              </a:ext>
            </a:extLst>
          </p:cNvPr>
          <p:cNvSpPr txBox="1"/>
          <p:nvPr/>
        </p:nvSpPr>
        <p:spPr>
          <a:xfrm>
            <a:off x="1195727" y="5317795"/>
            <a:ext cx="557653" cy="369332"/>
          </a:xfrm>
          <a:prstGeom prst="rect">
            <a:avLst/>
          </a:prstGeom>
          <a:noFill/>
        </p:spPr>
        <p:txBody>
          <a:bodyPr wrap="none" rtlCol="0">
            <a:spAutoFit/>
          </a:bodyPr>
          <a:lstStyle/>
          <a:p>
            <a:r>
              <a:rPr lang="en-TW" dirty="0"/>
              <a:t>iron</a:t>
            </a:r>
          </a:p>
        </p:txBody>
      </p:sp>
      <p:sp>
        <p:nvSpPr>
          <p:cNvPr id="14" name="TextBox 13">
            <a:extLst>
              <a:ext uri="{FF2B5EF4-FFF2-40B4-BE49-F238E27FC236}">
                <a16:creationId xmlns:a16="http://schemas.microsoft.com/office/drawing/2014/main" id="{87333758-626D-F1AE-41CB-9EFDA4D686E9}"/>
              </a:ext>
            </a:extLst>
          </p:cNvPr>
          <p:cNvSpPr txBox="1"/>
          <p:nvPr/>
        </p:nvSpPr>
        <p:spPr>
          <a:xfrm>
            <a:off x="1192163" y="5777900"/>
            <a:ext cx="841577" cy="369332"/>
          </a:xfrm>
          <a:prstGeom prst="rect">
            <a:avLst/>
          </a:prstGeom>
          <a:noFill/>
        </p:spPr>
        <p:txBody>
          <a:bodyPr wrap="none" rtlCol="0">
            <a:spAutoFit/>
          </a:bodyPr>
          <a:lstStyle/>
          <a:p>
            <a:r>
              <a:rPr lang="en-TW" dirty="0"/>
              <a:t>copper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1628800"/>
            <a:ext cx="8229600" cy="320510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pic>
        <p:nvPicPr>
          <p:cNvPr id="3" name="Picture 2">
            <a:extLst>
              <a:ext uri="{FF2B5EF4-FFF2-40B4-BE49-F238E27FC236}">
                <a16:creationId xmlns:a16="http://schemas.microsoft.com/office/drawing/2014/main" id="{126FB29E-3A62-DAC7-504D-94D27575E37C}"/>
              </a:ext>
            </a:extLst>
          </p:cNvPr>
          <p:cNvPicPr>
            <a:picLocks noChangeAspect="1" noChangeArrowheads="1"/>
          </p:cNvPicPr>
          <p:nvPr/>
        </p:nvPicPr>
        <p:blipFill>
          <a:blip r:embed="rId3" cstate="print"/>
          <a:srcRect/>
          <a:stretch>
            <a:fillRect/>
          </a:stretch>
        </p:blipFill>
        <p:spPr bwMode="auto">
          <a:xfrm>
            <a:off x="2675096" y="5150458"/>
            <a:ext cx="3793807" cy="6000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1605</TotalTime>
  <Words>2031</Words>
  <Application>Microsoft Macintosh PowerPoint</Application>
  <PresentationFormat>On-screen Show (4:3)</PresentationFormat>
  <Paragraphs>255</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Cambria Math</vt:lpstr>
      <vt:lpstr>Times New Roman</vt:lpstr>
      <vt:lpstr>永續課程講義範本1</vt:lpstr>
      <vt:lpstr>能源運用類型及能量轉換 Types of energy use and energy conversion</vt:lpstr>
      <vt:lpstr>簡介introduction</vt:lpstr>
      <vt:lpstr>熱、功和熱力學第一定律 heat, work and the laws of thermodynamics</vt:lpstr>
      <vt:lpstr>PowerPoint Presentation</vt:lpstr>
      <vt:lpstr>PowerPoint Presentation</vt:lpstr>
      <vt:lpstr>溫度與熱Temperature and heat</vt:lpstr>
      <vt:lpstr>PowerPoint Presentation</vt:lpstr>
      <vt:lpstr>PowerPoint Presentation</vt:lpstr>
      <vt:lpstr>PowerPoint Presentation</vt:lpstr>
      <vt:lpstr>一杯咖啡，水具有高比熱 A cup of coffee, water has a high specific heat</vt:lpstr>
      <vt:lpstr>PowerPoint Presentation</vt:lpstr>
      <vt:lpstr>PowerPoint Presentation</vt:lpstr>
      <vt:lpstr>PowerPoint Presentation</vt:lpstr>
      <vt:lpstr>PowerPoint Presentation</vt:lpstr>
      <vt:lpstr>PowerPoint Presentation</vt:lpstr>
      <vt:lpstr>PowerPoint Presentation</vt:lpstr>
      <vt:lpstr>熱傳原理Principles of heat transfer</vt:lpstr>
      <vt:lpstr>PowerPoint Presentation</vt:lpstr>
      <vt:lpstr>傳導Conduction</vt:lpstr>
      <vt:lpstr>熱咖啡的熱量經由金屬製的 湯匙傳導至較冷的手指上。 The heat of the hot coffee is transferred to the colder fingers via the metal spoon.</vt:lpstr>
      <vt:lpstr>PowerPoint Presentation</vt:lpstr>
      <vt:lpstr>將恆溫器 (72 °F)調降至圖中曲線各不同時段溫度，其節能百分比變化情形。 Adjust the thermostat (72 °F) to the temperature at different times of the curve in the figure, and the energy saving percentage changes.</vt:lpstr>
      <vt:lpstr>對流Convection</vt:lpstr>
      <vt:lpstr>PowerPoint Presentation</vt:lpstr>
      <vt:lpstr>窗戶上裝設一台太陽能空氣加熱器。</vt:lpstr>
      <vt:lpstr>輻射Radiation</vt:lpstr>
      <vt:lpstr>用手上下抖動長繩，產生許多的波動。 Shake the long rope up and down with your hands to create lots of waves.</vt:lpstr>
      <vt:lpstr>PowerPoint Presentation</vt:lpstr>
      <vt:lpstr>PowerPoint Presentation</vt:lpstr>
      <vt:lpstr>電磁波光譜是波長的函數。 The electromagnetic spectrum is a function of wavelength.</vt:lpstr>
      <vt:lpstr>自太陽及地球發射的光譜。縱座標刻度兩者不同，因太陽的輻射強度比地球大許多。Spectra of emissions from the Sun and Earth. The ordinate scale is different between the two because the radiation intensity of the sun is much greater than that of the earth.</vt:lpstr>
      <vt:lpstr>PowerPoint Presentation</vt:lpstr>
      <vt:lpstr>PowerPoint Presentation</vt:lpstr>
      <vt:lpstr>熱水散熱器說明熱傳之傳導、對流和輻射現象。 The hot water radiator illustrates the phenomena of conduction, convection and radiation of heat transfer.</vt:lpstr>
      <vt:lpstr>熱機Heat and work</vt:lpstr>
      <vt:lpstr>熱機把熱轉變為功。Heat engines convert heat into work.</vt:lpstr>
      <vt:lpstr>PowerPoint Presentation</vt:lpstr>
      <vt:lpstr>海洋熱能轉換 (OTEC)。運用上層海水及深層海水的溫差，可以建構一台熱機。 Ocean Thermal Energy Conversion (OTEC). Using the temperature difference between upper seawater and deeper seawater, a heat engine can be constructed.</vt:lpstr>
      <vt:lpstr>熱力學第二定律heat and the 2nd law of thermodynamics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4-1熱與功(40)</dc:title>
  <dc:creator>FHTLAB</dc:creator>
  <cp:lastModifiedBy>da yoda</cp:lastModifiedBy>
  <cp:revision>8</cp:revision>
  <dcterms:created xsi:type="dcterms:W3CDTF">2013-01-29T08:33:54Z</dcterms:created>
  <dcterms:modified xsi:type="dcterms:W3CDTF">2024-02-09T07:25:12Z</dcterms:modified>
</cp:coreProperties>
</file>