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28"/>
  </p:notesMasterIdLst>
  <p:sldIdLst>
    <p:sldId id="282" r:id="rId2"/>
    <p:sldId id="257" r:id="rId3"/>
    <p:sldId id="258"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3" r:id="rId25"/>
    <p:sldId id="281" r:id="rId26"/>
    <p:sldId id="284" r:id="rId2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0"/>
  </p:normalViewPr>
  <p:slideViewPr>
    <p:cSldViewPr>
      <p:cViewPr varScale="1">
        <p:scale>
          <a:sx n="92" d="100"/>
          <a:sy n="92" d="100"/>
        </p:scale>
        <p:origin x="166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9944C-7B2F-4264-836B-DD1687E49A8A}" type="datetimeFigureOut">
              <a:rPr lang="zh-TW" altLang="en-US" smtClean="0"/>
              <a:pPr/>
              <a:t>2024/2/7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76EE7-D956-4EE8-92AE-7D59446EDDC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28650" y="1600200"/>
            <a:ext cx="7886700" cy="2240280"/>
          </a:xfrm>
        </p:spPr>
        <p:txBody>
          <a:bodyPr anchor="b">
            <a:normAutofit/>
          </a:bodyPr>
          <a:lstStyle>
            <a:lvl1pPr algn="ctr" latinLnBrk="0">
              <a:defRPr lang="zh-TW" sz="4000" b="1">
                <a:solidFill>
                  <a:schemeClr val="bg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628650" y="3854659"/>
            <a:ext cx="7886700" cy="1143000"/>
          </a:xfrm>
        </p:spPr>
        <p:txBody>
          <a:bodyPr>
            <a:normAutofit/>
          </a:bodyPr>
          <a:lstStyle>
            <a:lvl1pPr marL="0" indent="0" algn="ctr" latinLnBrk="0">
              <a:buNone/>
              <a:defRPr lang="zh-TW" sz="26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dirty="0"/>
          </a:p>
        </p:txBody>
      </p:sp>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2755056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含標題的圖片">
    <p:spTree>
      <p:nvGrpSpPr>
        <p:cNvPr id="1" name=""/>
        <p:cNvGrpSpPr/>
        <p:nvPr/>
      </p:nvGrpSpPr>
      <p:grpSpPr>
        <a:xfrm>
          <a:off x="0" y="0"/>
          <a:ext cx="0" cy="0"/>
          <a:chOff x="0" y="0"/>
          <a:chExt cx="0" cy="0"/>
        </a:xfrm>
      </p:grpSpPr>
      <p:sp>
        <p:nvSpPr>
          <p:cNvPr id="8" name="矩形 7"/>
          <p:cNvSpPr/>
          <p:nvPr/>
        </p:nvSpPr>
        <p:spPr>
          <a:xfrm>
            <a:off x="6115050" y="0"/>
            <a:ext cx="302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4" name="文字版面配置區 3"/>
          <p:cNvSpPr>
            <a:spLocks noGrp="1"/>
          </p:cNvSpPr>
          <p:nvPr>
            <p:ph type="body" sz="half" idx="2"/>
          </p:nvPr>
        </p:nvSpPr>
        <p:spPr>
          <a:xfrm>
            <a:off x="6399610" y="4591761"/>
            <a:ext cx="2344340" cy="1580440"/>
          </a:xfrm>
        </p:spPr>
        <p:txBody>
          <a:bodyPr/>
          <a:lstStyle>
            <a:lvl1pPr marL="0" indent="0" latinLnBrk="0">
              <a:spcBef>
                <a:spcPts val="600"/>
              </a:spcBef>
              <a:buNone/>
              <a:defRPr lang="zh-TW" sz="1200">
                <a:solidFill>
                  <a:schemeClr val="bg1"/>
                </a:solidFill>
              </a:defRPr>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2" name="標題 1"/>
          <p:cNvSpPr>
            <a:spLocks noGrp="1"/>
          </p:cNvSpPr>
          <p:nvPr>
            <p:ph type="title"/>
          </p:nvPr>
        </p:nvSpPr>
        <p:spPr>
          <a:xfrm>
            <a:off x="6399610" y="1714500"/>
            <a:ext cx="2344340" cy="2877260"/>
          </a:xfrm>
        </p:spPr>
        <p:txBody>
          <a:bodyPr anchor="b">
            <a:normAutofit/>
          </a:bodyPr>
          <a:lstStyle>
            <a:lvl1pPr latinLnBrk="0">
              <a:defRPr lang="zh-TW" sz="2600">
                <a:solidFill>
                  <a:schemeClr val="bg1"/>
                </a:solidFill>
              </a:defRPr>
            </a:lvl1pPr>
          </a:lstStyle>
          <a:p>
            <a:r>
              <a:rPr lang="zh-TW" altLang="en-US"/>
              <a:t>按一下以編輯母片標題樣式</a:t>
            </a:r>
            <a:endParaRPr lang="zh-TW" dirty="0"/>
          </a:p>
        </p:txBody>
      </p:sp>
      <p:sp>
        <p:nvSpPr>
          <p:cNvPr id="6" name="圖片版面配置區 2"/>
          <p:cNvSpPr>
            <a:spLocks noGrp="1"/>
          </p:cNvSpPr>
          <p:nvPr>
            <p:ph type="pic" idx="1"/>
          </p:nvPr>
        </p:nvSpPr>
        <p:spPr>
          <a:xfrm>
            <a:off x="0" y="1"/>
            <a:ext cx="6076188" cy="6857999"/>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dirty="0"/>
          </a:p>
        </p:txBody>
      </p:sp>
    </p:spTree>
    <p:extLst>
      <p:ext uri="{BB962C8B-B14F-4D97-AF65-F5344CB8AC3E}">
        <p14:creationId xmlns:p14="http://schemas.microsoft.com/office/powerpoint/2010/main" val="426264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r>
              <a:rPr lang="en-US" altLang="zh-TW"/>
              <a:t>Copyright © </a:t>
            </a:r>
            <a:r>
              <a:rPr lang="zh-TW" altLang="en-US"/>
              <a:t>滄海書局</a:t>
            </a:r>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199795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457200"/>
            <a:ext cx="1457325" cy="5719762"/>
          </a:xfrm>
        </p:spPr>
        <p:txBody>
          <a:bodyPr vert="eaVert"/>
          <a:lstStyle/>
          <a:p>
            <a:r>
              <a:rPr lang="zh-TW" altLang="en-US"/>
              <a:t>按一下以編輯母片標題樣式</a:t>
            </a:r>
            <a:endParaRPr lang="zh-TW"/>
          </a:p>
        </p:txBody>
      </p:sp>
      <p:sp>
        <p:nvSpPr>
          <p:cNvPr id="3" name="直排文字版面配置區 2"/>
          <p:cNvSpPr>
            <a:spLocks noGrp="1"/>
          </p:cNvSpPr>
          <p:nvPr>
            <p:ph type="body" orient="vert" idx="1"/>
          </p:nvPr>
        </p:nvSpPr>
        <p:spPr>
          <a:xfrm>
            <a:off x="1143000" y="457200"/>
            <a:ext cx="5286375" cy="5719762"/>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r>
              <a:rPr lang="en-US" altLang="zh-TW"/>
              <a:t>Copyright © </a:t>
            </a:r>
            <a:r>
              <a:rPr lang="zh-TW" altLang="en-US"/>
              <a:t>滄海書局</a:t>
            </a:r>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2291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含圖片的標題投影片">
    <p:bg>
      <p:bgRef idx="1001">
        <a:schemeClr val="bg1"/>
      </p:bgRef>
    </p:bg>
    <p:spTree>
      <p:nvGrpSpPr>
        <p:cNvPr id="1" name=""/>
        <p:cNvGrpSpPr/>
        <p:nvPr/>
      </p:nvGrpSpPr>
      <p:grpSpPr>
        <a:xfrm>
          <a:off x="0" y="0"/>
          <a:ext cx="0" cy="0"/>
          <a:chOff x="0" y="0"/>
          <a:chExt cx="0" cy="0"/>
        </a:xfrm>
      </p:grpSpPr>
      <p:sp>
        <p:nvSpPr>
          <p:cNvPr id="8" name="矩形 7"/>
          <p:cNvSpPr/>
          <p:nvPr/>
        </p:nvSpPr>
        <p:spPr>
          <a:xfrm>
            <a:off x="0" y="4800600"/>
            <a:ext cx="9144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ctrTitle"/>
          </p:nvPr>
        </p:nvSpPr>
        <p:spPr>
          <a:xfrm>
            <a:off x="400050" y="5115656"/>
            <a:ext cx="8343900" cy="914400"/>
          </a:xfrm>
        </p:spPr>
        <p:txBody>
          <a:bodyPr anchor="b">
            <a:normAutofit/>
          </a:bodyPr>
          <a:lstStyle>
            <a:lvl1pPr algn="ctr" latinLnBrk="0">
              <a:defRPr lang="zh-TW" sz="3300" spc="-38" baseline="0">
                <a:solidFill>
                  <a:schemeClr val="bg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400050" y="6043123"/>
            <a:ext cx="8343900" cy="571500"/>
          </a:xfrm>
        </p:spPr>
        <p:txBody>
          <a:bodyPr>
            <a:normAutofit/>
          </a:bodyPr>
          <a:lstStyle>
            <a:lvl1pPr marL="0" indent="0" algn="ctr" latinLnBrk="0">
              <a:spcBef>
                <a:spcPts val="0"/>
              </a:spcBef>
              <a:buNone/>
              <a:defRPr lang="zh-TW" sz="15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a:p>
        </p:txBody>
      </p:sp>
      <p:sp>
        <p:nvSpPr>
          <p:cNvPr id="9" name="圖片版面配置區 2"/>
          <p:cNvSpPr>
            <a:spLocks noGrp="1"/>
          </p:cNvSpPr>
          <p:nvPr>
            <p:ph type="pic" idx="10"/>
          </p:nvPr>
        </p:nvSpPr>
        <p:spPr>
          <a:xfrm>
            <a:off x="1"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3" name="圖片版面配置區 2"/>
          <p:cNvSpPr>
            <a:spLocks noGrp="1"/>
          </p:cNvSpPr>
          <p:nvPr>
            <p:ph type="pic" idx="11"/>
          </p:nvPr>
        </p:nvSpPr>
        <p:spPr>
          <a:xfrm>
            <a:off x="306324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4" name="圖片版面配置區 2"/>
          <p:cNvSpPr>
            <a:spLocks noGrp="1"/>
          </p:cNvSpPr>
          <p:nvPr>
            <p:ph type="pic" idx="12"/>
          </p:nvPr>
        </p:nvSpPr>
        <p:spPr>
          <a:xfrm>
            <a:off x="612648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Tree>
    <p:extLst>
      <p:ext uri="{BB962C8B-B14F-4D97-AF65-F5344CB8AC3E}">
        <p14:creationId xmlns:p14="http://schemas.microsoft.com/office/powerpoint/2010/main" val="2947907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a:xfrm>
            <a:off x="1143000" y="116632"/>
            <a:ext cx="6858000" cy="595536"/>
          </a:xfrm>
        </p:spPr>
        <p:txBody>
          <a:bodyPr/>
          <a:lstStyle/>
          <a:p>
            <a:r>
              <a:rPr lang="zh-TW" altLang="en-US"/>
              <a:t>按一下以編輯母片標題樣式</a:t>
            </a:r>
            <a:endParaRPr lang="zh-TW" dirty="0"/>
          </a:p>
        </p:txBody>
      </p:sp>
      <p:sp>
        <p:nvSpPr>
          <p:cNvPr id="3" name="內容版面配置區 2"/>
          <p:cNvSpPr>
            <a:spLocks noGrp="1"/>
          </p:cNvSpPr>
          <p:nvPr>
            <p:ph idx="1"/>
          </p:nvPr>
        </p:nvSpPr>
        <p:spPr>
          <a:xfrm>
            <a:off x="179512" y="908720"/>
            <a:ext cx="8784976" cy="5263480"/>
          </a:xfrm>
        </p:spPr>
        <p:txBody>
          <a:bodyPr/>
          <a:lstStyle>
            <a:lvl1pPr>
              <a:defRPr>
                <a:solidFill>
                  <a:schemeClr val="tx2"/>
                </a:solidFill>
                <a:latin typeface="Times New Roman" panose="02020603050405020304" pitchFamily="18" charset="0"/>
                <a:ea typeface="+mn-ea"/>
                <a:cs typeface="Times New Roman" panose="02020603050405020304" pitchFamily="18" charset="0"/>
              </a:defRPr>
            </a:lvl1pPr>
            <a:lvl2pPr>
              <a:defRPr>
                <a:solidFill>
                  <a:schemeClr val="tx2"/>
                </a:solidFill>
                <a:latin typeface="Times New Roman" panose="02020603050405020304" pitchFamily="18" charset="0"/>
                <a:ea typeface="+mn-ea"/>
                <a:cs typeface="Times New Roman" panose="02020603050405020304" pitchFamily="18" charset="0"/>
              </a:defRPr>
            </a:lvl2pPr>
            <a:lvl3pPr>
              <a:defRPr>
                <a:solidFill>
                  <a:schemeClr val="tx2"/>
                </a:solidFill>
                <a:latin typeface="Times New Roman" panose="02020603050405020304" pitchFamily="18" charset="0"/>
                <a:ea typeface="+mn-ea"/>
                <a:cs typeface="Times New Roman" panose="02020603050405020304" pitchFamily="18" charset="0"/>
              </a:defRPr>
            </a:lvl3pPr>
            <a:lvl4pPr>
              <a:defRPr>
                <a:solidFill>
                  <a:schemeClr val="tx2"/>
                </a:solidFill>
                <a:latin typeface="Times New Roman" panose="02020603050405020304" pitchFamily="18" charset="0"/>
                <a:ea typeface="+mn-ea"/>
                <a:cs typeface="Times New Roman" panose="02020603050405020304" pitchFamily="18" charset="0"/>
              </a:defRPr>
            </a:lvl4pPr>
            <a:lvl5pPr>
              <a:defRPr>
                <a:solidFill>
                  <a:schemeClr val="tx2"/>
                </a:solidFill>
                <a:latin typeface="Times New Roman" panose="02020603050405020304" pitchFamily="18" charset="0"/>
                <a:ea typeface="+mn-ea"/>
                <a:cs typeface="Times New Roman" panose="02020603050405020304" pitchFamily="18" charset="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22165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章節標題">
    <p:bg>
      <p:bgPr>
        <a:solidFill>
          <a:schemeClr val="accent1"/>
        </a:solidFill>
        <a:effectLst/>
      </p:bgPr>
    </p:bg>
    <p:spTree>
      <p:nvGrpSpPr>
        <p:cNvPr id="1" name=""/>
        <p:cNvGrpSpPr/>
        <p:nvPr/>
      </p:nvGrpSpPr>
      <p:grpSpPr>
        <a:xfrm>
          <a:off x="0" y="0"/>
          <a:ext cx="0" cy="0"/>
          <a:chOff x="0" y="0"/>
          <a:chExt cx="0" cy="0"/>
        </a:xfrm>
      </p:grpSpPr>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title"/>
          </p:nvPr>
        </p:nvSpPr>
        <p:spPr>
          <a:xfrm>
            <a:off x="623888" y="2514600"/>
            <a:ext cx="7886700" cy="2743200"/>
          </a:xfrm>
        </p:spPr>
        <p:txBody>
          <a:bodyPr anchor="b">
            <a:normAutofit/>
          </a:bodyPr>
          <a:lstStyle>
            <a:lvl1pPr algn="ctr" latinLnBrk="0">
              <a:defRPr lang="zh-TW" sz="3500" spc="-38" baseline="0">
                <a:solidFill>
                  <a:schemeClr val="bg1"/>
                </a:solidFill>
              </a:defRPr>
            </a:lvl1pPr>
          </a:lstStyle>
          <a:p>
            <a:r>
              <a:rPr lang="zh-TW" altLang="en-US"/>
              <a:t>按一下以編輯母片標題樣式</a:t>
            </a:r>
            <a:endParaRPr lang="zh-TW" dirty="0"/>
          </a:p>
        </p:txBody>
      </p:sp>
      <p:sp>
        <p:nvSpPr>
          <p:cNvPr id="3" name="文字版面配置區 2"/>
          <p:cNvSpPr>
            <a:spLocks noGrp="1"/>
          </p:cNvSpPr>
          <p:nvPr>
            <p:ph type="body" idx="1"/>
          </p:nvPr>
        </p:nvSpPr>
        <p:spPr>
          <a:xfrm>
            <a:off x="623888" y="5257800"/>
            <a:ext cx="7886700" cy="914400"/>
          </a:xfrm>
        </p:spPr>
        <p:txBody>
          <a:bodyPr>
            <a:normAutofit/>
          </a:bodyPr>
          <a:lstStyle>
            <a:lvl1pPr marL="0" indent="0" algn="ctr" latinLnBrk="0">
              <a:spcBef>
                <a:spcPts val="0"/>
              </a:spcBef>
              <a:buNone/>
              <a:defRPr lang="zh-TW" sz="2400" cap="all" spc="38" baseline="0">
                <a:solidFill>
                  <a:schemeClr val="bg1"/>
                </a:solidFill>
              </a:defRPr>
            </a:lvl1pPr>
            <a:lvl2pPr marL="342900" indent="0" latinLnBrk="0">
              <a:buNone/>
              <a:defRPr lang="zh-TW" sz="1500"/>
            </a:lvl2pPr>
            <a:lvl3pPr marL="685800" indent="0" latinLnBrk="0">
              <a:buNone/>
              <a:defRPr lang="zh-TW" sz="1350"/>
            </a:lvl3pPr>
            <a:lvl4pPr marL="1028700" indent="0" latinLnBrk="0">
              <a:buNone/>
              <a:defRPr lang="zh-TW" sz="1200"/>
            </a:lvl4pPr>
            <a:lvl5pPr marL="1371600" indent="0" latinLnBrk="0">
              <a:buNone/>
              <a:defRPr lang="zh-TW" sz="1200"/>
            </a:lvl5pPr>
            <a:lvl6pPr marL="1714500" indent="0" latinLnBrk="0">
              <a:buNone/>
              <a:defRPr lang="zh-TW" sz="1200"/>
            </a:lvl6pPr>
            <a:lvl7pPr marL="2057400" indent="0" latinLnBrk="0">
              <a:buNone/>
              <a:defRPr lang="zh-TW" sz="1200"/>
            </a:lvl7pPr>
            <a:lvl8pPr marL="2400300" indent="0" latinLnBrk="0">
              <a:buNone/>
              <a:defRPr lang="zh-TW" sz="1200"/>
            </a:lvl8pPr>
            <a:lvl9pPr marL="2743200" indent="0" latinLnBrk="0">
              <a:buNone/>
              <a:defRPr lang="zh-TW" sz="1200"/>
            </a:lvl9pPr>
          </a:lstStyle>
          <a:p>
            <a:pPr lvl="0"/>
            <a:r>
              <a:rPr lang="zh-TW" altLang="en-US"/>
              <a:t>編輯母片文字樣式</a:t>
            </a:r>
          </a:p>
        </p:txBody>
      </p:sp>
    </p:spTree>
    <p:extLst>
      <p:ext uri="{BB962C8B-B14F-4D97-AF65-F5344CB8AC3E}">
        <p14:creationId xmlns:p14="http://schemas.microsoft.com/office/powerpoint/2010/main" val="3891454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內容版面配置區 2"/>
          <p:cNvSpPr>
            <a:spLocks noGrp="1"/>
          </p:cNvSpPr>
          <p:nvPr>
            <p:ph sz="half" idx="1"/>
          </p:nvPr>
        </p:nvSpPr>
        <p:spPr>
          <a:xfrm>
            <a:off x="1143000" y="1714500"/>
            <a:ext cx="3371850" cy="4462272"/>
          </a:xfrm>
        </p:spPr>
        <p:txBody>
          <a:bodyPr>
            <a:normAutofit/>
          </a:bodyPr>
          <a:lstStyle>
            <a:lvl1pPr latinLnBrk="0">
              <a:defRPr lang="zh-TW" sz="2200">
                <a:solidFill>
                  <a:schemeClr val="tx2"/>
                </a:solidFill>
                <a:latin typeface="Times New Roman" panose="02020603050405020304" pitchFamily="18" charset="0"/>
                <a:cs typeface="Times New Roman" panose="02020603050405020304" pitchFamily="18" charset="0"/>
              </a:defRPr>
            </a:lvl1pPr>
            <a:lvl2pPr latinLnBrk="0">
              <a:defRPr lang="zh-TW" sz="2200">
                <a:solidFill>
                  <a:schemeClr val="tx2"/>
                </a:solidFill>
                <a:latin typeface="Times New Roman" panose="02020603050405020304" pitchFamily="18" charset="0"/>
                <a:cs typeface="Times New Roman" panose="02020603050405020304" pitchFamily="18" charset="0"/>
              </a:defRPr>
            </a:lvl2pPr>
            <a:lvl3pPr latinLnBrk="0">
              <a:defRPr lang="zh-TW" sz="2200">
                <a:solidFill>
                  <a:schemeClr val="tx2"/>
                </a:solidFill>
                <a:latin typeface="Times New Roman" panose="02020603050405020304" pitchFamily="18" charset="0"/>
                <a:cs typeface="Times New Roman" panose="02020603050405020304" pitchFamily="18" charset="0"/>
              </a:defRPr>
            </a:lvl3pPr>
            <a:lvl4pPr latinLnBrk="0">
              <a:defRPr lang="zh-TW" sz="2200">
                <a:solidFill>
                  <a:schemeClr val="tx2"/>
                </a:solidFill>
                <a:latin typeface="Times New Roman" panose="02020603050405020304" pitchFamily="18" charset="0"/>
                <a:cs typeface="Times New Roman" panose="02020603050405020304" pitchFamily="18" charset="0"/>
              </a:defRPr>
            </a:lvl4pPr>
            <a:lvl5pPr latinLnBrk="0">
              <a:defRPr lang="zh-TW" sz="2200">
                <a:solidFill>
                  <a:schemeClr val="tx2"/>
                </a:solidFill>
                <a:latin typeface="Times New Roman" panose="02020603050405020304" pitchFamily="18" charset="0"/>
                <a:cs typeface="Times New Roman" panose="02020603050405020304" pitchFamily="18" charset="0"/>
              </a:defRPr>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內容版面配置區 3"/>
          <p:cNvSpPr>
            <a:spLocks noGrp="1"/>
          </p:cNvSpPr>
          <p:nvPr>
            <p:ph sz="half" idx="2"/>
          </p:nvPr>
        </p:nvSpPr>
        <p:spPr>
          <a:xfrm>
            <a:off x="4629150" y="1714500"/>
            <a:ext cx="3371850" cy="4462272"/>
          </a:xfrm>
        </p:spPr>
        <p:txBody>
          <a:bodyPr>
            <a:normAutofit/>
          </a:bodyPr>
          <a:lstStyle>
            <a:lvl1pPr latinLnBrk="0">
              <a:defRPr lang="zh-TW" sz="2200">
                <a:solidFill>
                  <a:schemeClr val="tx2"/>
                </a:solidFill>
                <a:latin typeface="Times New Roman" panose="02020603050405020304" pitchFamily="18" charset="0"/>
                <a:cs typeface="Times New Roman" panose="02020603050405020304" pitchFamily="18" charset="0"/>
              </a:defRPr>
            </a:lvl1pPr>
            <a:lvl2pPr latinLnBrk="0">
              <a:defRPr lang="zh-TW" sz="2200">
                <a:solidFill>
                  <a:schemeClr val="tx2"/>
                </a:solidFill>
                <a:latin typeface="Times New Roman" panose="02020603050405020304" pitchFamily="18" charset="0"/>
                <a:cs typeface="Times New Roman" panose="02020603050405020304" pitchFamily="18" charset="0"/>
              </a:defRPr>
            </a:lvl2pPr>
            <a:lvl3pPr latinLnBrk="0">
              <a:defRPr lang="zh-TW" sz="2200">
                <a:solidFill>
                  <a:schemeClr val="tx2"/>
                </a:solidFill>
                <a:latin typeface="Times New Roman" panose="02020603050405020304" pitchFamily="18" charset="0"/>
                <a:cs typeface="Times New Roman" panose="02020603050405020304" pitchFamily="18" charset="0"/>
              </a:defRPr>
            </a:lvl3pPr>
            <a:lvl4pPr latinLnBrk="0">
              <a:defRPr lang="zh-TW" sz="2200">
                <a:solidFill>
                  <a:schemeClr val="tx2"/>
                </a:solidFill>
                <a:latin typeface="Times New Roman" panose="02020603050405020304" pitchFamily="18" charset="0"/>
                <a:cs typeface="Times New Roman" panose="02020603050405020304" pitchFamily="18" charset="0"/>
              </a:defRPr>
            </a:lvl4pPr>
            <a:lvl5pPr latinLnBrk="0">
              <a:defRPr lang="zh-TW" sz="2200">
                <a:solidFill>
                  <a:schemeClr val="tx2"/>
                </a:solidFill>
                <a:latin typeface="Times New Roman" panose="02020603050405020304" pitchFamily="18" charset="0"/>
                <a:cs typeface="Times New Roman" panose="02020603050405020304" pitchFamily="18" charset="0"/>
              </a:defRPr>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日期版面配置區 4"/>
          <p:cNvSpPr>
            <a:spLocks noGrp="1"/>
          </p:cNvSpPr>
          <p:nvPr>
            <p:ph type="dt" sz="half" idx="10"/>
          </p:nvPr>
        </p:nvSpPr>
        <p:spPr/>
        <p:txBody>
          <a:bodyPr/>
          <a:lstStyle/>
          <a:p>
            <a:endParaRPr lang="zh-TW" altLang="en-US" dirty="0"/>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133053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文字版面配置區 2"/>
          <p:cNvSpPr>
            <a:spLocks noGrp="1"/>
          </p:cNvSpPr>
          <p:nvPr>
            <p:ph type="body" idx="1"/>
          </p:nvPr>
        </p:nvSpPr>
        <p:spPr>
          <a:xfrm>
            <a:off x="1145286"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a:t>編輯母片文字樣式</a:t>
            </a:r>
          </a:p>
        </p:txBody>
      </p:sp>
      <p:sp>
        <p:nvSpPr>
          <p:cNvPr id="4" name="內容版面配置區 3"/>
          <p:cNvSpPr>
            <a:spLocks noGrp="1"/>
          </p:cNvSpPr>
          <p:nvPr>
            <p:ph sz="half" idx="2"/>
          </p:nvPr>
        </p:nvSpPr>
        <p:spPr>
          <a:xfrm>
            <a:off x="1145286"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文字版面配置區 4"/>
          <p:cNvSpPr>
            <a:spLocks noGrp="1"/>
          </p:cNvSpPr>
          <p:nvPr>
            <p:ph type="body" sz="quarter" idx="3"/>
          </p:nvPr>
        </p:nvSpPr>
        <p:spPr>
          <a:xfrm>
            <a:off x="4629150"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a:t>編輯母片文字樣式</a:t>
            </a:r>
          </a:p>
        </p:txBody>
      </p:sp>
      <p:sp>
        <p:nvSpPr>
          <p:cNvPr id="6" name="內容版面配置區 5"/>
          <p:cNvSpPr>
            <a:spLocks noGrp="1"/>
          </p:cNvSpPr>
          <p:nvPr>
            <p:ph sz="quarter" idx="4"/>
          </p:nvPr>
        </p:nvSpPr>
        <p:spPr>
          <a:xfrm>
            <a:off x="4629150"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7" name="日期版面配置區 6"/>
          <p:cNvSpPr>
            <a:spLocks noGrp="1"/>
          </p:cNvSpPr>
          <p:nvPr>
            <p:ph type="dt" sz="half" idx="10"/>
          </p:nvPr>
        </p:nvSpPr>
        <p:spPr/>
        <p:txBody>
          <a:bodyPr/>
          <a:lstStyle/>
          <a:p>
            <a:r>
              <a:rPr lang="en-US" altLang="zh-TW"/>
              <a:t>Copyright © </a:t>
            </a:r>
            <a:r>
              <a:rPr lang="zh-TW" altLang="en-US"/>
              <a:t>滄海書局</a:t>
            </a:r>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7011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日期版面配置區 2"/>
          <p:cNvSpPr>
            <a:spLocks noGrp="1"/>
          </p:cNvSpPr>
          <p:nvPr>
            <p:ph type="dt" sz="half" idx="10"/>
          </p:nvPr>
        </p:nvSpPr>
        <p:spPr/>
        <p:txBody>
          <a:bodyPr/>
          <a:lstStyle/>
          <a:p>
            <a:r>
              <a:rPr lang="en-US" altLang="zh-TW"/>
              <a:t>Copyright © </a:t>
            </a:r>
            <a:r>
              <a:rPr lang="zh-TW" altLang="en-US"/>
              <a:t>滄海書局</a:t>
            </a:r>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422247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46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113859" y="1714498"/>
            <a:ext cx="2630091" cy="2880360"/>
          </a:xfrm>
        </p:spPr>
        <p:txBody>
          <a:bodyPr anchor="b">
            <a:normAutofit/>
          </a:bodyPr>
          <a:lstStyle>
            <a:lvl1pPr latinLnBrk="0">
              <a:defRPr lang="zh-TW" sz="2600"/>
            </a:lvl1pPr>
          </a:lstStyle>
          <a:p>
            <a:r>
              <a:rPr lang="zh-TW" altLang="en-US"/>
              <a:t>按一下以編輯母片標題樣式</a:t>
            </a:r>
            <a:endParaRPr lang="zh-TW" dirty="0"/>
          </a:p>
        </p:txBody>
      </p:sp>
      <p:sp>
        <p:nvSpPr>
          <p:cNvPr id="3" name="內容版面配置區 2"/>
          <p:cNvSpPr>
            <a:spLocks noGrp="1"/>
          </p:cNvSpPr>
          <p:nvPr>
            <p:ph idx="1"/>
          </p:nvPr>
        </p:nvSpPr>
        <p:spPr>
          <a:xfrm>
            <a:off x="397765" y="457200"/>
            <a:ext cx="5431583" cy="5715000"/>
          </a:xfrm>
        </p:spPr>
        <p:txBody>
          <a:bodyPr>
            <a:normAutofit/>
          </a:bodyPr>
          <a:lstStyle>
            <a:lvl1pPr latinLnBrk="0">
              <a:defRPr lang="zh-TW" sz="2400"/>
            </a:lvl1pPr>
            <a:lvl2pPr latinLnBrk="0">
              <a:defRPr lang="zh-TW" sz="2400"/>
            </a:lvl2pPr>
            <a:lvl3pPr latinLnBrk="0">
              <a:defRPr lang="zh-TW" sz="2400"/>
            </a:lvl3pPr>
            <a:lvl4pPr latinLnBrk="0">
              <a:defRPr lang="zh-TW" sz="2400"/>
            </a:lvl4pPr>
            <a:lvl5pPr latinLnBrk="0">
              <a:defRPr lang="zh-TW" sz="24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文字版面配置區 3"/>
          <p:cNvSpPr>
            <a:spLocks noGrp="1"/>
          </p:cNvSpPr>
          <p:nvPr>
            <p:ph type="body" sz="half" idx="2"/>
          </p:nvPr>
        </p:nvSpPr>
        <p:spPr>
          <a:xfrm>
            <a:off x="6113859" y="4590288"/>
            <a:ext cx="2635923" cy="1581912"/>
          </a:xfrm>
        </p:spPr>
        <p:txBody>
          <a:bodyPr/>
          <a:lstStyle>
            <a:lvl1pPr marL="0" indent="0" latinLnBrk="0">
              <a:spcBef>
                <a:spcPts val="600"/>
              </a:spcBef>
              <a:buNone/>
              <a:defRPr lang="zh-TW" sz="1200"/>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5" name="日期版面配置區 4"/>
          <p:cNvSpPr>
            <a:spLocks noGrp="1"/>
          </p:cNvSpPr>
          <p:nvPr>
            <p:ph type="dt" sz="half" idx="10"/>
          </p:nvPr>
        </p:nvSpPr>
        <p:spPr/>
        <p:txBody>
          <a:bodyPr/>
          <a:lstStyle/>
          <a:p>
            <a:r>
              <a:rPr lang="en-US" altLang="zh-TW"/>
              <a:t>Copyright © </a:t>
            </a:r>
            <a:r>
              <a:rPr lang="zh-TW" altLang="en-US"/>
              <a:t>滄海書局</a:t>
            </a:r>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83374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6583680"/>
            <a:ext cx="9144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版面配置區 1"/>
          <p:cNvSpPr>
            <a:spLocks noGrp="1"/>
          </p:cNvSpPr>
          <p:nvPr>
            <p:ph type="title"/>
          </p:nvPr>
        </p:nvSpPr>
        <p:spPr>
          <a:xfrm>
            <a:off x="1143000" y="457200"/>
            <a:ext cx="6858000" cy="1143000"/>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143000" y="1714500"/>
            <a:ext cx="6858000" cy="4457700"/>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6140931" y="6601556"/>
            <a:ext cx="1150548" cy="228600"/>
          </a:xfrm>
          <a:prstGeom prst="rect">
            <a:avLst/>
          </a:prstGeom>
        </p:spPr>
        <p:txBody>
          <a:bodyPr vert="horz" lIns="91440" tIns="45720" rIns="91440" bIns="45720" rtlCol="0" anchor="ctr"/>
          <a:lstStyle>
            <a:lvl1pPr algn="r" latinLnBrk="0">
              <a:defRPr lang="zh-TW" sz="600">
                <a:solidFill>
                  <a:schemeClr val="bg1"/>
                </a:solidFill>
              </a:defRPr>
            </a:lvl1pPr>
          </a:lstStyle>
          <a:p>
            <a:endParaRPr lang="zh-TW" altLang="en-US" dirty="0"/>
          </a:p>
        </p:txBody>
      </p:sp>
      <p:sp>
        <p:nvSpPr>
          <p:cNvPr id="5" name="頁尾版面配置區 4"/>
          <p:cNvSpPr>
            <a:spLocks noGrp="1"/>
          </p:cNvSpPr>
          <p:nvPr>
            <p:ph type="ftr" sz="quarter" idx="3"/>
          </p:nvPr>
        </p:nvSpPr>
        <p:spPr>
          <a:xfrm>
            <a:off x="1143000" y="6601556"/>
            <a:ext cx="4868536" cy="228600"/>
          </a:xfrm>
          <a:prstGeom prst="rect">
            <a:avLst/>
          </a:prstGeom>
        </p:spPr>
        <p:txBody>
          <a:bodyPr vert="horz" lIns="91440" tIns="45720" rIns="91440" bIns="45720" rtlCol="0" anchor="ctr"/>
          <a:lstStyle>
            <a:lvl1pPr algn="l" latinLnBrk="0">
              <a:defRPr lang="zh-TW" sz="600">
                <a:solidFill>
                  <a:schemeClr val="bg1"/>
                </a:solidFill>
              </a:defRPr>
            </a:lvl1pPr>
          </a:lstStyle>
          <a:p>
            <a:endParaRPr lang="zh-TW" altLang="en-US"/>
          </a:p>
        </p:txBody>
      </p:sp>
      <p:sp>
        <p:nvSpPr>
          <p:cNvPr id="6" name="投影片編號版面配置區 5"/>
          <p:cNvSpPr>
            <a:spLocks noGrp="1"/>
          </p:cNvSpPr>
          <p:nvPr>
            <p:ph type="sldNum" sz="quarter" idx="4"/>
          </p:nvPr>
        </p:nvSpPr>
        <p:spPr>
          <a:xfrm>
            <a:off x="7420874" y="6601556"/>
            <a:ext cx="580127" cy="228600"/>
          </a:xfrm>
          <a:prstGeom prst="rect">
            <a:avLst/>
          </a:prstGeom>
        </p:spPr>
        <p:txBody>
          <a:bodyPr vert="horz" lIns="91440" tIns="45720" rIns="91440" bIns="45720" rtlCol="0" anchor="ctr"/>
          <a:lstStyle>
            <a:lvl1pPr algn="r" latinLnBrk="0">
              <a:defRPr lang="zh-TW" sz="600">
                <a:solidFill>
                  <a:schemeClr val="bg1"/>
                </a:solidFill>
              </a:defRPr>
            </a:lvl1p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2228160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685800" rtl="0" eaLnBrk="1" latinLnBrk="0" hangingPunct="1">
        <a:lnSpc>
          <a:spcPct val="90000"/>
        </a:lnSpc>
        <a:spcBef>
          <a:spcPct val="0"/>
        </a:spcBef>
        <a:buNone/>
        <a:defRPr lang="zh-TW" sz="3500" kern="1200" cap="all" baseline="0">
          <a:solidFill>
            <a:schemeClr val="accent1"/>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9pPr>
    </p:bodyStyle>
    <p:otherStyle>
      <a:defPPr>
        <a:defRPr lang="zh-TW"/>
      </a:defPPr>
      <a:lvl1pPr marL="0" algn="l" defTabSz="685800" rtl="0" eaLnBrk="1" latinLnBrk="0" hangingPunct="1">
        <a:defRPr lang="zh-TW" sz="1350" kern="1200">
          <a:solidFill>
            <a:schemeClr val="tx1"/>
          </a:solidFill>
          <a:latin typeface="+mn-lt"/>
          <a:ea typeface="+mn-ea"/>
          <a:cs typeface="+mn-cs"/>
        </a:defRPr>
      </a:lvl1pPr>
      <a:lvl2pPr marL="342900" algn="l" defTabSz="685800" rtl="0" eaLnBrk="1" latinLnBrk="0" hangingPunct="1">
        <a:defRPr lang="zh-TW" sz="1350" kern="1200">
          <a:solidFill>
            <a:schemeClr val="tx1"/>
          </a:solidFill>
          <a:latin typeface="+mn-lt"/>
          <a:ea typeface="+mn-ea"/>
          <a:cs typeface="+mn-cs"/>
        </a:defRPr>
      </a:lvl2pPr>
      <a:lvl3pPr marL="685800" algn="l" defTabSz="685800" rtl="0" eaLnBrk="1" latinLnBrk="0" hangingPunct="1">
        <a:defRPr lang="zh-TW" sz="1350" kern="1200">
          <a:solidFill>
            <a:schemeClr val="tx1"/>
          </a:solidFill>
          <a:latin typeface="+mn-lt"/>
          <a:ea typeface="+mn-ea"/>
          <a:cs typeface="+mn-cs"/>
        </a:defRPr>
      </a:lvl3pPr>
      <a:lvl4pPr marL="1028700" algn="l" defTabSz="685800" rtl="0" eaLnBrk="1" latinLnBrk="0" hangingPunct="1">
        <a:defRPr lang="zh-TW" sz="1350" kern="1200">
          <a:solidFill>
            <a:schemeClr val="tx1"/>
          </a:solidFill>
          <a:latin typeface="+mn-lt"/>
          <a:ea typeface="+mn-ea"/>
          <a:cs typeface="+mn-cs"/>
        </a:defRPr>
      </a:lvl4pPr>
      <a:lvl5pPr marL="1371600" algn="l" defTabSz="685800" rtl="0" eaLnBrk="1" latinLnBrk="0" hangingPunct="1">
        <a:defRPr lang="zh-TW" sz="1350" kern="1200">
          <a:solidFill>
            <a:schemeClr val="tx1"/>
          </a:solidFill>
          <a:latin typeface="+mn-lt"/>
          <a:ea typeface="+mn-ea"/>
          <a:cs typeface="+mn-cs"/>
        </a:defRPr>
      </a:lvl5pPr>
      <a:lvl6pPr marL="1714500" algn="l" defTabSz="685800" rtl="0" eaLnBrk="1" latinLnBrk="0" hangingPunct="1">
        <a:defRPr lang="zh-TW" sz="1350" kern="1200">
          <a:solidFill>
            <a:schemeClr val="tx1"/>
          </a:solidFill>
          <a:latin typeface="+mn-lt"/>
          <a:ea typeface="+mn-ea"/>
          <a:cs typeface="+mn-cs"/>
        </a:defRPr>
      </a:lvl6pPr>
      <a:lvl7pPr marL="2057400" algn="l" defTabSz="685800" rtl="0" eaLnBrk="1" latinLnBrk="0" hangingPunct="1">
        <a:defRPr lang="zh-TW" sz="1350" kern="1200">
          <a:solidFill>
            <a:schemeClr val="tx1"/>
          </a:solidFill>
          <a:latin typeface="+mn-lt"/>
          <a:ea typeface="+mn-ea"/>
          <a:cs typeface="+mn-cs"/>
        </a:defRPr>
      </a:lvl7pPr>
      <a:lvl8pPr marL="2400300" algn="l" defTabSz="685800" rtl="0" eaLnBrk="1" latinLnBrk="0" hangingPunct="1">
        <a:defRPr lang="zh-TW" sz="1350" kern="1200">
          <a:solidFill>
            <a:schemeClr val="tx1"/>
          </a:solidFill>
          <a:latin typeface="+mn-lt"/>
          <a:ea typeface="+mn-ea"/>
          <a:cs typeface="+mn-cs"/>
        </a:defRPr>
      </a:lvl8pPr>
      <a:lvl9pPr marL="2743200" algn="l" defTabSz="685800" rtl="0" eaLnBrk="1" latinLnBrk="0" hangingPunct="1">
        <a:defRPr lang="zh-TW"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8sB3E7h7Oh0" TargetMode="External"/><Relationship Id="rId2" Type="http://schemas.openxmlformats.org/officeDocument/2006/relationships/hyperlink" Target="https://www.youtube.com/watch?time_continue=36&amp;v=OTK9JrKC6EY&amp;embeds_referring_euri=https%3A%2F%2Fwww.google.com%2F&amp;source_ve_path=Mjg2NjQsMjM4NTE&amp;feature=emb_title" TargetMode="Externa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ctr"/>
            <a:r>
              <a:rPr lang="zh-TW" altLang="en-US" dirty="0"/>
              <a:t>能源運用類型及力學轉換</a:t>
            </a:r>
            <a:br>
              <a:rPr lang="en-US" altLang="zh-TW" dirty="0"/>
            </a:br>
            <a:r>
              <a:rPr lang="en-US" altLang="zh-TW" dirty="0"/>
              <a:t>Types of energy use and mechanical conversion</a:t>
            </a:r>
            <a:endParaRPr lang="zh-TW" altLang="en-US" dirty="0"/>
          </a:p>
        </p:txBody>
      </p:sp>
      <p:sp>
        <p:nvSpPr>
          <p:cNvPr id="3" name="副標題 2"/>
          <p:cNvSpPr>
            <a:spLocks noGrp="1"/>
          </p:cNvSpPr>
          <p:nvPr>
            <p:ph type="subTitle" idx="1"/>
          </p:nvPr>
        </p:nvSpPr>
        <p:spPr/>
        <p:txBody>
          <a:bodyPr/>
          <a:lstStyle/>
          <a:p>
            <a:r>
              <a:rPr lang="zh-TW" altLang="en-US" dirty="0"/>
              <a:t>能量守恆</a:t>
            </a:r>
            <a:endParaRPr lang="en-US" altLang="zh-TW" dirty="0"/>
          </a:p>
          <a:p>
            <a:r>
              <a:rPr lang="en-US" altLang="zh-TW" dirty="0"/>
              <a:t>Conservation of energy</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dirty="0"/>
          </a:p>
        </p:txBody>
      </p:sp>
      <p:pic>
        <p:nvPicPr>
          <p:cNvPr id="12" name="Picture 2"/>
          <p:cNvPicPr>
            <a:picLocks noGrp="1" noChangeAspect="1" noChangeArrowheads="1"/>
          </p:cNvPicPr>
          <p:nvPr>
            <p:ph idx="1"/>
          </p:nvPr>
        </p:nvPicPr>
        <p:blipFill>
          <a:blip r:embed="rId2" cstate="print"/>
          <a:srcRect/>
          <a:stretch>
            <a:fillRect/>
          </a:stretch>
        </p:blipFill>
        <p:spPr bwMode="auto">
          <a:xfrm>
            <a:off x="107504" y="548680"/>
            <a:ext cx="8856022" cy="568863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10</a:t>
            </a:fld>
            <a:endParaRPr lang="zh-TW" altLang="en-US"/>
          </a:p>
        </p:txBody>
      </p:sp>
      <p:sp>
        <p:nvSpPr>
          <p:cNvPr id="2" name="矩形 1"/>
          <p:cNvSpPr/>
          <p:nvPr/>
        </p:nvSpPr>
        <p:spPr>
          <a:xfrm>
            <a:off x="7812360" y="3284984"/>
            <a:ext cx="936104" cy="648072"/>
          </a:xfrm>
          <a:prstGeom prst="rect">
            <a:avLst/>
          </a:prstGeom>
          <a:noFill/>
          <a:ln w="381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TW" altLang="en-US"/>
          </a:p>
        </p:txBody>
      </p:sp>
      <p:sp>
        <p:nvSpPr>
          <p:cNvPr id="3" name="TextBox 2">
            <a:extLst>
              <a:ext uri="{FF2B5EF4-FFF2-40B4-BE49-F238E27FC236}">
                <a16:creationId xmlns:a16="http://schemas.microsoft.com/office/drawing/2014/main" id="{DB40BA0D-B05A-0267-8061-5E60B2DA029F}"/>
              </a:ext>
            </a:extLst>
          </p:cNvPr>
          <p:cNvSpPr txBox="1"/>
          <p:nvPr/>
        </p:nvSpPr>
        <p:spPr>
          <a:xfrm>
            <a:off x="971600" y="2851881"/>
            <a:ext cx="1313116" cy="369332"/>
          </a:xfrm>
          <a:prstGeom prst="rect">
            <a:avLst/>
          </a:prstGeom>
          <a:noFill/>
        </p:spPr>
        <p:txBody>
          <a:bodyPr wrap="none" rtlCol="0">
            <a:spAutoFit/>
          </a:bodyPr>
          <a:lstStyle/>
          <a:p>
            <a:r>
              <a:rPr lang="en-US" dirty="0"/>
              <a:t>P</a:t>
            </a:r>
            <a:r>
              <a:rPr lang="en-TW" dirty="0"/>
              <a:t>ower plant</a:t>
            </a:r>
          </a:p>
        </p:txBody>
      </p:sp>
      <p:sp>
        <p:nvSpPr>
          <p:cNvPr id="4" name="TextBox 3">
            <a:extLst>
              <a:ext uri="{FF2B5EF4-FFF2-40B4-BE49-F238E27FC236}">
                <a16:creationId xmlns:a16="http://schemas.microsoft.com/office/drawing/2014/main" id="{E4254A99-152D-E9BA-027E-5D26CF3EEA17}"/>
              </a:ext>
            </a:extLst>
          </p:cNvPr>
          <p:cNvSpPr txBox="1"/>
          <p:nvPr/>
        </p:nvSpPr>
        <p:spPr>
          <a:xfrm>
            <a:off x="3635172" y="2667215"/>
            <a:ext cx="1800686" cy="369332"/>
          </a:xfrm>
          <a:prstGeom prst="rect">
            <a:avLst/>
          </a:prstGeom>
          <a:noFill/>
        </p:spPr>
        <p:txBody>
          <a:bodyPr wrap="none" rtlCol="0">
            <a:spAutoFit/>
          </a:bodyPr>
          <a:lstStyle/>
          <a:p>
            <a:r>
              <a:rPr lang="en-US" dirty="0"/>
              <a:t>Transmission loss</a:t>
            </a:r>
            <a:endParaRPr lang="en-TW" dirty="0"/>
          </a:p>
        </p:txBody>
      </p:sp>
      <p:sp>
        <p:nvSpPr>
          <p:cNvPr id="6" name="TextBox 5">
            <a:extLst>
              <a:ext uri="{FF2B5EF4-FFF2-40B4-BE49-F238E27FC236}">
                <a16:creationId xmlns:a16="http://schemas.microsoft.com/office/drawing/2014/main" id="{F4828D73-729C-CF87-3DFC-77FC1F4E28C1}"/>
              </a:ext>
            </a:extLst>
          </p:cNvPr>
          <p:cNvSpPr txBox="1"/>
          <p:nvPr/>
        </p:nvSpPr>
        <p:spPr>
          <a:xfrm>
            <a:off x="6037006" y="2667215"/>
            <a:ext cx="1498615" cy="369332"/>
          </a:xfrm>
          <a:prstGeom prst="rect">
            <a:avLst/>
          </a:prstGeom>
          <a:noFill/>
        </p:spPr>
        <p:txBody>
          <a:bodyPr wrap="none" rtlCol="0">
            <a:spAutoFit/>
          </a:bodyPr>
          <a:lstStyle/>
          <a:p>
            <a:r>
              <a:rPr lang="en-US" dirty="0"/>
              <a:t>H</a:t>
            </a:r>
            <a:r>
              <a:rPr lang="en-TW" dirty="0"/>
              <a:t>ome lighting</a:t>
            </a:r>
          </a:p>
        </p:txBody>
      </p:sp>
      <p:sp>
        <p:nvSpPr>
          <p:cNvPr id="7" name="TextBox 6">
            <a:extLst>
              <a:ext uri="{FF2B5EF4-FFF2-40B4-BE49-F238E27FC236}">
                <a16:creationId xmlns:a16="http://schemas.microsoft.com/office/drawing/2014/main" id="{D91614E5-2DC6-6C98-F8EB-554ECC4CE47D}"/>
              </a:ext>
            </a:extLst>
          </p:cNvPr>
          <p:cNvSpPr txBox="1"/>
          <p:nvPr/>
        </p:nvSpPr>
        <p:spPr>
          <a:xfrm>
            <a:off x="7483468" y="2915652"/>
            <a:ext cx="1583703" cy="369332"/>
          </a:xfrm>
          <a:prstGeom prst="rect">
            <a:avLst/>
          </a:prstGeom>
          <a:noFill/>
        </p:spPr>
        <p:txBody>
          <a:bodyPr wrap="none" rtlCol="0">
            <a:spAutoFit/>
          </a:bodyPr>
          <a:lstStyle/>
          <a:p>
            <a:r>
              <a:rPr lang="en-US" dirty="0"/>
              <a:t>T</a:t>
            </a:r>
            <a:r>
              <a:rPr lang="en-TW" dirty="0"/>
              <a:t>otal efficiency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332644"/>
            <a:ext cx="6858000" cy="595536"/>
          </a:xfrm>
        </p:spPr>
        <p:txBody>
          <a:bodyPr>
            <a:noAutofit/>
          </a:bodyPr>
          <a:lstStyle/>
          <a:p>
            <a:r>
              <a:rPr lang="zh-TW" altLang="en-US" sz="2400" dirty="0">
                <a:solidFill>
                  <a:schemeClr val="tx2"/>
                </a:solidFill>
              </a:rPr>
              <a:t>開發中國家之能量運用</a:t>
            </a:r>
            <a:r>
              <a:rPr lang="en-US" altLang="zh-TW" sz="2400" dirty="0">
                <a:solidFill>
                  <a:schemeClr val="tx2"/>
                </a:solidFill>
              </a:rPr>
              <a:t>Energy use in developing countries</a:t>
            </a:r>
            <a:endParaRPr lang="zh-TW" altLang="en-US" sz="2400" dirty="0">
              <a:solidFill>
                <a:schemeClr val="tx2"/>
              </a:solidFill>
            </a:endParaRPr>
          </a:p>
        </p:txBody>
      </p:sp>
      <p:sp>
        <p:nvSpPr>
          <p:cNvPr id="3" name="內容版面配置區 2"/>
          <p:cNvSpPr>
            <a:spLocks noGrp="1"/>
          </p:cNvSpPr>
          <p:nvPr>
            <p:ph idx="1"/>
          </p:nvPr>
        </p:nvSpPr>
        <p:spPr>
          <a:xfrm>
            <a:off x="179512" y="928180"/>
            <a:ext cx="8784976" cy="5460032"/>
          </a:xfrm>
        </p:spPr>
        <p:txBody>
          <a:bodyPr/>
          <a:lstStyle/>
          <a:p>
            <a:r>
              <a:rPr lang="zh-TW" altLang="en-US" dirty="0"/>
              <a:t>自從 </a:t>
            </a:r>
            <a:r>
              <a:rPr lang="en-US" altLang="zh-TW" dirty="0"/>
              <a:t>1960 </a:t>
            </a:r>
            <a:r>
              <a:rPr lang="zh-TW" altLang="en-US" dirty="0"/>
              <a:t>年以來，開發中國家能量運用以 </a:t>
            </a:r>
            <a:r>
              <a:rPr lang="en-US" altLang="zh-TW" dirty="0"/>
              <a:t>4 </a:t>
            </a:r>
            <a:r>
              <a:rPr lang="zh-TW" altLang="en-US" dirty="0"/>
              <a:t>倍速成長，而每人使用量則以 </a:t>
            </a:r>
            <a:r>
              <a:rPr lang="en-US" altLang="zh-TW" dirty="0"/>
              <a:t>3 </a:t>
            </a:r>
            <a:r>
              <a:rPr lang="zh-TW" altLang="en-US" dirty="0"/>
              <a:t>倍增加。</a:t>
            </a:r>
            <a:endParaRPr lang="en-US" altLang="zh-TW" dirty="0"/>
          </a:p>
          <a:p>
            <a:r>
              <a:rPr lang="en-US" altLang="zh-TW" dirty="0"/>
              <a:t>Since 1960, household energy use in developing countries has grown fourfold, while usage per person has tripled.</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11</a:t>
            </a:fld>
            <a:endParaRPr lang="zh-TW" altLang="en-US"/>
          </a:p>
        </p:txBody>
      </p:sp>
      <p:pic>
        <p:nvPicPr>
          <p:cNvPr id="6" name="Picture 2"/>
          <p:cNvPicPr>
            <a:picLocks noChangeAspect="1" noChangeArrowheads="1"/>
          </p:cNvPicPr>
          <p:nvPr/>
        </p:nvPicPr>
        <p:blipFill>
          <a:blip r:embed="rId2" cstate="print"/>
          <a:stretch>
            <a:fillRect/>
          </a:stretch>
        </p:blipFill>
        <p:spPr bwMode="auto">
          <a:xfrm>
            <a:off x="2036679" y="2774785"/>
            <a:ext cx="5070641" cy="375057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42" name="Picture 2"/>
          <p:cNvPicPr>
            <a:picLocks noGrp="1" noChangeAspect="1" noChangeArrowheads="1"/>
          </p:cNvPicPr>
          <p:nvPr>
            <p:ph idx="1"/>
          </p:nvPr>
        </p:nvPicPr>
        <p:blipFill>
          <a:blip r:embed="rId2" cstate="print"/>
          <a:stretch>
            <a:fillRect/>
          </a:stretch>
        </p:blipFill>
        <p:spPr bwMode="auto">
          <a:xfrm>
            <a:off x="1979712" y="1484784"/>
            <a:ext cx="7002048" cy="416265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12</a:t>
            </a:fld>
            <a:endParaRPr lang="zh-TW" altLang="en-US"/>
          </a:p>
        </p:txBody>
      </p:sp>
      <p:sp>
        <p:nvSpPr>
          <p:cNvPr id="3" name="TextBox 2">
            <a:extLst>
              <a:ext uri="{FF2B5EF4-FFF2-40B4-BE49-F238E27FC236}">
                <a16:creationId xmlns:a16="http://schemas.microsoft.com/office/drawing/2014/main" id="{C9A39CA3-BB12-6C63-58F8-F454E54D2298}"/>
              </a:ext>
            </a:extLst>
          </p:cNvPr>
          <p:cNvSpPr txBox="1"/>
          <p:nvPr/>
        </p:nvSpPr>
        <p:spPr>
          <a:xfrm>
            <a:off x="-23727" y="2708920"/>
            <a:ext cx="2166555" cy="369332"/>
          </a:xfrm>
          <a:prstGeom prst="rect">
            <a:avLst/>
          </a:prstGeom>
          <a:noFill/>
        </p:spPr>
        <p:txBody>
          <a:bodyPr wrap="none" rtlCol="0">
            <a:spAutoFit/>
          </a:bodyPr>
          <a:lstStyle/>
          <a:p>
            <a:r>
              <a:rPr lang="en-US" dirty="0"/>
              <a:t>D</a:t>
            </a:r>
            <a:r>
              <a:rPr lang="en-TW" dirty="0"/>
              <a:t>eveloping countries</a:t>
            </a:r>
          </a:p>
        </p:txBody>
      </p:sp>
      <p:sp>
        <p:nvSpPr>
          <p:cNvPr id="4" name="TextBox 3">
            <a:extLst>
              <a:ext uri="{FF2B5EF4-FFF2-40B4-BE49-F238E27FC236}">
                <a16:creationId xmlns:a16="http://schemas.microsoft.com/office/drawing/2014/main" id="{5A95879E-E2B5-CD4F-525D-8AA4CE0FBB09}"/>
              </a:ext>
            </a:extLst>
          </p:cNvPr>
          <p:cNvSpPr txBox="1"/>
          <p:nvPr/>
        </p:nvSpPr>
        <p:spPr>
          <a:xfrm>
            <a:off x="325631" y="3059668"/>
            <a:ext cx="1467838" cy="369332"/>
          </a:xfrm>
          <a:prstGeom prst="rect">
            <a:avLst/>
          </a:prstGeom>
          <a:noFill/>
        </p:spPr>
        <p:txBody>
          <a:bodyPr wrap="none" rtlCol="0">
            <a:spAutoFit/>
          </a:bodyPr>
          <a:lstStyle/>
          <a:p>
            <a:r>
              <a:rPr lang="en-US" dirty="0"/>
              <a:t>L</a:t>
            </a:r>
            <a:r>
              <a:rPr lang="en-TW" dirty="0"/>
              <a:t>atin America</a:t>
            </a:r>
          </a:p>
        </p:txBody>
      </p:sp>
      <p:sp>
        <p:nvSpPr>
          <p:cNvPr id="6" name="TextBox 5">
            <a:extLst>
              <a:ext uri="{FF2B5EF4-FFF2-40B4-BE49-F238E27FC236}">
                <a16:creationId xmlns:a16="http://schemas.microsoft.com/office/drawing/2014/main" id="{6FCAE954-DE53-6394-011D-AA29F36948EA}"/>
              </a:ext>
            </a:extLst>
          </p:cNvPr>
          <p:cNvSpPr txBox="1"/>
          <p:nvPr/>
        </p:nvSpPr>
        <p:spPr>
          <a:xfrm>
            <a:off x="774055" y="3381444"/>
            <a:ext cx="570990" cy="369332"/>
          </a:xfrm>
          <a:prstGeom prst="rect">
            <a:avLst/>
          </a:prstGeom>
          <a:noFill/>
        </p:spPr>
        <p:txBody>
          <a:bodyPr wrap="none" rtlCol="0">
            <a:spAutoFit/>
          </a:bodyPr>
          <a:lstStyle/>
          <a:p>
            <a:r>
              <a:rPr lang="en-TW" dirty="0"/>
              <a:t>Asia</a:t>
            </a:r>
          </a:p>
        </p:txBody>
      </p:sp>
      <p:sp>
        <p:nvSpPr>
          <p:cNvPr id="7" name="TextBox 6">
            <a:extLst>
              <a:ext uri="{FF2B5EF4-FFF2-40B4-BE49-F238E27FC236}">
                <a16:creationId xmlns:a16="http://schemas.microsoft.com/office/drawing/2014/main" id="{D154F058-908A-45AC-30DF-37371160BF71}"/>
              </a:ext>
            </a:extLst>
          </p:cNvPr>
          <p:cNvSpPr txBox="1"/>
          <p:nvPr/>
        </p:nvSpPr>
        <p:spPr>
          <a:xfrm>
            <a:off x="646773" y="3730557"/>
            <a:ext cx="727763" cy="369332"/>
          </a:xfrm>
          <a:prstGeom prst="rect">
            <a:avLst/>
          </a:prstGeom>
          <a:noFill/>
        </p:spPr>
        <p:txBody>
          <a:bodyPr wrap="none" rtlCol="0">
            <a:spAutoFit/>
          </a:bodyPr>
          <a:lstStyle/>
          <a:p>
            <a:r>
              <a:rPr lang="en-TW" dirty="0"/>
              <a:t>Africa</a:t>
            </a:r>
          </a:p>
        </p:txBody>
      </p:sp>
      <p:sp>
        <p:nvSpPr>
          <p:cNvPr id="8" name="TextBox 7">
            <a:extLst>
              <a:ext uri="{FF2B5EF4-FFF2-40B4-BE49-F238E27FC236}">
                <a16:creationId xmlns:a16="http://schemas.microsoft.com/office/drawing/2014/main" id="{4D0914AB-C3BD-5BD2-F535-12D5864E2771}"/>
              </a:ext>
            </a:extLst>
          </p:cNvPr>
          <p:cNvSpPr txBox="1"/>
          <p:nvPr/>
        </p:nvSpPr>
        <p:spPr>
          <a:xfrm>
            <a:off x="653024" y="4052333"/>
            <a:ext cx="715260" cy="369332"/>
          </a:xfrm>
          <a:prstGeom prst="rect">
            <a:avLst/>
          </a:prstGeom>
          <a:noFill/>
        </p:spPr>
        <p:txBody>
          <a:bodyPr wrap="none" rtlCol="0">
            <a:spAutoFit/>
          </a:bodyPr>
          <a:lstStyle/>
          <a:p>
            <a:r>
              <a:rPr lang="en-TW" dirty="0"/>
              <a:t>China</a:t>
            </a:r>
          </a:p>
        </p:txBody>
      </p:sp>
      <p:sp>
        <p:nvSpPr>
          <p:cNvPr id="9" name="TextBox 8">
            <a:extLst>
              <a:ext uri="{FF2B5EF4-FFF2-40B4-BE49-F238E27FC236}">
                <a16:creationId xmlns:a16="http://schemas.microsoft.com/office/drawing/2014/main" id="{4FF86713-1ECC-5EBA-C4E4-4730D0D2DC8B}"/>
              </a:ext>
            </a:extLst>
          </p:cNvPr>
          <p:cNvSpPr txBox="1"/>
          <p:nvPr/>
        </p:nvSpPr>
        <p:spPr>
          <a:xfrm>
            <a:off x="30203" y="4337732"/>
            <a:ext cx="2218621" cy="369332"/>
          </a:xfrm>
          <a:prstGeom prst="rect">
            <a:avLst/>
          </a:prstGeom>
          <a:noFill/>
        </p:spPr>
        <p:txBody>
          <a:bodyPr wrap="none" rtlCol="0">
            <a:spAutoFit/>
          </a:bodyPr>
          <a:lstStyle/>
          <a:p>
            <a:r>
              <a:rPr lang="en-TW" dirty="0"/>
              <a:t>Industrialized Nations</a:t>
            </a:r>
          </a:p>
        </p:txBody>
      </p:sp>
      <p:sp>
        <p:nvSpPr>
          <p:cNvPr id="10" name="TextBox 9">
            <a:extLst>
              <a:ext uri="{FF2B5EF4-FFF2-40B4-BE49-F238E27FC236}">
                <a16:creationId xmlns:a16="http://schemas.microsoft.com/office/drawing/2014/main" id="{818EC23B-C891-E387-2502-04EA56FCABAF}"/>
              </a:ext>
            </a:extLst>
          </p:cNvPr>
          <p:cNvSpPr txBox="1"/>
          <p:nvPr/>
        </p:nvSpPr>
        <p:spPr>
          <a:xfrm>
            <a:off x="131379" y="4823955"/>
            <a:ext cx="1856342" cy="369332"/>
          </a:xfrm>
          <a:prstGeom prst="rect">
            <a:avLst/>
          </a:prstGeom>
          <a:noFill/>
        </p:spPr>
        <p:txBody>
          <a:bodyPr wrap="none" rtlCol="0">
            <a:spAutoFit/>
          </a:bodyPr>
          <a:lstStyle/>
          <a:p>
            <a:r>
              <a:rPr lang="en-TW" dirty="0"/>
              <a:t>Global Economies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1131521" y="549275"/>
            <a:ext cx="6880957" cy="575945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13</a:t>
            </a:fld>
            <a:endParaRPr lang="zh-TW" altLang="en-US"/>
          </a:p>
        </p:txBody>
      </p:sp>
      <p:sp>
        <p:nvSpPr>
          <p:cNvPr id="3" name="TextBox 2">
            <a:extLst>
              <a:ext uri="{FF2B5EF4-FFF2-40B4-BE49-F238E27FC236}">
                <a16:creationId xmlns:a16="http://schemas.microsoft.com/office/drawing/2014/main" id="{84FDAEF4-DAD4-E43B-EADB-CEBFAA6FA854}"/>
              </a:ext>
            </a:extLst>
          </p:cNvPr>
          <p:cNvSpPr txBox="1"/>
          <p:nvPr/>
        </p:nvSpPr>
        <p:spPr>
          <a:xfrm>
            <a:off x="4788024" y="1844824"/>
            <a:ext cx="824328" cy="369332"/>
          </a:xfrm>
          <a:prstGeom prst="rect">
            <a:avLst/>
          </a:prstGeom>
          <a:noFill/>
        </p:spPr>
        <p:txBody>
          <a:bodyPr wrap="none" rtlCol="0">
            <a:spAutoFit/>
          </a:bodyPr>
          <a:lstStyle/>
          <a:p>
            <a:r>
              <a:rPr lang="en-TW" dirty="0"/>
              <a:t>Energy</a:t>
            </a:r>
          </a:p>
        </p:txBody>
      </p:sp>
      <p:sp>
        <p:nvSpPr>
          <p:cNvPr id="4" name="TextBox 3">
            <a:extLst>
              <a:ext uri="{FF2B5EF4-FFF2-40B4-BE49-F238E27FC236}">
                <a16:creationId xmlns:a16="http://schemas.microsoft.com/office/drawing/2014/main" id="{DF00C995-660A-52D6-101D-86449C8C179E}"/>
              </a:ext>
            </a:extLst>
          </p:cNvPr>
          <p:cNvSpPr txBox="1"/>
          <p:nvPr/>
        </p:nvSpPr>
        <p:spPr>
          <a:xfrm>
            <a:off x="5200188" y="3707442"/>
            <a:ext cx="1199046" cy="369332"/>
          </a:xfrm>
          <a:prstGeom prst="rect">
            <a:avLst/>
          </a:prstGeom>
          <a:noFill/>
        </p:spPr>
        <p:txBody>
          <a:bodyPr wrap="none" rtlCol="0">
            <a:spAutoFit/>
          </a:bodyPr>
          <a:lstStyle/>
          <a:p>
            <a:r>
              <a:rPr lang="en-TW" dirty="0"/>
              <a:t>Population</a:t>
            </a:r>
          </a:p>
        </p:txBody>
      </p:sp>
      <p:sp>
        <p:nvSpPr>
          <p:cNvPr id="6" name="TextBox 5">
            <a:extLst>
              <a:ext uri="{FF2B5EF4-FFF2-40B4-BE49-F238E27FC236}">
                <a16:creationId xmlns:a16="http://schemas.microsoft.com/office/drawing/2014/main" id="{939B68A5-0B3C-2932-C70C-207E40DF5F2F}"/>
              </a:ext>
            </a:extLst>
          </p:cNvPr>
          <p:cNvSpPr txBox="1"/>
          <p:nvPr/>
        </p:nvSpPr>
        <p:spPr>
          <a:xfrm>
            <a:off x="3951103" y="4365104"/>
            <a:ext cx="824328" cy="369332"/>
          </a:xfrm>
          <a:prstGeom prst="rect">
            <a:avLst/>
          </a:prstGeom>
          <a:noFill/>
        </p:spPr>
        <p:txBody>
          <a:bodyPr wrap="none" rtlCol="0">
            <a:spAutoFit/>
          </a:bodyPr>
          <a:lstStyle/>
          <a:p>
            <a:r>
              <a:rPr lang="en-TW" dirty="0"/>
              <a:t>Energy</a:t>
            </a:r>
          </a:p>
        </p:txBody>
      </p:sp>
      <p:sp>
        <p:nvSpPr>
          <p:cNvPr id="7" name="TextBox 6">
            <a:extLst>
              <a:ext uri="{FF2B5EF4-FFF2-40B4-BE49-F238E27FC236}">
                <a16:creationId xmlns:a16="http://schemas.microsoft.com/office/drawing/2014/main" id="{5A5FCC59-F94F-CEA2-4661-9D58F58CD5B8}"/>
              </a:ext>
            </a:extLst>
          </p:cNvPr>
          <p:cNvSpPr txBox="1"/>
          <p:nvPr/>
        </p:nvSpPr>
        <p:spPr>
          <a:xfrm>
            <a:off x="399942" y="2708920"/>
            <a:ext cx="1463157" cy="369332"/>
          </a:xfrm>
          <a:prstGeom prst="rect">
            <a:avLst/>
          </a:prstGeom>
          <a:noFill/>
        </p:spPr>
        <p:txBody>
          <a:bodyPr wrap="none" rtlCol="0">
            <a:spAutoFit/>
          </a:bodyPr>
          <a:lstStyle/>
          <a:p>
            <a:r>
              <a:rPr lang="en-TW" dirty="0"/>
              <a:t>Relative Scale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116631"/>
            <a:ext cx="6858000" cy="879145"/>
          </a:xfrm>
        </p:spPr>
        <p:txBody>
          <a:bodyPr>
            <a:normAutofit fontScale="90000"/>
          </a:bodyPr>
          <a:lstStyle/>
          <a:p>
            <a:r>
              <a:rPr lang="en-US" altLang="zh-TW" dirty="0">
                <a:solidFill>
                  <a:schemeClr val="tx2"/>
                </a:solidFill>
              </a:rPr>
              <a:t>Energy use in Developing countries</a:t>
            </a:r>
            <a:endParaRPr lang="zh-TW" altLang="en-US" dirty="0">
              <a:solidFill>
                <a:schemeClr val="tx2"/>
              </a:solidFill>
            </a:endParaRPr>
          </a:p>
        </p:txBody>
      </p:sp>
      <p:pic>
        <p:nvPicPr>
          <p:cNvPr id="12290" name="Picture 2"/>
          <p:cNvPicPr>
            <a:picLocks noGrp="1" noChangeAspect="1" noChangeArrowheads="1"/>
          </p:cNvPicPr>
          <p:nvPr>
            <p:ph idx="1"/>
          </p:nvPr>
        </p:nvPicPr>
        <p:blipFill>
          <a:blip r:embed="rId2" cstate="print"/>
          <a:srcRect/>
          <a:stretch>
            <a:fillRect/>
          </a:stretch>
        </p:blipFill>
        <p:spPr bwMode="auto">
          <a:xfrm>
            <a:off x="457200" y="1340768"/>
            <a:ext cx="8229600" cy="452145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14</a:t>
            </a:fld>
            <a:endParaRPr lang="zh-TW" altLang="en-US"/>
          </a:p>
        </p:txBody>
      </p:sp>
      <p:sp>
        <p:nvSpPr>
          <p:cNvPr id="3" name="TextBox 2">
            <a:extLst>
              <a:ext uri="{FF2B5EF4-FFF2-40B4-BE49-F238E27FC236}">
                <a16:creationId xmlns:a16="http://schemas.microsoft.com/office/drawing/2014/main" id="{05E12E13-94D0-EE4D-0461-ED0214DAEE3F}"/>
              </a:ext>
            </a:extLst>
          </p:cNvPr>
          <p:cNvSpPr txBox="1"/>
          <p:nvPr/>
        </p:nvSpPr>
        <p:spPr>
          <a:xfrm>
            <a:off x="1691680" y="2420888"/>
            <a:ext cx="955711" cy="369332"/>
          </a:xfrm>
          <a:prstGeom prst="rect">
            <a:avLst/>
          </a:prstGeom>
          <a:noFill/>
        </p:spPr>
        <p:txBody>
          <a:bodyPr wrap="none" rtlCol="0">
            <a:spAutoFit/>
          </a:bodyPr>
          <a:lstStyle/>
          <a:p>
            <a:r>
              <a:rPr lang="en-TW" dirty="0"/>
              <a:t>biomass</a:t>
            </a:r>
          </a:p>
        </p:txBody>
      </p:sp>
      <p:sp>
        <p:nvSpPr>
          <p:cNvPr id="4" name="TextBox 3">
            <a:extLst>
              <a:ext uri="{FF2B5EF4-FFF2-40B4-BE49-F238E27FC236}">
                <a16:creationId xmlns:a16="http://schemas.microsoft.com/office/drawing/2014/main" id="{F4AC36B2-0F81-DA25-4770-7D4DA16B676F}"/>
              </a:ext>
            </a:extLst>
          </p:cNvPr>
          <p:cNvSpPr txBox="1"/>
          <p:nvPr/>
        </p:nvSpPr>
        <p:spPr>
          <a:xfrm>
            <a:off x="1691680" y="2968471"/>
            <a:ext cx="730602" cy="369332"/>
          </a:xfrm>
          <a:prstGeom prst="rect">
            <a:avLst/>
          </a:prstGeom>
          <a:noFill/>
        </p:spPr>
        <p:txBody>
          <a:bodyPr wrap="square" rtlCol="0">
            <a:spAutoFit/>
          </a:bodyPr>
          <a:lstStyle/>
          <a:p>
            <a:r>
              <a:rPr lang="en-TW" dirty="0"/>
              <a:t>oil</a:t>
            </a:r>
          </a:p>
        </p:txBody>
      </p:sp>
      <p:sp>
        <p:nvSpPr>
          <p:cNvPr id="6" name="TextBox 5">
            <a:extLst>
              <a:ext uri="{FF2B5EF4-FFF2-40B4-BE49-F238E27FC236}">
                <a16:creationId xmlns:a16="http://schemas.microsoft.com/office/drawing/2014/main" id="{43E4507E-20C3-9857-4833-EF9CF1445FD1}"/>
              </a:ext>
            </a:extLst>
          </p:cNvPr>
          <p:cNvSpPr txBox="1"/>
          <p:nvPr/>
        </p:nvSpPr>
        <p:spPr>
          <a:xfrm>
            <a:off x="1408749" y="3516054"/>
            <a:ext cx="565861" cy="369332"/>
          </a:xfrm>
          <a:prstGeom prst="rect">
            <a:avLst/>
          </a:prstGeom>
          <a:noFill/>
        </p:spPr>
        <p:txBody>
          <a:bodyPr wrap="none" rtlCol="0">
            <a:spAutoFit/>
          </a:bodyPr>
          <a:lstStyle/>
          <a:p>
            <a:r>
              <a:rPr lang="en-TW" dirty="0"/>
              <a:t>coal</a:t>
            </a:r>
          </a:p>
        </p:txBody>
      </p:sp>
      <p:sp>
        <p:nvSpPr>
          <p:cNvPr id="7" name="TextBox 6">
            <a:extLst>
              <a:ext uri="{FF2B5EF4-FFF2-40B4-BE49-F238E27FC236}">
                <a16:creationId xmlns:a16="http://schemas.microsoft.com/office/drawing/2014/main" id="{64277597-444D-77D4-FE21-7FC2047B8D4E}"/>
              </a:ext>
            </a:extLst>
          </p:cNvPr>
          <p:cNvSpPr txBox="1"/>
          <p:nvPr/>
        </p:nvSpPr>
        <p:spPr>
          <a:xfrm>
            <a:off x="1803330" y="3956889"/>
            <a:ext cx="1237903" cy="369332"/>
          </a:xfrm>
          <a:prstGeom prst="rect">
            <a:avLst/>
          </a:prstGeom>
          <a:noFill/>
        </p:spPr>
        <p:txBody>
          <a:bodyPr wrap="none" rtlCol="0">
            <a:spAutoFit/>
          </a:bodyPr>
          <a:lstStyle/>
          <a:p>
            <a:r>
              <a:rPr lang="en-US" dirty="0"/>
              <a:t>N</a:t>
            </a:r>
            <a:r>
              <a:rPr lang="en-TW" dirty="0"/>
              <a:t>atural gas</a:t>
            </a:r>
          </a:p>
        </p:txBody>
      </p:sp>
      <p:sp>
        <p:nvSpPr>
          <p:cNvPr id="8" name="TextBox 7">
            <a:extLst>
              <a:ext uri="{FF2B5EF4-FFF2-40B4-BE49-F238E27FC236}">
                <a16:creationId xmlns:a16="http://schemas.microsoft.com/office/drawing/2014/main" id="{5AEF5E8D-AC3C-6887-66EC-C3A57D46FEB0}"/>
              </a:ext>
            </a:extLst>
          </p:cNvPr>
          <p:cNvSpPr txBox="1"/>
          <p:nvPr/>
        </p:nvSpPr>
        <p:spPr>
          <a:xfrm>
            <a:off x="2422281" y="4504472"/>
            <a:ext cx="1266372" cy="369332"/>
          </a:xfrm>
          <a:prstGeom prst="rect">
            <a:avLst/>
          </a:prstGeom>
          <a:noFill/>
        </p:spPr>
        <p:txBody>
          <a:bodyPr wrap="none" rtlCol="0">
            <a:spAutoFit/>
          </a:bodyPr>
          <a:lstStyle/>
          <a:p>
            <a:r>
              <a:rPr lang="en-TW" dirty="0"/>
              <a:t>renewables</a:t>
            </a:r>
          </a:p>
        </p:txBody>
      </p:sp>
      <p:sp>
        <p:nvSpPr>
          <p:cNvPr id="9" name="TextBox 8">
            <a:extLst>
              <a:ext uri="{FF2B5EF4-FFF2-40B4-BE49-F238E27FC236}">
                <a16:creationId xmlns:a16="http://schemas.microsoft.com/office/drawing/2014/main" id="{0E54E912-1C20-347B-FBB3-596B76DDCD5A}"/>
              </a:ext>
            </a:extLst>
          </p:cNvPr>
          <p:cNvSpPr txBox="1"/>
          <p:nvPr/>
        </p:nvSpPr>
        <p:spPr>
          <a:xfrm>
            <a:off x="1620229" y="4998681"/>
            <a:ext cx="885179" cy="369332"/>
          </a:xfrm>
          <a:prstGeom prst="rect">
            <a:avLst/>
          </a:prstGeom>
          <a:noFill/>
        </p:spPr>
        <p:txBody>
          <a:bodyPr wrap="none" rtlCol="0">
            <a:spAutoFit/>
          </a:bodyPr>
          <a:lstStyle/>
          <a:p>
            <a:r>
              <a:rPr lang="en-TW" dirty="0"/>
              <a:t>nuclear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772816"/>
            <a:ext cx="8676456" cy="919874"/>
          </a:xfrm>
        </p:spPr>
        <p:txBody>
          <a:bodyPr>
            <a:noAutofit/>
          </a:bodyPr>
          <a:lstStyle/>
          <a:p>
            <a:r>
              <a:rPr lang="zh-TW" altLang="en-US" sz="2800" dirty="0">
                <a:solidFill>
                  <a:schemeClr val="tx2"/>
                </a:solidFill>
              </a:rPr>
              <a:t>中國大陸經濟快速成長，致使煤炭燃燒遽增。</a:t>
            </a:r>
            <a:br>
              <a:rPr lang="en-US" altLang="zh-TW" sz="2800" dirty="0">
                <a:solidFill>
                  <a:schemeClr val="tx2"/>
                </a:solidFill>
              </a:rPr>
            </a:br>
            <a:r>
              <a:rPr lang="zh-TW" altLang="en-US" sz="2800" dirty="0">
                <a:solidFill>
                  <a:schemeClr val="tx2"/>
                </a:solidFill>
              </a:rPr>
              <a:t>其電力約有 </a:t>
            </a:r>
            <a:r>
              <a:rPr lang="en-US" altLang="zh-TW" sz="2800" dirty="0">
                <a:solidFill>
                  <a:schemeClr val="tx2"/>
                </a:solidFill>
              </a:rPr>
              <a:t>75% </a:t>
            </a:r>
            <a:r>
              <a:rPr lang="zh-TW" altLang="en-US" sz="2800" dirty="0">
                <a:solidFill>
                  <a:schemeClr val="tx2"/>
                </a:solidFill>
              </a:rPr>
              <a:t>來自煤。</a:t>
            </a:r>
            <a:br>
              <a:rPr lang="en-US" altLang="zh-TW" sz="2800" dirty="0">
                <a:solidFill>
                  <a:schemeClr val="tx2"/>
                </a:solidFill>
              </a:rPr>
            </a:br>
            <a:r>
              <a:rPr lang="en-US" altLang="zh-TW" sz="2800" dirty="0">
                <a:solidFill>
                  <a:schemeClr val="tx2"/>
                </a:solidFill>
              </a:rPr>
              <a:t>The rapid economic growth in mainland China has led to a sharp increase in coal burning. About 75% of China’s electricity comes from coal, by some reports.</a:t>
            </a:r>
            <a:endParaRPr lang="zh-TW" altLang="en-US" sz="2800" dirty="0">
              <a:solidFill>
                <a:schemeClr val="tx2"/>
              </a:solidFill>
            </a:endParaRPr>
          </a:p>
        </p:txBody>
      </p:sp>
      <p:pic>
        <p:nvPicPr>
          <p:cNvPr id="13314" name="Picture 2"/>
          <p:cNvPicPr>
            <a:picLocks noGrp="1" noChangeAspect="1" noChangeArrowheads="1"/>
          </p:cNvPicPr>
          <p:nvPr>
            <p:ph idx="1"/>
          </p:nvPr>
        </p:nvPicPr>
        <p:blipFill>
          <a:blip r:embed="rId2" cstate="print"/>
          <a:stretch>
            <a:fillRect/>
          </a:stretch>
        </p:blipFill>
        <p:spPr bwMode="auto">
          <a:xfrm>
            <a:off x="2601162" y="2318848"/>
            <a:ext cx="3941676" cy="384080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15</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1276" y="313184"/>
            <a:ext cx="7533456" cy="595536"/>
          </a:xfrm>
        </p:spPr>
        <p:txBody>
          <a:bodyPr>
            <a:noAutofit/>
          </a:bodyPr>
          <a:lstStyle/>
          <a:p>
            <a:r>
              <a:rPr lang="zh-TW" altLang="en-US" sz="2400" dirty="0">
                <a:solidFill>
                  <a:schemeClr val="tx2"/>
                </a:solidFill>
              </a:rPr>
              <a:t>能量當量：</a:t>
            </a:r>
            <a:r>
              <a:rPr lang="en-US" altLang="zh-TW" sz="2400" dirty="0">
                <a:solidFill>
                  <a:schemeClr val="tx2"/>
                </a:solidFill>
              </a:rPr>
              <a:t>Barrels</a:t>
            </a:r>
            <a:r>
              <a:rPr lang="zh-TW" altLang="en-US" sz="2400" dirty="0">
                <a:solidFill>
                  <a:schemeClr val="tx2"/>
                </a:solidFill>
              </a:rPr>
              <a:t>、</a:t>
            </a:r>
            <a:r>
              <a:rPr lang="en-US" altLang="zh-TW" sz="2400" dirty="0">
                <a:solidFill>
                  <a:schemeClr val="tx2"/>
                </a:solidFill>
              </a:rPr>
              <a:t>Calories </a:t>
            </a:r>
            <a:r>
              <a:rPr lang="zh-TW" altLang="en-US" sz="2400" dirty="0">
                <a:solidFill>
                  <a:schemeClr val="tx2"/>
                </a:solidFill>
              </a:rPr>
              <a:t>和 </a:t>
            </a:r>
            <a:r>
              <a:rPr lang="en-US" altLang="zh-TW" sz="2400" dirty="0">
                <a:solidFill>
                  <a:schemeClr val="tx2"/>
                </a:solidFill>
              </a:rPr>
              <a:t>Btus</a:t>
            </a:r>
            <a:br>
              <a:rPr lang="en-US" altLang="zh-TW" sz="2400" dirty="0">
                <a:solidFill>
                  <a:schemeClr val="tx2"/>
                </a:solidFill>
              </a:rPr>
            </a:br>
            <a:r>
              <a:rPr lang="en-US" altLang="zh-TW" sz="2400" dirty="0">
                <a:solidFill>
                  <a:schemeClr val="tx2"/>
                </a:solidFill>
              </a:rPr>
              <a:t>Energy Equivalents: Barrels, Calories and Btus</a:t>
            </a:r>
            <a:endParaRPr lang="zh-TW" altLang="en-US" sz="2400" dirty="0">
              <a:solidFill>
                <a:schemeClr val="tx2"/>
              </a:solidFill>
            </a:endParaRPr>
          </a:p>
        </p:txBody>
      </p:sp>
      <p:sp>
        <p:nvSpPr>
          <p:cNvPr id="3" name="內容版面配置區 2"/>
          <p:cNvSpPr>
            <a:spLocks noGrp="1"/>
          </p:cNvSpPr>
          <p:nvPr>
            <p:ph idx="1"/>
          </p:nvPr>
        </p:nvSpPr>
        <p:spPr>
          <a:xfrm>
            <a:off x="179512" y="908720"/>
            <a:ext cx="8856984" cy="5263480"/>
          </a:xfrm>
        </p:spPr>
        <p:txBody>
          <a:bodyPr/>
          <a:lstStyle/>
          <a:p>
            <a:r>
              <a:rPr lang="zh-TW" altLang="en-US" dirty="0"/>
              <a:t>燃料的「</a:t>
            </a:r>
            <a:r>
              <a:rPr lang="zh-TW" altLang="en-US" dirty="0">
                <a:solidFill>
                  <a:schemeClr val="accent3"/>
                </a:solidFill>
              </a:rPr>
              <a:t>熱值</a:t>
            </a:r>
            <a:r>
              <a:rPr lang="zh-TW" altLang="en-US" dirty="0"/>
              <a:t>」</a:t>
            </a:r>
            <a:r>
              <a:rPr lang="en-US" altLang="zh-TW" dirty="0"/>
              <a:t>(heating value) </a:t>
            </a:r>
            <a:r>
              <a:rPr lang="zh-TW" altLang="en-US" dirty="0"/>
              <a:t>意指該燃料完全燃燒時所能提供之熱量。</a:t>
            </a:r>
            <a:endParaRPr lang="en-US" altLang="zh-TW" dirty="0"/>
          </a:p>
          <a:p>
            <a:endParaRPr lang="en-US" altLang="zh-TW" dirty="0"/>
          </a:p>
          <a:p>
            <a:r>
              <a:rPr lang="zh-TW" altLang="en-US" dirty="0"/>
              <a:t>在美國，不同燃料最常使用的熱值為</a:t>
            </a:r>
            <a:r>
              <a:rPr lang="zh-TW" altLang="en-US" dirty="0">
                <a:solidFill>
                  <a:schemeClr val="accent3"/>
                </a:solidFill>
              </a:rPr>
              <a:t>英制熱量單位 </a:t>
            </a:r>
            <a:r>
              <a:rPr lang="en-US" altLang="zh-TW" dirty="0"/>
              <a:t>(British thermal units</a:t>
            </a:r>
            <a:r>
              <a:rPr lang="zh-TW" altLang="en-US" dirty="0"/>
              <a:t>，簡稱</a:t>
            </a:r>
            <a:r>
              <a:rPr lang="zh-TW" altLang="en-US" dirty="0">
                <a:solidFill>
                  <a:schemeClr val="accent3"/>
                </a:solidFill>
              </a:rPr>
              <a:t> </a:t>
            </a:r>
            <a:r>
              <a:rPr lang="en-US" altLang="zh-TW" dirty="0">
                <a:solidFill>
                  <a:schemeClr val="accent3"/>
                </a:solidFill>
              </a:rPr>
              <a:t>Btus</a:t>
            </a:r>
            <a:r>
              <a:rPr lang="en-US" altLang="zh-TW" dirty="0"/>
              <a:t>)</a:t>
            </a:r>
            <a:r>
              <a:rPr lang="zh-TW" altLang="en-US" dirty="0"/>
              <a:t>。</a:t>
            </a:r>
            <a:endParaRPr lang="en-US" altLang="zh-TW" dirty="0"/>
          </a:p>
          <a:p>
            <a:r>
              <a:rPr lang="en-US" altLang="zh-TW" dirty="0"/>
              <a:t>The "heating value" of a fuel refers to the amount of heat it can provide when completely burned.</a:t>
            </a:r>
          </a:p>
          <a:p>
            <a:endParaRPr lang="en-US" altLang="zh-TW" dirty="0"/>
          </a:p>
          <a:p>
            <a:r>
              <a:rPr lang="en-US" altLang="zh-TW" dirty="0"/>
              <a:t>In the United States, the most commonly used heating value for different fuels is British thermal units (Btus).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16</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908050"/>
            <a:ext cx="8236816" cy="488950"/>
          </a:xfrm>
        </p:spPr>
        <p:txBody>
          <a:bodyPr>
            <a:noAutofit/>
          </a:bodyPr>
          <a:lstStyle/>
          <a:p>
            <a:r>
              <a:rPr lang="zh-TW" altLang="en-US" sz="2400" dirty="0">
                <a:solidFill>
                  <a:schemeClr val="tx2"/>
                </a:solidFill>
              </a:rPr>
              <a:t>肯亞居民使用人工泥漿及稻草磚塊建造房屋。</a:t>
            </a:r>
            <a:br>
              <a:rPr lang="en-US" altLang="zh-TW" sz="2400" dirty="0">
                <a:solidFill>
                  <a:schemeClr val="tx2"/>
                </a:solidFill>
              </a:rPr>
            </a:br>
            <a:r>
              <a:rPr lang="en-US" altLang="zh-TW" sz="2400" dirty="0">
                <a:solidFill>
                  <a:schemeClr val="tx2"/>
                </a:solidFill>
              </a:rPr>
              <a:t>Kenyan residents use artificial mud and straw bricks to build their houses.</a:t>
            </a:r>
            <a:endParaRPr lang="zh-TW" altLang="en-US" sz="2400" dirty="0">
              <a:solidFill>
                <a:schemeClr val="tx2"/>
              </a:solidFill>
            </a:endParaRPr>
          </a:p>
        </p:txBody>
      </p:sp>
      <p:pic>
        <p:nvPicPr>
          <p:cNvPr id="14338" name="Picture 2"/>
          <p:cNvPicPr>
            <a:picLocks noGrp="1" noChangeAspect="1" noChangeArrowheads="1"/>
          </p:cNvPicPr>
          <p:nvPr>
            <p:ph idx="1"/>
          </p:nvPr>
        </p:nvPicPr>
        <p:blipFill>
          <a:blip r:embed="rId2" cstate="print"/>
          <a:stretch>
            <a:fillRect/>
          </a:stretch>
        </p:blipFill>
        <p:spPr bwMode="auto">
          <a:xfrm>
            <a:off x="1234261" y="1772816"/>
            <a:ext cx="6675478" cy="430309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17</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5362" name="Picture 2"/>
          <p:cNvPicPr>
            <a:picLocks noGrp="1" noChangeAspect="1" noChangeArrowheads="1"/>
          </p:cNvPicPr>
          <p:nvPr>
            <p:ph idx="1"/>
          </p:nvPr>
        </p:nvPicPr>
        <p:blipFill>
          <a:blip r:embed="rId2" cstate="print"/>
          <a:srcRect/>
          <a:stretch>
            <a:fillRect/>
          </a:stretch>
        </p:blipFill>
        <p:spPr bwMode="auto">
          <a:xfrm>
            <a:off x="428017" y="3564314"/>
            <a:ext cx="8229600" cy="260788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18</a:t>
            </a:fld>
            <a:endParaRPr lang="zh-TW" altLang="en-US"/>
          </a:p>
        </p:txBody>
      </p:sp>
      <p:sp>
        <p:nvSpPr>
          <p:cNvPr id="6" name="內容版面配置區 2"/>
          <p:cNvSpPr txBox="1">
            <a:spLocks/>
          </p:cNvSpPr>
          <p:nvPr/>
        </p:nvSpPr>
        <p:spPr>
          <a:xfrm>
            <a:off x="19455" y="908719"/>
            <a:ext cx="9046724" cy="5263480"/>
          </a:xfrm>
          <a:prstGeom prst="rect">
            <a:avLst/>
          </a:prstGeom>
        </p:spPr>
        <p:txBody>
          <a:bodyPr vert="horz" lIns="91440" tIns="45720" rIns="91440" bIns="45720" rtlCol="0">
            <a:normAutofit/>
          </a:bodyPr>
          <a:lstStyle>
            <a:lvl1pPr marL="205740" indent="-171450" algn="l" defTabSz="685800" rtl="0" eaLnBrk="1" latinLnBrk="0" hangingPunct="1">
              <a:lnSpc>
                <a:spcPct val="90000"/>
              </a:lnSpc>
              <a:spcBef>
                <a:spcPts val="135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9pPr>
          </a:lstStyle>
          <a:p>
            <a:r>
              <a:rPr lang="zh-TW" altLang="en-US" dirty="0">
                <a:solidFill>
                  <a:schemeClr val="accent3"/>
                </a:solidFill>
              </a:rPr>
              <a:t>人類發展指數</a:t>
            </a:r>
            <a:r>
              <a:rPr lang="zh-TW" altLang="en-US" dirty="0"/>
              <a:t>（英語：</a:t>
            </a:r>
            <a:r>
              <a:rPr lang="en-US" altLang="zh-TW" dirty="0"/>
              <a:t>Human Development Index</a:t>
            </a:r>
            <a:r>
              <a:rPr lang="zh-TW" altLang="en-US" dirty="0"/>
              <a:t>，縮寫為</a:t>
            </a:r>
            <a:r>
              <a:rPr lang="en-US" altLang="zh-TW" b="1" dirty="0"/>
              <a:t>HDI</a:t>
            </a:r>
            <a:r>
              <a:rPr lang="zh-TW" altLang="en-US" dirty="0"/>
              <a:t>）。</a:t>
            </a:r>
            <a:endParaRPr lang="en-US" altLang="zh-TW" dirty="0"/>
          </a:p>
          <a:p>
            <a:r>
              <a:rPr lang="zh-TW" altLang="en-US" dirty="0"/>
              <a:t>分類數值超過</a:t>
            </a:r>
            <a:r>
              <a:rPr lang="en-US" altLang="zh-TW" dirty="0"/>
              <a:t>0.8</a:t>
            </a:r>
            <a:r>
              <a:rPr lang="zh-TW" altLang="en-US" dirty="0"/>
              <a:t>以上稱為已開發國家。</a:t>
            </a:r>
            <a:endParaRPr lang="en-US" altLang="zh-TW" dirty="0"/>
          </a:p>
          <a:p>
            <a:r>
              <a:rPr lang="en-US" altLang="zh-TW" dirty="0"/>
              <a:t>Human Development Index (English: Human Development Index, abbreviated as HDI).</a:t>
            </a:r>
          </a:p>
          <a:p>
            <a:r>
              <a:rPr lang="en-US" altLang="zh-TW" dirty="0"/>
              <a:t>Countries with a classification value exceeding 0.8 are called developed countries.</a:t>
            </a:r>
            <a:endParaRPr lang="zh-TW" altLang="en-US" dirty="0"/>
          </a:p>
        </p:txBody>
      </p:sp>
      <p:sp>
        <p:nvSpPr>
          <p:cNvPr id="3" name="TextBox 2">
            <a:extLst>
              <a:ext uri="{FF2B5EF4-FFF2-40B4-BE49-F238E27FC236}">
                <a16:creationId xmlns:a16="http://schemas.microsoft.com/office/drawing/2014/main" id="{6B875668-65A6-8294-A41F-393A0F85F56E}"/>
              </a:ext>
            </a:extLst>
          </p:cNvPr>
          <p:cNvSpPr txBox="1"/>
          <p:nvPr/>
        </p:nvSpPr>
        <p:spPr>
          <a:xfrm>
            <a:off x="1149718" y="5013176"/>
            <a:ext cx="2589363" cy="369332"/>
          </a:xfrm>
          <a:prstGeom prst="rect">
            <a:avLst/>
          </a:prstGeom>
          <a:noFill/>
        </p:spPr>
        <p:txBody>
          <a:bodyPr wrap="none" rtlCol="0">
            <a:spAutoFit/>
          </a:bodyPr>
          <a:lstStyle/>
          <a:p>
            <a:r>
              <a:rPr lang="en-TW" dirty="0"/>
              <a:t>Middle Eastern/European</a:t>
            </a:r>
          </a:p>
        </p:txBody>
      </p:sp>
      <p:sp>
        <p:nvSpPr>
          <p:cNvPr id="4" name="TextBox 3">
            <a:extLst>
              <a:ext uri="{FF2B5EF4-FFF2-40B4-BE49-F238E27FC236}">
                <a16:creationId xmlns:a16="http://schemas.microsoft.com/office/drawing/2014/main" id="{0C9649CC-B2FF-A694-A60A-5D3E1E224BAE}"/>
              </a:ext>
            </a:extLst>
          </p:cNvPr>
          <p:cNvSpPr txBox="1"/>
          <p:nvPr/>
        </p:nvSpPr>
        <p:spPr>
          <a:xfrm>
            <a:off x="1403648" y="5412520"/>
            <a:ext cx="796500" cy="369332"/>
          </a:xfrm>
          <a:prstGeom prst="rect">
            <a:avLst/>
          </a:prstGeom>
          <a:noFill/>
        </p:spPr>
        <p:txBody>
          <a:bodyPr wrap="none" rtlCol="0">
            <a:spAutoFit/>
          </a:bodyPr>
          <a:lstStyle/>
          <a:p>
            <a:r>
              <a:rPr lang="en-TW" dirty="0"/>
              <a:t>Asiatic</a:t>
            </a:r>
          </a:p>
        </p:txBody>
      </p:sp>
      <p:sp>
        <p:nvSpPr>
          <p:cNvPr id="7" name="TextBox 6">
            <a:extLst>
              <a:ext uri="{FF2B5EF4-FFF2-40B4-BE49-F238E27FC236}">
                <a16:creationId xmlns:a16="http://schemas.microsoft.com/office/drawing/2014/main" id="{E1DAD06F-D9BE-DC23-CD33-F25520EE4A8B}"/>
              </a:ext>
            </a:extLst>
          </p:cNvPr>
          <p:cNvSpPr txBox="1"/>
          <p:nvPr/>
        </p:nvSpPr>
        <p:spPr>
          <a:xfrm>
            <a:off x="621414" y="6102966"/>
            <a:ext cx="3157467" cy="369332"/>
          </a:xfrm>
          <a:prstGeom prst="rect">
            <a:avLst/>
          </a:prstGeom>
          <a:noFill/>
        </p:spPr>
        <p:txBody>
          <a:bodyPr wrap="none" rtlCol="0">
            <a:spAutoFit/>
          </a:bodyPr>
          <a:lstStyle/>
          <a:p>
            <a:r>
              <a:rPr lang="en-TW" dirty="0"/>
              <a:t>South of Sahara African Nations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cstate="print"/>
          <a:srcRect/>
          <a:stretch>
            <a:fillRect/>
          </a:stretch>
        </p:blipFill>
        <p:spPr bwMode="auto">
          <a:xfrm>
            <a:off x="179512" y="160324"/>
            <a:ext cx="8746677" cy="6365019"/>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19</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簡介</a:t>
            </a:r>
            <a:r>
              <a:rPr lang="en-US" altLang="zh-TW" dirty="0"/>
              <a:t>introduction</a:t>
            </a:r>
            <a:endParaRPr lang="zh-TW" altLang="en-US" dirty="0"/>
          </a:p>
        </p:txBody>
      </p:sp>
      <p:sp>
        <p:nvSpPr>
          <p:cNvPr id="3" name="內容版面配置區 2"/>
          <p:cNvSpPr>
            <a:spLocks noGrp="1"/>
          </p:cNvSpPr>
          <p:nvPr>
            <p:ph idx="1"/>
          </p:nvPr>
        </p:nvSpPr>
        <p:spPr/>
        <p:txBody>
          <a:bodyPr/>
          <a:lstStyle/>
          <a:p>
            <a:r>
              <a:rPr lang="zh-TW" altLang="en-US" dirty="0"/>
              <a:t>過去數十年，人類運用能量的方法及認知方面已出現小小的革命，特別是對於工業化世界而言，原因是因為人們普遍地接受</a:t>
            </a:r>
            <a:r>
              <a:rPr lang="zh-TW" altLang="en-US" dirty="0">
                <a:solidFill>
                  <a:schemeClr val="accent3"/>
                </a:solidFill>
              </a:rPr>
              <a:t>能量節約 </a:t>
            </a:r>
            <a:r>
              <a:rPr lang="en-US" altLang="zh-TW" dirty="0"/>
              <a:t>(energy</a:t>
            </a:r>
            <a:r>
              <a:rPr lang="zh-TW" altLang="en-US" dirty="0"/>
              <a:t> </a:t>
            </a:r>
            <a:r>
              <a:rPr lang="en-US" altLang="zh-TW" dirty="0"/>
              <a:t>conservation) </a:t>
            </a:r>
            <a:r>
              <a:rPr lang="zh-TW" altLang="en-US" dirty="0"/>
              <a:t>觀念並廣泛應用於人力雇用、設備安裝的緣故。</a:t>
            </a:r>
            <a:endParaRPr lang="en-US" altLang="zh-TW" dirty="0"/>
          </a:p>
          <a:p>
            <a:r>
              <a:rPr lang="en-US" altLang="zh-TW" dirty="0"/>
              <a:t>In the past few decades, there has been a small revolution in the way humans use energy and their understanding of energy, especially in the industrialized world. The reason is that people generally accept the concept of energy conservation and it is widely used in manpower employment, equipment installation.</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cstate="print"/>
          <a:srcRect/>
          <a:stretch>
            <a:fillRect/>
          </a:stretch>
        </p:blipFill>
        <p:spPr bwMode="auto">
          <a:xfrm>
            <a:off x="823088" y="188913"/>
            <a:ext cx="7497823" cy="611981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20</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cstate="print"/>
          <a:srcRect/>
          <a:stretch>
            <a:fillRect/>
          </a:stretch>
        </p:blipFill>
        <p:spPr bwMode="auto">
          <a:xfrm>
            <a:off x="457200" y="804553"/>
            <a:ext cx="8229600" cy="532033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21</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9458" name="Picture 2"/>
          <p:cNvPicPr>
            <a:picLocks noGrp="1" noChangeAspect="1" noChangeArrowheads="1"/>
          </p:cNvPicPr>
          <p:nvPr>
            <p:ph idx="1"/>
          </p:nvPr>
        </p:nvPicPr>
        <p:blipFill>
          <a:blip r:embed="rId2" cstate="print"/>
          <a:srcRect/>
          <a:stretch>
            <a:fillRect/>
          </a:stretch>
        </p:blipFill>
        <p:spPr bwMode="auto">
          <a:xfrm>
            <a:off x="20621" y="1052736"/>
            <a:ext cx="8976998" cy="424847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482" name="Picture 2"/>
          <p:cNvPicPr>
            <a:picLocks noGrp="1" noChangeAspect="1" noChangeArrowheads="1"/>
          </p:cNvPicPr>
          <p:nvPr>
            <p:ph idx="1"/>
          </p:nvPr>
        </p:nvPicPr>
        <p:blipFill>
          <a:blip r:embed="rId2" cstate="print"/>
          <a:srcRect/>
          <a:stretch>
            <a:fillRect/>
          </a:stretch>
        </p:blipFill>
        <p:spPr bwMode="auto">
          <a:xfrm>
            <a:off x="457200" y="1700808"/>
            <a:ext cx="8229600" cy="303667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23</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482" name="Picture 2"/>
          <p:cNvPicPr>
            <a:picLocks noGrp="1" noChangeAspect="1" noChangeArrowheads="1"/>
          </p:cNvPicPr>
          <p:nvPr>
            <p:ph idx="1"/>
          </p:nvPr>
        </p:nvPicPr>
        <p:blipFill>
          <a:blip r:embed="rId2" cstate="print"/>
          <a:srcRect/>
          <a:stretch>
            <a:fillRect/>
          </a:stretch>
        </p:blipFill>
        <p:spPr bwMode="auto">
          <a:xfrm>
            <a:off x="457200" y="1700808"/>
            <a:ext cx="8229600" cy="303667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24</a:t>
            </a:fld>
            <a:endParaRPr lang="zh-TW" altLang="en-US"/>
          </a:p>
        </p:txBody>
      </p:sp>
      <p:sp>
        <p:nvSpPr>
          <p:cNvPr id="3" name="TextBox 2">
            <a:extLst>
              <a:ext uri="{FF2B5EF4-FFF2-40B4-BE49-F238E27FC236}">
                <a16:creationId xmlns:a16="http://schemas.microsoft.com/office/drawing/2014/main" id="{CD147686-C1EA-410A-F61F-96D4EBCA732A}"/>
              </a:ext>
            </a:extLst>
          </p:cNvPr>
          <p:cNvSpPr txBox="1"/>
          <p:nvPr/>
        </p:nvSpPr>
        <p:spPr>
          <a:xfrm>
            <a:off x="620510" y="2132856"/>
            <a:ext cx="7839922" cy="646331"/>
          </a:xfrm>
          <a:prstGeom prst="rect">
            <a:avLst/>
          </a:prstGeom>
          <a:solidFill>
            <a:schemeClr val="bg1"/>
          </a:solidFill>
        </p:spPr>
        <p:txBody>
          <a:bodyPr wrap="square" rtlCol="0">
            <a:spAutoFit/>
          </a:bodyPr>
          <a:lstStyle/>
          <a:p>
            <a:r>
              <a:rPr lang="en-TW" dirty="0"/>
              <a:t>Assuming a conversion rate of 35%, what is the produced energy in kWh from 1 ton burned coal?</a:t>
            </a:r>
          </a:p>
        </p:txBody>
      </p:sp>
      <p:sp>
        <p:nvSpPr>
          <p:cNvPr id="4" name="TextBox 3">
            <a:extLst>
              <a:ext uri="{FF2B5EF4-FFF2-40B4-BE49-F238E27FC236}">
                <a16:creationId xmlns:a16="http://schemas.microsoft.com/office/drawing/2014/main" id="{4E40F9C8-C7BD-F625-423E-811288D73247}"/>
              </a:ext>
            </a:extLst>
          </p:cNvPr>
          <p:cNvSpPr txBox="1"/>
          <p:nvPr/>
        </p:nvSpPr>
        <p:spPr>
          <a:xfrm>
            <a:off x="652039" y="4768450"/>
            <a:ext cx="7839922" cy="646331"/>
          </a:xfrm>
          <a:prstGeom prst="rect">
            <a:avLst/>
          </a:prstGeom>
          <a:solidFill>
            <a:schemeClr val="bg1"/>
          </a:solidFill>
        </p:spPr>
        <p:txBody>
          <a:bodyPr wrap="square" rtlCol="0">
            <a:spAutoFit/>
          </a:bodyPr>
          <a:lstStyle/>
          <a:p>
            <a:r>
              <a:rPr lang="en-TW" dirty="0"/>
              <a:t>1 ton coal </a:t>
            </a:r>
            <a:r>
              <a:rPr lang="en-TW" dirty="0">
                <a:sym typeface="Wingdings" pitchFamily="2" charset="2"/>
              </a:rPr>
              <a:t> 25e6 BTU. Then 35% of this energy is 8.75e6 BTU.</a:t>
            </a:r>
          </a:p>
          <a:p>
            <a:r>
              <a:rPr lang="en-TW" dirty="0">
                <a:sym typeface="Wingdings" pitchFamily="2" charset="2"/>
              </a:rPr>
              <a:t>1 kWh = 3414 BTU giving 2560 kWh as the final answer.</a:t>
            </a:r>
            <a:endParaRPr lang="en-TW" dirty="0"/>
          </a:p>
        </p:txBody>
      </p:sp>
    </p:spTree>
    <p:extLst>
      <p:ext uri="{BB962C8B-B14F-4D97-AF65-F5344CB8AC3E}">
        <p14:creationId xmlns:p14="http://schemas.microsoft.com/office/powerpoint/2010/main" val="154285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1506" name="Picture 2"/>
          <p:cNvPicPr>
            <a:picLocks noGrp="1" noChangeAspect="1" noChangeArrowheads="1"/>
          </p:cNvPicPr>
          <p:nvPr>
            <p:ph idx="1"/>
          </p:nvPr>
        </p:nvPicPr>
        <p:blipFill>
          <a:blip r:embed="rId2" cstate="print"/>
          <a:srcRect/>
          <a:stretch>
            <a:fillRect/>
          </a:stretch>
        </p:blipFill>
        <p:spPr bwMode="auto">
          <a:xfrm>
            <a:off x="691630" y="188913"/>
            <a:ext cx="7760740" cy="611981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25</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1506" name="Picture 2"/>
          <p:cNvPicPr>
            <a:picLocks noGrp="1" noChangeAspect="1" noChangeArrowheads="1"/>
          </p:cNvPicPr>
          <p:nvPr>
            <p:ph idx="1"/>
          </p:nvPr>
        </p:nvPicPr>
        <p:blipFill>
          <a:blip r:embed="rId2" cstate="print"/>
          <a:srcRect/>
          <a:stretch>
            <a:fillRect/>
          </a:stretch>
        </p:blipFill>
        <p:spPr bwMode="auto">
          <a:xfrm>
            <a:off x="691630" y="188913"/>
            <a:ext cx="7760740" cy="611981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26</a:t>
            </a:fld>
            <a:endParaRPr lang="zh-TW" altLang="en-US"/>
          </a:p>
        </p:txBody>
      </p:sp>
      <p:sp>
        <p:nvSpPr>
          <p:cNvPr id="3" name="TextBox 2">
            <a:extLst>
              <a:ext uri="{FF2B5EF4-FFF2-40B4-BE49-F238E27FC236}">
                <a16:creationId xmlns:a16="http://schemas.microsoft.com/office/drawing/2014/main" id="{BB5AD99B-5094-F4D9-A5B8-59B53818DC2D}"/>
              </a:ext>
            </a:extLst>
          </p:cNvPr>
          <p:cNvSpPr txBox="1"/>
          <p:nvPr/>
        </p:nvSpPr>
        <p:spPr>
          <a:xfrm>
            <a:off x="827584" y="633462"/>
            <a:ext cx="7416824" cy="923330"/>
          </a:xfrm>
          <a:prstGeom prst="rect">
            <a:avLst/>
          </a:prstGeom>
          <a:solidFill>
            <a:schemeClr val="bg1"/>
          </a:solidFill>
        </p:spPr>
        <p:txBody>
          <a:bodyPr wrap="square" rtlCol="0">
            <a:spAutoFit/>
          </a:bodyPr>
          <a:lstStyle/>
          <a:p>
            <a:r>
              <a:rPr lang="en-TW" dirty="0"/>
              <a:t>Suppose the average consumption of 34 mpg. How much fuel is used in 100 miles? How many BTUs are consumed? Convert this number to kWh. What is the CO</a:t>
            </a:r>
            <a:r>
              <a:rPr lang="en-TW" baseline="-25000" dirty="0"/>
              <a:t>2</a:t>
            </a:r>
            <a:r>
              <a:rPr lang="en-TW" dirty="0"/>
              <a:t> impact on the environment for this journey?</a:t>
            </a:r>
          </a:p>
        </p:txBody>
      </p:sp>
      <p:sp>
        <p:nvSpPr>
          <p:cNvPr id="4" name="TextBox 3">
            <a:extLst>
              <a:ext uri="{FF2B5EF4-FFF2-40B4-BE49-F238E27FC236}">
                <a16:creationId xmlns:a16="http://schemas.microsoft.com/office/drawing/2014/main" id="{E165FE44-FE8E-1A6D-76DC-139133A83F8E}"/>
              </a:ext>
            </a:extLst>
          </p:cNvPr>
          <p:cNvSpPr txBox="1"/>
          <p:nvPr/>
        </p:nvSpPr>
        <p:spPr>
          <a:xfrm>
            <a:off x="1268582" y="2132856"/>
            <a:ext cx="1935266" cy="369332"/>
          </a:xfrm>
          <a:prstGeom prst="rect">
            <a:avLst/>
          </a:prstGeom>
          <a:solidFill>
            <a:schemeClr val="bg1"/>
          </a:solidFill>
        </p:spPr>
        <p:txBody>
          <a:bodyPr wrap="square" rtlCol="0">
            <a:spAutoFit/>
          </a:bodyPr>
          <a:lstStyle/>
          <a:p>
            <a:r>
              <a:rPr lang="en-US" dirty="0"/>
              <a:t>F</a:t>
            </a:r>
            <a:r>
              <a:rPr lang="en-TW" dirty="0"/>
              <a:t>uel consumption</a:t>
            </a:r>
          </a:p>
        </p:txBody>
      </p:sp>
      <p:sp>
        <p:nvSpPr>
          <p:cNvPr id="7" name="TextBox 6">
            <a:extLst>
              <a:ext uri="{FF2B5EF4-FFF2-40B4-BE49-F238E27FC236}">
                <a16:creationId xmlns:a16="http://schemas.microsoft.com/office/drawing/2014/main" id="{453A528C-A921-D60B-52D6-1435E283CC75}"/>
              </a:ext>
            </a:extLst>
          </p:cNvPr>
          <p:cNvSpPr txBox="1"/>
          <p:nvPr/>
        </p:nvSpPr>
        <p:spPr>
          <a:xfrm>
            <a:off x="1403648" y="2534136"/>
            <a:ext cx="1784857" cy="369332"/>
          </a:xfrm>
          <a:prstGeom prst="rect">
            <a:avLst/>
          </a:prstGeom>
          <a:solidFill>
            <a:schemeClr val="bg1"/>
          </a:solidFill>
        </p:spPr>
        <p:txBody>
          <a:bodyPr wrap="square" rtlCol="0">
            <a:spAutoFit/>
          </a:bodyPr>
          <a:lstStyle/>
          <a:p>
            <a:r>
              <a:rPr lang="en-TW" dirty="0"/>
              <a:t>BTU consumed</a:t>
            </a:r>
          </a:p>
        </p:txBody>
      </p:sp>
      <p:sp>
        <p:nvSpPr>
          <p:cNvPr id="8" name="TextBox 7">
            <a:extLst>
              <a:ext uri="{FF2B5EF4-FFF2-40B4-BE49-F238E27FC236}">
                <a16:creationId xmlns:a16="http://schemas.microsoft.com/office/drawing/2014/main" id="{48D3B561-5C0C-B849-63C6-859DF2A9E093}"/>
              </a:ext>
            </a:extLst>
          </p:cNvPr>
          <p:cNvSpPr txBox="1"/>
          <p:nvPr/>
        </p:nvSpPr>
        <p:spPr>
          <a:xfrm>
            <a:off x="1187624" y="3212976"/>
            <a:ext cx="2079282" cy="369332"/>
          </a:xfrm>
          <a:prstGeom prst="rect">
            <a:avLst/>
          </a:prstGeom>
          <a:solidFill>
            <a:schemeClr val="bg1"/>
          </a:solidFill>
        </p:spPr>
        <p:txBody>
          <a:bodyPr wrap="square" rtlCol="0">
            <a:spAutoFit/>
          </a:bodyPr>
          <a:lstStyle/>
          <a:p>
            <a:r>
              <a:rPr lang="en-TW" dirty="0"/>
              <a:t>Conversion to kWh</a:t>
            </a:r>
          </a:p>
        </p:txBody>
      </p:sp>
      <p:sp>
        <p:nvSpPr>
          <p:cNvPr id="9" name="TextBox 8">
            <a:extLst>
              <a:ext uri="{FF2B5EF4-FFF2-40B4-BE49-F238E27FC236}">
                <a16:creationId xmlns:a16="http://schemas.microsoft.com/office/drawing/2014/main" id="{B8161BE9-69D6-542E-B5FB-B46CF3134493}"/>
              </a:ext>
            </a:extLst>
          </p:cNvPr>
          <p:cNvSpPr txBox="1"/>
          <p:nvPr/>
        </p:nvSpPr>
        <p:spPr>
          <a:xfrm>
            <a:off x="859338" y="3959487"/>
            <a:ext cx="7416824" cy="2031325"/>
          </a:xfrm>
          <a:prstGeom prst="rect">
            <a:avLst/>
          </a:prstGeom>
          <a:solidFill>
            <a:schemeClr val="bg1"/>
          </a:solidFill>
        </p:spPr>
        <p:txBody>
          <a:bodyPr wrap="square" rtlCol="0">
            <a:spAutoFit/>
          </a:bodyPr>
          <a:lstStyle/>
          <a:p>
            <a:r>
              <a:rPr lang="en-TW" dirty="0"/>
              <a:t>Gasoline is a hydrocarbon. 85% of gas is carbon and 1 gallon gas is 6.07 lbs. The reaction formula is C + O</a:t>
            </a:r>
            <a:r>
              <a:rPr lang="en-TW" baseline="-25000" dirty="0"/>
              <a:t>2</a:t>
            </a:r>
            <a:r>
              <a:rPr lang="en-TW" dirty="0"/>
              <a:t> = CO</a:t>
            </a:r>
            <a:r>
              <a:rPr lang="en-TW" baseline="-25000" dirty="0"/>
              <a:t>2</a:t>
            </a:r>
            <a:r>
              <a:rPr lang="en-TW" dirty="0"/>
              <a:t>. 1 pound of gas is estimated to contain 44 g/mol/12 g/mol * 0.85 of CO</a:t>
            </a:r>
            <a:r>
              <a:rPr lang="en-TW" baseline="-25000" dirty="0"/>
              <a:t>2</a:t>
            </a:r>
            <a:r>
              <a:rPr lang="en-TW" dirty="0"/>
              <a:t>. This means for each 2.94 gallons </a:t>
            </a:r>
            <a:r>
              <a:rPr lang="en-TW" dirty="0">
                <a:sym typeface="Wingdings" pitchFamily="2" charset="2"/>
              </a:rPr>
              <a:t> 56 lbs of CO2 = 25 kg are released into the atmosphere.</a:t>
            </a:r>
          </a:p>
          <a:p>
            <a:endParaRPr lang="en-TW" dirty="0">
              <a:sym typeface="Wingdings" pitchFamily="2" charset="2"/>
            </a:endParaRPr>
          </a:p>
          <a:p>
            <a:endParaRPr lang="en-TW">
              <a:sym typeface="Wingdings" pitchFamily="2" charset="2"/>
            </a:endParaRPr>
          </a:p>
          <a:p>
            <a:endParaRPr lang="en-TW" dirty="0"/>
          </a:p>
        </p:txBody>
      </p:sp>
    </p:spTree>
    <p:extLst>
      <p:ext uri="{BB962C8B-B14F-4D97-AF65-F5344CB8AC3E}">
        <p14:creationId xmlns:p14="http://schemas.microsoft.com/office/powerpoint/2010/main" val="105539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800" dirty="0">
                <a:solidFill>
                  <a:schemeClr val="tx2"/>
                </a:solidFill>
              </a:rPr>
              <a:t>能量守恆定律</a:t>
            </a:r>
            <a:r>
              <a:rPr lang="en-US" altLang="zh-TW" sz="2800" dirty="0">
                <a:solidFill>
                  <a:schemeClr val="tx2"/>
                </a:solidFill>
              </a:rPr>
              <a:t>Energy conservation law</a:t>
            </a:r>
            <a:endParaRPr lang="zh-TW" altLang="en-US" sz="2800" dirty="0">
              <a:solidFill>
                <a:schemeClr val="tx2"/>
              </a:solidFill>
            </a:endParaRPr>
          </a:p>
        </p:txBody>
      </p:sp>
      <p:sp>
        <p:nvSpPr>
          <p:cNvPr id="3" name="內容版面配置區 2"/>
          <p:cNvSpPr>
            <a:spLocks noGrp="1"/>
          </p:cNvSpPr>
          <p:nvPr>
            <p:ph idx="1"/>
          </p:nvPr>
        </p:nvSpPr>
        <p:spPr>
          <a:xfrm>
            <a:off x="457200" y="1519532"/>
            <a:ext cx="8229600" cy="4824536"/>
          </a:xfrm>
        </p:spPr>
        <p:txBody>
          <a:bodyPr/>
          <a:lstStyle/>
          <a:p>
            <a:r>
              <a:rPr lang="zh-TW" altLang="en-US" dirty="0"/>
              <a:t>假如宇宙本身是一個隔絕系統，則能量守恆定律指出</a:t>
            </a:r>
            <a:r>
              <a:rPr lang="zh-TW" altLang="en-US" dirty="0">
                <a:solidFill>
                  <a:schemeClr val="accent3"/>
                </a:solidFill>
              </a:rPr>
              <a:t>宇宙間的總能量是一常數而且一直守恆</a:t>
            </a:r>
            <a:r>
              <a:rPr lang="zh-TW" altLang="en-US" dirty="0"/>
              <a:t>。</a:t>
            </a:r>
            <a:endParaRPr lang="en-US" altLang="zh-TW" dirty="0"/>
          </a:p>
          <a:p>
            <a:r>
              <a:rPr lang="en-US" altLang="zh-TW" dirty="0"/>
              <a:t>If the universe itself is an isolated system, the law of conservation of energy states that the total energy in the universe is a constant and is always conserved.</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a:t>
            </a:fld>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1763688" y="880442"/>
            <a:ext cx="5427345" cy="43338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611560" y="3429000"/>
            <a:ext cx="8229600" cy="294561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於一密閉系統裡，能量不會被破壞、創造或產生，為何我們還需要如此地關心能量資源呢？能量不是一直守恆的嗎？</a:t>
            </a:r>
            <a:endParaRPr lang="en-US" altLang="zh-TW" dirty="0"/>
          </a:p>
          <a:p>
            <a:endParaRPr lang="en-US" altLang="zh-TW" dirty="0"/>
          </a:p>
          <a:p>
            <a:r>
              <a:rPr lang="zh-TW" altLang="en-US" dirty="0"/>
              <a:t>問題在於多數能量轉換的同時會產生</a:t>
            </a:r>
            <a:r>
              <a:rPr lang="zh-TW" altLang="en-US" dirty="0">
                <a:solidFill>
                  <a:schemeClr val="accent3"/>
                </a:solidFill>
              </a:rPr>
              <a:t>廢熱 </a:t>
            </a:r>
            <a:r>
              <a:rPr lang="en-US" altLang="zh-TW" dirty="0">
                <a:solidFill>
                  <a:schemeClr val="accent3"/>
                </a:solidFill>
              </a:rPr>
              <a:t>(waste heat)</a:t>
            </a:r>
            <a:r>
              <a:rPr lang="zh-TW" altLang="en-US" dirty="0"/>
              <a:t>，其將轉移至周遭環境中而無法繼續作功。</a:t>
            </a:r>
            <a:endParaRPr lang="en-US" altLang="zh-TW" dirty="0"/>
          </a:p>
          <a:p>
            <a:r>
              <a:rPr lang="en-US" altLang="zh-TW" dirty="0"/>
              <a:t>In a closed system, energy cannot be destroyed, created or generated. Why do we need to care so much about energy resources? Isn't energy always conserved?</a:t>
            </a:r>
          </a:p>
          <a:p>
            <a:endParaRPr lang="en-US" altLang="zh-TW" dirty="0"/>
          </a:p>
          <a:p>
            <a:r>
              <a:rPr lang="en-US" altLang="zh-TW" dirty="0"/>
              <a:t>The problem is that most energy conversions produce waste heat, which is transferred to the surrounding environment and cannot continue to perform work.</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4</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400" dirty="0">
                <a:solidFill>
                  <a:schemeClr val="tx2"/>
                </a:solidFill>
              </a:rPr>
              <a:t>能量轉換實例</a:t>
            </a:r>
            <a:r>
              <a:rPr lang="en-US" altLang="zh-TW" sz="2400" dirty="0">
                <a:solidFill>
                  <a:schemeClr val="tx2"/>
                </a:solidFill>
              </a:rPr>
              <a:t> Energy conversion example</a:t>
            </a:r>
            <a:endParaRPr lang="zh-TW" altLang="en-US" sz="2400" dirty="0">
              <a:solidFill>
                <a:schemeClr val="tx2"/>
              </a:solidFill>
            </a:endParaRPr>
          </a:p>
        </p:txBody>
      </p:sp>
      <p:sp>
        <p:nvSpPr>
          <p:cNvPr id="3" name="內容版面配置區 2"/>
          <p:cNvSpPr>
            <a:spLocks noGrp="1"/>
          </p:cNvSpPr>
          <p:nvPr>
            <p:ph idx="1"/>
          </p:nvPr>
        </p:nvSpPr>
        <p:spPr>
          <a:xfrm>
            <a:off x="179512" y="908720"/>
            <a:ext cx="8784976" cy="4245986"/>
          </a:xfrm>
        </p:spPr>
        <p:txBody>
          <a:bodyPr>
            <a:normAutofit fontScale="92500" lnSpcReduction="10000"/>
          </a:bodyPr>
          <a:lstStyle/>
          <a:p>
            <a:r>
              <a:rPr lang="zh-TW" altLang="en-US" dirty="0"/>
              <a:t>我們檢視一可與外界互動的系統，其能量可以轉移進入及移出整個系統。</a:t>
            </a:r>
            <a:endParaRPr lang="en-US" altLang="zh-TW" dirty="0"/>
          </a:p>
          <a:p>
            <a:r>
              <a:rPr lang="zh-TW" altLang="en-US" dirty="0"/>
              <a:t>此時它不再是一種隔絕的系統，不過全部能量依然是維持守恆。</a:t>
            </a:r>
            <a:endParaRPr lang="en-US" altLang="zh-TW" dirty="0"/>
          </a:p>
          <a:p>
            <a:r>
              <a:rPr lang="zh-TW" altLang="en-US" dirty="0"/>
              <a:t>加入的淨能 </a:t>
            </a:r>
            <a:r>
              <a:rPr lang="en-US" altLang="zh-TW" dirty="0"/>
              <a:t>(</a:t>
            </a:r>
            <a:r>
              <a:rPr lang="zh-TW" altLang="en-US" dirty="0"/>
              <a:t>輸入能量減去輸出能量</a:t>
            </a:r>
            <a:r>
              <a:rPr lang="en-US" altLang="zh-TW" dirty="0"/>
              <a:t>) </a:t>
            </a:r>
            <a:r>
              <a:rPr lang="zh-TW" altLang="en-US" dirty="0"/>
              <a:t>等於系統能量的改變量。</a:t>
            </a:r>
            <a:endParaRPr lang="en-US" altLang="zh-TW" dirty="0"/>
          </a:p>
          <a:p>
            <a:r>
              <a:rPr lang="en-US" altLang="zh-TW" dirty="0"/>
              <a:t>We examine a system that interacts with the outside world, and that energy can be transferred into and out of the entire system.</a:t>
            </a:r>
          </a:p>
          <a:p>
            <a:r>
              <a:rPr lang="en-US" altLang="zh-TW" dirty="0"/>
              <a:t>At this point it is no longer an isolated system, but all energy is still conserved.</a:t>
            </a:r>
          </a:p>
          <a:p>
            <a:r>
              <a:rPr lang="en-US" altLang="zh-TW" dirty="0"/>
              <a:t>The net energy added (input energy minus output energy) is equal to the change in system energy.</a:t>
            </a:r>
          </a:p>
          <a:p>
            <a:r>
              <a:rPr lang="en-US" altLang="zh-TW" dirty="0"/>
              <a:t>See this </a:t>
            </a:r>
            <a:r>
              <a:rPr lang="en-US" altLang="zh-TW" dirty="0">
                <a:hlinkClick r:id="rId2"/>
              </a:rPr>
              <a:t>video</a:t>
            </a:r>
            <a:r>
              <a:rPr lang="en-US" altLang="zh-TW" dirty="0"/>
              <a:t>. </a:t>
            </a:r>
            <a:r>
              <a:rPr lang="zh-TW" altLang="en-US" dirty="0">
                <a:hlinkClick r:id="rId3"/>
              </a:rPr>
              <a:t>影片</a:t>
            </a:r>
            <a:r>
              <a:rPr lang="en-US" altLang="zh-TW" dirty="0"/>
              <a:t>.</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5</a:t>
            </a:fld>
            <a:endParaRPr lang="zh-TW" altLang="en-US"/>
          </a:p>
        </p:txBody>
      </p:sp>
      <p:pic>
        <p:nvPicPr>
          <p:cNvPr id="3074" name="Picture 2"/>
          <p:cNvPicPr>
            <a:picLocks noChangeAspect="1" noChangeArrowheads="1"/>
          </p:cNvPicPr>
          <p:nvPr/>
        </p:nvPicPr>
        <p:blipFill>
          <a:blip r:embed="rId4" cstate="print"/>
          <a:srcRect/>
          <a:stretch>
            <a:fillRect/>
          </a:stretch>
        </p:blipFill>
        <p:spPr bwMode="auto">
          <a:xfrm>
            <a:off x="1441608" y="5252982"/>
            <a:ext cx="6260783" cy="493395"/>
          </a:xfrm>
          <a:prstGeom prst="rect">
            <a:avLst/>
          </a:prstGeom>
          <a:noFill/>
          <a:ln w="9525">
            <a:noFill/>
            <a:miter lim="800000"/>
            <a:headEnd/>
            <a:tailEnd/>
          </a:ln>
        </p:spPr>
      </p:pic>
      <p:pic>
        <p:nvPicPr>
          <p:cNvPr id="8" name="Picture 3"/>
          <p:cNvPicPr>
            <a:picLocks noChangeAspect="1" noChangeArrowheads="1"/>
          </p:cNvPicPr>
          <p:nvPr/>
        </p:nvPicPr>
        <p:blipFill>
          <a:blip r:embed="rId5" cstate="print"/>
          <a:srcRect/>
          <a:stretch>
            <a:fillRect/>
          </a:stretch>
        </p:blipFill>
        <p:spPr bwMode="auto">
          <a:xfrm>
            <a:off x="457200" y="5844653"/>
            <a:ext cx="8229600" cy="524099"/>
          </a:xfrm>
          <a:prstGeom prst="rect">
            <a:avLst/>
          </a:prstGeom>
          <a:noFill/>
          <a:ln w="9525">
            <a:noFill/>
            <a:miter lim="800000"/>
            <a:headEnd/>
            <a:tailEnd/>
          </a:ln>
        </p:spPr>
      </p:pic>
      <p:sp>
        <p:nvSpPr>
          <p:cNvPr id="4" name="TextBox 3">
            <a:extLst>
              <a:ext uri="{FF2B5EF4-FFF2-40B4-BE49-F238E27FC236}">
                <a16:creationId xmlns:a16="http://schemas.microsoft.com/office/drawing/2014/main" id="{3DACDC44-C9A0-794F-C7A1-81437E96630C}"/>
              </a:ext>
            </a:extLst>
          </p:cNvPr>
          <p:cNvSpPr txBox="1"/>
          <p:nvPr/>
        </p:nvSpPr>
        <p:spPr>
          <a:xfrm>
            <a:off x="615741" y="6282362"/>
            <a:ext cx="679994" cy="369332"/>
          </a:xfrm>
          <a:prstGeom prst="rect">
            <a:avLst/>
          </a:prstGeom>
          <a:noFill/>
        </p:spPr>
        <p:txBody>
          <a:bodyPr wrap="none" rtlCol="0">
            <a:spAutoFit/>
          </a:bodyPr>
          <a:lstStyle/>
          <a:p>
            <a:r>
              <a:rPr lang="en-TW" dirty="0"/>
              <a:t>input</a:t>
            </a:r>
          </a:p>
        </p:txBody>
      </p:sp>
      <p:sp>
        <p:nvSpPr>
          <p:cNvPr id="6" name="TextBox 5">
            <a:extLst>
              <a:ext uri="{FF2B5EF4-FFF2-40B4-BE49-F238E27FC236}">
                <a16:creationId xmlns:a16="http://schemas.microsoft.com/office/drawing/2014/main" id="{D48A40D0-E6EB-7155-C5C5-89D494C62EE6}"/>
              </a:ext>
            </a:extLst>
          </p:cNvPr>
          <p:cNvSpPr txBox="1"/>
          <p:nvPr/>
        </p:nvSpPr>
        <p:spPr>
          <a:xfrm>
            <a:off x="1719296" y="6306473"/>
            <a:ext cx="545342" cy="369332"/>
          </a:xfrm>
          <a:prstGeom prst="rect">
            <a:avLst/>
          </a:prstGeom>
          <a:noFill/>
        </p:spPr>
        <p:txBody>
          <a:bodyPr wrap="none" rtlCol="0">
            <a:spAutoFit/>
          </a:bodyPr>
          <a:lstStyle/>
          <a:p>
            <a:r>
              <a:rPr lang="en-TW" dirty="0"/>
              <a:t>fuel</a:t>
            </a:r>
          </a:p>
        </p:txBody>
      </p:sp>
      <p:sp>
        <p:nvSpPr>
          <p:cNvPr id="7" name="TextBox 6">
            <a:extLst>
              <a:ext uri="{FF2B5EF4-FFF2-40B4-BE49-F238E27FC236}">
                <a16:creationId xmlns:a16="http://schemas.microsoft.com/office/drawing/2014/main" id="{126FB6A1-7EC4-AD32-2931-0CB9EAB872F9}"/>
              </a:ext>
            </a:extLst>
          </p:cNvPr>
          <p:cNvSpPr txBox="1"/>
          <p:nvPr/>
        </p:nvSpPr>
        <p:spPr>
          <a:xfrm>
            <a:off x="2699792" y="6306473"/>
            <a:ext cx="580126" cy="369332"/>
          </a:xfrm>
          <a:prstGeom prst="rect">
            <a:avLst/>
          </a:prstGeom>
          <a:noFill/>
        </p:spPr>
        <p:txBody>
          <a:bodyPr wrap="square" rtlCol="0">
            <a:spAutoFit/>
          </a:bodyPr>
          <a:lstStyle/>
          <a:p>
            <a:r>
              <a:rPr lang="en-TW" dirty="0"/>
              <a:t>air</a:t>
            </a:r>
          </a:p>
        </p:txBody>
      </p:sp>
      <p:sp>
        <p:nvSpPr>
          <p:cNvPr id="9" name="TextBox 8">
            <a:extLst>
              <a:ext uri="{FF2B5EF4-FFF2-40B4-BE49-F238E27FC236}">
                <a16:creationId xmlns:a16="http://schemas.microsoft.com/office/drawing/2014/main" id="{F8CB117A-BC09-ED10-8A80-2E1FDAA6C3C6}"/>
              </a:ext>
            </a:extLst>
          </p:cNvPr>
          <p:cNvSpPr txBox="1"/>
          <p:nvPr/>
        </p:nvSpPr>
        <p:spPr>
          <a:xfrm>
            <a:off x="3241163" y="6306473"/>
            <a:ext cx="1151277" cy="369332"/>
          </a:xfrm>
          <a:prstGeom prst="rect">
            <a:avLst/>
          </a:prstGeom>
          <a:noFill/>
        </p:spPr>
        <p:txBody>
          <a:bodyPr wrap="none" rtlCol="0">
            <a:spAutoFit/>
          </a:bodyPr>
          <a:lstStyle/>
          <a:p>
            <a:r>
              <a:rPr lang="en-US" dirty="0"/>
              <a:t>I</a:t>
            </a:r>
            <a:r>
              <a:rPr lang="en-TW" dirty="0"/>
              <a:t>nput H</a:t>
            </a:r>
            <a:r>
              <a:rPr lang="en-TW" baseline="-25000" dirty="0"/>
              <a:t>2</a:t>
            </a:r>
            <a:r>
              <a:rPr lang="en-TW" dirty="0"/>
              <a:t>O</a:t>
            </a:r>
          </a:p>
        </p:txBody>
      </p:sp>
      <p:sp>
        <p:nvSpPr>
          <p:cNvPr id="10" name="TextBox 9">
            <a:extLst>
              <a:ext uri="{FF2B5EF4-FFF2-40B4-BE49-F238E27FC236}">
                <a16:creationId xmlns:a16="http://schemas.microsoft.com/office/drawing/2014/main" id="{68ADF907-0AEE-F677-9B94-0C0E936DF210}"/>
              </a:ext>
            </a:extLst>
          </p:cNvPr>
          <p:cNvSpPr txBox="1"/>
          <p:nvPr/>
        </p:nvSpPr>
        <p:spPr>
          <a:xfrm>
            <a:off x="4520877" y="6282362"/>
            <a:ext cx="825867" cy="369332"/>
          </a:xfrm>
          <a:prstGeom prst="rect">
            <a:avLst/>
          </a:prstGeom>
          <a:noFill/>
        </p:spPr>
        <p:txBody>
          <a:bodyPr wrap="none" rtlCol="0">
            <a:spAutoFit/>
          </a:bodyPr>
          <a:lstStyle/>
          <a:p>
            <a:r>
              <a:rPr lang="en-TW" dirty="0"/>
              <a:t>output</a:t>
            </a:r>
          </a:p>
        </p:txBody>
      </p:sp>
      <p:sp>
        <p:nvSpPr>
          <p:cNvPr id="11" name="TextBox 10">
            <a:extLst>
              <a:ext uri="{FF2B5EF4-FFF2-40B4-BE49-F238E27FC236}">
                <a16:creationId xmlns:a16="http://schemas.microsoft.com/office/drawing/2014/main" id="{E7AE1A26-4ED1-CCD1-24AE-BD537FDA3348}"/>
              </a:ext>
            </a:extLst>
          </p:cNvPr>
          <p:cNvSpPr txBox="1"/>
          <p:nvPr/>
        </p:nvSpPr>
        <p:spPr>
          <a:xfrm>
            <a:off x="5655809" y="6305060"/>
            <a:ext cx="566181" cy="369332"/>
          </a:xfrm>
          <a:prstGeom prst="rect">
            <a:avLst/>
          </a:prstGeom>
          <a:noFill/>
        </p:spPr>
        <p:txBody>
          <a:bodyPr wrap="none" rtlCol="0">
            <a:spAutoFit/>
          </a:bodyPr>
          <a:lstStyle/>
          <a:p>
            <a:r>
              <a:rPr lang="en-TW" dirty="0"/>
              <a:t>elec</a:t>
            </a:r>
          </a:p>
        </p:txBody>
      </p:sp>
      <p:sp>
        <p:nvSpPr>
          <p:cNvPr id="12" name="TextBox 11">
            <a:extLst>
              <a:ext uri="{FF2B5EF4-FFF2-40B4-BE49-F238E27FC236}">
                <a16:creationId xmlns:a16="http://schemas.microsoft.com/office/drawing/2014/main" id="{F5F0D193-0E01-87ED-5CD0-278504F7A2A9}"/>
              </a:ext>
            </a:extLst>
          </p:cNvPr>
          <p:cNvSpPr txBox="1"/>
          <p:nvPr/>
        </p:nvSpPr>
        <p:spPr>
          <a:xfrm>
            <a:off x="6290421" y="6305060"/>
            <a:ext cx="1322798" cy="369332"/>
          </a:xfrm>
          <a:prstGeom prst="rect">
            <a:avLst/>
          </a:prstGeom>
          <a:noFill/>
        </p:spPr>
        <p:txBody>
          <a:bodyPr wrap="none" rtlCol="0">
            <a:spAutoFit/>
          </a:bodyPr>
          <a:lstStyle/>
          <a:p>
            <a:r>
              <a:rPr lang="en-US" dirty="0"/>
              <a:t>O</a:t>
            </a:r>
            <a:r>
              <a:rPr lang="en-TW" dirty="0"/>
              <a:t>utput H</a:t>
            </a:r>
            <a:r>
              <a:rPr lang="en-TW" baseline="-25000" dirty="0"/>
              <a:t>2</a:t>
            </a:r>
            <a:r>
              <a:rPr lang="en-TW" dirty="0"/>
              <a:t>O</a:t>
            </a:r>
          </a:p>
        </p:txBody>
      </p:sp>
      <p:sp>
        <p:nvSpPr>
          <p:cNvPr id="13" name="TextBox 12">
            <a:extLst>
              <a:ext uri="{FF2B5EF4-FFF2-40B4-BE49-F238E27FC236}">
                <a16:creationId xmlns:a16="http://schemas.microsoft.com/office/drawing/2014/main" id="{4617E3A4-BBB8-5530-BBF8-08896A92D3BF}"/>
              </a:ext>
            </a:extLst>
          </p:cNvPr>
          <p:cNvSpPr txBox="1"/>
          <p:nvPr/>
        </p:nvSpPr>
        <p:spPr>
          <a:xfrm>
            <a:off x="7702391" y="6305060"/>
            <a:ext cx="1291059" cy="369332"/>
          </a:xfrm>
          <a:prstGeom prst="rect">
            <a:avLst/>
          </a:prstGeom>
          <a:noFill/>
        </p:spPr>
        <p:txBody>
          <a:bodyPr wrap="none" rtlCol="0">
            <a:spAutoFit/>
          </a:bodyPr>
          <a:lstStyle/>
          <a:p>
            <a:r>
              <a:rPr lang="en-TW" dirty="0"/>
              <a:t>combustion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1129620" y="260350"/>
            <a:ext cx="6884759" cy="604837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6</a:t>
            </a:fld>
            <a:endParaRPr lang="zh-TW" altLang="en-US"/>
          </a:p>
        </p:txBody>
      </p:sp>
      <p:sp>
        <p:nvSpPr>
          <p:cNvPr id="3" name="TextBox 2">
            <a:extLst>
              <a:ext uri="{FF2B5EF4-FFF2-40B4-BE49-F238E27FC236}">
                <a16:creationId xmlns:a16="http://schemas.microsoft.com/office/drawing/2014/main" id="{40BE300E-BB01-DDD5-B364-E01B1DC7F76E}"/>
              </a:ext>
            </a:extLst>
          </p:cNvPr>
          <p:cNvSpPr txBox="1"/>
          <p:nvPr/>
        </p:nvSpPr>
        <p:spPr>
          <a:xfrm>
            <a:off x="539552" y="3645024"/>
            <a:ext cx="2390783" cy="369332"/>
          </a:xfrm>
          <a:prstGeom prst="rect">
            <a:avLst/>
          </a:prstGeom>
          <a:noFill/>
        </p:spPr>
        <p:txBody>
          <a:bodyPr wrap="none" rtlCol="0">
            <a:spAutoFit/>
          </a:bodyPr>
          <a:lstStyle/>
          <a:p>
            <a:r>
              <a:rPr lang="en-US" dirty="0"/>
              <a:t>I</a:t>
            </a:r>
            <a:r>
              <a:rPr lang="en-TW" dirty="0"/>
              <a:t>nsulated external walls</a:t>
            </a:r>
          </a:p>
        </p:txBody>
      </p:sp>
      <p:sp>
        <p:nvSpPr>
          <p:cNvPr id="4" name="TextBox 3">
            <a:extLst>
              <a:ext uri="{FF2B5EF4-FFF2-40B4-BE49-F238E27FC236}">
                <a16:creationId xmlns:a16="http://schemas.microsoft.com/office/drawing/2014/main" id="{479A20BD-CA34-82F6-E6D1-5BD6BD2DD625}"/>
              </a:ext>
            </a:extLst>
          </p:cNvPr>
          <p:cNvSpPr txBox="1"/>
          <p:nvPr/>
        </p:nvSpPr>
        <p:spPr>
          <a:xfrm>
            <a:off x="4067944" y="3059668"/>
            <a:ext cx="2386231" cy="369332"/>
          </a:xfrm>
          <a:prstGeom prst="rect">
            <a:avLst/>
          </a:prstGeom>
          <a:noFill/>
        </p:spPr>
        <p:txBody>
          <a:bodyPr wrap="none" rtlCol="0">
            <a:spAutoFit/>
          </a:bodyPr>
          <a:lstStyle/>
          <a:p>
            <a:r>
              <a:rPr lang="en-US" dirty="0"/>
              <a:t>T</a:t>
            </a:r>
            <a:r>
              <a:rPr lang="en-TW" dirty="0"/>
              <a:t>hick walls and flooring</a:t>
            </a:r>
          </a:p>
        </p:txBody>
      </p:sp>
      <p:sp>
        <p:nvSpPr>
          <p:cNvPr id="6" name="TextBox 5">
            <a:extLst>
              <a:ext uri="{FF2B5EF4-FFF2-40B4-BE49-F238E27FC236}">
                <a16:creationId xmlns:a16="http://schemas.microsoft.com/office/drawing/2014/main" id="{DA1B3C81-7422-ECE3-D818-E20960130693}"/>
              </a:ext>
            </a:extLst>
          </p:cNvPr>
          <p:cNvSpPr txBox="1"/>
          <p:nvPr/>
        </p:nvSpPr>
        <p:spPr>
          <a:xfrm>
            <a:off x="4355976" y="1993930"/>
            <a:ext cx="2232278" cy="369332"/>
          </a:xfrm>
          <a:prstGeom prst="rect">
            <a:avLst/>
          </a:prstGeom>
          <a:noFill/>
        </p:spPr>
        <p:txBody>
          <a:bodyPr wrap="none" rtlCol="0">
            <a:spAutoFit/>
          </a:bodyPr>
          <a:lstStyle/>
          <a:p>
            <a:r>
              <a:rPr lang="en-US" dirty="0"/>
              <a:t>S</a:t>
            </a:r>
            <a:r>
              <a:rPr lang="en-TW" dirty="0"/>
              <a:t>outh facing windows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574335"/>
            <a:ext cx="8229600" cy="5493429"/>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7</a:t>
            </a:fld>
            <a:endParaRPr lang="zh-TW" altLang="en-US"/>
          </a:p>
        </p:txBody>
      </p:sp>
      <p:sp>
        <p:nvSpPr>
          <p:cNvPr id="3" name="TextBox 2">
            <a:extLst>
              <a:ext uri="{FF2B5EF4-FFF2-40B4-BE49-F238E27FC236}">
                <a16:creationId xmlns:a16="http://schemas.microsoft.com/office/drawing/2014/main" id="{B187890C-8160-65E5-E974-EC3AEF42884C}"/>
              </a:ext>
            </a:extLst>
          </p:cNvPr>
          <p:cNvSpPr txBox="1"/>
          <p:nvPr/>
        </p:nvSpPr>
        <p:spPr>
          <a:xfrm>
            <a:off x="2195736" y="1268760"/>
            <a:ext cx="756682" cy="369332"/>
          </a:xfrm>
          <a:prstGeom prst="rect">
            <a:avLst/>
          </a:prstGeom>
          <a:noFill/>
        </p:spPr>
        <p:txBody>
          <a:bodyPr wrap="none" rtlCol="0">
            <a:spAutoFit/>
          </a:bodyPr>
          <a:lstStyle/>
          <a:p>
            <a:r>
              <a:rPr lang="en-TW" dirty="0"/>
              <a:t>steam</a:t>
            </a:r>
          </a:p>
        </p:txBody>
      </p:sp>
      <p:sp>
        <p:nvSpPr>
          <p:cNvPr id="4" name="TextBox 3">
            <a:extLst>
              <a:ext uri="{FF2B5EF4-FFF2-40B4-BE49-F238E27FC236}">
                <a16:creationId xmlns:a16="http://schemas.microsoft.com/office/drawing/2014/main" id="{BE7855E4-AED1-576C-5ECD-7F5D6D055AC9}"/>
              </a:ext>
            </a:extLst>
          </p:cNvPr>
          <p:cNvSpPr txBox="1"/>
          <p:nvPr/>
        </p:nvSpPr>
        <p:spPr>
          <a:xfrm>
            <a:off x="1835696" y="2352853"/>
            <a:ext cx="902811" cy="369332"/>
          </a:xfrm>
          <a:prstGeom prst="rect">
            <a:avLst/>
          </a:prstGeom>
          <a:noFill/>
        </p:spPr>
        <p:txBody>
          <a:bodyPr wrap="none" rtlCol="0">
            <a:spAutoFit/>
          </a:bodyPr>
          <a:lstStyle/>
          <a:p>
            <a:r>
              <a:rPr lang="en-TW" dirty="0"/>
              <a:t>furnace</a:t>
            </a:r>
          </a:p>
        </p:txBody>
      </p:sp>
      <p:sp>
        <p:nvSpPr>
          <p:cNvPr id="6" name="TextBox 5">
            <a:extLst>
              <a:ext uri="{FF2B5EF4-FFF2-40B4-BE49-F238E27FC236}">
                <a16:creationId xmlns:a16="http://schemas.microsoft.com/office/drawing/2014/main" id="{BF78CAA6-5BE4-86FA-843B-2D657DDAACB4}"/>
              </a:ext>
            </a:extLst>
          </p:cNvPr>
          <p:cNvSpPr txBox="1"/>
          <p:nvPr/>
        </p:nvSpPr>
        <p:spPr>
          <a:xfrm>
            <a:off x="2605947" y="4509120"/>
            <a:ext cx="734496" cy="369332"/>
          </a:xfrm>
          <a:prstGeom prst="rect">
            <a:avLst/>
          </a:prstGeom>
          <a:noFill/>
        </p:spPr>
        <p:txBody>
          <a:bodyPr wrap="none" rtlCol="0">
            <a:spAutoFit/>
          </a:bodyPr>
          <a:lstStyle/>
          <a:p>
            <a:r>
              <a:rPr lang="en-TW" dirty="0"/>
              <a:t>pump</a:t>
            </a:r>
          </a:p>
        </p:txBody>
      </p:sp>
      <p:sp>
        <p:nvSpPr>
          <p:cNvPr id="7" name="TextBox 6">
            <a:extLst>
              <a:ext uri="{FF2B5EF4-FFF2-40B4-BE49-F238E27FC236}">
                <a16:creationId xmlns:a16="http://schemas.microsoft.com/office/drawing/2014/main" id="{2189D748-9816-929C-3797-9E3268E68960}"/>
              </a:ext>
            </a:extLst>
          </p:cNvPr>
          <p:cNvSpPr txBox="1"/>
          <p:nvPr/>
        </p:nvSpPr>
        <p:spPr>
          <a:xfrm>
            <a:off x="1578253" y="4509120"/>
            <a:ext cx="708848" cy="369332"/>
          </a:xfrm>
          <a:prstGeom prst="rect">
            <a:avLst/>
          </a:prstGeom>
          <a:noFill/>
        </p:spPr>
        <p:txBody>
          <a:bodyPr wrap="none" rtlCol="0">
            <a:spAutoFit/>
          </a:bodyPr>
          <a:lstStyle/>
          <a:p>
            <a:r>
              <a:rPr lang="en-TW" dirty="0"/>
              <a:t>liquid</a:t>
            </a:r>
          </a:p>
        </p:txBody>
      </p:sp>
      <p:sp>
        <p:nvSpPr>
          <p:cNvPr id="8" name="TextBox 7">
            <a:extLst>
              <a:ext uri="{FF2B5EF4-FFF2-40B4-BE49-F238E27FC236}">
                <a16:creationId xmlns:a16="http://schemas.microsoft.com/office/drawing/2014/main" id="{4F3DABB6-DBBF-6E6C-B54B-FD8ACC738E83}"/>
              </a:ext>
            </a:extLst>
          </p:cNvPr>
          <p:cNvSpPr txBox="1"/>
          <p:nvPr/>
        </p:nvSpPr>
        <p:spPr>
          <a:xfrm>
            <a:off x="78045" y="4522951"/>
            <a:ext cx="939681" cy="369332"/>
          </a:xfrm>
          <a:prstGeom prst="rect">
            <a:avLst/>
          </a:prstGeom>
          <a:noFill/>
        </p:spPr>
        <p:txBody>
          <a:bodyPr wrap="none" rtlCol="0">
            <a:spAutoFit/>
          </a:bodyPr>
          <a:lstStyle/>
          <a:p>
            <a:r>
              <a:rPr lang="en-US" dirty="0"/>
              <a:t>F</a:t>
            </a:r>
            <a:r>
              <a:rPr lang="en-TW" dirty="0"/>
              <a:t>uel+air</a:t>
            </a:r>
          </a:p>
        </p:txBody>
      </p:sp>
      <p:sp>
        <p:nvSpPr>
          <p:cNvPr id="9" name="TextBox 8">
            <a:extLst>
              <a:ext uri="{FF2B5EF4-FFF2-40B4-BE49-F238E27FC236}">
                <a16:creationId xmlns:a16="http://schemas.microsoft.com/office/drawing/2014/main" id="{FBA8CADF-1CD9-8C0A-126F-7D3886877F71}"/>
              </a:ext>
            </a:extLst>
          </p:cNvPr>
          <p:cNvSpPr txBox="1"/>
          <p:nvPr/>
        </p:nvSpPr>
        <p:spPr>
          <a:xfrm>
            <a:off x="1017726" y="3305930"/>
            <a:ext cx="725711" cy="369332"/>
          </a:xfrm>
          <a:prstGeom prst="rect">
            <a:avLst/>
          </a:prstGeom>
          <a:noFill/>
        </p:spPr>
        <p:txBody>
          <a:bodyPr wrap="none" rtlCol="0">
            <a:spAutoFit/>
          </a:bodyPr>
          <a:lstStyle/>
          <a:p>
            <a:r>
              <a:rPr lang="en-TW" dirty="0"/>
              <a:t>water</a:t>
            </a:r>
          </a:p>
        </p:txBody>
      </p:sp>
      <p:sp>
        <p:nvSpPr>
          <p:cNvPr id="10" name="TextBox 9">
            <a:extLst>
              <a:ext uri="{FF2B5EF4-FFF2-40B4-BE49-F238E27FC236}">
                <a16:creationId xmlns:a16="http://schemas.microsoft.com/office/drawing/2014/main" id="{528F0B4D-464A-B144-31C2-DD658D252D6D}"/>
              </a:ext>
            </a:extLst>
          </p:cNvPr>
          <p:cNvSpPr txBox="1"/>
          <p:nvPr/>
        </p:nvSpPr>
        <p:spPr>
          <a:xfrm>
            <a:off x="805671" y="806563"/>
            <a:ext cx="792781" cy="369332"/>
          </a:xfrm>
          <a:prstGeom prst="rect">
            <a:avLst/>
          </a:prstGeom>
          <a:noFill/>
        </p:spPr>
        <p:txBody>
          <a:bodyPr wrap="none" rtlCol="0">
            <a:spAutoFit/>
          </a:bodyPr>
          <a:lstStyle/>
          <a:p>
            <a:r>
              <a:rPr lang="en-TW" dirty="0"/>
              <a:t>smoke</a:t>
            </a:r>
          </a:p>
        </p:txBody>
      </p:sp>
      <p:sp>
        <p:nvSpPr>
          <p:cNvPr id="11" name="TextBox 10">
            <a:extLst>
              <a:ext uri="{FF2B5EF4-FFF2-40B4-BE49-F238E27FC236}">
                <a16:creationId xmlns:a16="http://schemas.microsoft.com/office/drawing/2014/main" id="{6AAE52DE-7035-5103-2D56-9A14F365F263}"/>
              </a:ext>
            </a:extLst>
          </p:cNvPr>
          <p:cNvSpPr txBox="1"/>
          <p:nvPr/>
        </p:nvSpPr>
        <p:spPr>
          <a:xfrm>
            <a:off x="3696439" y="1638092"/>
            <a:ext cx="875561" cy="369332"/>
          </a:xfrm>
          <a:prstGeom prst="rect">
            <a:avLst/>
          </a:prstGeom>
          <a:noFill/>
        </p:spPr>
        <p:txBody>
          <a:bodyPr wrap="none" rtlCol="0">
            <a:spAutoFit/>
          </a:bodyPr>
          <a:lstStyle/>
          <a:p>
            <a:r>
              <a:rPr lang="en-TW" dirty="0"/>
              <a:t>turbine</a:t>
            </a:r>
          </a:p>
        </p:txBody>
      </p:sp>
      <p:sp>
        <p:nvSpPr>
          <p:cNvPr id="12" name="TextBox 11">
            <a:extLst>
              <a:ext uri="{FF2B5EF4-FFF2-40B4-BE49-F238E27FC236}">
                <a16:creationId xmlns:a16="http://schemas.microsoft.com/office/drawing/2014/main" id="{757A65B6-A2BB-D0A8-A16D-F74456C64814}"/>
              </a:ext>
            </a:extLst>
          </p:cNvPr>
          <p:cNvSpPr txBox="1"/>
          <p:nvPr/>
        </p:nvSpPr>
        <p:spPr>
          <a:xfrm>
            <a:off x="3659289" y="4481245"/>
            <a:ext cx="1419812" cy="369332"/>
          </a:xfrm>
          <a:prstGeom prst="rect">
            <a:avLst/>
          </a:prstGeom>
          <a:noFill/>
        </p:spPr>
        <p:txBody>
          <a:bodyPr wrap="none" rtlCol="0">
            <a:spAutoFit/>
          </a:bodyPr>
          <a:lstStyle/>
          <a:p>
            <a:r>
              <a:rPr lang="en-US" dirty="0"/>
              <a:t>Chilled water</a:t>
            </a:r>
            <a:endParaRPr lang="en-TW" dirty="0"/>
          </a:p>
        </p:txBody>
      </p:sp>
      <p:sp>
        <p:nvSpPr>
          <p:cNvPr id="13" name="TextBox 12">
            <a:extLst>
              <a:ext uri="{FF2B5EF4-FFF2-40B4-BE49-F238E27FC236}">
                <a16:creationId xmlns:a16="http://schemas.microsoft.com/office/drawing/2014/main" id="{7C2CE1DA-9BEA-BE7E-EE59-C974F0569CB1}"/>
              </a:ext>
            </a:extLst>
          </p:cNvPr>
          <p:cNvSpPr txBox="1"/>
          <p:nvPr/>
        </p:nvSpPr>
        <p:spPr>
          <a:xfrm>
            <a:off x="4371039" y="5407169"/>
            <a:ext cx="2072170" cy="369332"/>
          </a:xfrm>
          <a:prstGeom prst="rect">
            <a:avLst/>
          </a:prstGeom>
          <a:noFill/>
        </p:spPr>
        <p:txBody>
          <a:bodyPr wrap="none" rtlCol="0">
            <a:spAutoFit/>
          </a:bodyPr>
          <a:lstStyle/>
          <a:p>
            <a:r>
              <a:rPr lang="en-US" dirty="0"/>
              <a:t>L</a:t>
            </a:r>
            <a:r>
              <a:rPr lang="en-TW" dirty="0"/>
              <a:t>ake/pond reservoir</a:t>
            </a:r>
          </a:p>
        </p:txBody>
      </p:sp>
      <p:sp>
        <p:nvSpPr>
          <p:cNvPr id="14" name="TextBox 13">
            <a:extLst>
              <a:ext uri="{FF2B5EF4-FFF2-40B4-BE49-F238E27FC236}">
                <a16:creationId xmlns:a16="http://schemas.microsoft.com/office/drawing/2014/main" id="{14BCD4FD-DD45-B5B1-C6E1-C4D56CEA99C0}"/>
              </a:ext>
            </a:extLst>
          </p:cNvPr>
          <p:cNvSpPr txBox="1"/>
          <p:nvPr/>
        </p:nvSpPr>
        <p:spPr>
          <a:xfrm>
            <a:off x="4572000" y="1632001"/>
            <a:ext cx="1104982" cy="369332"/>
          </a:xfrm>
          <a:prstGeom prst="rect">
            <a:avLst/>
          </a:prstGeom>
          <a:noFill/>
        </p:spPr>
        <p:txBody>
          <a:bodyPr wrap="none" rtlCol="0">
            <a:spAutoFit/>
          </a:bodyPr>
          <a:lstStyle/>
          <a:p>
            <a:r>
              <a:rPr lang="en-TW" dirty="0"/>
              <a:t>generator</a:t>
            </a:r>
          </a:p>
        </p:txBody>
      </p:sp>
      <p:sp>
        <p:nvSpPr>
          <p:cNvPr id="15" name="TextBox 14">
            <a:extLst>
              <a:ext uri="{FF2B5EF4-FFF2-40B4-BE49-F238E27FC236}">
                <a16:creationId xmlns:a16="http://schemas.microsoft.com/office/drawing/2014/main" id="{9488EFAE-30B4-DF58-C763-B7280AC9E798}"/>
              </a:ext>
            </a:extLst>
          </p:cNvPr>
          <p:cNvSpPr txBox="1"/>
          <p:nvPr/>
        </p:nvSpPr>
        <p:spPr>
          <a:xfrm>
            <a:off x="5663112" y="1361385"/>
            <a:ext cx="786049" cy="369332"/>
          </a:xfrm>
          <a:prstGeom prst="rect">
            <a:avLst/>
          </a:prstGeom>
          <a:noFill/>
        </p:spPr>
        <p:txBody>
          <a:bodyPr wrap="none" rtlCol="0">
            <a:spAutoFit/>
          </a:bodyPr>
          <a:lstStyle/>
          <a:p>
            <a:r>
              <a:rPr lang="en-TW" dirty="0"/>
              <a:t>power</a:t>
            </a:r>
          </a:p>
        </p:txBody>
      </p:sp>
      <p:sp>
        <p:nvSpPr>
          <p:cNvPr id="16" name="TextBox 15">
            <a:extLst>
              <a:ext uri="{FF2B5EF4-FFF2-40B4-BE49-F238E27FC236}">
                <a16:creationId xmlns:a16="http://schemas.microsoft.com/office/drawing/2014/main" id="{C52F100C-FA5B-F991-946D-BD86F86E3034}"/>
              </a:ext>
            </a:extLst>
          </p:cNvPr>
          <p:cNvSpPr txBox="1"/>
          <p:nvPr/>
        </p:nvSpPr>
        <p:spPr>
          <a:xfrm>
            <a:off x="2005215" y="3366152"/>
            <a:ext cx="1691224" cy="646331"/>
          </a:xfrm>
          <a:prstGeom prst="rect">
            <a:avLst/>
          </a:prstGeom>
          <a:noFill/>
        </p:spPr>
        <p:txBody>
          <a:bodyPr wrap="square" rtlCol="0">
            <a:spAutoFit/>
          </a:bodyPr>
          <a:lstStyle/>
          <a:p>
            <a:r>
              <a:rPr lang="en-US" dirty="0"/>
              <a:t>C</a:t>
            </a:r>
            <a:r>
              <a:rPr lang="en-TW" dirty="0"/>
              <a:t>hiller</a:t>
            </a:r>
          </a:p>
          <a:p>
            <a:r>
              <a:rPr lang="en-TW" dirty="0"/>
              <a:t>refrigeration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400" dirty="0">
                <a:solidFill>
                  <a:schemeClr val="tx2"/>
                </a:solidFill>
              </a:rPr>
              <a:t>能量轉換效率</a:t>
            </a:r>
            <a:r>
              <a:rPr lang="en-US" altLang="zh-TW" sz="2400" dirty="0">
                <a:solidFill>
                  <a:schemeClr val="tx2"/>
                </a:solidFill>
              </a:rPr>
              <a:t>energy conversion efficiency</a:t>
            </a:r>
            <a:endParaRPr lang="zh-TW" altLang="en-US" sz="2400" dirty="0">
              <a:solidFill>
                <a:schemeClr val="tx2"/>
              </a:solidFill>
            </a:endParaRPr>
          </a:p>
        </p:txBody>
      </p:sp>
      <p:sp>
        <p:nvSpPr>
          <p:cNvPr id="7" name="內容版面配置區 6"/>
          <p:cNvSpPr>
            <a:spLocks noGrp="1"/>
          </p:cNvSpPr>
          <p:nvPr>
            <p:ph idx="1"/>
          </p:nvPr>
        </p:nvSpPr>
        <p:spPr>
          <a:xfrm>
            <a:off x="179512" y="908720"/>
            <a:ext cx="8784976" cy="5544616"/>
          </a:xfrm>
        </p:spPr>
        <p:txBody>
          <a:bodyPr>
            <a:normAutofit fontScale="92500" lnSpcReduction="10000"/>
          </a:bodyPr>
          <a:lstStyle/>
          <a:p>
            <a:r>
              <a:rPr lang="zh-TW" altLang="en-US" dirty="0"/>
              <a:t>即使能量轉換過程當中之能量保持守恆，其</a:t>
            </a:r>
            <a:r>
              <a:rPr lang="zh-TW" altLang="en-US" dirty="0">
                <a:solidFill>
                  <a:schemeClr val="accent3"/>
                </a:solidFill>
              </a:rPr>
              <a:t>有用</a:t>
            </a:r>
            <a:r>
              <a:rPr lang="zh-TW" altLang="en-US" dirty="0"/>
              <a:t>能量 </a:t>
            </a:r>
            <a:r>
              <a:rPr lang="en-US" altLang="zh-TW" dirty="0"/>
              <a:t>(</a:t>
            </a:r>
            <a:r>
              <a:rPr lang="zh-TW" altLang="en-US" dirty="0"/>
              <a:t>或</a:t>
            </a:r>
            <a:r>
              <a:rPr lang="zh-TW" altLang="en-US" dirty="0">
                <a:solidFill>
                  <a:schemeClr val="accent3"/>
                </a:solidFill>
              </a:rPr>
              <a:t>有效</a:t>
            </a:r>
            <a:r>
              <a:rPr lang="zh-TW" altLang="en-US" dirty="0"/>
              <a:t>功</a:t>
            </a:r>
            <a:r>
              <a:rPr lang="en-US" altLang="zh-TW" dirty="0"/>
              <a:t>) </a:t>
            </a:r>
            <a:r>
              <a:rPr lang="zh-TW" altLang="en-US" dirty="0"/>
              <a:t>的輸出將小於能量的輸入，因此能量轉換過程的</a:t>
            </a:r>
            <a:r>
              <a:rPr lang="zh-TW" altLang="en-US" dirty="0">
                <a:solidFill>
                  <a:schemeClr val="accent3"/>
                </a:solidFill>
              </a:rPr>
              <a:t>效率 </a:t>
            </a:r>
            <a:r>
              <a:rPr lang="en-US" altLang="zh-TW" dirty="0">
                <a:solidFill>
                  <a:schemeClr val="accent3"/>
                </a:solidFill>
              </a:rPr>
              <a:t>(efficiency) </a:t>
            </a:r>
            <a:r>
              <a:rPr lang="zh-TW" altLang="en-US" dirty="0"/>
              <a:t>可以下式定義：</a:t>
            </a:r>
            <a:endParaRPr lang="en-US" altLang="zh-TW" dirty="0"/>
          </a:p>
          <a:p>
            <a:r>
              <a:rPr lang="en-US" altLang="zh-TW" dirty="0"/>
              <a:t>Even if the energy during the energy conversion process remains conserved, the output of useful energy (or effective work) will be less than the input of energy. Therefore, the efficiency of the energy conversion process can be defined as follows:</a:t>
            </a:r>
          </a:p>
          <a:p>
            <a:endParaRPr lang="en-US" altLang="zh-TW" dirty="0"/>
          </a:p>
          <a:p>
            <a:endParaRPr lang="en-US" altLang="zh-TW" dirty="0"/>
          </a:p>
          <a:p>
            <a:endParaRPr lang="en-US" altLang="zh-TW" dirty="0"/>
          </a:p>
          <a:p>
            <a:endParaRPr lang="en-US" altLang="zh-TW" dirty="0"/>
          </a:p>
          <a:p>
            <a:r>
              <a:rPr lang="zh-TW" altLang="en-US" dirty="0"/>
              <a:t>在多級的過程中，</a:t>
            </a:r>
            <a:r>
              <a:rPr lang="zh-TW" altLang="en-US" dirty="0">
                <a:solidFill>
                  <a:schemeClr val="accent3"/>
                </a:solidFill>
              </a:rPr>
              <a:t>總效率 </a:t>
            </a:r>
            <a:r>
              <a:rPr lang="en-US" altLang="zh-TW" dirty="0">
                <a:solidFill>
                  <a:schemeClr val="accent3"/>
                </a:solidFill>
              </a:rPr>
              <a:t>(overall efficiency) </a:t>
            </a:r>
            <a:r>
              <a:rPr lang="zh-TW" altLang="en-US" dirty="0"/>
              <a:t>等於各過程效率的</a:t>
            </a:r>
            <a:r>
              <a:rPr lang="zh-TW" altLang="en-US" dirty="0">
                <a:solidFill>
                  <a:schemeClr val="accent3"/>
                </a:solidFill>
              </a:rPr>
              <a:t>相乘積</a:t>
            </a:r>
            <a:r>
              <a:rPr lang="zh-TW" altLang="en-US" dirty="0"/>
              <a:t>。</a:t>
            </a:r>
            <a:endParaRPr lang="en-US" altLang="zh-TW" dirty="0"/>
          </a:p>
          <a:p>
            <a:r>
              <a:rPr lang="en-US" altLang="zh-TW" dirty="0"/>
              <a:t>In a multi-stage process, the overall efficiency is equal to the product of the efficiencies of each process.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8</a:t>
            </a:fld>
            <a:endParaRPr lang="zh-TW" altLang="en-US"/>
          </a:p>
        </p:txBody>
      </p:sp>
      <p:pic>
        <p:nvPicPr>
          <p:cNvPr id="6146" name="Picture 2"/>
          <p:cNvPicPr>
            <a:picLocks noChangeAspect="1" noChangeArrowheads="1"/>
          </p:cNvPicPr>
          <p:nvPr/>
        </p:nvPicPr>
        <p:blipFill>
          <a:blip r:embed="rId2" cstate="print"/>
          <a:srcRect/>
          <a:stretch>
            <a:fillRect/>
          </a:stretch>
        </p:blipFill>
        <p:spPr bwMode="auto">
          <a:xfrm>
            <a:off x="1861661" y="3170956"/>
            <a:ext cx="5420678" cy="90678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CCF2A58-8BC9-B8A4-0D3E-5E33F9FDAA5B}"/>
                  </a:ext>
                </a:extLst>
              </p:cNvPr>
              <p:cNvSpPr txBox="1"/>
              <p:nvPr/>
            </p:nvSpPr>
            <p:spPr>
              <a:xfrm>
                <a:off x="2476041" y="4274288"/>
                <a:ext cx="5388334" cy="575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𝑒𝑓𝑓𝑖𝑐𝑖𝑒𝑛𝑐𝑦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𝑢𝑠𝑒𝑓𝑢𝑙</m:t>
                          </m:r>
                          <m:r>
                            <a:rPr lang="en-US" b="0" i="1" smtClean="0">
                              <a:latin typeface="Cambria Math" panose="02040503050406030204" pitchFamily="18" charset="0"/>
                            </a:rPr>
                            <m:t> </m:t>
                          </m:r>
                          <m:r>
                            <a:rPr lang="en-US" b="0" i="1" smtClean="0">
                              <a:latin typeface="Cambria Math" panose="02040503050406030204" pitchFamily="18" charset="0"/>
                            </a:rPr>
                            <m:t>𝑒𝑛𝑒𝑟𝑔𝑦</m:t>
                          </m:r>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𝑤𝑜𝑟𝑘</m:t>
                          </m:r>
                          <m:r>
                            <a:rPr lang="en-US" b="0" i="1" smtClean="0">
                              <a:latin typeface="Cambria Math" panose="02040503050406030204" pitchFamily="18" charset="0"/>
                            </a:rPr>
                            <m:t> </m:t>
                          </m:r>
                          <m:r>
                            <a:rPr lang="en-US" b="0" i="1" smtClean="0">
                              <a:latin typeface="Cambria Math" panose="02040503050406030204" pitchFamily="18" charset="0"/>
                            </a:rPr>
                            <m:t>𝑜𝑢𝑡𝑝𝑢𝑡</m:t>
                          </m:r>
                        </m:num>
                        <m:den>
                          <m:r>
                            <a:rPr lang="en-US" b="0" i="1" smtClean="0">
                              <a:latin typeface="Cambria Math" panose="02040503050406030204" pitchFamily="18" charset="0"/>
                            </a:rPr>
                            <m:t>𝑡𝑜𝑡𝑎𝑙</m:t>
                          </m:r>
                          <m:r>
                            <a:rPr lang="en-US" b="0" i="1" smtClean="0">
                              <a:latin typeface="Cambria Math" panose="02040503050406030204" pitchFamily="18" charset="0"/>
                            </a:rPr>
                            <m:t> </m:t>
                          </m:r>
                          <m:r>
                            <a:rPr lang="en-US" b="0" i="1" smtClean="0">
                              <a:latin typeface="Cambria Math" panose="02040503050406030204" pitchFamily="18" charset="0"/>
                            </a:rPr>
                            <m:t>𝑒𝑛𝑒𝑟𝑔𝑦</m:t>
                          </m:r>
                          <m:r>
                            <a:rPr lang="en-US" b="0" i="1" smtClean="0">
                              <a:latin typeface="Cambria Math" panose="02040503050406030204" pitchFamily="18" charset="0"/>
                            </a:rPr>
                            <m:t> </m:t>
                          </m:r>
                          <m:r>
                            <a:rPr lang="en-US" b="0" i="1" smtClean="0">
                              <a:latin typeface="Cambria Math" panose="02040503050406030204" pitchFamily="18" charset="0"/>
                            </a:rPr>
                            <m:t>𝑖𝑛𝑝𝑢𝑡</m:t>
                          </m:r>
                        </m:den>
                      </m:f>
                      <m:r>
                        <a:rPr lang="en-US" b="0" i="1" smtClean="0">
                          <a:latin typeface="Cambria Math" panose="02040503050406030204" pitchFamily="18" charset="0"/>
                        </a:rPr>
                        <m:t>∗100%</m:t>
                      </m:r>
                    </m:oMath>
                  </m:oMathPara>
                </a14:m>
                <a:endParaRPr lang="en-TW" dirty="0"/>
              </a:p>
            </p:txBody>
          </p:sp>
        </mc:Choice>
        <mc:Fallback xmlns="">
          <p:sp>
            <p:nvSpPr>
              <p:cNvPr id="3" name="TextBox 2">
                <a:extLst>
                  <a:ext uri="{FF2B5EF4-FFF2-40B4-BE49-F238E27FC236}">
                    <a16:creationId xmlns:a16="http://schemas.microsoft.com/office/drawing/2014/main" id="{ECCF2A58-8BC9-B8A4-0D3E-5E33F9FDAA5B}"/>
                  </a:ext>
                </a:extLst>
              </p:cNvPr>
              <p:cNvSpPr txBox="1">
                <a:spLocks noRot="1" noChangeAspect="1" noMove="1" noResize="1" noEditPoints="1" noAdjustHandles="1" noChangeArrowheads="1" noChangeShapeType="1" noTextEdit="1"/>
              </p:cNvSpPr>
              <p:nvPr/>
            </p:nvSpPr>
            <p:spPr>
              <a:xfrm>
                <a:off x="2476041" y="4274288"/>
                <a:ext cx="5388334" cy="575157"/>
              </a:xfrm>
              <a:prstGeom prst="rect">
                <a:avLst/>
              </a:prstGeom>
              <a:blipFill>
                <a:blip r:embed="rId3"/>
                <a:stretch>
                  <a:fillRect l="-939" t="-6383" r="-704" b="-17021"/>
                </a:stretch>
              </a:blipFill>
            </p:spPr>
            <p:txBody>
              <a:bodyPr/>
              <a:lstStyle/>
              <a:p>
                <a:r>
                  <a:rPr lang="en-TW">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2483768" y="196487"/>
            <a:ext cx="4331297" cy="6405069"/>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9</a:t>
            </a:fld>
            <a:endParaRPr lang="zh-TW" altLang="en-US"/>
          </a:p>
        </p:txBody>
      </p:sp>
      <p:sp>
        <p:nvSpPr>
          <p:cNvPr id="3" name="TextBox 2">
            <a:extLst>
              <a:ext uri="{FF2B5EF4-FFF2-40B4-BE49-F238E27FC236}">
                <a16:creationId xmlns:a16="http://schemas.microsoft.com/office/drawing/2014/main" id="{CC218625-CFA1-E8E1-C809-7A9D15AE3611}"/>
              </a:ext>
            </a:extLst>
          </p:cNvPr>
          <p:cNvSpPr txBox="1"/>
          <p:nvPr/>
        </p:nvSpPr>
        <p:spPr>
          <a:xfrm>
            <a:off x="1531263" y="6201811"/>
            <a:ext cx="952505" cy="369332"/>
          </a:xfrm>
          <a:prstGeom prst="rect">
            <a:avLst/>
          </a:prstGeom>
          <a:noFill/>
        </p:spPr>
        <p:txBody>
          <a:bodyPr wrap="none" rtlCol="0">
            <a:spAutoFit/>
          </a:bodyPr>
          <a:lstStyle/>
          <a:p>
            <a:r>
              <a:rPr lang="en-US" dirty="0"/>
              <a:t>F</a:t>
            </a:r>
            <a:r>
              <a:rPr lang="en-TW" dirty="0"/>
              <a:t>uel cell</a:t>
            </a:r>
          </a:p>
        </p:txBody>
      </p:sp>
      <p:sp>
        <p:nvSpPr>
          <p:cNvPr id="4" name="TextBox 3">
            <a:extLst>
              <a:ext uri="{FF2B5EF4-FFF2-40B4-BE49-F238E27FC236}">
                <a16:creationId xmlns:a16="http://schemas.microsoft.com/office/drawing/2014/main" id="{0DF14E47-83BF-C8C7-EDB2-821D3BCA0719}"/>
              </a:ext>
            </a:extLst>
          </p:cNvPr>
          <p:cNvSpPr txBox="1"/>
          <p:nvPr/>
        </p:nvSpPr>
        <p:spPr>
          <a:xfrm>
            <a:off x="1219200" y="5680364"/>
            <a:ext cx="1388201" cy="369332"/>
          </a:xfrm>
          <a:prstGeom prst="rect">
            <a:avLst/>
          </a:prstGeom>
          <a:noFill/>
        </p:spPr>
        <p:txBody>
          <a:bodyPr wrap="none" rtlCol="0">
            <a:spAutoFit/>
          </a:bodyPr>
          <a:lstStyle/>
          <a:p>
            <a:r>
              <a:rPr lang="en-US" dirty="0"/>
              <a:t>S</a:t>
            </a:r>
            <a:r>
              <a:rPr lang="en-TW" dirty="0"/>
              <a:t>olar battery</a:t>
            </a:r>
          </a:p>
        </p:txBody>
      </p:sp>
      <p:sp>
        <p:nvSpPr>
          <p:cNvPr id="6" name="TextBox 5">
            <a:extLst>
              <a:ext uri="{FF2B5EF4-FFF2-40B4-BE49-F238E27FC236}">
                <a16:creationId xmlns:a16="http://schemas.microsoft.com/office/drawing/2014/main" id="{A5372DA4-4ABA-5F98-7386-36957043CF58}"/>
              </a:ext>
            </a:extLst>
          </p:cNvPr>
          <p:cNvSpPr txBox="1"/>
          <p:nvPr/>
        </p:nvSpPr>
        <p:spPr>
          <a:xfrm>
            <a:off x="1399309" y="5126182"/>
            <a:ext cx="1218795" cy="369332"/>
          </a:xfrm>
          <a:prstGeom prst="rect">
            <a:avLst/>
          </a:prstGeom>
          <a:noFill/>
        </p:spPr>
        <p:txBody>
          <a:bodyPr wrap="none" rtlCol="0">
            <a:spAutoFit/>
          </a:bodyPr>
          <a:lstStyle/>
          <a:p>
            <a:r>
              <a:rPr lang="en-US" dirty="0"/>
              <a:t>W</a:t>
            </a:r>
            <a:r>
              <a:rPr lang="en-TW" dirty="0"/>
              <a:t>hite light</a:t>
            </a:r>
          </a:p>
        </p:txBody>
      </p:sp>
      <p:sp>
        <p:nvSpPr>
          <p:cNvPr id="7" name="TextBox 6">
            <a:extLst>
              <a:ext uri="{FF2B5EF4-FFF2-40B4-BE49-F238E27FC236}">
                <a16:creationId xmlns:a16="http://schemas.microsoft.com/office/drawing/2014/main" id="{57D4F86A-343D-F687-ACCA-34A65D7898B2}"/>
              </a:ext>
            </a:extLst>
          </p:cNvPr>
          <p:cNvSpPr txBox="1"/>
          <p:nvPr/>
        </p:nvSpPr>
        <p:spPr>
          <a:xfrm>
            <a:off x="1143104" y="4615886"/>
            <a:ext cx="1424557" cy="369332"/>
          </a:xfrm>
          <a:prstGeom prst="rect">
            <a:avLst/>
          </a:prstGeom>
          <a:noFill/>
        </p:spPr>
        <p:txBody>
          <a:bodyPr wrap="none" rtlCol="0">
            <a:spAutoFit/>
          </a:bodyPr>
          <a:lstStyle/>
          <a:p>
            <a:r>
              <a:rPr lang="en-TW" dirty="0"/>
              <a:t>incandescent</a:t>
            </a:r>
          </a:p>
        </p:txBody>
      </p:sp>
      <p:sp>
        <p:nvSpPr>
          <p:cNvPr id="8" name="TextBox 7">
            <a:extLst>
              <a:ext uri="{FF2B5EF4-FFF2-40B4-BE49-F238E27FC236}">
                <a16:creationId xmlns:a16="http://schemas.microsoft.com/office/drawing/2014/main" id="{0A4E8142-389C-FA7C-AE59-3A9072A779DA}"/>
              </a:ext>
            </a:extLst>
          </p:cNvPr>
          <p:cNvSpPr txBox="1"/>
          <p:nvPr/>
        </p:nvSpPr>
        <p:spPr>
          <a:xfrm>
            <a:off x="1193746" y="4154129"/>
            <a:ext cx="1453603" cy="369332"/>
          </a:xfrm>
          <a:prstGeom prst="rect">
            <a:avLst/>
          </a:prstGeom>
          <a:noFill/>
        </p:spPr>
        <p:txBody>
          <a:bodyPr wrap="none" rtlCol="0">
            <a:spAutoFit/>
          </a:bodyPr>
          <a:lstStyle/>
          <a:p>
            <a:r>
              <a:rPr lang="en-US" dirty="0"/>
              <a:t>E</a:t>
            </a:r>
            <a:r>
              <a:rPr lang="en-TW" dirty="0"/>
              <a:t>ngine motor</a:t>
            </a:r>
          </a:p>
        </p:txBody>
      </p:sp>
      <p:sp>
        <p:nvSpPr>
          <p:cNvPr id="9" name="TextBox 8">
            <a:extLst>
              <a:ext uri="{FF2B5EF4-FFF2-40B4-BE49-F238E27FC236}">
                <a16:creationId xmlns:a16="http://schemas.microsoft.com/office/drawing/2014/main" id="{3735952D-2A7A-2721-171E-34141E665850}"/>
              </a:ext>
            </a:extLst>
          </p:cNvPr>
          <p:cNvSpPr txBox="1"/>
          <p:nvPr/>
        </p:nvSpPr>
        <p:spPr>
          <a:xfrm>
            <a:off x="1180238" y="3560204"/>
            <a:ext cx="1447319" cy="369332"/>
          </a:xfrm>
          <a:prstGeom prst="rect">
            <a:avLst/>
          </a:prstGeom>
          <a:noFill/>
        </p:spPr>
        <p:txBody>
          <a:bodyPr wrap="none" rtlCol="0">
            <a:spAutoFit/>
          </a:bodyPr>
          <a:lstStyle/>
          <a:p>
            <a:r>
              <a:rPr lang="en-US" dirty="0"/>
              <a:t>N</a:t>
            </a:r>
            <a:r>
              <a:rPr lang="en-TW" dirty="0"/>
              <a:t>uclear plant</a:t>
            </a:r>
          </a:p>
        </p:txBody>
      </p:sp>
      <p:sp>
        <p:nvSpPr>
          <p:cNvPr id="10" name="TextBox 9">
            <a:extLst>
              <a:ext uri="{FF2B5EF4-FFF2-40B4-BE49-F238E27FC236}">
                <a16:creationId xmlns:a16="http://schemas.microsoft.com/office/drawing/2014/main" id="{73F89C81-E55C-A988-DA14-ED1B88A848E7}"/>
              </a:ext>
            </a:extLst>
          </p:cNvPr>
          <p:cNvSpPr txBox="1"/>
          <p:nvPr/>
        </p:nvSpPr>
        <p:spPr>
          <a:xfrm>
            <a:off x="1082422" y="3034522"/>
            <a:ext cx="1642950" cy="369332"/>
          </a:xfrm>
          <a:prstGeom prst="rect">
            <a:avLst/>
          </a:prstGeom>
          <a:noFill/>
        </p:spPr>
        <p:txBody>
          <a:bodyPr wrap="none" rtlCol="0">
            <a:spAutoFit/>
          </a:bodyPr>
          <a:lstStyle/>
          <a:p>
            <a:r>
              <a:rPr lang="en-US" dirty="0"/>
              <a:t>F</a:t>
            </a:r>
            <a:r>
              <a:rPr lang="en-TW" dirty="0"/>
              <a:t>ossil fuel plant</a:t>
            </a:r>
          </a:p>
        </p:txBody>
      </p:sp>
      <p:sp>
        <p:nvSpPr>
          <p:cNvPr id="11" name="TextBox 10">
            <a:extLst>
              <a:ext uri="{FF2B5EF4-FFF2-40B4-BE49-F238E27FC236}">
                <a16:creationId xmlns:a16="http://schemas.microsoft.com/office/drawing/2014/main" id="{AC6FC2D5-0B7F-49F3-9592-EAE72CF75FDF}"/>
              </a:ext>
            </a:extLst>
          </p:cNvPr>
          <p:cNvSpPr txBox="1"/>
          <p:nvPr/>
        </p:nvSpPr>
        <p:spPr>
          <a:xfrm>
            <a:off x="1496291" y="2521527"/>
            <a:ext cx="646331" cy="369332"/>
          </a:xfrm>
          <a:prstGeom prst="rect">
            <a:avLst/>
          </a:prstGeom>
          <a:noFill/>
        </p:spPr>
        <p:txBody>
          <a:bodyPr wrap="none" rtlCol="0">
            <a:spAutoFit/>
          </a:bodyPr>
          <a:lstStyle/>
          <a:p>
            <a:r>
              <a:rPr lang="en-TW" dirty="0"/>
              <a:t>wind</a:t>
            </a:r>
          </a:p>
        </p:txBody>
      </p:sp>
      <p:sp>
        <p:nvSpPr>
          <p:cNvPr id="12" name="TextBox 11">
            <a:extLst>
              <a:ext uri="{FF2B5EF4-FFF2-40B4-BE49-F238E27FC236}">
                <a16:creationId xmlns:a16="http://schemas.microsoft.com/office/drawing/2014/main" id="{D4BCD988-4304-A29B-75FB-130ABBB8C5B9}"/>
              </a:ext>
            </a:extLst>
          </p:cNvPr>
          <p:cNvSpPr txBox="1"/>
          <p:nvPr/>
        </p:nvSpPr>
        <p:spPr>
          <a:xfrm>
            <a:off x="1371600" y="2064327"/>
            <a:ext cx="1237903" cy="369332"/>
          </a:xfrm>
          <a:prstGeom prst="rect">
            <a:avLst/>
          </a:prstGeom>
          <a:noFill/>
        </p:spPr>
        <p:txBody>
          <a:bodyPr wrap="none" rtlCol="0">
            <a:spAutoFit/>
          </a:bodyPr>
          <a:lstStyle/>
          <a:p>
            <a:r>
              <a:rPr lang="en-US" dirty="0"/>
              <a:t>N</a:t>
            </a:r>
            <a:r>
              <a:rPr lang="en-TW" dirty="0"/>
              <a:t>atural gas</a:t>
            </a:r>
          </a:p>
        </p:txBody>
      </p:sp>
      <p:sp>
        <p:nvSpPr>
          <p:cNvPr id="13" name="TextBox 12">
            <a:extLst>
              <a:ext uri="{FF2B5EF4-FFF2-40B4-BE49-F238E27FC236}">
                <a16:creationId xmlns:a16="http://schemas.microsoft.com/office/drawing/2014/main" id="{49869EEF-C9C3-935D-915C-72A900A791D0}"/>
              </a:ext>
            </a:extLst>
          </p:cNvPr>
          <p:cNvSpPr txBox="1"/>
          <p:nvPr/>
        </p:nvSpPr>
        <p:spPr>
          <a:xfrm>
            <a:off x="564394" y="956427"/>
            <a:ext cx="2221955" cy="369332"/>
          </a:xfrm>
          <a:prstGeom prst="rect">
            <a:avLst/>
          </a:prstGeom>
          <a:noFill/>
        </p:spPr>
        <p:txBody>
          <a:bodyPr wrap="none" rtlCol="0">
            <a:spAutoFit/>
          </a:bodyPr>
          <a:lstStyle/>
          <a:p>
            <a:r>
              <a:rPr lang="en-US" dirty="0"/>
              <a:t>M</a:t>
            </a:r>
            <a:r>
              <a:rPr lang="en-TW" dirty="0"/>
              <a:t>echanical generator</a:t>
            </a:r>
          </a:p>
        </p:txBody>
      </p:sp>
      <p:sp>
        <p:nvSpPr>
          <p:cNvPr id="14" name="TextBox 13">
            <a:extLst>
              <a:ext uri="{FF2B5EF4-FFF2-40B4-BE49-F238E27FC236}">
                <a16:creationId xmlns:a16="http://schemas.microsoft.com/office/drawing/2014/main" id="{16480B9F-7F89-54FE-AB00-178624E26B15}"/>
              </a:ext>
            </a:extLst>
          </p:cNvPr>
          <p:cNvSpPr txBox="1"/>
          <p:nvPr/>
        </p:nvSpPr>
        <p:spPr>
          <a:xfrm>
            <a:off x="897473" y="1549474"/>
            <a:ext cx="2078005" cy="369332"/>
          </a:xfrm>
          <a:prstGeom prst="rect">
            <a:avLst/>
          </a:prstGeom>
          <a:noFill/>
        </p:spPr>
        <p:txBody>
          <a:bodyPr wrap="none" rtlCol="0">
            <a:spAutoFit/>
          </a:bodyPr>
          <a:lstStyle/>
          <a:p>
            <a:r>
              <a:rPr lang="en-US" dirty="0"/>
              <a:t>E</a:t>
            </a:r>
            <a:r>
              <a:rPr lang="en-TW" dirty="0"/>
              <a:t>lectricity generator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永續課程講義範本1">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永續課程講義範本1" id="{1528A92D-3ECA-4471-B35D-8D8E4312FCCC}" vid="{B593B868-0227-43A5-9D1A-6504591ED76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永續課程講義範本1</Template>
  <TotalTime>5343</TotalTime>
  <Words>1197</Words>
  <Application>Microsoft Macintosh PowerPoint</Application>
  <PresentationFormat>On-screen Show (4:3)</PresentationFormat>
  <Paragraphs>144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Cambria Math</vt:lpstr>
      <vt:lpstr>Times New Roman</vt:lpstr>
      <vt:lpstr>永續課程講義範本1</vt:lpstr>
      <vt:lpstr>能源運用類型及力學轉換 Types of energy use and mechanical conversion</vt:lpstr>
      <vt:lpstr>簡介introduction</vt:lpstr>
      <vt:lpstr>能量守恆定律Energy conservation law</vt:lpstr>
      <vt:lpstr>PowerPoint Presentation</vt:lpstr>
      <vt:lpstr>能量轉換實例 Energy conversion example</vt:lpstr>
      <vt:lpstr>PowerPoint Presentation</vt:lpstr>
      <vt:lpstr>PowerPoint Presentation</vt:lpstr>
      <vt:lpstr>能量轉換效率energy conversion efficiency</vt:lpstr>
      <vt:lpstr>PowerPoint Presentation</vt:lpstr>
      <vt:lpstr>PowerPoint Presentation</vt:lpstr>
      <vt:lpstr>開發中國家之能量運用Energy use in developing countries</vt:lpstr>
      <vt:lpstr>PowerPoint Presentation</vt:lpstr>
      <vt:lpstr>PowerPoint Presentation</vt:lpstr>
      <vt:lpstr>Energy use in Developing countries</vt:lpstr>
      <vt:lpstr>中國大陸經濟快速成長，致使煤炭燃燒遽增。 其電力約有 75% 來自煤。 The rapid economic growth in mainland China has led to a sharp increase in coal burning. About 75% of China’s electricity comes from coal, by some reports.</vt:lpstr>
      <vt:lpstr>能量當量：Barrels、Calories 和 Btus Energy Equivalents: Barrels, Calories and Btus</vt:lpstr>
      <vt:lpstr>肯亞居民使用人工泥漿及稻草磚塊建造房屋。 Kenyan residents use artificial mud and straw bricks to build their houses.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3-3能量守恆(24)</dc:title>
  <dc:creator>FHTLAB</dc:creator>
  <cp:lastModifiedBy>da yoda</cp:lastModifiedBy>
  <cp:revision>5</cp:revision>
  <dcterms:created xsi:type="dcterms:W3CDTF">2013-01-29T08:10:33Z</dcterms:created>
  <dcterms:modified xsi:type="dcterms:W3CDTF">2024-02-08T10:17:56Z</dcterms:modified>
</cp:coreProperties>
</file>