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8"/>
  </p:notesMasterIdLst>
  <p:sldIdLst>
    <p:sldId id="278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82" r:id="rId16"/>
    <p:sldId id="268" r:id="rId17"/>
    <p:sldId id="269" r:id="rId18"/>
    <p:sldId id="272" r:id="rId19"/>
    <p:sldId id="271" r:id="rId20"/>
    <p:sldId id="273" r:id="rId21"/>
    <p:sldId id="281" r:id="rId22"/>
    <p:sldId id="274" r:id="rId23"/>
    <p:sldId id="280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944C-7B2F-4264-836B-DD1687E49A8A}" type="datetimeFigureOut">
              <a:rPr lang="zh-TW" altLang="en-US" smtClean="0"/>
              <a:pPr/>
              <a:t>2024/2/7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6EE7-D956-4EE8-92AE-7D59446EDD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886700" cy="2240280"/>
          </a:xfrm>
        </p:spPr>
        <p:txBody>
          <a:bodyPr anchor="b">
            <a:normAutofit/>
          </a:bodyPr>
          <a:lstStyle>
            <a:lvl1pPr algn="ctr" latinLnBrk="0">
              <a:defRPr lang="zh-TW" sz="40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0" y="3854659"/>
            <a:ext cx="7886700" cy="11430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2600" cap="all" spc="38" baseline="0">
                <a:solidFill>
                  <a:schemeClr val="bg1"/>
                </a:solidFill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/>
              <a:t>按一下以編輯母片副標題樣式</a:t>
            </a:r>
            <a:endParaRPr lang="zh-TW" dirty="0"/>
          </a:p>
        </p:txBody>
      </p:sp>
      <p:sp>
        <p:nvSpPr>
          <p:cNvPr id="7" name="矩形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48858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 latinLnBrk="0">
              <a:spcBef>
                <a:spcPts val="600"/>
              </a:spcBef>
              <a:buNone/>
              <a:defRPr lang="zh-TW" sz="1200">
                <a:solidFill>
                  <a:schemeClr val="bg1"/>
                </a:solidFill>
              </a:defRPr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 latinLnBrk="0">
              <a:defRPr lang="zh-TW" sz="2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605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Copyright © </a:t>
            </a:r>
            <a:r>
              <a:rPr lang="zh-TW" altLang="en-US"/>
              <a:t>滄海書局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7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457325" cy="57197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286375" cy="57197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Copyright © </a:t>
            </a:r>
            <a:r>
              <a:rPr lang="zh-TW" altLang="en-US"/>
              <a:t>滄海書局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0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 latinLnBrk="0">
              <a:defRPr lang="zh-TW" sz="3300" spc="-38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500" cap="all" spc="38" baseline="0">
                <a:solidFill>
                  <a:schemeClr val="bg1"/>
                </a:solidFill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9" name="圖片版面配置區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3" name="圖片版面配置區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4" name="圖片版面配置區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15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2463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6858000" cy="5955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6348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3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 latinLnBrk="0">
              <a:defRPr lang="zh-TW" sz="3500" spc="-38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all" spc="38" baseline="0">
                <a:solidFill>
                  <a:schemeClr val="bg1"/>
                </a:solidFill>
              </a:defRPr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5743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43000" y="1714500"/>
            <a:ext cx="3371850" cy="4462272"/>
          </a:xfrm>
        </p:spPr>
        <p:txBody>
          <a:bodyPr>
            <a:normAutofit/>
          </a:bodyPr>
          <a:lstStyle>
            <a:lvl1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714500"/>
            <a:ext cx="3371850" cy="4462272"/>
          </a:xfrm>
        </p:spPr>
        <p:txBody>
          <a:bodyPr>
            <a:normAutofit/>
          </a:bodyPr>
          <a:lstStyle>
            <a:lvl1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latinLnBrk="0">
              <a:defRPr lang="zh-TW" sz="2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5286" y="1733162"/>
            <a:ext cx="3374136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1" cap="all" baseline="0">
                <a:latin typeface="+mj-lt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45286" y="2481944"/>
            <a:ext cx="3374136" cy="3690257"/>
          </a:xfrm>
        </p:spPr>
        <p:txBody>
          <a:bodyPr>
            <a:normAutofit/>
          </a:bodyPr>
          <a:lstStyle>
            <a:lvl1pPr latinLnBrk="0">
              <a:defRPr lang="zh-TW" sz="2200"/>
            </a:lvl1pPr>
            <a:lvl2pPr latinLnBrk="0">
              <a:defRPr lang="zh-TW" sz="2200"/>
            </a:lvl2pPr>
            <a:lvl3pPr latinLnBrk="0">
              <a:defRPr lang="zh-TW" sz="2200"/>
            </a:lvl3pPr>
            <a:lvl4pPr latinLnBrk="0">
              <a:defRPr lang="zh-TW" sz="2200"/>
            </a:lvl4pPr>
            <a:lvl5pPr latinLnBrk="0">
              <a:defRPr lang="zh-TW" sz="22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733162"/>
            <a:ext cx="3374136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 b="1" cap="all" baseline="0">
                <a:latin typeface="+mj-lt"/>
              </a:defRPr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481944"/>
            <a:ext cx="3374136" cy="3690257"/>
          </a:xfrm>
        </p:spPr>
        <p:txBody>
          <a:bodyPr>
            <a:normAutofit/>
          </a:bodyPr>
          <a:lstStyle>
            <a:lvl1pPr latinLnBrk="0">
              <a:defRPr lang="zh-TW" sz="2200"/>
            </a:lvl1pPr>
            <a:lvl2pPr latinLnBrk="0">
              <a:defRPr lang="zh-TW" sz="2200"/>
            </a:lvl2pPr>
            <a:lvl3pPr latinLnBrk="0">
              <a:defRPr lang="zh-TW" sz="2200"/>
            </a:lvl3pPr>
            <a:lvl4pPr latinLnBrk="0">
              <a:defRPr lang="zh-TW" sz="2200"/>
            </a:lvl4pPr>
            <a:lvl5pPr latinLnBrk="0">
              <a:defRPr lang="zh-TW" sz="22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Copyright © </a:t>
            </a:r>
            <a:r>
              <a:rPr lang="zh-TW" altLang="en-US"/>
              <a:t>滄海書局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Copyright © </a:t>
            </a:r>
            <a:r>
              <a:rPr lang="zh-TW" altLang="en-US"/>
              <a:t>滄海書局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9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 latinLnBrk="0">
              <a:defRPr lang="zh-TW" sz="2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400"/>
            </a:lvl2pPr>
            <a:lvl3pPr latinLnBrk="0">
              <a:defRPr lang="zh-TW" sz="2400"/>
            </a:lvl3pPr>
            <a:lvl4pPr latinLnBrk="0">
              <a:defRPr lang="zh-TW" sz="2400"/>
            </a:lvl4pPr>
            <a:lvl5pPr latinLnBrk="0">
              <a:defRPr lang="zh-TW" sz="2400"/>
            </a:lvl5pPr>
            <a:lvl6pPr latinLnBrk="0">
              <a:defRPr lang="zh-TW" sz="1050"/>
            </a:lvl6pPr>
            <a:lvl7pPr latinLnBrk="0">
              <a:defRPr lang="zh-TW" sz="1050"/>
            </a:lvl7pPr>
            <a:lvl8pPr latinLnBrk="0">
              <a:defRPr lang="zh-TW" sz="1050"/>
            </a:lvl8pPr>
            <a:lvl9pPr latinLnBrk="0">
              <a:defRPr lang="zh-TW" sz="10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 latinLnBrk="0">
              <a:spcBef>
                <a:spcPts val="600"/>
              </a:spcBef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Copyright © </a:t>
            </a:r>
            <a:r>
              <a:rPr lang="zh-TW" altLang="en-US"/>
              <a:t>滄海書局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1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3000" y="1714500"/>
            <a:ext cx="6858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140931" y="6601556"/>
            <a:ext cx="11505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00">
                <a:solidFill>
                  <a:schemeClr val="bg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43000" y="6601556"/>
            <a:ext cx="48685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60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420874" y="6601556"/>
            <a:ext cx="5801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600">
                <a:solidFill>
                  <a:schemeClr val="bg1"/>
                </a:solidFill>
              </a:defRPr>
            </a:lvl1pPr>
          </a:lstStyle>
          <a:p>
            <a:fld id="{08EE5728-927D-4899-8F57-AEB4512E7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TW" sz="35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9154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972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2400" b="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687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lang="zh-TW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能源運用類型及力學轉換</a:t>
            </a:r>
            <a:br>
              <a:rPr lang="en-US" altLang="zh-TW" dirty="0"/>
            </a:br>
            <a:r>
              <a:rPr lang="en-US" altLang="zh-TW" dirty="0"/>
              <a:t>Types of energy use and mechanical conversion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能量力學</a:t>
            </a:r>
            <a:r>
              <a:rPr lang="en-US" altLang="zh-TW" dirty="0"/>
              <a:t>-</a:t>
            </a:r>
            <a:r>
              <a:rPr lang="zh-TW" altLang="en-US" dirty="0"/>
              <a:t>專題研討</a:t>
            </a:r>
            <a:endParaRPr lang="en-US" altLang="zh-TW" dirty="0"/>
          </a:p>
          <a:p>
            <a:r>
              <a:rPr lang="en-US" altLang="zh-TW" dirty="0"/>
              <a:t>Energy Mechanics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335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A85F3-10C0-A69A-4E92-92D687B3F161}"/>
              </a:ext>
            </a:extLst>
          </p:cNvPr>
          <p:cNvSpPr txBox="1"/>
          <p:nvPr/>
        </p:nvSpPr>
        <p:spPr>
          <a:xfrm>
            <a:off x="1414821" y="4842164"/>
            <a:ext cx="631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We utilize the projectile motion equation with zero initial velocity.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8229600" cy="335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97002-4909-ED05-0051-9A1E547A371D}"/>
              </a:ext>
            </a:extLst>
          </p:cNvPr>
          <p:cNvSpPr txBox="1"/>
          <p:nvPr/>
        </p:nvSpPr>
        <p:spPr>
          <a:xfrm>
            <a:off x="683568" y="1916832"/>
            <a:ext cx="763284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A rock is dropped from a bridge and takes 1.4 seconds to reach the surface of the river. How high is the bridge?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A85F3-10C0-A69A-4E92-92D687B3F161}"/>
              </a:ext>
            </a:extLst>
          </p:cNvPr>
          <p:cNvSpPr txBox="1"/>
          <p:nvPr/>
        </p:nvSpPr>
        <p:spPr>
          <a:xfrm>
            <a:off x="1414821" y="4842164"/>
            <a:ext cx="631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We utilize the projectile motion equation with zero initial velocity.</a:t>
            </a:r>
          </a:p>
        </p:txBody>
      </p:sp>
    </p:spTree>
    <p:extLst>
      <p:ext uri="{BB962C8B-B14F-4D97-AF65-F5344CB8AC3E}">
        <p14:creationId xmlns:p14="http://schemas.microsoft.com/office/powerpoint/2010/main" val="362918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34280"/>
            <a:ext cx="6858000" cy="595536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力及牛頓運動定律</a:t>
            </a:r>
            <a:r>
              <a:rPr lang="en-US" altLang="zh-TW" sz="2400" dirty="0">
                <a:solidFill>
                  <a:schemeClr val="tx2"/>
                </a:solidFill>
              </a:rPr>
              <a:t>Forces and Newton's Laws of Motion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牛頓第一定律</a:t>
            </a:r>
            <a:r>
              <a:rPr lang="en-US" altLang="zh-TW" dirty="0"/>
              <a:t>Newton’s First Law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72"/>
            <a:ext cx="8229600" cy="8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30594"/>
            <a:ext cx="8229600" cy="286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牛頓第二定律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8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99639"/>
            <a:ext cx="3633788" cy="9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8229600" cy="33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7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07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72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7F8EC-8A81-A972-ABA3-7B36853025BB}"/>
              </a:ext>
            </a:extLst>
          </p:cNvPr>
          <p:cNvSpPr txBox="1"/>
          <p:nvPr/>
        </p:nvSpPr>
        <p:spPr>
          <a:xfrm>
            <a:off x="755576" y="1988840"/>
            <a:ext cx="7488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A truck has 15 kg of mass, and experiences a net force of 120 N. What is the truck speed after 5 seconds?</a:t>
            </a:r>
            <a:endParaRPr lang="en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牛頓第三定律</a:t>
            </a:r>
            <a:r>
              <a:rPr lang="en-US" altLang="zh-TW" dirty="0">
                <a:solidFill>
                  <a:schemeClr val="tx2"/>
                </a:solidFill>
              </a:rPr>
              <a:t>Newton’s Third Law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44483"/>
            <a:ext cx="8229600" cy="257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488950"/>
          </a:xfrm>
        </p:spPr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2"/>
                </a:solidFill>
              </a:rPr>
              <a:t>利用火箭排出氣體的反作用力使火箭加速。</a:t>
            </a:r>
            <a:br>
              <a:rPr lang="en-US" altLang="zh-TW" sz="2000" dirty="0">
                <a:solidFill>
                  <a:schemeClr val="tx2"/>
                </a:solidFill>
              </a:rPr>
            </a:br>
            <a:r>
              <a:rPr lang="en-US" altLang="zh-TW" sz="2000" dirty="0">
                <a:solidFill>
                  <a:schemeClr val="tx2"/>
                </a:solidFill>
              </a:rPr>
              <a:t>The reaction force of the rocket exhaust gas is used to accelerate the rocket.</a:t>
            </a:r>
            <a:endParaRPr lang="zh-TW" altLang="en-US" sz="20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1181646"/>
            <a:ext cx="236910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重量與質量比較</a:t>
            </a:r>
            <a:r>
              <a:rPr lang="en-US" altLang="zh-TW" sz="2400" dirty="0">
                <a:solidFill>
                  <a:schemeClr val="tx2"/>
                </a:solidFill>
              </a:rPr>
              <a:t>Weight vs mass comparison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重量是一個力，並且是地心引力施加於此物體的量度，而質量是物質固有的本質。</a:t>
            </a:r>
            <a:endParaRPr lang="en-US" altLang="zh-TW" dirty="0"/>
          </a:p>
          <a:p>
            <a:r>
              <a:rPr lang="en-US" altLang="zh-TW" dirty="0"/>
              <a:t>Weight is a force and is the measure of gravity exerted on an object, while mass is an inherent quality of matter.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76383"/>
            <a:ext cx="8229600" cy="327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7AF75-3BBF-ABBF-6F7E-B53DB6DF054D}"/>
              </a:ext>
            </a:extLst>
          </p:cNvPr>
          <p:cNvSpPr txBox="1"/>
          <p:nvPr/>
        </p:nvSpPr>
        <p:spPr>
          <a:xfrm>
            <a:off x="899592" y="3140968"/>
            <a:ext cx="75608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A Neon car 2,600 </a:t>
            </a:r>
            <a:r>
              <a:rPr lang="en-US" altLang="ja-JP" b="0" i="0" u="none" strike="noStrike" dirty="0" err="1">
                <a:solidFill>
                  <a:srgbClr val="333333"/>
                </a:solidFill>
                <a:effectLst/>
                <a:latin typeface="Noto Sans TC"/>
              </a:rPr>
              <a:t>lb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 in weight takes 9 seconds to go from 0 mph to 60 mph. A Cadillac is 3,550 </a:t>
            </a:r>
            <a:r>
              <a:rPr lang="en-US" altLang="ja-JP" b="0" i="0" u="none" strike="noStrike" dirty="0" err="1">
                <a:solidFill>
                  <a:srgbClr val="333333"/>
                </a:solidFill>
                <a:effectLst/>
                <a:latin typeface="Noto Sans TC"/>
              </a:rPr>
              <a:t>lb</a:t>
            </a:r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 and has the same engine force as the Neon. Calculate how much time is needed for the Cadillac to go from 0 mph to 60 mph.</a:t>
            </a:r>
          </a:p>
          <a:p>
            <a:endParaRPr lang="en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牛頓運動定律</a:t>
            </a:r>
            <a:r>
              <a:rPr lang="en-US" altLang="zh-TW" sz="2400" dirty="0">
                <a:solidFill>
                  <a:schemeClr val="tx2"/>
                </a:solidFill>
              </a:rPr>
              <a:t>Newton's laws of motion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力學有一分支專門討論物件運動而不管它發生的原因，稱之為</a:t>
            </a:r>
            <a:r>
              <a:rPr lang="zh-TW" altLang="en-US" dirty="0">
                <a:solidFill>
                  <a:schemeClr val="accent3"/>
                </a:solidFill>
              </a:rPr>
              <a:t>運動學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There is a branch of mechanics called kinematics that deals with the movement of objects regardless of the reasons why they occur.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369" y="2781300"/>
            <a:ext cx="2593658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701" y="4077072"/>
            <a:ext cx="4060507" cy="5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013176"/>
            <a:ext cx="314039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F5A54F-A065-BF81-1C85-C6BF8895047A}"/>
                  </a:ext>
                </a:extLst>
              </p:cNvPr>
              <p:cNvSpPr txBox="1"/>
              <p:nvPr/>
            </p:nvSpPr>
            <p:spPr>
              <a:xfrm>
                <a:off x="6173294" y="3021856"/>
                <a:ext cx="75430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F5A54F-A065-BF81-1C85-C6BF88950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94" y="3021856"/>
                <a:ext cx="754309" cy="518604"/>
              </a:xfrm>
              <a:prstGeom prst="rect">
                <a:avLst/>
              </a:prstGeom>
              <a:blipFill>
                <a:blip r:embed="rId5"/>
                <a:stretch>
                  <a:fillRect l="-5000" t="-7317" r="-3333" b="-146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B07E8D-CEED-836B-1FCE-48137E2171C7}"/>
                  </a:ext>
                </a:extLst>
              </p:cNvPr>
              <p:cNvSpPr txBox="1"/>
              <p:nvPr/>
            </p:nvSpPr>
            <p:spPr>
              <a:xfrm>
                <a:off x="4486012" y="5205129"/>
                <a:ext cx="457200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B07E8D-CEED-836B-1FCE-48137E217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12" y="5205129"/>
                <a:ext cx="4572000" cy="612732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ABE88F-AE41-70CA-3F40-7A56ECF43238}"/>
                  </a:ext>
                </a:extLst>
              </p:cNvPr>
              <p:cNvSpPr txBox="1"/>
              <p:nvPr/>
            </p:nvSpPr>
            <p:spPr>
              <a:xfrm>
                <a:off x="6641437" y="4234295"/>
                <a:ext cx="9382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ABE88F-AE41-70CA-3F40-7A56ECF43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37" y="4234295"/>
                <a:ext cx="938206" cy="276999"/>
              </a:xfrm>
              <a:prstGeom prst="rect">
                <a:avLst/>
              </a:prstGeom>
              <a:blipFill>
                <a:blip r:embed="rId7"/>
                <a:stretch>
                  <a:fillRect l="-5333" r="-4000" b="-869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78754"/>
            <a:ext cx="6858000" cy="59553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功及能量及單位</a:t>
            </a:r>
            <a:r>
              <a:rPr lang="en-US" altLang="zh-TW" sz="2400" dirty="0">
                <a:solidFill>
                  <a:schemeClr val="tx2"/>
                </a:solidFill>
              </a:rPr>
              <a:t>Work and energy and units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2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78754"/>
            <a:ext cx="6858000" cy="59553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功及能量及單位</a:t>
            </a:r>
            <a:r>
              <a:rPr lang="en-US" altLang="zh-TW" sz="2400" dirty="0">
                <a:solidFill>
                  <a:schemeClr val="tx2"/>
                </a:solidFill>
              </a:rPr>
              <a:t>Work and energy and units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2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A328B-6C5A-1652-530C-E336294AC15A}"/>
              </a:ext>
            </a:extLst>
          </p:cNvPr>
          <p:cNvSpPr txBox="1"/>
          <p:nvPr/>
        </p:nvSpPr>
        <p:spPr>
          <a:xfrm>
            <a:off x="755576" y="1988840"/>
            <a:ext cx="74888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A pushcart with 10 kg mass has initial velocity of 5 m/s. At what height does the potential energy equal to the kinetic energy?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416558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302" y="908050"/>
            <a:ext cx="865339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302" y="908050"/>
            <a:ext cx="865339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2F35D-12F4-4DBE-57B7-ED2C7DB7CEA7}"/>
              </a:ext>
            </a:extLst>
          </p:cNvPr>
          <p:cNvSpPr txBox="1"/>
          <p:nvPr/>
        </p:nvSpPr>
        <p:spPr>
          <a:xfrm>
            <a:off x="539552" y="1414517"/>
            <a:ext cx="79928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solidFill>
                  <a:srgbClr val="333333"/>
                </a:solidFill>
                <a:effectLst/>
                <a:latin typeface="Noto Sans TC"/>
              </a:rPr>
              <a:t>What net force, at the surface of water, is needed to bring to a stop a 1,000 kg vehicle traveling with 10 km/h speed?</a:t>
            </a:r>
            <a:endParaRPr lang="en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8FDC8-9AD7-7C76-B230-902E361F3A22}"/>
              </a:ext>
            </a:extLst>
          </p:cNvPr>
          <p:cNvSpPr txBox="1"/>
          <p:nvPr/>
        </p:nvSpPr>
        <p:spPr>
          <a:xfrm>
            <a:off x="1143000" y="2590466"/>
            <a:ext cx="7029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Noto Sans TC"/>
              </a:rPr>
              <a:t>We utilize the fact that work done is equal to the change in kinetic energy.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45233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3" y="-95258"/>
            <a:ext cx="7787207" cy="1541184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2"/>
                </a:solidFill>
              </a:rPr>
              <a:t>簡單機械：</a:t>
            </a:r>
            <a:r>
              <a:rPr lang="en-US" altLang="zh-TW" sz="2400" dirty="0">
                <a:solidFill>
                  <a:schemeClr val="tx2"/>
                </a:solidFill>
              </a:rPr>
              <a:t>(a) </a:t>
            </a:r>
            <a:r>
              <a:rPr lang="zh-TW" altLang="en-US" sz="2400" dirty="0">
                <a:solidFill>
                  <a:schemeClr val="tx2"/>
                </a:solidFill>
              </a:rPr>
              <a:t>槓桿；</a:t>
            </a:r>
            <a:r>
              <a:rPr lang="en-US" altLang="zh-TW" sz="2400" dirty="0">
                <a:solidFill>
                  <a:schemeClr val="tx2"/>
                </a:solidFill>
              </a:rPr>
              <a:t>(b) </a:t>
            </a:r>
            <a:r>
              <a:rPr lang="zh-TW" altLang="en-US" sz="2400" dirty="0">
                <a:solidFill>
                  <a:schemeClr val="tx2"/>
                </a:solidFill>
              </a:rPr>
              <a:t>手推車；</a:t>
            </a:r>
            <a:br>
              <a:rPr lang="en-US" altLang="zh-TW" sz="2400" dirty="0">
                <a:solidFill>
                  <a:schemeClr val="tx2"/>
                </a:solidFill>
              </a:rPr>
            </a:br>
            <a:r>
              <a:rPr lang="en-US" altLang="zh-TW" sz="2400" dirty="0">
                <a:solidFill>
                  <a:schemeClr val="tx2"/>
                </a:solidFill>
              </a:rPr>
              <a:t>Simple machines: (a) lever; (b) wheelbarrow;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39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985149" cy="48895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簡單機械：</a:t>
            </a:r>
            <a:r>
              <a:rPr lang="en-US" altLang="zh-TW" dirty="0">
                <a:solidFill>
                  <a:schemeClr val="tx2"/>
                </a:solidFill>
              </a:rPr>
              <a:t>(c) </a:t>
            </a:r>
            <a:r>
              <a:rPr lang="zh-TW" altLang="en-US" dirty="0">
                <a:solidFill>
                  <a:schemeClr val="tx2"/>
                </a:solidFill>
              </a:rPr>
              <a:t>斜面</a:t>
            </a:r>
            <a:r>
              <a:rPr lang="en-US" altLang="zh-TW" dirty="0">
                <a:solidFill>
                  <a:schemeClr val="tx2"/>
                </a:solidFill>
              </a:rPr>
              <a:t>——</a:t>
            </a:r>
            <a:r>
              <a:rPr lang="zh-TW" altLang="en-US" dirty="0">
                <a:solidFill>
                  <a:schemeClr val="tx2"/>
                </a:solidFill>
              </a:rPr>
              <a:t>建造金字塔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Simple Machines: (c) Incline – Building a Pyramid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8229600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01403"/>
            <a:ext cx="72008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tx2"/>
                </a:solidFill>
              </a:rPr>
              <a:t>簡單機械：</a:t>
            </a:r>
            <a:r>
              <a:rPr lang="en-US" altLang="zh-TW" dirty="0">
                <a:solidFill>
                  <a:schemeClr val="tx2"/>
                </a:solidFill>
              </a:rPr>
              <a:t>(d) </a:t>
            </a:r>
            <a:r>
              <a:rPr lang="zh-TW" altLang="en-US" dirty="0">
                <a:solidFill>
                  <a:schemeClr val="tx2"/>
                </a:solidFill>
              </a:rPr>
              <a:t>輪軸；及</a:t>
            </a:r>
            <a:r>
              <a:rPr lang="en-US" altLang="zh-TW" dirty="0">
                <a:solidFill>
                  <a:schemeClr val="tx2"/>
                </a:solidFill>
              </a:rPr>
              <a:t>(e) </a:t>
            </a:r>
            <a:r>
              <a:rPr lang="zh-TW" altLang="en-US" dirty="0">
                <a:solidFill>
                  <a:schemeClr val="tx2"/>
                </a:solidFill>
              </a:rPr>
              <a:t>滑輪系統。</a:t>
            </a:r>
            <a:br>
              <a:rPr lang="en-US" altLang="zh-TW" dirty="0">
                <a:solidFill>
                  <a:schemeClr val="tx2"/>
                </a:solidFill>
              </a:rPr>
            </a:br>
            <a:r>
              <a:rPr lang="en-US" altLang="zh-TW" dirty="0">
                <a:solidFill>
                  <a:schemeClr val="tx2"/>
                </a:solidFill>
              </a:rPr>
              <a:t>Simple machines: (d) wheel and axle; and (e) pulley system.</a:t>
            </a:r>
            <a:endParaRPr lang="zh-TW" altLang="en-US" dirty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387" y="2054337"/>
            <a:ext cx="8785225" cy="43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7710937" y="2132856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為何省</a:t>
            </a:r>
            <a:r>
              <a:rPr lang="en-US" altLang="zh-TW" dirty="0"/>
              <a:t>50lb?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28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285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7A4C6-06FE-794C-D4EC-E669139C1461}"/>
              </a:ext>
            </a:extLst>
          </p:cNvPr>
          <p:cNvSpPr txBox="1"/>
          <p:nvPr/>
        </p:nvSpPr>
        <p:spPr>
          <a:xfrm>
            <a:off x="508086" y="2060848"/>
            <a:ext cx="79523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TW" dirty="0"/>
              <a:t>A train takes 40 minutes to travel in a straight path between cities with speed 30 m/s.</a:t>
            </a:r>
          </a:p>
          <a:p>
            <a:r>
              <a:rPr lang="en-TW" dirty="0"/>
              <a:t>What is the distance between cities?</a:t>
            </a:r>
          </a:p>
        </p:txBody>
      </p:sp>
    </p:spTree>
    <p:extLst>
      <p:ext uri="{BB962C8B-B14F-4D97-AF65-F5344CB8AC3E}">
        <p14:creationId xmlns:p14="http://schemas.microsoft.com/office/powerpoint/2010/main" val="25948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9480"/>
            <a:ext cx="8229600" cy="364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9EBC6-0D15-607D-139C-FECB8A95FAE0}"/>
              </a:ext>
            </a:extLst>
          </p:cNvPr>
          <p:cNvSpPr txBox="1"/>
          <p:nvPr/>
        </p:nvSpPr>
        <p:spPr>
          <a:xfrm>
            <a:off x="539552" y="1931958"/>
            <a:ext cx="7952346" cy="64633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TW" dirty="0"/>
              <a:t>The speed of light is 300,000 km/s and distance of Earth to Sun is 155 million km.</a:t>
            </a:r>
          </a:p>
          <a:p>
            <a:r>
              <a:rPr lang="en-TW" dirty="0"/>
              <a:t>What is the time light takes to travel to the Earth from the Sun?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540"/>
            <a:ext cx="8229600" cy="27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07E4E-89E0-7A3E-F840-B775F430E86E}"/>
              </a:ext>
            </a:extLst>
          </p:cNvPr>
          <p:cNvSpPr txBox="1"/>
          <p:nvPr/>
        </p:nvSpPr>
        <p:spPr>
          <a:xfrm>
            <a:off x="539552" y="1931958"/>
            <a:ext cx="7952346" cy="3693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TW" dirty="0"/>
              <a:t>Please convert 1 m/s to miles per hour.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3244"/>
            <a:ext cx="8229600" cy="3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A6898-B4BF-BAA6-5699-197F5551B2FD}"/>
              </a:ext>
            </a:extLst>
          </p:cNvPr>
          <p:cNvSpPr txBox="1"/>
          <p:nvPr/>
        </p:nvSpPr>
        <p:spPr>
          <a:xfrm>
            <a:off x="539552" y="1931958"/>
            <a:ext cx="7952346" cy="3693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TW" dirty="0"/>
              <a:t>Calculate the acceleration of a vehicle that reaches 20 m/s (45 mph) in 2 seconds.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29600" cy="42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B6BE6-4088-172F-A6DB-106560466186}"/>
              </a:ext>
            </a:extLst>
          </p:cNvPr>
          <p:cNvSpPr txBox="1"/>
          <p:nvPr/>
        </p:nvSpPr>
        <p:spPr>
          <a:xfrm>
            <a:off x="436921" y="285293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5728-927D-4899-8F57-AEB4512E7F76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1266825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440305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439388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461" y="4653136"/>
            <a:ext cx="241363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永續課程講義範本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永續課程講義範本1" id="{1528A92D-3ECA-4471-B35D-8D8E4312FCCC}" vid="{B593B868-0227-43A5-9D1A-6504591ED7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永續課程講義範本1</Template>
  <TotalTime>2591</TotalTime>
  <Words>616</Words>
  <Application>Microsoft Macintosh PowerPoint</Application>
  <PresentationFormat>On-screen Show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Noto Sans TC</vt:lpstr>
      <vt:lpstr>Arial</vt:lpstr>
      <vt:lpstr>Calibri</vt:lpstr>
      <vt:lpstr>Calibri Light</vt:lpstr>
      <vt:lpstr>Cambria Math</vt:lpstr>
      <vt:lpstr>Times New Roman</vt:lpstr>
      <vt:lpstr>永續課程講義範本1</vt:lpstr>
      <vt:lpstr>能源運用類型及力學轉換 Types of energy use and mechanical conversion</vt:lpstr>
      <vt:lpstr>牛頓運動定律Newton's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力及牛頓運動定律Forces and Newton's Laws of Motion</vt:lpstr>
      <vt:lpstr>牛頓第二定律</vt:lpstr>
      <vt:lpstr>PowerPoint Presentation</vt:lpstr>
      <vt:lpstr>PowerPoint Presentation</vt:lpstr>
      <vt:lpstr>PowerPoint Presentation</vt:lpstr>
      <vt:lpstr>牛頓第三定律Newton’s Third Law</vt:lpstr>
      <vt:lpstr>利用火箭排出氣體的反作用力使火箭加速。 The reaction force of the rocket exhaust gas is used to accelerate the rocket.</vt:lpstr>
      <vt:lpstr>重量與質量比較Weight vs mass comparison</vt:lpstr>
      <vt:lpstr>功及能量及單位Work and energy and units</vt:lpstr>
      <vt:lpstr>功及能量及單位Work and energy and units</vt:lpstr>
      <vt:lpstr>PowerPoint Presentation</vt:lpstr>
      <vt:lpstr>PowerPoint Presentation</vt:lpstr>
      <vt:lpstr>簡單機械：(a) 槓桿；(b) 手推車； Simple machines: (a) lever; (b) wheelbarrow;</vt:lpstr>
      <vt:lpstr>簡單機械：(c) 斜面——建造金字塔 Simple Machines: (c) Incline – Building a Pyramid</vt:lpstr>
      <vt:lpstr>簡單機械：(d) 輪軸；及(e) 滑輪系統。 Simple machines: (d) wheel and axle; and (e) pulley system.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3-2能量力學-專題研討(21)</dc:title>
  <dc:creator>FHTLAB</dc:creator>
  <cp:lastModifiedBy>da yoda</cp:lastModifiedBy>
  <cp:revision>9</cp:revision>
  <dcterms:created xsi:type="dcterms:W3CDTF">2013-01-29T07:56:01Z</dcterms:created>
  <dcterms:modified xsi:type="dcterms:W3CDTF">2024-02-07T07:24:26Z</dcterms:modified>
</cp:coreProperties>
</file>