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1"/>
  </p:sldMasterIdLst>
  <p:notesMasterIdLst>
    <p:notesMasterId r:id="rId43"/>
  </p:notesMasterIdLst>
  <p:sldIdLst>
    <p:sldId id="296" r:id="rId2"/>
    <p:sldId id="257" r:id="rId3"/>
    <p:sldId id="258" r:id="rId4"/>
    <p:sldId id="259" r:id="rId5"/>
    <p:sldId id="297" r:id="rId6"/>
    <p:sldId id="262" r:id="rId7"/>
    <p:sldId id="263" r:id="rId8"/>
    <p:sldId id="264" r:id="rId9"/>
    <p:sldId id="265" r:id="rId10"/>
    <p:sldId id="266" r:id="rId11"/>
    <p:sldId id="267" r:id="rId12"/>
    <p:sldId id="268" r:id="rId13"/>
    <p:sldId id="269" r:id="rId14"/>
    <p:sldId id="298" r:id="rId15"/>
    <p:sldId id="270" r:id="rId16"/>
    <p:sldId id="271" r:id="rId17"/>
    <p:sldId id="272" r:id="rId18"/>
    <p:sldId id="299" r:id="rId19"/>
    <p:sldId id="273" r:id="rId20"/>
    <p:sldId id="274" r:id="rId21"/>
    <p:sldId id="300" r:id="rId22"/>
    <p:sldId id="275" r:id="rId23"/>
    <p:sldId id="276" r:id="rId24"/>
    <p:sldId id="278" r:id="rId25"/>
    <p:sldId id="279" r:id="rId26"/>
    <p:sldId id="282" r:id="rId27"/>
    <p:sldId id="301" r:id="rId28"/>
    <p:sldId id="280" r:id="rId29"/>
    <p:sldId id="281" r:id="rId30"/>
    <p:sldId id="284" r:id="rId31"/>
    <p:sldId id="302" r:id="rId32"/>
    <p:sldId id="286" r:id="rId33"/>
    <p:sldId id="287" r:id="rId34"/>
    <p:sldId id="303" r:id="rId35"/>
    <p:sldId id="289" r:id="rId36"/>
    <p:sldId id="290" r:id="rId37"/>
    <p:sldId id="291" r:id="rId38"/>
    <p:sldId id="292" r:id="rId39"/>
    <p:sldId id="293" r:id="rId40"/>
    <p:sldId id="294" r:id="rId41"/>
    <p:sldId id="295" r:id="rId42"/>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40"/>
  </p:normalViewPr>
  <p:slideViewPr>
    <p:cSldViewPr>
      <p:cViewPr varScale="1">
        <p:scale>
          <a:sx n="92" d="100"/>
          <a:sy n="92" d="100"/>
        </p:scale>
        <p:origin x="1664"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89944C-7B2F-4264-836B-DD1687E49A8A}" type="datetimeFigureOut">
              <a:rPr lang="zh-TW" altLang="en-US" smtClean="0"/>
              <a:pPr/>
              <a:t>2024/2/7</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276EE7-D956-4EE8-92AE-7D59446EDDCF}"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W4</a:t>
            </a:r>
            <a:r>
              <a:rPr lang="zh-TW" altLang="en-US" dirty="0"/>
              <a:t>第一階段能量轉換分組及配題</a:t>
            </a:r>
          </a:p>
        </p:txBody>
      </p:sp>
      <p:sp>
        <p:nvSpPr>
          <p:cNvPr id="4" name="投影片編號版面配置區 3"/>
          <p:cNvSpPr>
            <a:spLocks noGrp="1"/>
          </p:cNvSpPr>
          <p:nvPr>
            <p:ph type="sldNum" sz="quarter" idx="10"/>
          </p:nvPr>
        </p:nvSpPr>
        <p:spPr/>
        <p:txBody>
          <a:bodyPr/>
          <a:lstStyle/>
          <a:p>
            <a:fld id="{5A276EE7-D956-4EE8-92AE-7D59446EDDCF}" type="slidenum">
              <a:rPr lang="zh-TW" altLang="en-US" smtClean="0"/>
              <a:pPr/>
              <a:t>8</a:t>
            </a:fld>
            <a:endParaRPr lang="zh-TW" altLang="en-US"/>
          </a:p>
        </p:txBody>
      </p:sp>
    </p:spTree>
    <p:extLst>
      <p:ext uri="{BB962C8B-B14F-4D97-AF65-F5344CB8AC3E}">
        <p14:creationId xmlns:p14="http://schemas.microsoft.com/office/powerpoint/2010/main" val="2015645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solidFill>
          <a:schemeClr val="accent1"/>
        </a:solid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628650" y="1600200"/>
            <a:ext cx="7886700" cy="2240280"/>
          </a:xfrm>
        </p:spPr>
        <p:txBody>
          <a:bodyPr anchor="b">
            <a:normAutofit/>
          </a:bodyPr>
          <a:lstStyle>
            <a:lvl1pPr algn="ctr" latinLnBrk="0">
              <a:defRPr lang="zh-TW" sz="4000" b="1">
                <a:solidFill>
                  <a:schemeClr val="bg1"/>
                </a:solidFill>
              </a:defRPr>
            </a:lvl1pPr>
          </a:lstStyle>
          <a:p>
            <a:r>
              <a:rPr lang="zh-TW" altLang="en-US"/>
              <a:t>按一下以編輯母片標題樣式</a:t>
            </a:r>
            <a:endParaRPr lang="zh-TW" dirty="0"/>
          </a:p>
        </p:txBody>
      </p:sp>
      <p:sp>
        <p:nvSpPr>
          <p:cNvPr id="3" name="副標題 2"/>
          <p:cNvSpPr>
            <a:spLocks noGrp="1"/>
          </p:cNvSpPr>
          <p:nvPr>
            <p:ph type="subTitle" idx="1"/>
          </p:nvPr>
        </p:nvSpPr>
        <p:spPr>
          <a:xfrm>
            <a:off x="628650" y="3854659"/>
            <a:ext cx="7886700" cy="1143000"/>
          </a:xfrm>
        </p:spPr>
        <p:txBody>
          <a:bodyPr>
            <a:normAutofit/>
          </a:bodyPr>
          <a:lstStyle>
            <a:lvl1pPr marL="0" indent="0" algn="ctr" latinLnBrk="0">
              <a:buNone/>
              <a:defRPr lang="zh-TW" sz="2600" cap="all" spc="38" baseline="0">
                <a:solidFill>
                  <a:schemeClr val="bg1"/>
                </a:solidFill>
              </a:defRPr>
            </a:lvl1pPr>
            <a:lvl2pPr marL="342900" indent="0" algn="ctr" latinLnBrk="0">
              <a:buNone/>
              <a:defRPr lang="zh-TW" sz="1500"/>
            </a:lvl2pPr>
            <a:lvl3pPr marL="685800" indent="0" algn="ctr" latinLnBrk="0">
              <a:buNone/>
              <a:defRPr lang="zh-TW" sz="1350"/>
            </a:lvl3pPr>
            <a:lvl4pPr marL="1028700" indent="0" algn="ctr" latinLnBrk="0">
              <a:buNone/>
              <a:defRPr lang="zh-TW" sz="1200"/>
            </a:lvl4pPr>
            <a:lvl5pPr marL="1371600" indent="0" algn="ctr" latinLnBrk="0">
              <a:buNone/>
              <a:defRPr lang="zh-TW" sz="1200"/>
            </a:lvl5pPr>
            <a:lvl6pPr marL="1714500" indent="0" algn="ctr" latinLnBrk="0">
              <a:buNone/>
              <a:defRPr lang="zh-TW" sz="1200"/>
            </a:lvl6pPr>
            <a:lvl7pPr marL="2057400" indent="0" algn="ctr" latinLnBrk="0">
              <a:buNone/>
              <a:defRPr lang="zh-TW" sz="1200"/>
            </a:lvl7pPr>
            <a:lvl8pPr marL="2400300" indent="0" algn="ctr" latinLnBrk="0">
              <a:buNone/>
              <a:defRPr lang="zh-TW" sz="1200"/>
            </a:lvl8pPr>
            <a:lvl9pPr marL="2743200" indent="0" algn="ctr" latinLnBrk="0">
              <a:buNone/>
              <a:defRPr lang="zh-TW" sz="1200"/>
            </a:lvl9pPr>
          </a:lstStyle>
          <a:p>
            <a:r>
              <a:rPr lang="zh-TW" altLang="en-US"/>
              <a:t>按一下以編輯母片副標題樣式</a:t>
            </a:r>
            <a:endParaRPr lang="zh-TW" dirty="0"/>
          </a:p>
        </p:txBody>
      </p:sp>
      <p:sp>
        <p:nvSpPr>
          <p:cNvPr id="7" name="矩形 6"/>
          <p:cNvSpPr/>
          <p:nvPr/>
        </p:nvSpPr>
        <p:spPr>
          <a:xfrm>
            <a:off x="228600" y="304800"/>
            <a:ext cx="86868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Tree>
    <p:extLst>
      <p:ext uri="{BB962C8B-B14F-4D97-AF65-F5344CB8AC3E}">
        <p14:creationId xmlns:p14="http://schemas.microsoft.com/office/powerpoint/2010/main" val="34941643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含標題的圖片">
    <p:spTree>
      <p:nvGrpSpPr>
        <p:cNvPr id="1" name=""/>
        <p:cNvGrpSpPr/>
        <p:nvPr/>
      </p:nvGrpSpPr>
      <p:grpSpPr>
        <a:xfrm>
          <a:off x="0" y="0"/>
          <a:ext cx="0" cy="0"/>
          <a:chOff x="0" y="0"/>
          <a:chExt cx="0" cy="0"/>
        </a:xfrm>
      </p:grpSpPr>
      <p:sp>
        <p:nvSpPr>
          <p:cNvPr id="8" name="矩形 7"/>
          <p:cNvSpPr/>
          <p:nvPr/>
        </p:nvSpPr>
        <p:spPr>
          <a:xfrm>
            <a:off x="6115050" y="0"/>
            <a:ext cx="302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4" name="文字版面配置區 3"/>
          <p:cNvSpPr>
            <a:spLocks noGrp="1"/>
          </p:cNvSpPr>
          <p:nvPr>
            <p:ph type="body" sz="half" idx="2"/>
          </p:nvPr>
        </p:nvSpPr>
        <p:spPr>
          <a:xfrm>
            <a:off x="6399610" y="4591761"/>
            <a:ext cx="2344340" cy="1580440"/>
          </a:xfrm>
        </p:spPr>
        <p:txBody>
          <a:bodyPr/>
          <a:lstStyle>
            <a:lvl1pPr marL="0" indent="0" latinLnBrk="0">
              <a:spcBef>
                <a:spcPts val="600"/>
              </a:spcBef>
              <a:buNone/>
              <a:defRPr lang="zh-TW" sz="1200">
                <a:solidFill>
                  <a:schemeClr val="bg1"/>
                </a:solidFill>
              </a:defRPr>
            </a:lvl1pPr>
            <a:lvl2pPr marL="342900" indent="0" latinLnBrk="0">
              <a:buNone/>
              <a:defRPr lang="zh-TW" sz="1050"/>
            </a:lvl2pPr>
            <a:lvl3pPr marL="685800" indent="0" latinLnBrk="0">
              <a:buNone/>
              <a:defRPr lang="zh-TW" sz="900"/>
            </a:lvl3pPr>
            <a:lvl4pPr marL="1028700" indent="0" latinLnBrk="0">
              <a:buNone/>
              <a:defRPr lang="zh-TW" sz="750"/>
            </a:lvl4pPr>
            <a:lvl5pPr marL="1371600" indent="0" latinLnBrk="0">
              <a:buNone/>
              <a:defRPr lang="zh-TW" sz="750"/>
            </a:lvl5pPr>
            <a:lvl6pPr marL="1714500" indent="0" latinLnBrk="0">
              <a:buNone/>
              <a:defRPr lang="zh-TW" sz="750"/>
            </a:lvl6pPr>
            <a:lvl7pPr marL="2057400" indent="0" latinLnBrk="0">
              <a:buNone/>
              <a:defRPr lang="zh-TW" sz="750"/>
            </a:lvl7pPr>
            <a:lvl8pPr marL="2400300" indent="0" latinLnBrk="0">
              <a:buNone/>
              <a:defRPr lang="zh-TW" sz="750"/>
            </a:lvl8pPr>
            <a:lvl9pPr marL="2743200" indent="0" latinLnBrk="0">
              <a:buNone/>
              <a:defRPr lang="zh-TW" sz="750"/>
            </a:lvl9pPr>
          </a:lstStyle>
          <a:p>
            <a:pPr lvl="0"/>
            <a:r>
              <a:rPr lang="zh-TW" altLang="en-US"/>
              <a:t>編輯母片文字樣式</a:t>
            </a:r>
          </a:p>
        </p:txBody>
      </p:sp>
      <p:sp>
        <p:nvSpPr>
          <p:cNvPr id="2" name="標題 1"/>
          <p:cNvSpPr>
            <a:spLocks noGrp="1"/>
          </p:cNvSpPr>
          <p:nvPr>
            <p:ph type="title"/>
          </p:nvPr>
        </p:nvSpPr>
        <p:spPr>
          <a:xfrm>
            <a:off x="6399610" y="1714500"/>
            <a:ext cx="2344340" cy="2877260"/>
          </a:xfrm>
        </p:spPr>
        <p:txBody>
          <a:bodyPr anchor="b">
            <a:normAutofit/>
          </a:bodyPr>
          <a:lstStyle>
            <a:lvl1pPr latinLnBrk="0">
              <a:defRPr lang="zh-TW" sz="2600">
                <a:solidFill>
                  <a:schemeClr val="bg1"/>
                </a:solidFill>
              </a:defRPr>
            </a:lvl1pPr>
          </a:lstStyle>
          <a:p>
            <a:r>
              <a:rPr lang="zh-TW" altLang="en-US"/>
              <a:t>按一下以編輯母片標題樣式</a:t>
            </a:r>
            <a:endParaRPr lang="zh-TW" dirty="0"/>
          </a:p>
        </p:txBody>
      </p:sp>
      <p:sp>
        <p:nvSpPr>
          <p:cNvPr id="6" name="圖片版面配置區 2"/>
          <p:cNvSpPr>
            <a:spLocks noGrp="1"/>
          </p:cNvSpPr>
          <p:nvPr>
            <p:ph type="pic" idx="1"/>
          </p:nvPr>
        </p:nvSpPr>
        <p:spPr>
          <a:xfrm>
            <a:off x="0" y="1"/>
            <a:ext cx="6076188" cy="6857999"/>
          </a:xfrm>
        </p:spPr>
        <p:txBody>
          <a:bodyPr tIns="457200">
            <a:normAutofit/>
          </a:bodyPr>
          <a:lstStyle>
            <a:lvl1pPr marL="0" indent="0" algn="ctr" latinLnBrk="0">
              <a:buNone/>
              <a:defRPr lang="zh-TW" sz="1500"/>
            </a:lvl1pPr>
            <a:lvl2pPr marL="342900" indent="0" latinLnBrk="0">
              <a:buNone/>
              <a:defRPr lang="zh-TW" sz="2100"/>
            </a:lvl2pPr>
            <a:lvl3pPr marL="685800" indent="0" latinLnBrk="0">
              <a:buNone/>
              <a:defRPr lang="zh-TW" sz="1800"/>
            </a:lvl3pPr>
            <a:lvl4pPr marL="1028700" indent="0" latinLnBrk="0">
              <a:buNone/>
              <a:defRPr lang="zh-TW" sz="1500"/>
            </a:lvl4pPr>
            <a:lvl5pPr marL="1371600" indent="0" latinLnBrk="0">
              <a:buNone/>
              <a:defRPr lang="zh-TW" sz="1500"/>
            </a:lvl5pPr>
            <a:lvl6pPr marL="1714500" indent="0" latinLnBrk="0">
              <a:buNone/>
              <a:defRPr lang="zh-TW" sz="1500"/>
            </a:lvl6pPr>
            <a:lvl7pPr marL="2057400" indent="0" latinLnBrk="0">
              <a:buNone/>
              <a:defRPr lang="zh-TW" sz="1500"/>
            </a:lvl7pPr>
            <a:lvl8pPr marL="2400300" indent="0" latinLnBrk="0">
              <a:buNone/>
              <a:defRPr lang="zh-TW" sz="1500"/>
            </a:lvl8pPr>
            <a:lvl9pPr marL="2743200" indent="0" latinLnBrk="0">
              <a:buNone/>
              <a:defRPr lang="zh-TW" sz="1500"/>
            </a:lvl9pPr>
          </a:lstStyle>
          <a:p>
            <a:r>
              <a:rPr lang="zh-TW" altLang="en-US"/>
              <a:t>按一下圖示以新增圖片</a:t>
            </a:r>
            <a:endParaRPr lang="zh-TW" dirty="0"/>
          </a:p>
        </p:txBody>
      </p:sp>
    </p:spTree>
    <p:extLst>
      <p:ext uri="{BB962C8B-B14F-4D97-AF65-F5344CB8AC3E}">
        <p14:creationId xmlns:p14="http://schemas.microsoft.com/office/powerpoint/2010/main" val="236937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TW"/>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dirty="0"/>
          </a:p>
        </p:txBody>
      </p:sp>
      <p:sp>
        <p:nvSpPr>
          <p:cNvPr id="4" name="日期版面配置區 3"/>
          <p:cNvSpPr>
            <a:spLocks noGrp="1"/>
          </p:cNvSpPr>
          <p:nvPr>
            <p:ph type="dt" sz="half" idx="10"/>
          </p:nvPr>
        </p:nvSpPr>
        <p:spPr/>
        <p:txBody>
          <a:bodyPr/>
          <a:lstStyle/>
          <a:p>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8EE5728-927D-4899-8F57-AEB4512E7F76}" type="slidenum">
              <a:rPr lang="zh-TW" altLang="en-US" smtClean="0"/>
              <a:pPr/>
              <a:t>‹#›</a:t>
            </a:fld>
            <a:endParaRPr lang="zh-TW" altLang="en-US"/>
          </a:p>
        </p:txBody>
      </p:sp>
    </p:spTree>
    <p:extLst>
      <p:ext uri="{BB962C8B-B14F-4D97-AF65-F5344CB8AC3E}">
        <p14:creationId xmlns:p14="http://schemas.microsoft.com/office/powerpoint/2010/main" val="3482964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43675" y="457200"/>
            <a:ext cx="1457325" cy="5719762"/>
          </a:xfrm>
        </p:spPr>
        <p:txBody>
          <a:bodyPr vert="eaVert"/>
          <a:lstStyle/>
          <a:p>
            <a:r>
              <a:rPr lang="zh-TW" altLang="en-US"/>
              <a:t>按一下以編輯母片標題樣式</a:t>
            </a:r>
            <a:endParaRPr lang="zh-TW"/>
          </a:p>
        </p:txBody>
      </p:sp>
      <p:sp>
        <p:nvSpPr>
          <p:cNvPr id="3" name="直排文字版面配置區 2"/>
          <p:cNvSpPr>
            <a:spLocks noGrp="1"/>
          </p:cNvSpPr>
          <p:nvPr>
            <p:ph type="body" orient="vert" idx="1"/>
          </p:nvPr>
        </p:nvSpPr>
        <p:spPr>
          <a:xfrm>
            <a:off x="1143000" y="457200"/>
            <a:ext cx="5286375" cy="5719762"/>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p>
        </p:txBody>
      </p:sp>
      <p:sp>
        <p:nvSpPr>
          <p:cNvPr id="4" name="日期版面配置區 3"/>
          <p:cNvSpPr>
            <a:spLocks noGrp="1"/>
          </p:cNvSpPr>
          <p:nvPr>
            <p:ph type="dt" sz="half" idx="10"/>
          </p:nvPr>
        </p:nvSpPr>
        <p:spPr/>
        <p:txBody>
          <a:bodyPr/>
          <a:lstStyle/>
          <a:p>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8EE5728-927D-4899-8F57-AEB4512E7F76}" type="slidenum">
              <a:rPr lang="zh-TW" altLang="en-US" smtClean="0"/>
              <a:pPr/>
              <a:t>‹#›</a:t>
            </a:fld>
            <a:endParaRPr lang="zh-TW" altLang="en-US"/>
          </a:p>
        </p:txBody>
      </p:sp>
    </p:spTree>
    <p:extLst>
      <p:ext uri="{BB962C8B-B14F-4D97-AF65-F5344CB8AC3E}">
        <p14:creationId xmlns:p14="http://schemas.microsoft.com/office/powerpoint/2010/main" val="300278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含圖片的標題投影片">
    <p:bg>
      <p:bgRef idx="1001">
        <a:schemeClr val="bg1"/>
      </p:bgRef>
    </p:bg>
    <p:spTree>
      <p:nvGrpSpPr>
        <p:cNvPr id="1" name=""/>
        <p:cNvGrpSpPr/>
        <p:nvPr/>
      </p:nvGrpSpPr>
      <p:grpSpPr>
        <a:xfrm>
          <a:off x="0" y="0"/>
          <a:ext cx="0" cy="0"/>
          <a:chOff x="0" y="0"/>
          <a:chExt cx="0" cy="0"/>
        </a:xfrm>
      </p:grpSpPr>
      <p:sp>
        <p:nvSpPr>
          <p:cNvPr id="8" name="矩形 7"/>
          <p:cNvSpPr/>
          <p:nvPr/>
        </p:nvSpPr>
        <p:spPr>
          <a:xfrm>
            <a:off x="0" y="4800600"/>
            <a:ext cx="9144000" cy="2057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2" name="標題 1"/>
          <p:cNvSpPr>
            <a:spLocks noGrp="1"/>
          </p:cNvSpPr>
          <p:nvPr>
            <p:ph type="ctrTitle"/>
          </p:nvPr>
        </p:nvSpPr>
        <p:spPr>
          <a:xfrm>
            <a:off x="400050" y="5115656"/>
            <a:ext cx="8343900" cy="914400"/>
          </a:xfrm>
        </p:spPr>
        <p:txBody>
          <a:bodyPr anchor="b">
            <a:normAutofit/>
          </a:bodyPr>
          <a:lstStyle>
            <a:lvl1pPr algn="ctr" latinLnBrk="0">
              <a:defRPr lang="zh-TW" sz="3300" spc="-38" baseline="0">
                <a:solidFill>
                  <a:schemeClr val="bg1"/>
                </a:solidFill>
              </a:defRPr>
            </a:lvl1pPr>
          </a:lstStyle>
          <a:p>
            <a:r>
              <a:rPr lang="zh-TW" altLang="en-US"/>
              <a:t>按一下以編輯母片標題樣式</a:t>
            </a:r>
            <a:endParaRPr lang="zh-TW" dirty="0"/>
          </a:p>
        </p:txBody>
      </p:sp>
      <p:sp>
        <p:nvSpPr>
          <p:cNvPr id="3" name="副標題 2"/>
          <p:cNvSpPr>
            <a:spLocks noGrp="1"/>
          </p:cNvSpPr>
          <p:nvPr>
            <p:ph type="subTitle" idx="1"/>
          </p:nvPr>
        </p:nvSpPr>
        <p:spPr>
          <a:xfrm>
            <a:off x="400050" y="6043123"/>
            <a:ext cx="8343900" cy="571500"/>
          </a:xfrm>
        </p:spPr>
        <p:txBody>
          <a:bodyPr>
            <a:normAutofit/>
          </a:bodyPr>
          <a:lstStyle>
            <a:lvl1pPr marL="0" indent="0" algn="ctr" latinLnBrk="0">
              <a:spcBef>
                <a:spcPts val="0"/>
              </a:spcBef>
              <a:buNone/>
              <a:defRPr lang="zh-TW" sz="1500" cap="all" spc="38" baseline="0">
                <a:solidFill>
                  <a:schemeClr val="bg1"/>
                </a:solidFill>
              </a:defRPr>
            </a:lvl1pPr>
            <a:lvl2pPr marL="342900" indent="0" algn="ctr" latinLnBrk="0">
              <a:buNone/>
              <a:defRPr lang="zh-TW" sz="1500"/>
            </a:lvl2pPr>
            <a:lvl3pPr marL="685800" indent="0" algn="ctr" latinLnBrk="0">
              <a:buNone/>
              <a:defRPr lang="zh-TW" sz="1350"/>
            </a:lvl3pPr>
            <a:lvl4pPr marL="1028700" indent="0" algn="ctr" latinLnBrk="0">
              <a:buNone/>
              <a:defRPr lang="zh-TW" sz="1200"/>
            </a:lvl4pPr>
            <a:lvl5pPr marL="1371600" indent="0" algn="ctr" latinLnBrk="0">
              <a:buNone/>
              <a:defRPr lang="zh-TW" sz="1200"/>
            </a:lvl5pPr>
            <a:lvl6pPr marL="1714500" indent="0" algn="ctr" latinLnBrk="0">
              <a:buNone/>
              <a:defRPr lang="zh-TW" sz="1200"/>
            </a:lvl6pPr>
            <a:lvl7pPr marL="2057400" indent="0" algn="ctr" latinLnBrk="0">
              <a:buNone/>
              <a:defRPr lang="zh-TW" sz="1200"/>
            </a:lvl7pPr>
            <a:lvl8pPr marL="2400300" indent="0" algn="ctr" latinLnBrk="0">
              <a:buNone/>
              <a:defRPr lang="zh-TW" sz="1200"/>
            </a:lvl8pPr>
            <a:lvl9pPr marL="2743200" indent="0" algn="ctr" latinLnBrk="0">
              <a:buNone/>
              <a:defRPr lang="zh-TW" sz="1200"/>
            </a:lvl9pPr>
          </a:lstStyle>
          <a:p>
            <a:r>
              <a:rPr lang="zh-TW" altLang="en-US"/>
              <a:t>按一下以編輯母片副標題樣式</a:t>
            </a:r>
            <a:endParaRPr lang="zh-TW"/>
          </a:p>
        </p:txBody>
      </p:sp>
      <p:sp>
        <p:nvSpPr>
          <p:cNvPr id="9" name="圖片版面配置區 2"/>
          <p:cNvSpPr>
            <a:spLocks noGrp="1"/>
          </p:cNvSpPr>
          <p:nvPr>
            <p:ph type="pic" idx="10"/>
          </p:nvPr>
        </p:nvSpPr>
        <p:spPr>
          <a:xfrm>
            <a:off x="1" y="1"/>
            <a:ext cx="3017520" cy="4745736"/>
          </a:xfrm>
        </p:spPr>
        <p:txBody>
          <a:bodyPr tIns="457200">
            <a:normAutofit/>
          </a:bodyPr>
          <a:lstStyle>
            <a:lvl1pPr marL="0" indent="0" algn="ctr" latinLnBrk="0">
              <a:buNone/>
              <a:defRPr lang="zh-TW" sz="1500"/>
            </a:lvl1pPr>
            <a:lvl2pPr marL="342900" indent="0" latinLnBrk="0">
              <a:buNone/>
              <a:defRPr lang="zh-TW" sz="2100"/>
            </a:lvl2pPr>
            <a:lvl3pPr marL="685800" indent="0" latinLnBrk="0">
              <a:buNone/>
              <a:defRPr lang="zh-TW" sz="1800"/>
            </a:lvl3pPr>
            <a:lvl4pPr marL="1028700" indent="0" latinLnBrk="0">
              <a:buNone/>
              <a:defRPr lang="zh-TW" sz="1500"/>
            </a:lvl4pPr>
            <a:lvl5pPr marL="1371600" indent="0" latinLnBrk="0">
              <a:buNone/>
              <a:defRPr lang="zh-TW" sz="1500"/>
            </a:lvl5pPr>
            <a:lvl6pPr marL="1714500" indent="0" latinLnBrk="0">
              <a:buNone/>
              <a:defRPr lang="zh-TW" sz="1500"/>
            </a:lvl6pPr>
            <a:lvl7pPr marL="2057400" indent="0" latinLnBrk="0">
              <a:buNone/>
              <a:defRPr lang="zh-TW" sz="1500"/>
            </a:lvl7pPr>
            <a:lvl8pPr marL="2400300" indent="0" latinLnBrk="0">
              <a:buNone/>
              <a:defRPr lang="zh-TW" sz="1500"/>
            </a:lvl8pPr>
            <a:lvl9pPr marL="2743200" indent="0" latinLnBrk="0">
              <a:buNone/>
              <a:defRPr lang="zh-TW" sz="1500"/>
            </a:lvl9pPr>
          </a:lstStyle>
          <a:p>
            <a:r>
              <a:rPr lang="zh-TW" altLang="en-US"/>
              <a:t>按一下圖示以新增圖片</a:t>
            </a:r>
            <a:endParaRPr lang="zh-TW"/>
          </a:p>
        </p:txBody>
      </p:sp>
      <p:sp>
        <p:nvSpPr>
          <p:cNvPr id="13" name="圖片版面配置區 2"/>
          <p:cNvSpPr>
            <a:spLocks noGrp="1"/>
          </p:cNvSpPr>
          <p:nvPr>
            <p:ph type="pic" idx="11"/>
          </p:nvPr>
        </p:nvSpPr>
        <p:spPr>
          <a:xfrm>
            <a:off x="3063240" y="1"/>
            <a:ext cx="3017520" cy="4745736"/>
          </a:xfrm>
        </p:spPr>
        <p:txBody>
          <a:bodyPr tIns="457200">
            <a:normAutofit/>
          </a:bodyPr>
          <a:lstStyle>
            <a:lvl1pPr marL="0" indent="0" algn="ctr" latinLnBrk="0">
              <a:buNone/>
              <a:defRPr lang="zh-TW" sz="1500"/>
            </a:lvl1pPr>
            <a:lvl2pPr marL="342900" indent="0" latinLnBrk="0">
              <a:buNone/>
              <a:defRPr lang="zh-TW" sz="2100"/>
            </a:lvl2pPr>
            <a:lvl3pPr marL="685800" indent="0" latinLnBrk="0">
              <a:buNone/>
              <a:defRPr lang="zh-TW" sz="1800"/>
            </a:lvl3pPr>
            <a:lvl4pPr marL="1028700" indent="0" latinLnBrk="0">
              <a:buNone/>
              <a:defRPr lang="zh-TW" sz="1500"/>
            </a:lvl4pPr>
            <a:lvl5pPr marL="1371600" indent="0" latinLnBrk="0">
              <a:buNone/>
              <a:defRPr lang="zh-TW" sz="1500"/>
            </a:lvl5pPr>
            <a:lvl6pPr marL="1714500" indent="0" latinLnBrk="0">
              <a:buNone/>
              <a:defRPr lang="zh-TW" sz="1500"/>
            </a:lvl6pPr>
            <a:lvl7pPr marL="2057400" indent="0" latinLnBrk="0">
              <a:buNone/>
              <a:defRPr lang="zh-TW" sz="1500"/>
            </a:lvl7pPr>
            <a:lvl8pPr marL="2400300" indent="0" latinLnBrk="0">
              <a:buNone/>
              <a:defRPr lang="zh-TW" sz="1500"/>
            </a:lvl8pPr>
            <a:lvl9pPr marL="2743200" indent="0" latinLnBrk="0">
              <a:buNone/>
              <a:defRPr lang="zh-TW" sz="1500"/>
            </a:lvl9pPr>
          </a:lstStyle>
          <a:p>
            <a:r>
              <a:rPr lang="zh-TW" altLang="en-US"/>
              <a:t>按一下圖示以新增圖片</a:t>
            </a:r>
            <a:endParaRPr lang="zh-TW"/>
          </a:p>
        </p:txBody>
      </p:sp>
      <p:sp>
        <p:nvSpPr>
          <p:cNvPr id="14" name="圖片版面配置區 2"/>
          <p:cNvSpPr>
            <a:spLocks noGrp="1"/>
          </p:cNvSpPr>
          <p:nvPr>
            <p:ph type="pic" idx="12"/>
          </p:nvPr>
        </p:nvSpPr>
        <p:spPr>
          <a:xfrm>
            <a:off x="6126480" y="1"/>
            <a:ext cx="3017520" cy="4745736"/>
          </a:xfrm>
        </p:spPr>
        <p:txBody>
          <a:bodyPr tIns="457200">
            <a:normAutofit/>
          </a:bodyPr>
          <a:lstStyle>
            <a:lvl1pPr marL="0" indent="0" algn="ctr" latinLnBrk="0">
              <a:buNone/>
              <a:defRPr lang="zh-TW" sz="1500"/>
            </a:lvl1pPr>
            <a:lvl2pPr marL="342900" indent="0" latinLnBrk="0">
              <a:buNone/>
              <a:defRPr lang="zh-TW" sz="2100"/>
            </a:lvl2pPr>
            <a:lvl3pPr marL="685800" indent="0" latinLnBrk="0">
              <a:buNone/>
              <a:defRPr lang="zh-TW" sz="1800"/>
            </a:lvl3pPr>
            <a:lvl4pPr marL="1028700" indent="0" latinLnBrk="0">
              <a:buNone/>
              <a:defRPr lang="zh-TW" sz="1500"/>
            </a:lvl4pPr>
            <a:lvl5pPr marL="1371600" indent="0" latinLnBrk="0">
              <a:buNone/>
              <a:defRPr lang="zh-TW" sz="1500"/>
            </a:lvl5pPr>
            <a:lvl6pPr marL="1714500" indent="0" latinLnBrk="0">
              <a:buNone/>
              <a:defRPr lang="zh-TW" sz="1500"/>
            </a:lvl6pPr>
            <a:lvl7pPr marL="2057400" indent="0" latinLnBrk="0">
              <a:buNone/>
              <a:defRPr lang="zh-TW" sz="1500"/>
            </a:lvl7pPr>
            <a:lvl8pPr marL="2400300" indent="0" latinLnBrk="0">
              <a:buNone/>
              <a:defRPr lang="zh-TW" sz="1500"/>
            </a:lvl8pPr>
            <a:lvl9pPr marL="2743200" indent="0" latinLnBrk="0">
              <a:buNone/>
              <a:defRPr lang="zh-TW" sz="1500"/>
            </a:lvl9pPr>
          </a:lstStyle>
          <a:p>
            <a:r>
              <a:rPr lang="zh-TW" altLang="en-US"/>
              <a:t>按一下圖示以新增圖片</a:t>
            </a:r>
            <a:endParaRPr lang="zh-TW"/>
          </a:p>
        </p:txBody>
      </p:sp>
    </p:spTree>
    <p:extLst>
      <p:ext uri="{BB962C8B-B14F-4D97-AF65-F5344CB8AC3E}">
        <p14:creationId xmlns:p14="http://schemas.microsoft.com/office/powerpoint/2010/main" val="19061795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a:xfrm>
            <a:off x="1143000" y="116632"/>
            <a:ext cx="6858000" cy="595536"/>
          </a:xfrm>
        </p:spPr>
        <p:txBody>
          <a:bodyPr/>
          <a:lstStyle/>
          <a:p>
            <a:r>
              <a:rPr lang="zh-TW" altLang="en-US"/>
              <a:t>按一下以編輯母片標題樣式</a:t>
            </a:r>
            <a:endParaRPr lang="zh-TW" dirty="0"/>
          </a:p>
        </p:txBody>
      </p:sp>
      <p:sp>
        <p:nvSpPr>
          <p:cNvPr id="3" name="內容版面配置區 2"/>
          <p:cNvSpPr>
            <a:spLocks noGrp="1"/>
          </p:cNvSpPr>
          <p:nvPr>
            <p:ph idx="1"/>
          </p:nvPr>
        </p:nvSpPr>
        <p:spPr>
          <a:xfrm>
            <a:off x="179512" y="908720"/>
            <a:ext cx="8784976" cy="5263480"/>
          </a:xfrm>
        </p:spPr>
        <p:txBody>
          <a:bodyPr/>
          <a:lstStyle>
            <a:lvl1pPr>
              <a:defRPr>
                <a:solidFill>
                  <a:schemeClr val="tx2"/>
                </a:solidFill>
                <a:latin typeface="Times New Roman" panose="02020603050405020304" pitchFamily="18" charset="0"/>
                <a:ea typeface="+mn-ea"/>
                <a:cs typeface="Times New Roman" panose="02020603050405020304" pitchFamily="18" charset="0"/>
              </a:defRPr>
            </a:lvl1pPr>
            <a:lvl2pPr>
              <a:defRPr>
                <a:solidFill>
                  <a:schemeClr val="tx2"/>
                </a:solidFill>
                <a:latin typeface="Times New Roman" panose="02020603050405020304" pitchFamily="18" charset="0"/>
                <a:ea typeface="+mn-ea"/>
                <a:cs typeface="Times New Roman" panose="02020603050405020304" pitchFamily="18" charset="0"/>
              </a:defRPr>
            </a:lvl2pPr>
            <a:lvl3pPr>
              <a:defRPr>
                <a:solidFill>
                  <a:schemeClr val="tx2"/>
                </a:solidFill>
                <a:latin typeface="Times New Roman" panose="02020603050405020304" pitchFamily="18" charset="0"/>
                <a:ea typeface="+mn-ea"/>
                <a:cs typeface="Times New Roman" panose="02020603050405020304" pitchFamily="18" charset="0"/>
              </a:defRPr>
            </a:lvl3pPr>
            <a:lvl4pPr>
              <a:defRPr>
                <a:solidFill>
                  <a:schemeClr val="tx2"/>
                </a:solidFill>
                <a:latin typeface="Times New Roman" panose="02020603050405020304" pitchFamily="18" charset="0"/>
                <a:ea typeface="+mn-ea"/>
                <a:cs typeface="Times New Roman" panose="02020603050405020304" pitchFamily="18" charset="0"/>
              </a:defRPr>
            </a:lvl4pPr>
            <a:lvl5pPr>
              <a:defRPr>
                <a:solidFill>
                  <a:schemeClr val="tx2"/>
                </a:solidFill>
                <a:latin typeface="Times New Roman" panose="02020603050405020304" pitchFamily="18" charset="0"/>
                <a:ea typeface="+mn-ea"/>
                <a:cs typeface="Times New Roman" panose="02020603050405020304" pitchFamily="18" charset="0"/>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dirty="0"/>
          </a:p>
        </p:txBody>
      </p:sp>
      <p:sp>
        <p:nvSpPr>
          <p:cNvPr id="4" name="日期版面配置區 3"/>
          <p:cNvSpPr>
            <a:spLocks noGrp="1"/>
          </p:cNvSpPr>
          <p:nvPr>
            <p:ph type="dt" sz="half" idx="10"/>
          </p:nvPr>
        </p:nvSpPr>
        <p:spPr/>
        <p:txBody>
          <a:bodyPr/>
          <a:lstStyle/>
          <a:p>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8EE5728-927D-4899-8F57-AEB4512E7F76}" type="slidenum">
              <a:rPr lang="zh-TW" altLang="en-US" smtClean="0"/>
              <a:pPr/>
              <a:t>‹#›</a:t>
            </a:fld>
            <a:endParaRPr lang="zh-TW" altLang="en-US"/>
          </a:p>
        </p:txBody>
      </p:sp>
    </p:spTree>
    <p:extLst>
      <p:ext uri="{BB962C8B-B14F-4D97-AF65-F5344CB8AC3E}">
        <p14:creationId xmlns:p14="http://schemas.microsoft.com/office/powerpoint/2010/main" val="209928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章節標題">
    <p:bg>
      <p:bgPr>
        <a:solidFill>
          <a:schemeClr val="accent1"/>
        </a:solidFill>
        <a:effectLst/>
      </p:bgPr>
    </p:bg>
    <p:spTree>
      <p:nvGrpSpPr>
        <p:cNvPr id="1" name=""/>
        <p:cNvGrpSpPr/>
        <p:nvPr/>
      </p:nvGrpSpPr>
      <p:grpSpPr>
        <a:xfrm>
          <a:off x="0" y="0"/>
          <a:ext cx="0" cy="0"/>
          <a:chOff x="0" y="0"/>
          <a:chExt cx="0" cy="0"/>
        </a:xfrm>
      </p:grpSpPr>
      <p:sp>
        <p:nvSpPr>
          <p:cNvPr id="7" name="矩形 6"/>
          <p:cNvSpPr/>
          <p:nvPr/>
        </p:nvSpPr>
        <p:spPr>
          <a:xfrm>
            <a:off x="228600" y="304800"/>
            <a:ext cx="86868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2" name="標題 1"/>
          <p:cNvSpPr>
            <a:spLocks noGrp="1"/>
          </p:cNvSpPr>
          <p:nvPr>
            <p:ph type="title"/>
          </p:nvPr>
        </p:nvSpPr>
        <p:spPr>
          <a:xfrm>
            <a:off x="623888" y="2514600"/>
            <a:ext cx="7886700" cy="2743200"/>
          </a:xfrm>
        </p:spPr>
        <p:txBody>
          <a:bodyPr anchor="b">
            <a:normAutofit/>
          </a:bodyPr>
          <a:lstStyle>
            <a:lvl1pPr algn="ctr" latinLnBrk="0">
              <a:defRPr lang="zh-TW" sz="3500" spc="-38" baseline="0">
                <a:solidFill>
                  <a:schemeClr val="bg1"/>
                </a:solidFill>
              </a:defRPr>
            </a:lvl1pPr>
          </a:lstStyle>
          <a:p>
            <a:r>
              <a:rPr lang="zh-TW" altLang="en-US"/>
              <a:t>按一下以編輯母片標題樣式</a:t>
            </a:r>
            <a:endParaRPr lang="zh-TW" dirty="0"/>
          </a:p>
        </p:txBody>
      </p:sp>
      <p:sp>
        <p:nvSpPr>
          <p:cNvPr id="3" name="文字版面配置區 2"/>
          <p:cNvSpPr>
            <a:spLocks noGrp="1"/>
          </p:cNvSpPr>
          <p:nvPr>
            <p:ph type="body" idx="1"/>
          </p:nvPr>
        </p:nvSpPr>
        <p:spPr>
          <a:xfrm>
            <a:off x="623888" y="5257800"/>
            <a:ext cx="7886700" cy="914400"/>
          </a:xfrm>
        </p:spPr>
        <p:txBody>
          <a:bodyPr>
            <a:normAutofit/>
          </a:bodyPr>
          <a:lstStyle>
            <a:lvl1pPr marL="0" indent="0" algn="ctr" latinLnBrk="0">
              <a:spcBef>
                <a:spcPts val="0"/>
              </a:spcBef>
              <a:buNone/>
              <a:defRPr lang="zh-TW" sz="2400" cap="all" spc="38" baseline="0">
                <a:solidFill>
                  <a:schemeClr val="bg1"/>
                </a:solidFill>
              </a:defRPr>
            </a:lvl1pPr>
            <a:lvl2pPr marL="342900" indent="0" latinLnBrk="0">
              <a:buNone/>
              <a:defRPr lang="zh-TW" sz="1500"/>
            </a:lvl2pPr>
            <a:lvl3pPr marL="685800" indent="0" latinLnBrk="0">
              <a:buNone/>
              <a:defRPr lang="zh-TW" sz="1350"/>
            </a:lvl3pPr>
            <a:lvl4pPr marL="1028700" indent="0" latinLnBrk="0">
              <a:buNone/>
              <a:defRPr lang="zh-TW" sz="1200"/>
            </a:lvl4pPr>
            <a:lvl5pPr marL="1371600" indent="0" latinLnBrk="0">
              <a:buNone/>
              <a:defRPr lang="zh-TW" sz="1200"/>
            </a:lvl5pPr>
            <a:lvl6pPr marL="1714500" indent="0" latinLnBrk="0">
              <a:buNone/>
              <a:defRPr lang="zh-TW" sz="1200"/>
            </a:lvl6pPr>
            <a:lvl7pPr marL="2057400" indent="0" latinLnBrk="0">
              <a:buNone/>
              <a:defRPr lang="zh-TW" sz="1200"/>
            </a:lvl7pPr>
            <a:lvl8pPr marL="2400300" indent="0" latinLnBrk="0">
              <a:buNone/>
              <a:defRPr lang="zh-TW" sz="1200"/>
            </a:lvl8pPr>
            <a:lvl9pPr marL="2743200" indent="0" latinLnBrk="0">
              <a:buNone/>
              <a:defRPr lang="zh-TW" sz="1200"/>
            </a:lvl9pPr>
          </a:lstStyle>
          <a:p>
            <a:pPr lvl="0"/>
            <a:r>
              <a:rPr lang="zh-TW" altLang="en-US"/>
              <a:t>編輯母片文字樣式</a:t>
            </a:r>
          </a:p>
        </p:txBody>
      </p:sp>
    </p:spTree>
    <p:extLst>
      <p:ext uri="{BB962C8B-B14F-4D97-AF65-F5344CB8AC3E}">
        <p14:creationId xmlns:p14="http://schemas.microsoft.com/office/powerpoint/2010/main" val="23149187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TW" dirty="0"/>
          </a:p>
        </p:txBody>
      </p:sp>
      <p:sp>
        <p:nvSpPr>
          <p:cNvPr id="3" name="內容版面配置區 2"/>
          <p:cNvSpPr>
            <a:spLocks noGrp="1"/>
          </p:cNvSpPr>
          <p:nvPr>
            <p:ph sz="half" idx="1"/>
          </p:nvPr>
        </p:nvSpPr>
        <p:spPr>
          <a:xfrm>
            <a:off x="1143000" y="1714500"/>
            <a:ext cx="3371850" cy="4462272"/>
          </a:xfrm>
        </p:spPr>
        <p:txBody>
          <a:bodyPr>
            <a:normAutofit/>
          </a:bodyPr>
          <a:lstStyle>
            <a:lvl1pPr latinLnBrk="0">
              <a:defRPr lang="zh-TW" sz="2200">
                <a:solidFill>
                  <a:schemeClr val="tx2"/>
                </a:solidFill>
                <a:latin typeface="Times New Roman" panose="02020603050405020304" pitchFamily="18" charset="0"/>
                <a:cs typeface="Times New Roman" panose="02020603050405020304" pitchFamily="18" charset="0"/>
              </a:defRPr>
            </a:lvl1pPr>
            <a:lvl2pPr latinLnBrk="0">
              <a:defRPr lang="zh-TW" sz="2200">
                <a:solidFill>
                  <a:schemeClr val="tx2"/>
                </a:solidFill>
                <a:latin typeface="Times New Roman" panose="02020603050405020304" pitchFamily="18" charset="0"/>
                <a:cs typeface="Times New Roman" panose="02020603050405020304" pitchFamily="18" charset="0"/>
              </a:defRPr>
            </a:lvl2pPr>
            <a:lvl3pPr latinLnBrk="0">
              <a:defRPr lang="zh-TW" sz="2200">
                <a:solidFill>
                  <a:schemeClr val="tx2"/>
                </a:solidFill>
                <a:latin typeface="Times New Roman" panose="02020603050405020304" pitchFamily="18" charset="0"/>
                <a:cs typeface="Times New Roman" panose="02020603050405020304" pitchFamily="18" charset="0"/>
              </a:defRPr>
            </a:lvl3pPr>
            <a:lvl4pPr latinLnBrk="0">
              <a:defRPr lang="zh-TW" sz="2200">
                <a:solidFill>
                  <a:schemeClr val="tx2"/>
                </a:solidFill>
                <a:latin typeface="Times New Roman" panose="02020603050405020304" pitchFamily="18" charset="0"/>
                <a:cs typeface="Times New Roman" panose="02020603050405020304" pitchFamily="18" charset="0"/>
              </a:defRPr>
            </a:lvl4pPr>
            <a:lvl5pPr latinLnBrk="0">
              <a:defRPr lang="zh-TW" sz="2200">
                <a:solidFill>
                  <a:schemeClr val="tx2"/>
                </a:solidFill>
                <a:latin typeface="Times New Roman" panose="02020603050405020304" pitchFamily="18" charset="0"/>
                <a:cs typeface="Times New Roman" panose="02020603050405020304" pitchFamily="18" charset="0"/>
              </a:defRPr>
            </a:lvl5pPr>
            <a:lvl6pPr latinLnBrk="0">
              <a:defRPr lang="zh-TW" sz="1050"/>
            </a:lvl6pPr>
            <a:lvl7pPr latinLnBrk="0">
              <a:defRPr lang="zh-TW" sz="1050"/>
            </a:lvl7pPr>
            <a:lvl8pPr latinLnBrk="0">
              <a:defRPr lang="zh-TW" sz="1050"/>
            </a:lvl8pPr>
            <a:lvl9pPr latinLnBrk="0">
              <a:defRPr lang="zh-TW" sz="105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dirty="0"/>
          </a:p>
        </p:txBody>
      </p:sp>
      <p:sp>
        <p:nvSpPr>
          <p:cNvPr id="4" name="內容版面配置區 3"/>
          <p:cNvSpPr>
            <a:spLocks noGrp="1"/>
          </p:cNvSpPr>
          <p:nvPr>
            <p:ph sz="half" idx="2"/>
          </p:nvPr>
        </p:nvSpPr>
        <p:spPr>
          <a:xfrm>
            <a:off x="4629150" y="1714500"/>
            <a:ext cx="3371850" cy="4462272"/>
          </a:xfrm>
        </p:spPr>
        <p:txBody>
          <a:bodyPr>
            <a:normAutofit/>
          </a:bodyPr>
          <a:lstStyle>
            <a:lvl1pPr latinLnBrk="0">
              <a:defRPr lang="zh-TW" sz="2200">
                <a:solidFill>
                  <a:schemeClr val="tx2"/>
                </a:solidFill>
                <a:latin typeface="Times New Roman" panose="02020603050405020304" pitchFamily="18" charset="0"/>
                <a:cs typeface="Times New Roman" panose="02020603050405020304" pitchFamily="18" charset="0"/>
              </a:defRPr>
            </a:lvl1pPr>
            <a:lvl2pPr latinLnBrk="0">
              <a:defRPr lang="zh-TW" sz="2200">
                <a:solidFill>
                  <a:schemeClr val="tx2"/>
                </a:solidFill>
                <a:latin typeface="Times New Roman" panose="02020603050405020304" pitchFamily="18" charset="0"/>
                <a:cs typeface="Times New Roman" panose="02020603050405020304" pitchFamily="18" charset="0"/>
              </a:defRPr>
            </a:lvl2pPr>
            <a:lvl3pPr latinLnBrk="0">
              <a:defRPr lang="zh-TW" sz="2200">
                <a:solidFill>
                  <a:schemeClr val="tx2"/>
                </a:solidFill>
                <a:latin typeface="Times New Roman" panose="02020603050405020304" pitchFamily="18" charset="0"/>
                <a:cs typeface="Times New Roman" panose="02020603050405020304" pitchFamily="18" charset="0"/>
              </a:defRPr>
            </a:lvl3pPr>
            <a:lvl4pPr latinLnBrk="0">
              <a:defRPr lang="zh-TW" sz="2200">
                <a:solidFill>
                  <a:schemeClr val="tx2"/>
                </a:solidFill>
                <a:latin typeface="Times New Roman" panose="02020603050405020304" pitchFamily="18" charset="0"/>
                <a:cs typeface="Times New Roman" panose="02020603050405020304" pitchFamily="18" charset="0"/>
              </a:defRPr>
            </a:lvl4pPr>
            <a:lvl5pPr latinLnBrk="0">
              <a:defRPr lang="zh-TW" sz="2200">
                <a:solidFill>
                  <a:schemeClr val="tx2"/>
                </a:solidFill>
                <a:latin typeface="Times New Roman" panose="02020603050405020304" pitchFamily="18" charset="0"/>
                <a:cs typeface="Times New Roman" panose="02020603050405020304" pitchFamily="18" charset="0"/>
              </a:defRPr>
            </a:lvl5pPr>
            <a:lvl6pPr latinLnBrk="0">
              <a:defRPr lang="zh-TW" sz="1050"/>
            </a:lvl6pPr>
            <a:lvl7pPr latinLnBrk="0">
              <a:defRPr lang="zh-TW" sz="1050"/>
            </a:lvl7pPr>
            <a:lvl8pPr latinLnBrk="0">
              <a:defRPr lang="zh-TW" sz="1050"/>
            </a:lvl8pPr>
            <a:lvl9pPr latinLnBrk="0">
              <a:defRPr lang="zh-TW" sz="105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dirty="0"/>
          </a:p>
        </p:txBody>
      </p:sp>
      <p:sp>
        <p:nvSpPr>
          <p:cNvPr id="5" name="日期版面配置區 4"/>
          <p:cNvSpPr>
            <a:spLocks noGrp="1"/>
          </p:cNvSpPr>
          <p:nvPr>
            <p:ph type="dt" sz="half" idx="10"/>
          </p:nvPr>
        </p:nvSpPr>
        <p:spPr/>
        <p:txBody>
          <a:bodyPr/>
          <a:lstStyle/>
          <a:p>
            <a:endParaRPr lang="zh-TW" altLang="en-US" dirty="0"/>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8EE5728-927D-4899-8F57-AEB4512E7F76}" type="slidenum">
              <a:rPr lang="zh-TW" altLang="en-US" smtClean="0"/>
              <a:pPr/>
              <a:t>‹#›</a:t>
            </a:fld>
            <a:endParaRPr lang="zh-TW" altLang="en-US"/>
          </a:p>
        </p:txBody>
      </p:sp>
    </p:spTree>
    <p:extLst>
      <p:ext uri="{BB962C8B-B14F-4D97-AF65-F5344CB8AC3E}">
        <p14:creationId xmlns:p14="http://schemas.microsoft.com/office/powerpoint/2010/main" val="56099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TW"/>
          </a:p>
        </p:txBody>
      </p:sp>
      <p:sp>
        <p:nvSpPr>
          <p:cNvPr id="3" name="文字版面配置區 2"/>
          <p:cNvSpPr>
            <a:spLocks noGrp="1"/>
          </p:cNvSpPr>
          <p:nvPr>
            <p:ph type="body" idx="1"/>
          </p:nvPr>
        </p:nvSpPr>
        <p:spPr>
          <a:xfrm>
            <a:off x="1145286" y="1733162"/>
            <a:ext cx="3374136" cy="685800"/>
          </a:xfrm>
        </p:spPr>
        <p:txBody>
          <a:bodyPr anchor="b">
            <a:normAutofit/>
          </a:bodyPr>
          <a:lstStyle>
            <a:lvl1pPr marL="0" indent="0" latinLnBrk="0">
              <a:spcBef>
                <a:spcPts val="0"/>
              </a:spcBef>
              <a:buNone/>
              <a:defRPr lang="zh-TW" sz="2400" b="1" cap="all" baseline="0">
                <a:latin typeface="+mj-lt"/>
              </a:defRPr>
            </a:lvl1pPr>
            <a:lvl2pPr marL="342900" indent="0" latinLnBrk="0">
              <a:buNone/>
              <a:defRPr lang="zh-TW" sz="1500" b="1"/>
            </a:lvl2pPr>
            <a:lvl3pPr marL="685800" indent="0" latinLnBrk="0">
              <a:buNone/>
              <a:defRPr lang="zh-TW" sz="1350" b="1"/>
            </a:lvl3pPr>
            <a:lvl4pPr marL="1028700" indent="0" latinLnBrk="0">
              <a:buNone/>
              <a:defRPr lang="zh-TW" sz="1200" b="1"/>
            </a:lvl4pPr>
            <a:lvl5pPr marL="1371600" indent="0" latinLnBrk="0">
              <a:buNone/>
              <a:defRPr lang="zh-TW" sz="1200" b="1"/>
            </a:lvl5pPr>
            <a:lvl6pPr marL="1714500" indent="0" latinLnBrk="0">
              <a:buNone/>
              <a:defRPr lang="zh-TW" sz="1200" b="1"/>
            </a:lvl6pPr>
            <a:lvl7pPr marL="2057400" indent="0" latinLnBrk="0">
              <a:buNone/>
              <a:defRPr lang="zh-TW" sz="1200" b="1"/>
            </a:lvl7pPr>
            <a:lvl8pPr marL="2400300" indent="0" latinLnBrk="0">
              <a:buNone/>
              <a:defRPr lang="zh-TW" sz="1200" b="1"/>
            </a:lvl8pPr>
            <a:lvl9pPr marL="2743200" indent="0" latinLnBrk="0">
              <a:buNone/>
              <a:defRPr lang="zh-TW" sz="1200" b="1"/>
            </a:lvl9pPr>
          </a:lstStyle>
          <a:p>
            <a:pPr lvl="0"/>
            <a:r>
              <a:rPr lang="zh-TW" altLang="en-US"/>
              <a:t>編輯母片文字樣式</a:t>
            </a:r>
          </a:p>
        </p:txBody>
      </p:sp>
      <p:sp>
        <p:nvSpPr>
          <p:cNvPr id="4" name="內容版面配置區 3"/>
          <p:cNvSpPr>
            <a:spLocks noGrp="1"/>
          </p:cNvSpPr>
          <p:nvPr>
            <p:ph sz="half" idx="2"/>
          </p:nvPr>
        </p:nvSpPr>
        <p:spPr>
          <a:xfrm>
            <a:off x="1145286" y="2481944"/>
            <a:ext cx="3374136" cy="3690257"/>
          </a:xfrm>
        </p:spPr>
        <p:txBody>
          <a:bodyPr>
            <a:normAutofit/>
          </a:bodyPr>
          <a:lstStyle>
            <a:lvl1pPr latinLnBrk="0">
              <a:defRPr lang="zh-TW" sz="2200"/>
            </a:lvl1pPr>
            <a:lvl2pPr latinLnBrk="0">
              <a:defRPr lang="zh-TW" sz="2200"/>
            </a:lvl2pPr>
            <a:lvl3pPr latinLnBrk="0">
              <a:defRPr lang="zh-TW" sz="2200"/>
            </a:lvl3pPr>
            <a:lvl4pPr latinLnBrk="0">
              <a:defRPr lang="zh-TW" sz="2200"/>
            </a:lvl4pPr>
            <a:lvl5pPr latinLnBrk="0">
              <a:defRPr lang="zh-TW" sz="2200"/>
            </a:lvl5pPr>
            <a:lvl6pPr latinLnBrk="0">
              <a:defRPr lang="zh-TW" sz="1050"/>
            </a:lvl6pPr>
            <a:lvl7pPr latinLnBrk="0">
              <a:defRPr lang="zh-TW" sz="1050"/>
            </a:lvl7pPr>
            <a:lvl8pPr latinLnBrk="0">
              <a:defRPr lang="zh-TW" sz="1050"/>
            </a:lvl8pPr>
            <a:lvl9pPr latinLnBrk="0">
              <a:defRPr lang="zh-TW" sz="105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dirty="0"/>
          </a:p>
        </p:txBody>
      </p:sp>
      <p:sp>
        <p:nvSpPr>
          <p:cNvPr id="5" name="文字版面配置區 4"/>
          <p:cNvSpPr>
            <a:spLocks noGrp="1"/>
          </p:cNvSpPr>
          <p:nvPr>
            <p:ph type="body" sz="quarter" idx="3"/>
          </p:nvPr>
        </p:nvSpPr>
        <p:spPr>
          <a:xfrm>
            <a:off x="4629150" y="1733162"/>
            <a:ext cx="3374136" cy="685800"/>
          </a:xfrm>
        </p:spPr>
        <p:txBody>
          <a:bodyPr anchor="b">
            <a:normAutofit/>
          </a:bodyPr>
          <a:lstStyle>
            <a:lvl1pPr marL="0" indent="0" latinLnBrk="0">
              <a:spcBef>
                <a:spcPts val="0"/>
              </a:spcBef>
              <a:buNone/>
              <a:defRPr lang="zh-TW" sz="2400" b="1" cap="all" baseline="0">
                <a:latin typeface="+mj-lt"/>
              </a:defRPr>
            </a:lvl1pPr>
            <a:lvl2pPr marL="342900" indent="0" latinLnBrk="0">
              <a:buNone/>
              <a:defRPr lang="zh-TW" sz="1500" b="1"/>
            </a:lvl2pPr>
            <a:lvl3pPr marL="685800" indent="0" latinLnBrk="0">
              <a:buNone/>
              <a:defRPr lang="zh-TW" sz="1350" b="1"/>
            </a:lvl3pPr>
            <a:lvl4pPr marL="1028700" indent="0" latinLnBrk="0">
              <a:buNone/>
              <a:defRPr lang="zh-TW" sz="1200" b="1"/>
            </a:lvl4pPr>
            <a:lvl5pPr marL="1371600" indent="0" latinLnBrk="0">
              <a:buNone/>
              <a:defRPr lang="zh-TW" sz="1200" b="1"/>
            </a:lvl5pPr>
            <a:lvl6pPr marL="1714500" indent="0" latinLnBrk="0">
              <a:buNone/>
              <a:defRPr lang="zh-TW" sz="1200" b="1"/>
            </a:lvl6pPr>
            <a:lvl7pPr marL="2057400" indent="0" latinLnBrk="0">
              <a:buNone/>
              <a:defRPr lang="zh-TW" sz="1200" b="1"/>
            </a:lvl7pPr>
            <a:lvl8pPr marL="2400300" indent="0" latinLnBrk="0">
              <a:buNone/>
              <a:defRPr lang="zh-TW" sz="1200" b="1"/>
            </a:lvl8pPr>
            <a:lvl9pPr marL="2743200" indent="0" latinLnBrk="0">
              <a:buNone/>
              <a:defRPr lang="zh-TW" sz="1200" b="1"/>
            </a:lvl9pPr>
          </a:lstStyle>
          <a:p>
            <a:pPr lvl="0"/>
            <a:r>
              <a:rPr lang="zh-TW" altLang="en-US"/>
              <a:t>編輯母片文字樣式</a:t>
            </a:r>
          </a:p>
        </p:txBody>
      </p:sp>
      <p:sp>
        <p:nvSpPr>
          <p:cNvPr id="6" name="內容版面配置區 5"/>
          <p:cNvSpPr>
            <a:spLocks noGrp="1"/>
          </p:cNvSpPr>
          <p:nvPr>
            <p:ph sz="quarter" idx="4"/>
          </p:nvPr>
        </p:nvSpPr>
        <p:spPr>
          <a:xfrm>
            <a:off x="4629150" y="2481944"/>
            <a:ext cx="3374136" cy="3690257"/>
          </a:xfrm>
        </p:spPr>
        <p:txBody>
          <a:bodyPr>
            <a:normAutofit/>
          </a:bodyPr>
          <a:lstStyle>
            <a:lvl1pPr latinLnBrk="0">
              <a:defRPr lang="zh-TW" sz="2200"/>
            </a:lvl1pPr>
            <a:lvl2pPr latinLnBrk="0">
              <a:defRPr lang="zh-TW" sz="2200"/>
            </a:lvl2pPr>
            <a:lvl3pPr latinLnBrk="0">
              <a:defRPr lang="zh-TW" sz="2200"/>
            </a:lvl3pPr>
            <a:lvl4pPr latinLnBrk="0">
              <a:defRPr lang="zh-TW" sz="2200"/>
            </a:lvl4pPr>
            <a:lvl5pPr latinLnBrk="0">
              <a:defRPr lang="zh-TW" sz="2200"/>
            </a:lvl5pPr>
            <a:lvl6pPr latinLnBrk="0">
              <a:defRPr lang="zh-TW" sz="1050"/>
            </a:lvl6pPr>
            <a:lvl7pPr latinLnBrk="0">
              <a:defRPr lang="zh-TW" sz="1050"/>
            </a:lvl7pPr>
            <a:lvl8pPr latinLnBrk="0">
              <a:defRPr lang="zh-TW" sz="1050"/>
            </a:lvl8pPr>
            <a:lvl9pPr latinLnBrk="0">
              <a:defRPr lang="zh-TW" sz="105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dirty="0"/>
          </a:p>
        </p:txBody>
      </p:sp>
      <p:sp>
        <p:nvSpPr>
          <p:cNvPr id="7" name="日期版面配置區 6"/>
          <p:cNvSpPr>
            <a:spLocks noGrp="1"/>
          </p:cNvSpPr>
          <p:nvPr>
            <p:ph type="dt" sz="half" idx="10"/>
          </p:nvPr>
        </p:nvSpPr>
        <p:spPr/>
        <p:txBody>
          <a:bodyPr/>
          <a:lstStyle/>
          <a:p>
            <a:endParaRPr lang="zh-TW" altLang="en-US" dirty="0"/>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08EE5728-927D-4899-8F57-AEB4512E7F76}" type="slidenum">
              <a:rPr lang="zh-TW" altLang="en-US" smtClean="0"/>
              <a:pPr/>
              <a:t>‹#›</a:t>
            </a:fld>
            <a:endParaRPr lang="zh-TW" altLang="en-US"/>
          </a:p>
        </p:txBody>
      </p:sp>
    </p:spTree>
    <p:extLst>
      <p:ext uri="{BB962C8B-B14F-4D97-AF65-F5344CB8AC3E}">
        <p14:creationId xmlns:p14="http://schemas.microsoft.com/office/powerpoint/2010/main" val="2153767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TW" dirty="0"/>
          </a:p>
        </p:txBody>
      </p:sp>
      <p:sp>
        <p:nvSpPr>
          <p:cNvPr id="3" name="日期版面配置區 2"/>
          <p:cNvSpPr>
            <a:spLocks noGrp="1"/>
          </p:cNvSpPr>
          <p:nvPr>
            <p:ph type="dt" sz="half" idx="10"/>
          </p:nvPr>
        </p:nvSpPr>
        <p:spPr/>
        <p:txBody>
          <a:bodyPr/>
          <a:lstStyle/>
          <a:p>
            <a:endParaRPr lang="zh-TW" altLang="en-US" dirty="0"/>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a:t>
            </a:fld>
            <a:endParaRPr lang="zh-TW" altLang="en-US"/>
          </a:p>
        </p:txBody>
      </p:sp>
    </p:spTree>
    <p:extLst>
      <p:ext uri="{BB962C8B-B14F-4D97-AF65-F5344CB8AC3E}">
        <p14:creationId xmlns:p14="http://schemas.microsoft.com/office/powerpoint/2010/main" val="3424447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7363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113859" y="1714498"/>
            <a:ext cx="2630091" cy="2880360"/>
          </a:xfrm>
        </p:spPr>
        <p:txBody>
          <a:bodyPr anchor="b">
            <a:normAutofit/>
          </a:bodyPr>
          <a:lstStyle>
            <a:lvl1pPr latinLnBrk="0">
              <a:defRPr lang="zh-TW" sz="2600"/>
            </a:lvl1pPr>
          </a:lstStyle>
          <a:p>
            <a:r>
              <a:rPr lang="zh-TW" altLang="en-US"/>
              <a:t>按一下以編輯母片標題樣式</a:t>
            </a:r>
            <a:endParaRPr lang="zh-TW" dirty="0"/>
          </a:p>
        </p:txBody>
      </p:sp>
      <p:sp>
        <p:nvSpPr>
          <p:cNvPr id="3" name="內容版面配置區 2"/>
          <p:cNvSpPr>
            <a:spLocks noGrp="1"/>
          </p:cNvSpPr>
          <p:nvPr>
            <p:ph idx="1"/>
          </p:nvPr>
        </p:nvSpPr>
        <p:spPr>
          <a:xfrm>
            <a:off x="397765" y="457200"/>
            <a:ext cx="5431583" cy="5715000"/>
          </a:xfrm>
        </p:spPr>
        <p:txBody>
          <a:bodyPr>
            <a:normAutofit/>
          </a:bodyPr>
          <a:lstStyle>
            <a:lvl1pPr latinLnBrk="0">
              <a:defRPr lang="zh-TW" sz="2400"/>
            </a:lvl1pPr>
            <a:lvl2pPr latinLnBrk="0">
              <a:defRPr lang="zh-TW" sz="2400"/>
            </a:lvl2pPr>
            <a:lvl3pPr latinLnBrk="0">
              <a:defRPr lang="zh-TW" sz="2400"/>
            </a:lvl3pPr>
            <a:lvl4pPr latinLnBrk="0">
              <a:defRPr lang="zh-TW" sz="2400"/>
            </a:lvl4pPr>
            <a:lvl5pPr latinLnBrk="0">
              <a:defRPr lang="zh-TW" sz="2400"/>
            </a:lvl5pPr>
            <a:lvl6pPr latinLnBrk="0">
              <a:defRPr lang="zh-TW" sz="1050"/>
            </a:lvl6pPr>
            <a:lvl7pPr latinLnBrk="0">
              <a:defRPr lang="zh-TW" sz="1050"/>
            </a:lvl7pPr>
            <a:lvl8pPr latinLnBrk="0">
              <a:defRPr lang="zh-TW" sz="1050"/>
            </a:lvl8pPr>
            <a:lvl9pPr latinLnBrk="0">
              <a:defRPr lang="zh-TW" sz="105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dirty="0"/>
          </a:p>
        </p:txBody>
      </p:sp>
      <p:sp>
        <p:nvSpPr>
          <p:cNvPr id="4" name="文字版面配置區 3"/>
          <p:cNvSpPr>
            <a:spLocks noGrp="1"/>
          </p:cNvSpPr>
          <p:nvPr>
            <p:ph type="body" sz="half" idx="2"/>
          </p:nvPr>
        </p:nvSpPr>
        <p:spPr>
          <a:xfrm>
            <a:off x="6113859" y="4590288"/>
            <a:ext cx="2635923" cy="1581912"/>
          </a:xfrm>
        </p:spPr>
        <p:txBody>
          <a:bodyPr/>
          <a:lstStyle>
            <a:lvl1pPr marL="0" indent="0" latinLnBrk="0">
              <a:spcBef>
                <a:spcPts val="600"/>
              </a:spcBef>
              <a:buNone/>
              <a:defRPr lang="zh-TW" sz="1200"/>
            </a:lvl1pPr>
            <a:lvl2pPr marL="342900" indent="0" latinLnBrk="0">
              <a:buNone/>
              <a:defRPr lang="zh-TW" sz="1050"/>
            </a:lvl2pPr>
            <a:lvl3pPr marL="685800" indent="0" latinLnBrk="0">
              <a:buNone/>
              <a:defRPr lang="zh-TW" sz="900"/>
            </a:lvl3pPr>
            <a:lvl4pPr marL="1028700" indent="0" latinLnBrk="0">
              <a:buNone/>
              <a:defRPr lang="zh-TW" sz="750"/>
            </a:lvl4pPr>
            <a:lvl5pPr marL="1371600" indent="0" latinLnBrk="0">
              <a:buNone/>
              <a:defRPr lang="zh-TW" sz="750"/>
            </a:lvl5pPr>
            <a:lvl6pPr marL="1714500" indent="0" latinLnBrk="0">
              <a:buNone/>
              <a:defRPr lang="zh-TW" sz="750"/>
            </a:lvl6pPr>
            <a:lvl7pPr marL="2057400" indent="0" latinLnBrk="0">
              <a:buNone/>
              <a:defRPr lang="zh-TW" sz="750"/>
            </a:lvl7pPr>
            <a:lvl8pPr marL="2400300" indent="0" latinLnBrk="0">
              <a:buNone/>
              <a:defRPr lang="zh-TW" sz="750"/>
            </a:lvl8pPr>
            <a:lvl9pPr marL="2743200" indent="0" latinLnBrk="0">
              <a:buNone/>
              <a:defRPr lang="zh-TW" sz="750"/>
            </a:lvl9pPr>
          </a:lstStyle>
          <a:p>
            <a:pPr lvl="0"/>
            <a:r>
              <a:rPr lang="zh-TW" altLang="en-US"/>
              <a:t>編輯母片文字樣式</a:t>
            </a:r>
          </a:p>
        </p:txBody>
      </p:sp>
      <p:sp>
        <p:nvSpPr>
          <p:cNvPr id="5" name="日期版面配置區 4"/>
          <p:cNvSpPr>
            <a:spLocks noGrp="1"/>
          </p:cNvSpPr>
          <p:nvPr>
            <p:ph type="dt" sz="half" idx="10"/>
          </p:nvPr>
        </p:nvSpPr>
        <p:spPr/>
        <p:txBody>
          <a:bodyPr/>
          <a:lstStyle/>
          <a:p>
            <a:endParaRPr lang="zh-TW" altLang="en-US" dirty="0"/>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8EE5728-927D-4899-8F57-AEB4512E7F76}" type="slidenum">
              <a:rPr lang="zh-TW" altLang="en-US" smtClean="0"/>
              <a:pPr/>
              <a:t>‹#›</a:t>
            </a:fld>
            <a:endParaRPr lang="zh-TW" altLang="en-US"/>
          </a:p>
        </p:txBody>
      </p:sp>
    </p:spTree>
    <p:extLst>
      <p:ext uri="{BB962C8B-B14F-4D97-AF65-F5344CB8AC3E}">
        <p14:creationId xmlns:p14="http://schemas.microsoft.com/office/powerpoint/2010/main" val="836781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矩形 6"/>
          <p:cNvSpPr/>
          <p:nvPr/>
        </p:nvSpPr>
        <p:spPr>
          <a:xfrm>
            <a:off x="0" y="6583680"/>
            <a:ext cx="9144000" cy="274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2" name="標題版面配置區 1"/>
          <p:cNvSpPr>
            <a:spLocks noGrp="1"/>
          </p:cNvSpPr>
          <p:nvPr>
            <p:ph type="title"/>
          </p:nvPr>
        </p:nvSpPr>
        <p:spPr>
          <a:xfrm>
            <a:off x="1143000" y="457200"/>
            <a:ext cx="6858000" cy="1143000"/>
          </a:xfrm>
          <a:prstGeom prst="rect">
            <a:avLst/>
          </a:prstGeom>
        </p:spPr>
        <p:txBody>
          <a:bodyPr vert="horz" lIns="91440" tIns="45720" rIns="91440" bIns="45720" rtlCol="0" anchor="b">
            <a:normAutofit/>
          </a:bodyPr>
          <a:lstStyle/>
          <a:p>
            <a:r>
              <a:rPr lang="zh-TW" dirty="0"/>
              <a:t>按一下以編輯母片標題樣式</a:t>
            </a:r>
          </a:p>
        </p:txBody>
      </p:sp>
      <p:sp>
        <p:nvSpPr>
          <p:cNvPr id="3" name="文字版面配置區 2"/>
          <p:cNvSpPr>
            <a:spLocks noGrp="1"/>
          </p:cNvSpPr>
          <p:nvPr>
            <p:ph type="body" idx="1"/>
          </p:nvPr>
        </p:nvSpPr>
        <p:spPr>
          <a:xfrm>
            <a:off x="1143000" y="1714500"/>
            <a:ext cx="6858000" cy="4457700"/>
          </a:xfrm>
          <a:prstGeom prst="rect">
            <a:avLst/>
          </a:prstGeom>
        </p:spPr>
        <p:txBody>
          <a:bodyPr vert="horz" lIns="91440" tIns="45720" rIns="91440" bIns="45720" rtlCol="0">
            <a:normAutofit/>
          </a:bodyPr>
          <a:lstStyle/>
          <a:p>
            <a:pPr lvl="0"/>
            <a:r>
              <a:rPr lang="zh-TW" dirty="0"/>
              <a:t>按一下以編輯母片文字樣式</a:t>
            </a:r>
          </a:p>
          <a:p>
            <a:pPr lvl="1"/>
            <a:r>
              <a:rPr lang="zh-TW" dirty="0"/>
              <a:t>第二層</a:t>
            </a:r>
          </a:p>
          <a:p>
            <a:pPr lvl="2"/>
            <a:r>
              <a:rPr lang="zh-TW" dirty="0"/>
              <a:t>第三層</a:t>
            </a:r>
          </a:p>
          <a:p>
            <a:pPr lvl="3"/>
            <a:r>
              <a:rPr lang="zh-TW" dirty="0"/>
              <a:t>第四層</a:t>
            </a:r>
          </a:p>
          <a:p>
            <a:pPr lvl="4"/>
            <a:r>
              <a:rPr lang="zh-TW" dirty="0"/>
              <a:t>第五層</a:t>
            </a:r>
          </a:p>
        </p:txBody>
      </p:sp>
      <p:sp>
        <p:nvSpPr>
          <p:cNvPr id="4" name="日期版面配置區 3"/>
          <p:cNvSpPr>
            <a:spLocks noGrp="1"/>
          </p:cNvSpPr>
          <p:nvPr>
            <p:ph type="dt" sz="half" idx="2"/>
          </p:nvPr>
        </p:nvSpPr>
        <p:spPr>
          <a:xfrm>
            <a:off x="6140931" y="6601556"/>
            <a:ext cx="1150548" cy="228600"/>
          </a:xfrm>
          <a:prstGeom prst="rect">
            <a:avLst/>
          </a:prstGeom>
        </p:spPr>
        <p:txBody>
          <a:bodyPr vert="horz" lIns="91440" tIns="45720" rIns="91440" bIns="45720" rtlCol="0" anchor="ctr"/>
          <a:lstStyle>
            <a:lvl1pPr algn="r" latinLnBrk="0">
              <a:defRPr lang="zh-TW" sz="600">
                <a:solidFill>
                  <a:schemeClr val="bg1"/>
                </a:solidFill>
              </a:defRPr>
            </a:lvl1pPr>
          </a:lstStyle>
          <a:p>
            <a:endParaRPr lang="zh-TW" altLang="en-US" dirty="0"/>
          </a:p>
        </p:txBody>
      </p:sp>
      <p:sp>
        <p:nvSpPr>
          <p:cNvPr id="5" name="頁尾版面配置區 4"/>
          <p:cNvSpPr>
            <a:spLocks noGrp="1"/>
          </p:cNvSpPr>
          <p:nvPr>
            <p:ph type="ftr" sz="quarter" idx="3"/>
          </p:nvPr>
        </p:nvSpPr>
        <p:spPr>
          <a:xfrm>
            <a:off x="1143000" y="6601556"/>
            <a:ext cx="4868536" cy="228600"/>
          </a:xfrm>
          <a:prstGeom prst="rect">
            <a:avLst/>
          </a:prstGeom>
        </p:spPr>
        <p:txBody>
          <a:bodyPr vert="horz" lIns="91440" tIns="45720" rIns="91440" bIns="45720" rtlCol="0" anchor="ctr"/>
          <a:lstStyle>
            <a:lvl1pPr algn="l" latinLnBrk="0">
              <a:defRPr lang="zh-TW" sz="600">
                <a:solidFill>
                  <a:schemeClr val="bg1"/>
                </a:solidFill>
              </a:defRPr>
            </a:lvl1pPr>
          </a:lstStyle>
          <a:p>
            <a:endParaRPr lang="zh-TW" altLang="en-US"/>
          </a:p>
        </p:txBody>
      </p:sp>
      <p:sp>
        <p:nvSpPr>
          <p:cNvPr id="6" name="投影片編號版面配置區 5"/>
          <p:cNvSpPr>
            <a:spLocks noGrp="1"/>
          </p:cNvSpPr>
          <p:nvPr>
            <p:ph type="sldNum" sz="quarter" idx="4"/>
          </p:nvPr>
        </p:nvSpPr>
        <p:spPr>
          <a:xfrm>
            <a:off x="7420874" y="6601556"/>
            <a:ext cx="580127" cy="228600"/>
          </a:xfrm>
          <a:prstGeom prst="rect">
            <a:avLst/>
          </a:prstGeom>
        </p:spPr>
        <p:txBody>
          <a:bodyPr vert="horz" lIns="91440" tIns="45720" rIns="91440" bIns="45720" rtlCol="0" anchor="ctr"/>
          <a:lstStyle>
            <a:lvl1pPr algn="r" latinLnBrk="0">
              <a:defRPr lang="zh-TW" sz="600">
                <a:solidFill>
                  <a:schemeClr val="bg1"/>
                </a:solidFill>
              </a:defRPr>
            </a:lvl1pPr>
          </a:lstStyle>
          <a:p>
            <a:fld id="{08EE5728-927D-4899-8F57-AEB4512E7F76}" type="slidenum">
              <a:rPr lang="zh-TW" altLang="en-US" smtClean="0"/>
              <a:pPr/>
              <a:t>‹#›</a:t>
            </a:fld>
            <a:endParaRPr lang="zh-TW" altLang="en-US"/>
          </a:p>
        </p:txBody>
      </p:sp>
    </p:spTree>
    <p:extLst>
      <p:ext uri="{BB962C8B-B14F-4D97-AF65-F5344CB8AC3E}">
        <p14:creationId xmlns:p14="http://schemas.microsoft.com/office/powerpoint/2010/main" val="329496189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685800" rtl="0" eaLnBrk="1" latinLnBrk="0" hangingPunct="1">
        <a:lnSpc>
          <a:spcPct val="90000"/>
        </a:lnSpc>
        <a:spcBef>
          <a:spcPct val="0"/>
        </a:spcBef>
        <a:buNone/>
        <a:defRPr lang="zh-TW" sz="3500" kern="1200" cap="all" baseline="0">
          <a:solidFill>
            <a:schemeClr val="accent1"/>
          </a:solidFill>
          <a:latin typeface="+mj-lt"/>
          <a:ea typeface="+mj-ea"/>
          <a:cs typeface="+mj-cs"/>
        </a:defRPr>
      </a:lvl1pPr>
    </p:titleStyle>
    <p:bodyStyle>
      <a:lvl1pPr marL="205740" indent="-171450" algn="l" defTabSz="685800" rtl="0" eaLnBrk="1" latinLnBrk="0" hangingPunct="1">
        <a:lnSpc>
          <a:spcPct val="90000"/>
        </a:lnSpc>
        <a:spcBef>
          <a:spcPts val="1350"/>
        </a:spcBef>
        <a:buClr>
          <a:schemeClr val="accent1"/>
        </a:buClr>
        <a:buSzPct val="100000"/>
        <a:buFont typeface="Arial" pitchFamily="34" charset="0"/>
        <a:buChar char="▪"/>
        <a:defRPr lang="zh-TW" sz="2400" b="0" kern="1200">
          <a:solidFill>
            <a:schemeClr val="tx2"/>
          </a:solidFill>
          <a:latin typeface="Times New Roman" panose="02020603050405020304" pitchFamily="18" charset="0"/>
          <a:ea typeface="+mn-ea"/>
          <a:cs typeface="Times New Roman" panose="02020603050405020304" pitchFamily="18" charset="0"/>
        </a:defRPr>
      </a:lvl1pPr>
      <a:lvl2pPr marL="445770" indent="-171450" algn="l" defTabSz="685800" rtl="0" eaLnBrk="1" latinLnBrk="0" hangingPunct="1">
        <a:lnSpc>
          <a:spcPct val="90000"/>
        </a:lnSpc>
        <a:spcBef>
          <a:spcPts val="600"/>
        </a:spcBef>
        <a:buClr>
          <a:schemeClr val="accent1"/>
        </a:buClr>
        <a:buSzPct val="100000"/>
        <a:buFont typeface="Arial" pitchFamily="34" charset="0"/>
        <a:buChar char="▪"/>
        <a:defRPr lang="zh-TW" sz="2400" b="0" kern="1200">
          <a:solidFill>
            <a:schemeClr val="tx2"/>
          </a:solidFill>
          <a:latin typeface="Times New Roman" panose="02020603050405020304" pitchFamily="18" charset="0"/>
          <a:ea typeface="+mn-ea"/>
          <a:cs typeface="Times New Roman" panose="02020603050405020304" pitchFamily="18" charset="0"/>
        </a:defRPr>
      </a:lvl2pPr>
      <a:lvl3pPr marL="685800" indent="-171450" algn="l" defTabSz="685800" rtl="0" eaLnBrk="1" latinLnBrk="0" hangingPunct="1">
        <a:lnSpc>
          <a:spcPct val="90000"/>
        </a:lnSpc>
        <a:spcBef>
          <a:spcPts val="600"/>
        </a:spcBef>
        <a:buClr>
          <a:schemeClr val="accent1"/>
        </a:buClr>
        <a:buSzPct val="100000"/>
        <a:buFont typeface="Arial" pitchFamily="34" charset="0"/>
        <a:buChar char="▪"/>
        <a:defRPr lang="zh-TW" sz="2400" b="0" kern="1200">
          <a:solidFill>
            <a:schemeClr val="tx2"/>
          </a:solidFill>
          <a:latin typeface="Times New Roman" panose="02020603050405020304" pitchFamily="18" charset="0"/>
          <a:ea typeface="+mn-ea"/>
          <a:cs typeface="Times New Roman" panose="02020603050405020304" pitchFamily="18" charset="0"/>
        </a:defRPr>
      </a:lvl3pPr>
      <a:lvl4pPr marL="891540" indent="-137160" algn="l" defTabSz="685800" rtl="0" eaLnBrk="1" latinLnBrk="0" hangingPunct="1">
        <a:lnSpc>
          <a:spcPct val="90000"/>
        </a:lnSpc>
        <a:spcBef>
          <a:spcPts val="600"/>
        </a:spcBef>
        <a:buClr>
          <a:schemeClr val="accent1"/>
        </a:buClr>
        <a:buSzPct val="100000"/>
        <a:buFont typeface="Arial" pitchFamily="34" charset="0"/>
        <a:buChar char="▪"/>
        <a:defRPr lang="zh-TW" sz="2400" b="0" kern="1200">
          <a:solidFill>
            <a:schemeClr val="tx2"/>
          </a:solidFill>
          <a:latin typeface="Times New Roman" panose="02020603050405020304" pitchFamily="18" charset="0"/>
          <a:ea typeface="+mn-ea"/>
          <a:cs typeface="Times New Roman" panose="02020603050405020304" pitchFamily="18" charset="0"/>
        </a:defRPr>
      </a:lvl4pPr>
      <a:lvl5pPr marL="1097280" indent="-137160" algn="l" defTabSz="685800" rtl="0" eaLnBrk="1" latinLnBrk="0" hangingPunct="1">
        <a:lnSpc>
          <a:spcPct val="90000"/>
        </a:lnSpc>
        <a:spcBef>
          <a:spcPts val="600"/>
        </a:spcBef>
        <a:buClr>
          <a:schemeClr val="accent1"/>
        </a:buClr>
        <a:buSzPct val="100000"/>
        <a:buFont typeface="Arial" pitchFamily="34" charset="0"/>
        <a:buChar char="▪"/>
        <a:defRPr lang="zh-TW" sz="2400" b="0" kern="1200">
          <a:solidFill>
            <a:schemeClr val="tx2"/>
          </a:solidFill>
          <a:latin typeface="Times New Roman" panose="02020603050405020304" pitchFamily="18" charset="0"/>
          <a:ea typeface="+mn-ea"/>
          <a:cs typeface="Times New Roman" panose="02020603050405020304" pitchFamily="18" charset="0"/>
        </a:defRPr>
      </a:lvl5pPr>
      <a:lvl6pPr marL="1268730" indent="-137160" algn="l" defTabSz="685800" rtl="0" eaLnBrk="1" latinLnBrk="0" hangingPunct="1">
        <a:lnSpc>
          <a:spcPct val="90000"/>
        </a:lnSpc>
        <a:spcBef>
          <a:spcPts val="600"/>
        </a:spcBef>
        <a:buClr>
          <a:schemeClr val="accent1"/>
        </a:buClr>
        <a:buSzPct val="100000"/>
        <a:buFont typeface="Arial" pitchFamily="34" charset="0"/>
        <a:buChar char="▪"/>
        <a:defRPr lang="zh-TW" sz="1050" kern="1200">
          <a:solidFill>
            <a:schemeClr val="tx1"/>
          </a:solidFill>
          <a:latin typeface="+mn-lt"/>
          <a:ea typeface="+mn-ea"/>
          <a:cs typeface="+mn-cs"/>
        </a:defRPr>
      </a:lvl6pPr>
      <a:lvl7pPr marL="1440180" indent="-137160" algn="l" defTabSz="685800" rtl="0" eaLnBrk="1" latinLnBrk="0" hangingPunct="1">
        <a:lnSpc>
          <a:spcPct val="90000"/>
        </a:lnSpc>
        <a:spcBef>
          <a:spcPts val="600"/>
        </a:spcBef>
        <a:buClr>
          <a:schemeClr val="accent1"/>
        </a:buClr>
        <a:buSzPct val="100000"/>
        <a:buFont typeface="Arial" pitchFamily="34" charset="0"/>
        <a:buChar char="▪"/>
        <a:defRPr lang="zh-TW" sz="1050" kern="1200">
          <a:solidFill>
            <a:schemeClr val="tx1"/>
          </a:solidFill>
          <a:latin typeface="+mn-lt"/>
          <a:ea typeface="+mn-ea"/>
          <a:cs typeface="+mn-cs"/>
        </a:defRPr>
      </a:lvl7pPr>
      <a:lvl8pPr marL="1611630" indent="-137160" algn="l" defTabSz="685800" rtl="0" eaLnBrk="1" latinLnBrk="0" hangingPunct="1">
        <a:lnSpc>
          <a:spcPct val="90000"/>
        </a:lnSpc>
        <a:spcBef>
          <a:spcPts val="600"/>
        </a:spcBef>
        <a:buClr>
          <a:schemeClr val="accent1"/>
        </a:buClr>
        <a:buSzPct val="100000"/>
        <a:buFont typeface="Arial" pitchFamily="34" charset="0"/>
        <a:buChar char="▪"/>
        <a:defRPr lang="zh-TW" sz="1050" kern="1200">
          <a:solidFill>
            <a:schemeClr val="tx1"/>
          </a:solidFill>
          <a:latin typeface="+mn-lt"/>
          <a:ea typeface="+mn-ea"/>
          <a:cs typeface="+mn-cs"/>
        </a:defRPr>
      </a:lvl8pPr>
      <a:lvl9pPr marL="1783080" indent="-137160" algn="l" defTabSz="685800" rtl="0" eaLnBrk="1" latinLnBrk="0" hangingPunct="1">
        <a:lnSpc>
          <a:spcPct val="90000"/>
        </a:lnSpc>
        <a:spcBef>
          <a:spcPts val="600"/>
        </a:spcBef>
        <a:buClr>
          <a:schemeClr val="accent1"/>
        </a:buClr>
        <a:buSzPct val="100000"/>
        <a:buFont typeface="Arial" pitchFamily="34" charset="0"/>
        <a:buChar char="▪"/>
        <a:defRPr lang="zh-TW" sz="1050" kern="1200">
          <a:solidFill>
            <a:schemeClr val="tx1"/>
          </a:solidFill>
          <a:latin typeface="+mn-lt"/>
          <a:ea typeface="+mn-ea"/>
          <a:cs typeface="+mn-cs"/>
        </a:defRPr>
      </a:lvl9pPr>
    </p:bodyStyle>
    <p:otherStyle>
      <a:defPPr>
        <a:defRPr lang="zh-TW"/>
      </a:defPPr>
      <a:lvl1pPr marL="0" algn="l" defTabSz="685800" rtl="0" eaLnBrk="1" latinLnBrk="0" hangingPunct="1">
        <a:defRPr lang="zh-TW" sz="1350" kern="1200">
          <a:solidFill>
            <a:schemeClr val="tx1"/>
          </a:solidFill>
          <a:latin typeface="+mn-lt"/>
          <a:ea typeface="+mn-ea"/>
          <a:cs typeface="+mn-cs"/>
        </a:defRPr>
      </a:lvl1pPr>
      <a:lvl2pPr marL="342900" algn="l" defTabSz="685800" rtl="0" eaLnBrk="1" latinLnBrk="0" hangingPunct="1">
        <a:defRPr lang="zh-TW" sz="1350" kern="1200">
          <a:solidFill>
            <a:schemeClr val="tx1"/>
          </a:solidFill>
          <a:latin typeface="+mn-lt"/>
          <a:ea typeface="+mn-ea"/>
          <a:cs typeface="+mn-cs"/>
        </a:defRPr>
      </a:lvl2pPr>
      <a:lvl3pPr marL="685800" algn="l" defTabSz="685800" rtl="0" eaLnBrk="1" latinLnBrk="0" hangingPunct="1">
        <a:defRPr lang="zh-TW" sz="1350" kern="1200">
          <a:solidFill>
            <a:schemeClr val="tx1"/>
          </a:solidFill>
          <a:latin typeface="+mn-lt"/>
          <a:ea typeface="+mn-ea"/>
          <a:cs typeface="+mn-cs"/>
        </a:defRPr>
      </a:lvl3pPr>
      <a:lvl4pPr marL="1028700" algn="l" defTabSz="685800" rtl="0" eaLnBrk="1" latinLnBrk="0" hangingPunct="1">
        <a:defRPr lang="zh-TW" sz="1350" kern="1200">
          <a:solidFill>
            <a:schemeClr val="tx1"/>
          </a:solidFill>
          <a:latin typeface="+mn-lt"/>
          <a:ea typeface="+mn-ea"/>
          <a:cs typeface="+mn-cs"/>
        </a:defRPr>
      </a:lvl4pPr>
      <a:lvl5pPr marL="1371600" algn="l" defTabSz="685800" rtl="0" eaLnBrk="1" latinLnBrk="0" hangingPunct="1">
        <a:defRPr lang="zh-TW" sz="1350" kern="1200">
          <a:solidFill>
            <a:schemeClr val="tx1"/>
          </a:solidFill>
          <a:latin typeface="+mn-lt"/>
          <a:ea typeface="+mn-ea"/>
          <a:cs typeface="+mn-cs"/>
        </a:defRPr>
      </a:lvl5pPr>
      <a:lvl6pPr marL="1714500" algn="l" defTabSz="685800" rtl="0" eaLnBrk="1" latinLnBrk="0" hangingPunct="1">
        <a:defRPr lang="zh-TW" sz="1350" kern="1200">
          <a:solidFill>
            <a:schemeClr val="tx1"/>
          </a:solidFill>
          <a:latin typeface="+mn-lt"/>
          <a:ea typeface="+mn-ea"/>
          <a:cs typeface="+mn-cs"/>
        </a:defRPr>
      </a:lvl6pPr>
      <a:lvl7pPr marL="2057400" algn="l" defTabSz="685800" rtl="0" eaLnBrk="1" latinLnBrk="0" hangingPunct="1">
        <a:defRPr lang="zh-TW" sz="1350" kern="1200">
          <a:solidFill>
            <a:schemeClr val="tx1"/>
          </a:solidFill>
          <a:latin typeface="+mn-lt"/>
          <a:ea typeface="+mn-ea"/>
          <a:cs typeface="+mn-cs"/>
        </a:defRPr>
      </a:lvl7pPr>
      <a:lvl8pPr marL="2400300" algn="l" defTabSz="685800" rtl="0" eaLnBrk="1" latinLnBrk="0" hangingPunct="1">
        <a:defRPr lang="zh-TW" sz="1350" kern="1200">
          <a:solidFill>
            <a:schemeClr val="tx1"/>
          </a:solidFill>
          <a:latin typeface="+mn-lt"/>
          <a:ea typeface="+mn-ea"/>
          <a:cs typeface="+mn-cs"/>
        </a:defRPr>
      </a:lvl8pPr>
      <a:lvl9pPr marL="2743200" algn="l" defTabSz="685800" rtl="0" eaLnBrk="1" latinLnBrk="0" hangingPunct="1">
        <a:defRPr lang="zh-TW"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4"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pPr algn="ctr"/>
            <a:r>
              <a:rPr lang="zh-TW" altLang="en-US" dirty="0"/>
              <a:t>能源運用類型及力學轉換</a:t>
            </a:r>
            <a:br>
              <a:rPr lang="en-US" altLang="zh-TW" dirty="0"/>
            </a:br>
            <a:r>
              <a:rPr lang="en-US" altLang="zh-TW" dirty="0"/>
              <a:t>Types of energy use and mechanical conversion</a:t>
            </a:r>
            <a:endParaRPr lang="zh-TW" altLang="en-US" dirty="0"/>
          </a:p>
        </p:txBody>
      </p:sp>
      <p:sp>
        <p:nvSpPr>
          <p:cNvPr id="3" name="副標題 2"/>
          <p:cNvSpPr>
            <a:spLocks noGrp="1"/>
          </p:cNvSpPr>
          <p:nvPr>
            <p:ph type="subTitle" idx="1"/>
          </p:nvPr>
        </p:nvSpPr>
        <p:spPr/>
        <p:txBody>
          <a:bodyPr/>
          <a:lstStyle/>
          <a:p>
            <a:r>
              <a:rPr lang="zh-TW" altLang="en-US" dirty="0"/>
              <a:t>能量力學</a:t>
            </a:r>
            <a:endParaRPr lang="en-US" altLang="zh-TW" dirty="0"/>
          </a:p>
          <a:p>
            <a:r>
              <a:rPr lang="en-US" altLang="zh-TW"/>
              <a:t>energy mechanics</a:t>
            </a:r>
            <a:endParaRPr lang="zh-TW"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endParaRPr lang="zh-TW" altLang="en-US"/>
          </a:p>
        </p:txBody>
      </p:sp>
      <p:pic>
        <p:nvPicPr>
          <p:cNvPr id="5122" name="Picture 2"/>
          <p:cNvPicPr>
            <a:picLocks noGrp="1" noChangeAspect="1" noChangeArrowheads="1"/>
          </p:cNvPicPr>
          <p:nvPr>
            <p:ph idx="1"/>
          </p:nvPr>
        </p:nvPicPr>
        <p:blipFill>
          <a:blip r:embed="rId2" cstate="print"/>
          <a:stretch>
            <a:fillRect/>
          </a:stretch>
        </p:blipFill>
        <p:spPr bwMode="auto">
          <a:xfrm>
            <a:off x="179388" y="1526132"/>
            <a:ext cx="8785225" cy="4027985"/>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10</a:t>
            </a:fld>
            <a:endParaRPr lang="zh-TW" altLang="en-US"/>
          </a:p>
        </p:txBody>
      </p:sp>
      <p:sp>
        <p:nvSpPr>
          <p:cNvPr id="2" name="TextBox 1">
            <a:extLst>
              <a:ext uri="{FF2B5EF4-FFF2-40B4-BE49-F238E27FC236}">
                <a16:creationId xmlns:a16="http://schemas.microsoft.com/office/drawing/2014/main" id="{3261979E-B794-505A-1283-BD84A7F6BC1C}"/>
              </a:ext>
            </a:extLst>
          </p:cNvPr>
          <p:cNvSpPr txBox="1"/>
          <p:nvPr/>
        </p:nvSpPr>
        <p:spPr>
          <a:xfrm>
            <a:off x="2051720" y="2060848"/>
            <a:ext cx="1242328" cy="369332"/>
          </a:xfrm>
          <a:prstGeom prst="rect">
            <a:avLst/>
          </a:prstGeom>
          <a:noFill/>
        </p:spPr>
        <p:txBody>
          <a:bodyPr wrap="none" rtlCol="0">
            <a:spAutoFit/>
          </a:bodyPr>
          <a:lstStyle/>
          <a:p>
            <a:r>
              <a:rPr lang="en-US" dirty="0"/>
              <a:t>W</a:t>
            </a:r>
            <a:r>
              <a:rPr lang="en-TW" dirty="0"/>
              <a:t>ater path</a:t>
            </a:r>
          </a:p>
        </p:txBody>
      </p:sp>
      <p:sp>
        <p:nvSpPr>
          <p:cNvPr id="3" name="TextBox 2">
            <a:extLst>
              <a:ext uri="{FF2B5EF4-FFF2-40B4-BE49-F238E27FC236}">
                <a16:creationId xmlns:a16="http://schemas.microsoft.com/office/drawing/2014/main" id="{2CAEB5E7-21DB-BD17-E25C-8976C261176D}"/>
              </a:ext>
            </a:extLst>
          </p:cNvPr>
          <p:cNvSpPr txBox="1"/>
          <p:nvPr/>
        </p:nvSpPr>
        <p:spPr>
          <a:xfrm>
            <a:off x="4563972" y="3059668"/>
            <a:ext cx="1539204" cy="369332"/>
          </a:xfrm>
          <a:prstGeom prst="rect">
            <a:avLst/>
          </a:prstGeom>
          <a:noFill/>
        </p:spPr>
        <p:txBody>
          <a:bodyPr wrap="none" rtlCol="0">
            <a:spAutoFit/>
          </a:bodyPr>
          <a:lstStyle/>
          <a:p>
            <a:r>
              <a:rPr lang="en-US" dirty="0"/>
              <a:t>M</a:t>
            </a:r>
            <a:r>
              <a:rPr lang="en-TW" dirty="0"/>
              <a:t>ill or turbine</a:t>
            </a:r>
          </a:p>
        </p:txBody>
      </p:sp>
      <p:sp>
        <p:nvSpPr>
          <p:cNvPr id="4" name="TextBox 3">
            <a:extLst>
              <a:ext uri="{FF2B5EF4-FFF2-40B4-BE49-F238E27FC236}">
                <a16:creationId xmlns:a16="http://schemas.microsoft.com/office/drawing/2014/main" id="{90F454F3-FF56-4317-EE13-CAFE980E32B9}"/>
              </a:ext>
            </a:extLst>
          </p:cNvPr>
          <p:cNvSpPr txBox="1"/>
          <p:nvPr/>
        </p:nvSpPr>
        <p:spPr>
          <a:xfrm>
            <a:off x="6676134" y="1341466"/>
            <a:ext cx="2069606" cy="369332"/>
          </a:xfrm>
          <a:prstGeom prst="rect">
            <a:avLst/>
          </a:prstGeom>
          <a:noFill/>
        </p:spPr>
        <p:txBody>
          <a:bodyPr wrap="none" rtlCol="0">
            <a:spAutoFit/>
          </a:bodyPr>
          <a:lstStyle/>
          <a:p>
            <a:r>
              <a:rPr lang="en-US" dirty="0"/>
              <a:t>E</a:t>
            </a:r>
            <a:r>
              <a:rPr lang="en-TW" dirty="0"/>
              <a:t>quilibrium position</a:t>
            </a:r>
          </a:p>
        </p:txBody>
      </p:sp>
      <p:sp>
        <p:nvSpPr>
          <p:cNvPr id="7" name="TextBox 6">
            <a:extLst>
              <a:ext uri="{FF2B5EF4-FFF2-40B4-BE49-F238E27FC236}">
                <a16:creationId xmlns:a16="http://schemas.microsoft.com/office/drawing/2014/main" id="{CF99B7DD-A352-57CE-DB53-F75354DE421D}"/>
              </a:ext>
            </a:extLst>
          </p:cNvPr>
          <p:cNvSpPr txBox="1"/>
          <p:nvPr/>
        </p:nvSpPr>
        <p:spPr>
          <a:xfrm>
            <a:off x="6711019" y="4077072"/>
            <a:ext cx="2180020" cy="369332"/>
          </a:xfrm>
          <a:prstGeom prst="rect">
            <a:avLst/>
          </a:prstGeom>
          <a:noFill/>
        </p:spPr>
        <p:txBody>
          <a:bodyPr wrap="none" rtlCol="0">
            <a:spAutoFit/>
          </a:bodyPr>
          <a:lstStyle/>
          <a:p>
            <a:r>
              <a:rPr lang="en-US" dirty="0"/>
              <a:t>C</a:t>
            </a:r>
            <a:r>
              <a:rPr lang="en-TW" dirty="0"/>
              <a:t>ompressed distance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運動</a:t>
            </a:r>
            <a:endParaRPr lang="zh-TW" altLang="en-US" dirty="0"/>
          </a:p>
        </p:txBody>
      </p:sp>
      <p:sp>
        <p:nvSpPr>
          <p:cNvPr id="3" name="內容版面配置區 2"/>
          <p:cNvSpPr>
            <a:spLocks noGrp="1"/>
          </p:cNvSpPr>
          <p:nvPr>
            <p:ph idx="1"/>
          </p:nvPr>
        </p:nvSpPr>
        <p:spPr/>
        <p:txBody>
          <a:bodyPr/>
          <a:lstStyle/>
          <a:p>
            <a:r>
              <a:rPr lang="zh-TW" altLang="en-US" dirty="0"/>
              <a:t>一物體的速率等於它移動的距離除以花費的時間；</a:t>
            </a:r>
            <a:endParaRPr lang="en-US" altLang="zh-TW" dirty="0"/>
          </a:p>
          <a:p>
            <a:r>
              <a:rPr lang="zh-TW" altLang="en-US" dirty="0">
                <a:solidFill>
                  <a:schemeClr val="accent3"/>
                </a:solidFill>
              </a:rPr>
              <a:t>速度 </a:t>
            </a:r>
            <a:r>
              <a:rPr lang="en-US" altLang="zh-TW" dirty="0">
                <a:solidFill>
                  <a:schemeClr val="accent3"/>
                </a:solidFill>
              </a:rPr>
              <a:t>(velocity) </a:t>
            </a:r>
            <a:r>
              <a:rPr lang="zh-TW" altLang="en-US" dirty="0"/>
              <a:t>可提供運動另一項重要資料，即方向性。</a:t>
            </a:r>
            <a:endParaRPr lang="en-US" altLang="zh-TW" dirty="0"/>
          </a:p>
          <a:p>
            <a:r>
              <a:rPr lang="zh-TW" altLang="en-US" dirty="0"/>
              <a:t>一般所謂的</a:t>
            </a:r>
            <a:r>
              <a:rPr lang="zh-TW" altLang="en-US" dirty="0">
                <a:solidFill>
                  <a:schemeClr val="accent3"/>
                </a:solidFill>
              </a:rPr>
              <a:t>加速度 </a:t>
            </a:r>
            <a:r>
              <a:rPr lang="en-US" altLang="zh-TW" dirty="0">
                <a:solidFill>
                  <a:schemeClr val="accent3"/>
                </a:solidFill>
              </a:rPr>
              <a:t>(acceleration)</a:t>
            </a:r>
            <a:r>
              <a:rPr lang="zh-TW" altLang="en-US" dirty="0"/>
              <a:t>是指物體於速度改變時，其速度除以該段時間之值。</a:t>
            </a:r>
            <a:endParaRPr lang="en-US" altLang="zh-TW" dirty="0"/>
          </a:p>
          <a:p>
            <a:r>
              <a:rPr lang="en-US" altLang="zh-TW" dirty="0"/>
              <a:t>The speed of an object is equal to the distance it travels divided by the time it takes;</a:t>
            </a:r>
          </a:p>
          <a:p>
            <a:r>
              <a:rPr lang="en-US" altLang="zh-TW" dirty="0"/>
              <a:t>Velocity can provide another important piece of information about motion, namely directionality.</a:t>
            </a:r>
          </a:p>
          <a:p>
            <a:r>
              <a:rPr lang="en-US" altLang="zh-TW" dirty="0"/>
              <a:t>Generally speaking, acceleration refers to the value of an object's velocity divided by the period of time when its velocity changes.</a:t>
            </a:r>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11</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p:txBody>
          <a:bodyPr/>
          <a:lstStyle/>
          <a:p>
            <a:r>
              <a:rPr lang="en-US" altLang="zh-TW" dirty="0"/>
              <a:t>Newton’s Laws of motion</a:t>
            </a:r>
            <a:endParaRPr lang="zh-TW" altLang="en-US" dirty="0"/>
          </a:p>
        </p:txBody>
      </p:sp>
      <p:sp>
        <p:nvSpPr>
          <p:cNvPr id="3" name="內容版面配置區 2"/>
          <p:cNvSpPr>
            <a:spLocks noGrp="1"/>
          </p:cNvSpPr>
          <p:nvPr>
            <p:ph idx="1"/>
          </p:nvPr>
        </p:nvSpPr>
        <p:spPr/>
        <p:txBody>
          <a:bodyPr>
            <a:normAutofit/>
          </a:bodyPr>
          <a:lstStyle/>
          <a:p>
            <a:r>
              <a:rPr lang="zh-TW" altLang="en-US" dirty="0">
                <a:solidFill>
                  <a:schemeClr val="accent3"/>
                </a:solidFill>
              </a:rPr>
              <a:t>力 </a:t>
            </a:r>
            <a:r>
              <a:rPr lang="en-US" altLang="zh-TW" dirty="0">
                <a:solidFill>
                  <a:schemeClr val="accent3"/>
                </a:solidFill>
              </a:rPr>
              <a:t>(force)</a:t>
            </a:r>
            <a:r>
              <a:rPr lang="zh-TW" altLang="en-US" dirty="0"/>
              <a:t>，特別是指</a:t>
            </a:r>
            <a:r>
              <a:rPr lang="zh-TW" altLang="en-US" dirty="0">
                <a:solidFill>
                  <a:schemeClr val="accent3"/>
                </a:solidFill>
              </a:rPr>
              <a:t>淨力 </a:t>
            </a:r>
            <a:r>
              <a:rPr lang="en-US" altLang="zh-TW" dirty="0">
                <a:solidFill>
                  <a:schemeClr val="accent3"/>
                </a:solidFill>
              </a:rPr>
              <a:t>(net force) </a:t>
            </a:r>
            <a:r>
              <a:rPr lang="zh-TW" altLang="en-US" dirty="0"/>
              <a:t>或不平衡的力，其會引起某一物體速度的改變 </a:t>
            </a:r>
            <a:r>
              <a:rPr lang="en-US" altLang="zh-TW" dirty="0"/>
              <a:t>(</a:t>
            </a:r>
            <a:r>
              <a:rPr lang="zh-TW" altLang="en-US" dirty="0"/>
              <a:t>亦即加速物體</a:t>
            </a:r>
            <a:r>
              <a:rPr lang="en-US" altLang="zh-TW" dirty="0"/>
              <a:t>)</a:t>
            </a:r>
            <a:r>
              <a:rPr lang="zh-TW" altLang="en-US" dirty="0"/>
              <a:t>。</a:t>
            </a:r>
            <a:endParaRPr lang="en-US" altLang="zh-TW" dirty="0"/>
          </a:p>
          <a:p>
            <a:r>
              <a:rPr lang="zh-TW" altLang="en-US" dirty="0">
                <a:solidFill>
                  <a:schemeClr val="accent3"/>
                </a:solidFill>
              </a:rPr>
              <a:t>牛頓第二運動定律 </a:t>
            </a:r>
            <a:r>
              <a:rPr lang="en-US" altLang="zh-TW" dirty="0">
                <a:solidFill>
                  <a:schemeClr val="accent3"/>
                </a:solidFill>
              </a:rPr>
              <a:t>(Newton’s second law of motion) </a:t>
            </a:r>
            <a:r>
              <a:rPr lang="zh-TW" altLang="en-US" dirty="0"/>
              <a:t>敘述其淨力及加速度</a:t>
            </a:r>
            <a:r>
              <a:rPr lang="zh-TW" altLang="en-US" dirty="0">
                <a:solidFill>
                  <a:schemeClr val="accent3"/>
                </a:solidFill>
              </a:rPr>
              <a:t>兩者</a:t>
            </a:r>
            <a:r>
              <a:rPr lang="zh-TW" altLang="en-US" dirty="0"/>
              <a:t>間的數學關係式，其指出物體的加速度與施加其上的淨力成正比，而與其質量 </a:t>
            </a:r>
            <a:r>
              <a:rPr lang="en-US" altLang="zh-TW" i="1" dirty="0"/>
              <a:t>m</a:t>
            </a:r>
            <a:r>
              <a:rPr lang="en-US" altLang="zh-TW" dirty="0"/>
              <a:t> </a:t>
            </a:r>
            <a:r>
              <a:rPr lang="zh-TW" altLang="en-US" dirty="0"/>
              <a:t>成反比：</a:t>
            </a:r>
            <a:endParaRPr lang="en-US" altLang="zh-TW" dirty="0"/>
          </a:p>
          <a:p>
            <a:endParaRPr lang="en-US" altLang="zh-TW" dirty="0"/>
          </a:p>
          <a:p>
            <a:endParaRPr lang="en-US" altLang="zh-TW" dirty="0"/>
          </a:p>
          <a:p>
            <a:endParaRPr lang="en-US" altLang="zh-TW" dirty="0"/>
          </a:p>
          <a:p>
            <a:r>
              <a:rPr lang="zh-TW" altLang="en-US" dirty="0"/>
              <a:t>力的 </a:t>
            </a:r>
            <a:r>
              <a:rPr lang="en-US" altLang="zh-TW" dirty="0"/>
              <a:t>SI </a:t>
            </a:r>
            <a:r>
              <a:rPr lang="zh-TW" altLang="en-US" dirty="0"/>
              <a:t>單位是</a:t>
            </a:r>
            <a:r>
              <a:rPr lang="zh-TW" altLang="en-US" dirty="0">
                <a:solidFill>
                  <a:schemeClr val="accent3"/>
                </a:solidFill>
              </a:rPr>
              <a:t>牛頓 </a:t>
            </a:r>
            <a:r>
              <a:rPr lang="en-US" altLang="zh-TW" dirty="0">
                <a:solidFill>
                  <a:schemeClr val="accent3"/>
                </a:solidFill>
              </a:rPr>
              <a:t>(Newton, N)</a:t>
            </a:r>
            <a:r>
              <a:rPr lang="zh-TW" altLang="en-US" dirty="0"/>
              <a:t>。</a:t>
            </a:r>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12</a:t>
            </a:fld>
            <a:endParaRPr lang="zh-TW" altLang="en-US"/>
          </a:p>
        </p:txBody>
      </p:sp>
      <p:pic>
        <p:nvPicPr>
          <p:cNvPr id="6146" name="Picture 2"/>
          <p:cNvPicPr>
            <a:picLocks noChangeAspect="1" noChangeArrowheads="1"/>
          </p:cNvPicPr>
          <p:nvPr/>
        </p:nvPicPr>
        <p:blipFill>
          <a:blip r:embed="rId2" cstate="print"/>
          <a:srcRect/>
          <a:stretch>
            <a:fillRect/>
          </a:stretch>
        </p:blipFill>
        <p:spPr bwMode="auto">
          <a:xfrm>
            <a:off x="2339752" y="3313765"/>
            <a:ext cx="3827145" cy="45339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endParaRPr lang="zh-TW" altLang="en-US"/>
          </a:p>
        </p:txBody>
      </p:sp>
      <p:pic>
        <p:nvPicPr>
          <p:cNvPr id="7170" name="Picture 2"/>
          <p:cNvPicPr>
            <a:picLocks noGrp="1" noChangeAspect="1" noChangeArrowheads="1"/>
          </p:cNvPicPr>
          <p:nvPr>
            <p:ph idx="1"/>
          </p:nvPr>
        </p:nvPicPr>
        <p:blipFill>
          <a:blip r:embed="rId2" cstate="print"/>
          <a:stretch>
            <a:fillRect/>
          </a:stretch>
        </p:blipFill>
        <p:spPr bwMode="auto">
          <a:xfrm>
            <a:off x="179388" y="1887599"/>
            <a:ext cx="8785225" cy="3305052"/>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13</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endParaRPr lang="zh-TW" altLang="en-US"/>
          </a:p>
        </p:txBody>
      </p:sp>
      <p:pic>
        <p:nvPicPr>
          <p:cNvPr id="7170" name="Picture 2"/>
          <p:cNvPicPr>
            <a:picLocks noGrp="1" noChangeAspect="1" noChangeArrowheads="1"/>
          </p:cNvPicPr>
          <p:nvPr>
            <p:ph idx="1"/>
          </p:nvPr>
        </p:nvPicPr>
        <p:blipFill>
          <a:blip r:embed="rId2" cstate="print"/>
          <a:stretch>
            <a:fillRect/>
          </a:stretch>
        </p:blipFill>
        <p:spPr bwMode="auto">
          <a:xfrm>
            <a:off x="179388" y="1887599"/>
            <a:ext cx="8785225" cy="3305052"/>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14</a:t>
            </a:fld>
            <a:endParaRPr lang="zh-TW" altLang="en-US"/>
          </a:p>
        </p:txBody>
      </p:sp>
      <p:sp>
        <p:nvSpPr>
          <p:cNvPr id="2" name="TextBox 1">
            <a:extLst>
              <a:ext uri="{FF2B5EF4-FFF2-40B4-BE49-F238E27FC236}">
                <a16:creationId xmlns:a16="http://schemas.microsoft.com/office/drawing/2014/main" id="{10862104-F9B0-2D49-0AC2-0F0E2DF659E6}"/>
              </a:ext>
            </a:extLst>
          </p:cNvPr>
          <p:cNvSpPr txBox="1"/>
          <p:nvPr/>
        </p:nvSpPr>
        <p:spPr>
          <a:xfrm>
            <a:off x="323529" y="2564904"/>
            <a:ext cx="8424936" cy="648072"/>
          </a:xfrm>
          <a:prstGeom prst="rect">
            <a:avLst/>
          </a:prstGeom>
          <a:solidFill>
            <a:schemeClr val="bg1"/>
          </a:solidFill>
        </p:spPr>
        <p:txBody>
          <a:bodyPr wrap="square" rtlCol="0">
            <a:spAutoFit/>
          </a:bodyPr>
          <a:lstStyle/>
          <a:p>
            <a:r>
              <a:rPr lang="en-TW" dirty="0"/>
              <a:t>If a car has mass 2,000 kg, experiences a force at the wheels of 6,000 N and friction force of 800 N, calculate the acceleration.</a:t>
            </a:r>
          </a:p>
        </p:txBody>
      </p:sp>
    </p:spTree>
    <p:extLst>
      <p:ext uri="{BB962C8B-B14F-4D97-AF65-F5344CB8AC3E}">
        <p14:creationId xmlns:p14="http://schemas.microsoft.com/office/powerpoint/2010/main" val="69054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endParaRPr lang="zh-TW" altLang="en-US"/>
          </a:p>
        </p:txBody>
      </p:sp>
      <p:pic>
        <p:nvPicPr>
          <p:cNvPr id="8194" name="Picture 2"/>
          <p:cNvPicPr>
            <a:picLocks noGrp="1" noChangeAspect="1" noChangeArrowheads="1"/>
          </p:cNvPicPr>
          <p:nvPr>
            <p:ph idx="1"/>
          </p:nvPr>
        </p:nvPicPr>
        <p:blipFill>
          <a:blip r:embed="rId2" cstate="print"/>
          <a:stretch>
            <a:fillRect/>
          </a:stretch>
        </p:blipFill>
        <p:spPr bwMode="auto">
          <a:xfrm>
            <a:off x="179388" y="1693166"/>
            <a:ext cx="8785225" cy="3693917"/>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15</a:t>
            </a:fld>
            <a:endParaRPr lang="zh-TW" altLang="en-US"/>
          </a:p>
        </p:txBody>
      </p:sp>
      <p:sp>
        <p:nvSpPr>
          <p:cNvPr id="2" name="TextBox 1">
            <a:extLst>
              <a:ext uri="{FF2B5EF4-FFF2-40B4-BE49-F238E27FC236}">
                <a16:creationId xmlns:a16="http://schemas.microsoft.com/office/drawing/2014/main" id="{AAC7F070-8AC8-D3A5-88C1-2FB650F42951}"/>
              </a:ext>
            </a:extLst>
          </p:cNvPr>
          <p:cNvSpPr txBox="1"/>
          <p:nvPr/>
        </p:nvSpPr>
        <p:spPr>
          <a:xfrm>
            <a:off x="2555776" y="1693166"/>
            <a:ext cx="1482393" cy="369332"/>
          </a:xfrm>
          <a:prstGeom prst="rect">
            <a:avLst/>
          </a:prstGeom>
          <a:noFill/>
        </p:spPr>
        <p:txBody>
          <a:bodyPr wrap="none" rtlCol="0">
            <a:spAutoFit/>
          </a:bodyPr>
          <a:lstStyle/>
          <a:p>
            <a:r>
              <a:rPr lang="en-US" dirty="0"/>
              <a:t>E</a:t>
            </a:r>
            <a:r>
              <a:rPr lang="en-TW" dirty="0"/>
              <a:t>xternal force</a:t>
            </a:r>
          </a:p>
        </p:txBody>
      </p:sp>
      <p:sp>
        <p:nvSpPr>
          <p:cNvPr id="3" name="TextBox 2">
            <a:extLst>
              <a:ext uri="{FF2B5EF4-FFF2-40B4-BE49-F238E27FC236}">
                <a16:creationId xmlns:a16="http://schemas.microsoft.com/office/drawing/2014/main" id="{06ABEB43-1D4D-BBAF-405A-4725E48F78B1}"/>
              </a:ext>
            </a:extLst>
          </p:cNvPr>
          <p:cNvSpPr txBox="1"/>
          <p:nvPr/>
        </p:nvSpPr>
        <p:spPr>
          <a:xfrm>
            <a:off x="2867206" y="5164834"/>
            <a:ext cx="859531" cy="369332"/>
          </a:xfrm>
          <a:prstGeom prst="rect">
            <a:avLst/>
          </a:prstGeom>
          <a:noFill/>
        </p:spPr>
        <p:txBody>
          <a:bodyPr wrap="none" rtlCol="0">
            <a:spAutoFit/>
          </a:bodyPr>
          <a:lstStyle/>
          <a:p>
            <a:r>
              <a:rPr lang="en-TW" dirty="0"/>
              <a:t>friction</a:t>
            </a:r>
          </a:p>
        </p:txBody>
      </p:sp>
      <p:sp>
        <p:nvSpPr>
          <p:cNvPr id="4" name="TextBox 3">
            <a:extLst>
              <a:ext uri="{FF2B5EF4-FFF2-40B4-BE49-F238E27FC236}">
                <a16:creationId xmlns:a16="http://schemas.microsoft.com/office/drawing/2014/main" id="{358B84F1-B8E0-D37F-F7C4-6C9DD168691C}"/>
              </a:ext>
            </a:extLst>
          </p:cNvPr>
          <p:cNvSpPr txBox="1"/>
          <p:nvPr/>
        </p:nvSpPr>
        <p:spPr>
          <a:xfrm>
            <a:off x="4981921" y="2112906"/>
            <a:ext cx="2865272" cy="369332"/>
          </a:xfrm>
          <a:prstGeom prst="rect">
            <a:avLst/>
          </a:prstGeom>
          <a:noFill/>
        </p:spPr>
        <p:txBody>
          <a:bodyPr wrap="none" rtlCol="0">
            <a:spAutoFit/>
          </a:bodyPr>
          <a:lstStyle/>
          <a:p>
            <a:r>
              <a:rPr lang="en-US" dirty="0"/>
              <a:t>G</a:t>
            </a:r>
            <a:r>
              <a:rPr lang="en-TW" dirty="0"/>
              <a:t>ive me some skates, please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endParaRPr lang="zh-TW" altLang="en-US"/>
          </a:p>
        </p:txBody>
      </p:sp>
      <p:pic>
        <p:nvPicPr>
          <p:cNvPr id="9218" name="Picture 2"/>
          <p:cNvPicPr>
            <a:picLocks noGrp="1" noChangeAspect="1" noChangeArrowheads="1"/>
          </p:cNvPicPr>
          <p:nvPr>
            <p:ph idx="1"/>
          </p:nvPr>
        </p:nvPicPr>
        <p:blipFill>
          <a:blip r:embed="rId2" cstate="print"/>
          <a:stretch>
            <a:fillRect/>
          </a:stretch>
        </p:blipFill>
        <p:spPr bwMode="auto">
          <a:xfrm>
            <a:off x="179388" y="1984819"/>
            <a:ext cx="8785225" cy="3110612"/>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16</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endParaRPr lang="zh-TW" altLang="en-US"/>
          </a:p>
        </p:txBody>
      </p:sp>
      <p:pic>
        <p:nvPicPr>
          <p:cNvPr id="10242" name="Picture 2"/>
          <p:cNvPicPr>
            <a:picLocks noGrp="1" noChangeAspect="1" noChangeArrowheads="1"/>
          </p:cNvPicPr>
          <p:nvPr>
            <p:ph idx="1"/>
          </p:nvPr>
        </p:nvPicPr>
        <p:blipFill>
          <a:blip r:embed="rId2" cstate="print"/>
          <a:stretch>
            <a:fillRect/>
          </a:stretch>
        </p:blipFill>
        <p:spPr bwMode="auto">
          <a:xfrm>
            <a:off x="1057314" y="908050"/>
            <a:ext cx="7029373" cy="5264150"/>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17</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endParaRPr lang="zh-TW" altLang="en-US"/>
          </a:p>
        </p:txBody>
      </p:sp>
      <p:pic>
        <p:nvPicPr>
          <p:cNvPr id="10242" name="Picture 2"/>
          <p:cNvPicPr>
            <a:picLocks noGrp="1" noChangeAspect="1" noChangeArrowheads="1"/>
          </p:cNvPicPr>
          <p:nvPr>
            <p:ph idx="1"/>
          </p:nvPr>
        </p:nvPicPr>
        <p:blipFill>
          <a:blip r:embed="rId2" cstate="print"/>
          <a:stretch>
            <a:fillRect/>
          </a:stretch>
        </p:blipFill>
        <p:spPr bwMode="auto">
          <a:xfrm>
            <a:off x="1057314" y="908050"/>
            <a:ext cx="7029373" cy="5264150"/>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18</a:t>
            </a:fld>
            <a:endParaRPr lang="zh-TW" altLang="en-US"/>
          </a:p>
        </p:txBody>
      </p:sp>
      <p:sp>
        <p:nvSpPr>
          <p:cNvPr id="2" name="TextBox 1">
            <a:extLst>
              <a:ext uri="{FF2B5EF4-FFF2-40B4-BE49-F238E27FC236}">
                <a16:creationId xmlns:a16="http://schemas.microsoft.com/office/drawing/2014/main" id="{305040A9-381F-BDD9-2142-C675A4BAA91E}"/>
              </a:ext>
            </a:extLst>
          </p:cNvPr>
          <p:cNvSpPr txBox="1"/>
          <p:nvPr/>
        </p:nvSpPr>
        <p:spPr>
          <a:xfrm>
            <a:off x="1057312" y="1425550"/>
            <a:ext cx="6943688" cy="923330"/>
          </a:xfrm>
          <a:prstGeom prst="rect">
            <a:avLst/>
          </a:prstGeom>
          <a:solidFill>
            <a:schemeClr val="bg1"/>
          </a:solidFill>
        </p:spPr>
        <p:txBody>
          <a:bodyPr wrap="square" rtlCol="0">
            <a:spAutoFit/>
          </a:bodyPr>
          <a:lstStyle/>
          <a:p>
            <a:r>
              <a:rPr lang="en-TW" dirty="0"/>
              <a:t>A car has mass 1,900 kg, and begins braking at 80 km/h. Four seconds later the car has reduced speed to 30 km/h. What was the net force on the car.</a:t>
            </a:r>
          </a:p>
        </p:txBody>
      </p:sp>
      <p:sp>
        <p:nvSpPr>
          <p:cNvPr id="3" name="TextBox 2">
            <a:extLst>
              <a:ext uri="{FF2B5EF4-FFF2-40B4-BE49-F238E27FC236}">
                <a16:creationId xmlns:a16="http://schemas.microsoft.com/office/drawing/2014/main" id="{E5FB28C0-3211-20BE-6CE4-49E2B6F2875F}"/>
              </a:ext>
            </a:extLst>
          </p:cNvPr>
          <p:cNvSpPr txBox="1"/>
          <p:nvPr/>
        </p:nvSpPr>
        <p:spPr>
          <a:xfrm>
            <a:off x="1172164" y="2492896"/>
            <a:ext cx="6712204" cy="646331"/>
          </a:xfrm>
          <a:prstGeom prst="rect">
            <a:avLst/>
          </a:prstGeom>
          <a:solidFill>
            <a:schemeClr val="bg1"/>
          </a:solidFill>
        </p:spPr>
        <p:txBody>
          <a:bodyPr wrap="square" rtlCol="0">
            <a:spAutoFit/>
          </a:bodyPr>
          <a:lstStyle/>
          <a:p>
            <a:r>
              <a:rPr lang="en-TW" dirty="0"/>
              <a:t>We utilize Newton’s Laws to estimate the acceleration.</a:t>
            </a:r>
          </a:p>
          <a:p>
            <a:endParaRPr lang="en-TW" dirty="0"/>
          </a:p>
        </p:txBody>
      </p:sp>
      <p:sp>
        <p:nvSpPr>
          <p:cNvPr id="4" name="TextBox 3">
            <a:extLst>
              <a:ext uri="{FF2B5EF4-FFF2-40B4-BE49-F238E27FC236}">
                <a16:creationId xmlns:a16="http://schemas.microsoft.com/office/drawing/2014/main" id="{7D86E275-48A5-7154-9ED6-6AFACDE643B8}"/>
              </a:ext>
            </a:extLst>
          </p:cNvPr>
          <p:cNvSpPr txBox="1"/>
          <p:nvPr/>
        </p:nvSpPr>
        <p:spPr>
          <a:xfrm>
            <a:off x="1141007" y="3862790"/>
            <a:ext cx="6712204" cy="646331"/>
          </a:xfrm>
          <a:prstGeom prst="rect">
            <a:avLst/>
          </a:prstGeom>
          <a:solidFill>
            <a:schemeClr val="bg1"/>
          </a:solidFill>
        </p:spPr>
        <p:txBody>
          <a:bodyPr wrap="square" rtlCol="0">
            <a:spAutoFit/>
          </a:bodyPr>
          <a:lstStyle/>
          <a:p>
            <a:r>
              <a:rPr lang="en-TW" dirty="0"/>
              <a:t>Then convert 1 km/h to 0.28 m/s.</a:t>
            </a:r>
          </a:p>
          <a:p>
            <a:endParaRPr lang="en-TW" dirty="0"/>
          </a:p>
        </p:txBody>
      </p:sp>
      <p:sp>
        <p:nvSpPr>
          <p:cNvPr id="7" name="TextBox 6">
            <a:extLst>
              <a:ext uri="{FF2B5EF4-FFF2-40B4-BE49-F238E27FC236}">
                <a16:creationId xmlns:a16="http://schemas.microsoft.com/office/drawing/2014/main" id="{0F3519AE-11AD-14DD-C6F8-1B804D2C2520}"/>
              </a:ext>
            </a:extLst>
          </p:cNvPr>
          <p:cNvSpPr txBox="1"/>
          <p:nvPr/>
        </p:nvSpPr>
        <p:spPr>
          <a:xfrm>
            <a:off x="1141007" y="5258867"/>
            <a:ext cx="6712204" cy="646331"/>
          </a:xfrm>
          <a:prstGeom prst="rect">
            <a:avLst/>
          </a:prstGeom>
          <a:solidFill>
            <a:schemeClr val="bg1"/>
          </a:solidFill>
        </p:spPr>
        <p:txBody>
          <a:bodyPr wrap="square" rtlCol="0">
            <a:spAutoFit/>
          </a:bodyPr>
          <a:lstStyle/>
          <a:p>
            <a:r>
              <a:rPr lang="en-TW" dirty="0"/>
              <a:t>The net force is then the mass times the acceleration:</a:t>
            </a:r>
          </a:p>
          <a:p>
            <a:r>
              <a:rPr lang="en-TW" dirty="0"/>
              <a:t>1,900 kg * 3.5 m/s</a:t>
            </a:r>
            <a:r>
              <a:rPr lang="en-TW" baseline="30000" dirty="0"/>
              <a:t>2</a:t>
            </a:r>
            <a:r>
              <a:rPr lang="en-TW" dirty="0"/>
              <a:t> = 6,650 N.</a:t>
            </a:r>
          </a:p>
        </p:txBody>
      </p:sp>
    </p:spTree>
    <p:extLst>
      <p:ext uri="{BB962C8B-B14F-4D97-AF65-F5344CB8AC3E}">
        <p14:creationId xmlns:p14="http://schemas.microsoft.com/office/powerpoint/2010/main" val="3489103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endParaRPr lang="zh-TW" altLang="en-US"/>
          </a:p>
        </p:txBody>
      </p:sp>
      <p:pic>
        <p:nvPicPr>
          <p:cNvPr id="11266" name="Picture 2"/>
          <p:cNvPicPr>
            <a:picLocks noGrp="1" noChangeAspect="1" noChangeArrowheads="1"/>
          </p:cNvPicPr>
          <p:nvPr>
            <p:ph idx="1"/>
          </p:nvPr>
        </p:nvPicPr>
        <p:blipFill>
          <a:blip r:embed="rId2" cstate="print"/>
          <a:stretch>
            <a:fillRect/>
          </a:stretch>
        </p:blipFill>
        <p:spPr bwMode="auto">
          <a:xfrm>
            <a:off x="179388" y="2004705"/>
            <a:ext cx="8785225" cy="3070840"/>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19</a:t>
            </a:fld>
            <a:endParaRPr lang="zh-TW" altLang="en-US"/>
          </a:p>
        </p:txBody>
      </p:sp>
      <p:sp>
        <p:nvSpPr>
          <p:cNvPr id="2" name="TextBox 1">
            <a:extLst>
              <a:ext uri="{FF2B5EF4-FFF2-40B4-BE49-F238E27FC236}">
                <a16:creationId xmlns:a16="http://schemas.microsoft.com/office/drawing/2014/main" id="{4E4F32E7-C040-CE39-2AF2-EBDFBDF12194}"/>
              </a:ext>
            </a:extLst>
          </p:cNvPr>
          <p:cNvSpPr txBox="1"/>
          <p:nvPr/>
        </p:nvSpPr>
        <p:spPr>
          <a:xfrm>
            <a:off x="2555776" y="4890879"/>
            <a:ext cx="814069" cy="369332"/>
          </a:xfrm>
          <a:prstGeom prst="rect">
            <a:avLst/>
          </a:prstGeom>
          <a:noFill/>
        </p:spPr>
        <p:txBody>
          <a:bodyPr wrap="none" rtlCol="0">
            <a:spAutoFit/>
          </a:bodyPr>
          <a:lstStyle/>
          <a:p>
            <a:r>
              <a:rPr lang="en-TW" dirty="0"/>
              <a:t>gravity</a:t>
            </a:r>
          </a:p>
        </p:txBody>
      </p:sp>
      <p:sp>
        <p:nvSpPr>
          <p:cNvPr id="3" name="TextBox 2">
            <a:extLst>
              <a:ext uri="{FF2B5EF4-FFF2-40B4-BE49-F238E27FC236}">
                <a16:creationId xmlns:a16="http://schemas.microsoft.com/office/drawing/2014/main" id="{8DD1502E-6CE6-E118-A8F1-57DF2A15DF6D}"/>
              </a:ext>
            </a:extLst>
          </p:cNvPr>
          <p:cNvSpPr txBox="1"/>
          <p:nvPr/>
        </p:nvSpPr>
        <p:spPr>
          <a:xfrm>
            <a:off x="3923928" y="3429000"/>
            <a:ext cx="2523448" cy="369332"/>
          </a:xfrm>
          <a:prstGeom prst="rect">
            <a:avLst/>
          </a:prstGeom>
          <a:noFill/>
        </p:spPr>
        <p:txBody>
          <a:bodyPr wrap="none" rtlCol="0">
            <a:spAutoFit/>
          </a:bodyPr>
          <a:lstStyle/>
          <a:p>
            <a:r>
              <a:rPr lang="en-US" dirty="0"/>
              <a:t>S</a:t>
            </a:r>
            <a:r>
              <a:rPr lang="en-TW" dirty="0"/>
              <a:t>uspended particle of air</a:t>
            </a:r>
          </a:p>
        </p:txBody>
      </p:sp>
      <p:sp>
        <p:nvSpPr>
          <p:cNvPr id="4" name="TextBox 3">
            <a:extLst>
              <a:ext uri="{FF2B5EF4-FFF2-40B4-BE49-F238E27FC236}">
                <a16:creationId xmlns:a16="http://schemas.microsoft.com/office/drawing/2014/main" id="{42ED0212-B7D9-CE7D-75C2-54630ED2DDC2}"/>
              </a:ext>
            </a:extLst>
          </p:cNvPr>
          <p:cNvSpPr txBox="1"/>
          <p:nvPr/>
        </p:nvSpPr>
        <p:spPr>
          <a:xfrm>
            <a:off x="3849077" y="2875002"/>
            <a:ext cx="1445845" cy="369332"/>
          </a:xfrm>
          <a:prstGeom prst="rect">
            <a:avLst/>
          </a:prstGeom>
          <a:noFill/>
        </p:spPr>
        <p:txBody>
          <a:bodyPr wrap="none" rtlCol="0">
            <a:spAutoFit/>
          </a:bodyPr>
          <a:lstStyle/>
          <a:p>
            <a:r>
              <a:rPr lang="en-US" dirty="0"/>
              <a:t>A</a:t>
            </a:r>
            <a:r>
              <a:rPr lang="en-TW" dirty="0"/>
              <a:t>ir resistance</a:t>
            </a:r>
          </a:p>
        </p:txBody>
      </p:sp>
      <p:sp>
        <p:nvSpPr>
          <p:cNvPr id="7" name="TextBox 6">
            <a:extLst>
              <a:ext uri="{FF2B5EF4-FFF2-40B4-BE49-F238E27FC236}">
                <a16:creationId xmlns:a16="http://schemas.microsoft.com/office/drawing/2014/main" id="{10766549-538F-6BDA-975C-8867FC47CFCA}"/>
              </a:ext>
            </a:extLst>
          </p:cNvPr>
          <p:cNvSpPr txBox="1"/>
          <p:nvPr/>
        </p:nvSpPr>
        <p:spPr>
          <a:xfrm>
            <a:off x="1810539" y="1635373"/>
            <a:ext cx="1490473" cy="369332"/>
          </a:xfrm>
          <a:prstGeom prst="rect">
            <a:avLst/>
          </a:prstGeom>
          <a:noFill/>
        </p:spPr>
        <p:txBody>
          <a:bodyPr wrap="none" rtlCol="0">
            <a:spAutoFit/>
          </a:bodyPr>
          <a:lstStyle/>
          <a:p>
            <a:r>
              <a:rPr lang="en-US" dirty="0"/>
              <a:t>B</a:t>
            </a:r>
            <a:r>
              <a:rPr lang="en-TW" dirty="0"/>
              <a:t>uoyant force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chemeClr val="tx2"/>
                </a:solidFill>
              </a:rPr>
              <a:t>簡介</a:t>
            </a:r>
            <a:r>
              <a:rPr lang="en-US" altLang="zh-TW" dirty="0">
                <a:solidFill>
                  <a:schemeClr val="tx2"/>
                </a:solidFill>
              </a:rPr>
              <a:t>Introduction</a:t>
            </a:r>
            <a:endParaRPr lang="zh-TW" altLang="en-US" dirty="0">
              <a:solidFill>
                <a:schemeClr val="tx2"/>
              </a:solidFill>
            </a:endParaRPr>
          </a:p>
        </p:txBody>
      </p:sp>
      <p:sp>
        <p:nvSpPr>
          <p:cNvPr id="3" name="內容版面配置區 2"/>
          <p:cNvSpPr>
            <a:spLocks noGrp="1"/>
          </p:cNvSpPr>
          <p:nvPr>
            <p:ph idx="1"/>
          </p:nvPr>
        </p:nvSpPr>
        <p:spPr/>
        <p:txBody>
          <a:bodyPr/>
          <a:lstStyle/>
          <a:p>
            <a:r>
              <a:rPr lang="zh-TW" altLang="en-US" dirty="0"/>
              <a:t>科學是致力於發現支配我們世界的各種原理，其具有很好的一面，讓吾人得以</a:t>
            </a:r>
            <a:r>
              <a:rPr lang="zh-TW" altLang="en-US" dirty="0">
                <a:solidFill>
                  <a:schemeClr val="accent3"/>
                </a:solidFill>
              </a:rPr>
              <a:t>觀察 </a:t>
            </a:r>
            <a:r>
              <a:rPr lang="en-US" altLang="zh-TW" dirty="0">
                <a:solidFill>
                  <a:schemeClr val="accent3"/>
                </a:solidFill>
              </a:rPr>
              <a:t>(observing) </a:t>
            </a:r>
            <a:r>
              <a:rPr lang="zh-TW" altLang="en-US" dirty="0"/>
              <a:t>周遭事物及環境，並明白它們是如何工作及其可能引起的影響。</a:t>
            </a:r>
            <a:endParaRPr lang="en-US" altLang="zh-TW" dirty="0"/>
          </a:p>
          <a:p>
            <a:r>
              <a:rPr lang="zh-TW" altLang="en-US" dirty="0"/>
              <a:t>在得到許多觀察以後，我們會試圖將其歸納出某一種</a:t>
            </a:r>
            <a:r>
              <a:rPr lang="zh-TW" altLang="en-US" dirty="0">
                <a:solidFill>
                  <a:schemeClr val="accent3"/>
                </a:solidFill>
              </a:rPr>
              <a:t>假設 </a:t>
            </a:r>
            <a:r>
              <a:rPr lang="en-US" altLang="zh-TW" dirty="0">
                <a:solidFill>
                  <a:schemeClr val="accent3"/>
                </a:solidFill>
              </a:rPr>
              <a:t>(hypothesis)</a:t>
            </a:r>
            <a:r>
              <a:rPr lang="zh-TW" altLang="en-US" dirty="0"/>
              <a:t>。</a:t>
            </a:r>
            <a:endParaRPr lang="en-US" altLang="zh-TW" dirty="0"/>
          </a:p>
          <a:p>
            <a:r>
              <a:rPr lang="zh-TW" altLang="en-US" dirty="0"/>
              <a:t>對假設進一步做</a:t>
            </a:r>
            <a:r>
              <a:rPr lang="zh-TW" altLang="en-US" dirty="0">
                <a:solidFill>
                  <a:schemeClr val="accent3"/>
                </a:solidFill>
              </a:rPr>
              <a:t>檢定 </a:t>
            </a:r>
            <a:r>
              <a:rPr lang="en-US" altLang="zh-TW" dirty="0">
                <a:solidFill>
                  <a:schemeClr val="accent3"/>
                </a:solidFill>
              </a:rPr>
              <a:t>(test)</a:t>
            </a:r>
            <a:r>
              <a:rPr lang="zh-TW" altLang="en-US" dirty="0"/>
              <a:t>工作。</a:t>
            </a:r>
            <a:endParaRPr lang="en-US" altLang="zh-TW" dirty="0"/>
          </a:p>
          <a:p>
            <a:r>
              <a:rPr lang="en-US" altLang="zh-TW" dirty="0"/>
              <a:t>Science is dedicated to discovering the principles that govern our world. It has the good side of allowing us to observe things and the environment around us and understand how they work and the effects they may have.</a:t>
            </a:r>
          </a:p>
          <a:p>
            <a:r>
              <a:rPr lang="en-US" altLang="zh-TW" dirty="0"/>
              <a:t>After obtaining many observations, we will try to summarize them into a hypothesis.</a:t>
            </a:r>
          </a:p>
          <a:p>
            <a:r>
              <a:rPr lang="en-US" altLang="zh-TW" dirty="0"/>
              <a:t>Further test the hypothesis.</a:t>
            </a:r>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2</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endParaRPr lang="zh-TW" altLang="en-US"/>
          </a:p>
        </p:txBody>
      </p:sp>
      <p:pic>
        <p:nvPicPr>
          <p:cNvPr id="12290" name="Picture 2"/>
          <p:cNvPicPr>
            <a:picLocks noGrp="1" noChangeAspect="1" noChangeArrowheads="1"/>
          </p:cNvPicPr>
          <p:nvPr>
            <p:ph idx="1"/>
          </p:nvPr>
        </p:nvPicPr>
        <p:blipFill>
          <a:blip r:embed="rId2" cstate="print"/>
          <a:stretch>
            <a:fillRect/>
          </a:stretch>
        </p:blipFill>
        <p:spPr bwMode="auto">
          <a:xfrm>
            <a:off x="179388" y="1071387"/>
            <a:ext cx="8785225" cy="4937476"/>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20</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endParaRPr lang="zh-TW" altLang="en-US"/>
          </a:p>
        </p:txBody>
      </p:sp>
      <p:pic>
        <p:nvPicPr>
          <p:cNvPr id="12290" name="Picture 2"/>
          <p:cNvPicPr>
            <a:picLocks noGrp="1" noChangeAspect="1" noChangeArrowheads="1"/>
          </p:cNvPicPr>
          <p:nvPr>
            <p:ph idx="1"/>
          </p:nvPr>
        </p:nvPicPr>
        <p:blipFill>
          <a:blip r:embed="rId2" cstate="print"/>
          <a:stretch>
            <a:fillRect/>
          </a:stretch>
        </p:blipFill>
        <p:spPr bwMode="auto">
          <a:xfrm>
            <a:off x="179388" y="1071387"/>
            <a:ext cx="8785225" cy="4937476"/>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21</a:t>
            </a:fld>
            <a:endParaRPr lang="zh-TW" altLang="en-US"/>
          </a:p>
        </p:txBody>
      </p:sp>
      <p:sp>
        <p:nvSpPr>
          <p:cNvPr id="2" name="TextBox 1">
            <a:extLst>
              <a:ext uri="{FF2B5EF4-FFF2-40B4-BE49-F238E27FC236}">
                <a16:creationId xmlns:a16="http://schemas.microsoft.com/office/drawing/2014/main" id="{DA69AFD5-A98B-EECB-8649-77ECF2365E5A}"/>
              </a:ext>
            </a:extLst>
          </p:cNvPr>
          <p:cNvSpPr txBox="1"/>
          <p:nvPr/>
        </p:nvSpPr>
        <p:spPr>
          <a:xfrm>
            <a:off x="539552" y="1652607"/>
            <a:ext cx="7920880" cy="1200329"/>
          </a:xfrm>
          <a:prstGeom prst="rect">
            <a:avLst/>
          </a:prstGeom>
          <a:solidFill>
            <a:schemeClr val="bg1"/>
          </a:solidFill>
        </p:spPr>
        <p:txBody>
          <a:bodyPr wrap="square" rtlCol="0">
            <a:spAutoFit/>
          </a:bodyPr>
          <a:lstStyle/>
          <a:p>
            <a:r>
              <a:rPr lang="en-TW" dirty="0"/>
              <a:t>Particulate matter is emitted from a coal power plant, which has a stack 200 m high. The wind speed in the area is 15 km/h. Suppose the vertical speed is 0.3 m/s, how far away does the matter reach ground level?</a:t>
            </a:r>
          </a:p>
          <a:p>
            <a:endParaRPr lang="en-TW" dirty="0"/>
          </a:p>
        </p:txBody>
      </p:sp>
      <p:sp>
        <p:nvSpPr>
          <p:cNvPr id="3" name="TextBox 2">
            <a:extLst>
              <a:ext uri="{FF2B5EF4-FFF2-40B4-BE49-F238E27FC236}">
                <a16:creationId xmlns:a16="http://schemas.microsoft.com/office/drawing/2014/main" id="{D28ED4C2-B889-C528-2E5E-80445A3259FD}"/>
              </a:ext>
            </a:extLst>
          </p:cNvPr>
          <p:cNvSpPr txBox="1"/>
          <p:nvPr/>
        </p:nvSpPr>
        <p:spPr>
          <a:xfrm>
            <a:off x="949162" y="3415820"/>
            <a:ext cx="7245675" cy="369332"/>
          </a:xfrm>
          <a:prstGeom prst="rect">
            <a:avLst/>
          </a:prstGeom>
          <a:solidFill>
            <a:schemeClr val="bg1"/>
          </a:solidFill>
        </p:spPr>
        <p:txBody>
          <a:bodyPr wrap="square" rtlCol="0">
            <a:spAutoFit/>
          </a:bodyPr>
          <a:lstStyle/>
          <a:p>
            <a:r>
              <a:rPr lang="en-TW" dirty="0"/>
              <a:t>Let’s estimate the vertical time needed:</a:t>
            </a:r>
          </a:p>
        </p:txBody>
      </p:sp>
      <p:sp>
        <p:nvSpPr>
          <p:cNvPr id="4" name="TextBox 3">
            <a:extLst>
              <a:ext uri="{FF2B5EF4-FFF2-40B4-BE49-F238E27FC236}">
                <a16:creationId xmlns:a16="http://schemas.microsoft.com/office/drawing/2014/main" id="{5678625F-FA3C-E7D3-41EB-EF7F328D7B68}"/>
              </a:ext>
            </a:extLst>
          </p:cNvPr>
          <p:cNvSpPr txBox="1"/>
          <p:nvPr/>
        </p:nvSpPr>
        <p:spPr>
          <a:xfrm>
            <a:off x="323528" y="3928772"/>
            <a:ext cx="3861048" cy="923330"/>
          </a:xfrm>
          <a:prstGeom prst="rect">
            <a:avLst/>
          </a:prstGeom>
          <a:solidFill>
            <a:schemeClr val="bg1"/>
          </a:solidFill>
        </p:spPr>
        <p:txBody>
          <a:bodyPr wrap="square" rtlCol="0">
            <a:spAutoFit/>
          </a:bodyPr>
          <a:lstStyle/>
          <a:p>
            <a:r>
              <a:rPr lang="en-TW" dirty="0"/>
              <a:t>Time = Vertical Distance/Vertical Speed =</a:t>
            </a:r>
          </a:p>
          <a:p>
            <a:endParaRPr lang="en-TW" dirty="0"/>
          </a:p>
        </p:txBody>
      </p:sp>
      <p:sp>
        <p:nvSpPr>
          <p:cNvPr id="7" name="TextBox 6">
            <a:extLst>
              <a:ext uri="{FF2B5EF4-FFF2-40B4-BE49-F238E27FC236}">
                <a16:creationId xmlns:a16="http://schemas.microsoft.com/office/drawing/2014/main" id="{F75B2FFD-69F0-0ED1-DE26-52872EAB6FBB}"/>
              </a:ext>
            </a:extLst>
          </p:cNvPr>
          <p:cNvSpPr txBox="1"/>
          <p:nvPr/>
        </p:nvSpPr>
        <p:spPr>
          <a:xfrm>
            <a:off x="330842" y="4963048"/>
            <a:ext cx="8345613" cy="646331"/>
          </a:xfrm>
          <a:prstGeom prst="rect">
            <a:avLst/>
          </a:prstGeom>
          <a:solidFill>
            <a:schemeClr val="bg1"/>
          </a:solidFill>
        </p:spPr>
        <p:txBody>
          <a:bodyPr wrap="square" rtlCol="0">
            <a:spAutoFit/>
          </a:bodyPr>
          <a:lstStyle/>
          <a:p>
            <a:r>
              <a:rPr lang="en-TW" dirty="0"/>
              <a:t>The horizontal distance = time * horizontal velocity = 15 km/h * 0.19 h = 2.8 km.</a:t>
            </a:r>
          </a:p>
          <a:p>
            <a:endParaRPr lang="en-TW" dirty="0"/>
          </a:p>
        </p:txBody>
      </p:sp>
    </p:spTree>
    <p:extLst>
      <p:ext uri="{BB962C8B-B14F-4D97-AF65-F5344CB8AC3E}">
        <p14:creationId xmlns:p14="http://schemas.microsoft.com/office/powerpoint/2010/main" val="290962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51750" y="44624"/>
            <a:ext cx="8268722" cy="955576"/>
          </a:xfrm>
        </p:spPr>
        <p:txBody>
          <a:bodyPr>
            <a:normAutofit/>
          </a:bodyPr>
          <a:lstStyle/>
          <a:p>
            <a:r>
              <a:rPr lang="en-US" altLang="zh-TW" sz="2000" dirty="0">
                <a:solidFill>
                  <a:schemeClr val="tx2"/>
                </a:solidFill>
              </a:rPr>
              <a:t>Toyota Prius </a:t>
            </a:r>
            <a:r>
              <a:rPr lang="zh-TW" altLang="en-US" sz="2000" dirty="0">
                <a:solidFill>
                  <a:schemeClr val="tx2"/>
                </a:solidFill>
              </a:rPr>
              <a:t>混合車，市區為 </a:t>
            </a:r>
            <a:r>
              <a:rPr lang="en-US" altLang="zh-TW" sz="2000" dirty="0">
                <a:solidFill>
                  <a:schemeClr val="tx2"/>
                </a:solidFill>
              </a:rPr>
              <a:t>51 mpg</a:t>
            </a:r>
            <a:r>
              <a:rPr lang="zh-TW" altLang="en-US" sz="2000" dirty="0">
                <a:solidFill>
                  <a:schemeClr val="tx2"/>
                </a:solidFill>
              </a:rPr>
              <a:t>，高速公路為 </a:t>
            </a:r>
            <a:r>
              <a:rPr lang="en-US" altLang="zh-TW" sz="2000" dirty="0">
                <a:solidFill>
                  <a:schemeClr val="tx2"/>
                </a:solidFill>
              </a:rPr>
              <a:t>48 mpg</a:t>
            </a:r>
            <a:r>
              <a:rPr lang="zh-TW" altLang="en-US" sz="2000" dirty="0">
                <a:solidFill>
                  <a:schemeClr val="tx2"/>
                </a:solidFill>
              </a:rPr>
              <a:t>。</a:t>
            </a:r>
            <a:r>
              <a:rPr lang="en-US" altLang="zh-TW" sz="2000" dirty="0">
                <a:solidFill>
                  <a:schemeClr val="tx2"/>
                </a:solidFill>
              </a:rPr>
              <a:t>The Toyota Prius Hybrid gets 51 mpg city and 48 mpg highway.</a:t>
            </a:r>
            <a:endParaRPr lang="zh-TW" altLang="en-US" sz="2000" dirty="0">
              <a:solidFill>
                <a:schemeClr val="tx2"/>
              </a:solidFill>
            </a:endParaRPr>
          </a:p>
        </p:txBody>
      </p:sp>
      <p:pic>
        <p:nvPicPr>
          <p:cNvPr id="13314" name="Picture 2"/>
          <p:cNvPicPr>
            <a:picLocks noGrp="1" noChangeAspect="1" noChangeArrowheads="1"/>
          </p:cNvPicPr>
          <p:nvPr>
            <p:ph idx="1"/>
          </p:nvPr>
        </p:nvPicPr>
        <p:blipFill>
          <a:blip r:embed="rId2" cstate="print"/>
          <a:stretch>
            <a:fillRect/>
          </a:stretch>
        </p:blipFill>
        <p:spPr>
          <a:xfrm>
            <a:off x="551750" y="908050"/>
            <a:ext cx="8040501" cy="5264150"/>
          </a:xfrm>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22</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rtl="0"/>
            <a:r>
              <a:rPr lang="zh-TW" altLang="en-US" dirty="0"/>
              <a:t>能量及功</a:t>
            </a:r>
            <a:r>
              <a:rPr lang="en-US" altLang="zh-TW" dirty="0"/>
              <a:t> </a:t>
            </a:r>
            <a:r>
              <a:rPr lang="en-US" dirty="0">
                <a:effectLst/>
              </a:rPr>
              <a:t>energy and work</a:t>
            </a:r>
            <a:endParaRPr lang="zh-TW" altLang="en-US" dirty="0"/>
          </a:p>
        </p:txBody>
      </p:sp>
      <p:sp>
        <p:nvSpPr>
          <p:cNvPr id="3" name="內容版面配置區 2"/>
          <p:cNvSpPr>
            <a:spLocks noGrp="1"/>
          </p:cNvSpPr>
          <p:nvPr>
            <p:ph idx="1"/>
          </p:nvPr>
        </p:nvSpPr>
        <p:spPr>
          <a:xfrm>
            <a:off x="179512" y="712168"/>
            <a:ext cx="6741353" cy="5460032"/>
          </a:xfrm>
        </p:spPr>
        <p:txBody>
          <a:bodyPr/>
          <a:lstStyle/>
          <a:p>
            <a:r>
              <a:rPr lang="zh-TW" altLang="en-US" dirty="0"/>
              <a:t>物理學上，</a:t>
            </a:r>
            <a:r>
              <a:rPr lang="zh-TW" altLang="en-US" dirty="0">
                <a:solidFill>
                  <a:schemeClr val="accent3"/>
                </a:solidFill>
              </a:rPr>
              <a:t>功 </a:t>
            </a:r>
            <a:r>
              <a:rPr lang="en-US" altLang="zh-TW" dirty="0">
                <a:solidFill>
                  <a:schemeClr val="accent3"/>
                </a:solidFill>
              </a:rPr>
              <a:t>(work) </a:t>
            </a:r>
            <a:r>
              <a:rPr lang="zh-TW" altLang="en-US" dirty="0"/>
              <a:t>的定義為「</a:t>
            </a:r>
            <a:r>
              <a:rPr lang="zh-TW" altLang="en-US" dirty="0">
                <a:solidFill>
                  <a:schemeClr val="accent3"/>
                </a:solidFill>
              </a:rPr>
              <a:t>沿著運動方向的力與物體位移兩者之乘積</a:t>
            </a:r>
            <a:r>
              <a:rPr lang="zh-TW" altLang="en-US" dirty="0"/>
              <a:t>」。</a:t>
            </a:r>
            <a:endParaRPr lang="en-US" altLang="zh-TW" dirty="0"/>
          </a:p>
          <a:p>
            <a:r>
              <a:rPr lang="en-US" altLang="zh-TW" dirty="0"/>
              <a:t>In physics, </a:t>
            </a:r>
            <a:r>
              <a:rPr lang="en-US" altLang="zh-TW" dirty="0">
                <a:solidFill>
                  <a:schemeClr val="accent1"/>
                </a:solidFill>
              </a:rPr>
              <a:t>work</a:t>
            </a:r>
            <a:r>
              <a:rPr lang="en-US" altLang="zh-TW" dirty="0"/>
              <a:t> is defined as "the product of the </a:t>
            </a:r>
            <a:r>
              <a:rPr lang="en-US" altLang="zh-TW" dirty="0">
                <a:solidFill>
                  <a:schemeClr val="accent1"/>
                </a:solidFill>
              </a:rPr>
              <a:t>force</a:t>
            </a:r>
            <a:r>
              <a:rPr lang="en-US" altLang="zh-TW" dirty="0"/>
              <a:t> along the direction of motion and the </a:t>
            </a:r>
            <a:r>
              <a:rPr lang="en-US" altLang="zh-TW" dirty="0">
                <a:solidFill>
                  <a:schemeClr val="accent1"/>
                </a:solidFill>
              </a:rPr>
              <a:t>displacement</a:t>
            </a:r>
            <a:r>
              <a:rPr lang="en-US" altLang="zh-TW" dirty="0"/>
              <a:t> of the object."</a:t>
            </a:r>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23</a:t>
            </a:fld>
            <a:endParaRPr lang="zh-TW" altLang="en-US"/>
          </a:p>
        </p:txBody>
      </p:sp>
      <p:pic>
        <p:nvPicPr>
          <p:cNvPr id="14338" name="Picture 2"/>
          <p:cNvPicPr>
            <a:picLocks noChangeAspect="1" noChangeArrowheads="1"/>
          </p:cNvPicPr>
          <p:nvPr/>
        </p:nvPicPr>
        <p:blipFill>
          <a:blip r:embed="rId2" cstate="print"/>
          <a:srcRect/>
          <a:stretch>
            <a:fillRect/>
          </a:stretch>
        </p:blipFill>
        <p:spPr bwMode="auto">
          <a:xfrm>
            <a:off x="6630802" y="1191401"/>
            <a:ext cx="2160270" cy="980122"/>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tretch>
            <a:fillRect/>
          </a:stretch>
        </p:blipFill>
        <p:spPr bwMode="auto">
          <a:xfrm>
            <a:off x="1570802" y="2650757"/>
            <a:ext cx="6002395" cy="364316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endParaRPr lang="zh-TW" altLang="en-US"/>
          </a:p>
        </p:txBody>
      </p:sp>
      <p:pic>
        <p:nvPicPr>
          <p:cNvPr id="16386" name="Picture 2"/>
          <p:cNvPicPr>
            <a:picLocks noGrp="1" noChangeAspect="1" noChangeArrowheads="1"/>
          </p:cNvPicPr>
          <p:nvPr>
            <p:ph idx="1"/>
          </p:nvPr>
        </p:nvPicPr>
        <p:blipFill>
          <a:blip r:embed="rId2" cstate="print"/>
          <a:stretch>
            <a:fillRect/>
          </a:stretch>
        </p:blipFill>
        <p:spPr bwMode="auto">
          <a:xfrm>
            <a:off x="179388" y="1820772"/>
            <a:ext cx="8785225" cy="3438705"/>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24</a:t>
            </a:fld>
            <a:endParaRPr lang="zh-TW" altLang="en-US"/>
          </a:p>
        </p:txBody>
      </p:sp>
      <p:sp>
        <p:nvSpPr>
          <p:cNvPr id="2" name="TextBox 1">
            <a:extLst>
              <a:ext uri="{FF2B5EF4-FFF2-40B4-BE49-F238E27FC236}">
                <a16:creationId xmlns:a16="http://schemas.microsoft.com/office/drawing/2014/main" id="{4768BAB7-906C-8DB3-482D-7080608FCF56}"/>
              </a:ext>
            </a:extLst>
          </p:cNvPr>
          <p:cNvSpPr txBox="1"/>
          <p:nvPr/>
        </p:nvSpPr>
        <p:spPr>
          <a:xfrm>
            <a:off x="1259632" y="2780928"/>
            <a:ext cx="821700" cy="369332"/>
          </a:xfrm>
          <a:prstGeom prst="rect">
            <a:avLst/>
          </a:prstGeom>
          <a:noFill/>
        </p:spPr>
        <p:txBody>
          <a:bodyPr wrap="none" rtlCol="0">
            <a:spAutoFit/>
          </a:bodyPr>
          <a:lstStyle/>
          <a:p>
            <a:r>
              <a:rPr lang="en-TW" dirty="0"/>
              <a:t>weight</a:t>
            </a:r>
          </a:p>
        </p:txBody>
      </p:sp>
      <p:sp>
        <p:nvSpPr>
          <p:cNvPr id="3" name="TextBox 2">
            <a:extLst>
              <a:ext uri="{FF2B5EF4-FFF2-40B4-BE49-F238E27FC236}">
                <a16:creationId xmlns:a16="http://schemas.microsoft.com/office/drawing/2014/main" id="{854C9A32-439F-A909-1005-948F7EEFD2A0}"/>
              </a:ext>
            </a:extLst>
          </p:cNvPr>
          <p:cNvSpPr txBox="1"/>
          <p:nvPr/>
        </p:nvSpPr>
        <p:spPr>
          <a:xfrm>
            <a:off x="1260701" y="3170792"/>
            <a:ext cx="1311065" cy="369332"/>
          </a:xfrm>
          <a:prstGeom prst="rect">
            <a:avLst/>
          </a:prstGeom>
          <a:noFill/>
        </p:spPr>
        <p:txBody>
          <a:bodyPr wrap="none" rtlCol="0">
            <a:spAutoFit/>
          </a:bodyPr>
          <a:lstStyle/>
          <a:p>
            <a:r>
              <a:rPr lang="en-TW" dirty="0"/>
              <a:t>horsepower</a:t>
            </a:r>
          </a:p>
        </p:txBody>
      </p:sp>
      <p:sp>
        <p:nvSpPr>
          <p:cNvPr id="4" name="TextBox 3">
            <a:extLst>
              <a:ext uri="{FF2B5EF4-FFF2-40B4-BE49-F238E27FC236}">
                <a16:creationId xmlns:a16="http://schemas.microsoft.com/office/drawing/2014/main" id="{B69677AA-C329-8D0E-BD4A-1E014390D3DF}"/>
              </a:ext>
            </a:extLst>
          </p:cNvPr>
          <p:cNvSpPr txBox="1"/>
          <p:nvPr/>
        </p:nvSpPr>
        <p:spPr>
          <a:xfrm>
            <a:off x="1916233" y="3636633"/>
            <a:ext cx="1686359" cy="369332"/>
          </a:xfrm>
          <a:prstGeom prst="rect">
            <a:avLst/>
          </a:prstGeom>
          <a:noFill/>
        </p:spPr>
        <p:txBody>
          <a:bodyPr wrap="none" rtlCol="0">
            <a:spAutoFit/>
          </a:bodyPr>
          <a:lstStyle/>
          <a:p>
            <a:r>
              <a:rPr lang="en-US" dirty="0"/>
              <a:t>T</a:t>
            </a:r>
            <a:r>
              <a:rPr lang="en-TW" dirty="0"/>
              <a:t>ime in seconds</a:t>
            </a:r>
          </a:p>
        </p:txBody>
      </p:sp>
      <p:sp>
        <p:nvSpPr>
          <p:cNvPr id="7" name="TextBox 6">
            <a:extLst>
              <a:ext uri="{FF2B5EF4-FFF2-40B4-BE49-F238E27FC236}">
                <a16:creationId xmlns:a16="http://schemas.microsoft.com/office/drawing/2014/main" id="{160F5D3A-01D5-9F7D-1691-DCA7B645E572}"/>
              </a:ext>
            </a:extLst>
          </p:cNvPr>
          <p:cNvSpPr txBox="1"/>
          <p:nvPr/>
        </p:nvSpPr>
        <p:spPr>
          <a:xfrm>
            <a:off x="3275856" y="4078723"/>
            <a:ext cx="883062" cy="369332"/>
          </a:xfrm>
          <a:prstGeom prst="rect">
            <a:avLst/>
          </a:prstGeom>
          <a:noFill/>
        </p:spPr>
        <p:txBody>
          <a:bodyPr wrap="none" rtlCol="0">
            <a:spAutoFit/>
          </a:bodyPr>
          <a:lstStyle/>
          <a:p>
            <a:r>
              <a:rPr lang="en-TW" dirty="0"/>
              <a:t>volume</a:t>
            </a:r>
          </a:p>
        </p:txBody>
      </p:sp>
      <p:sp>
        <p:nvSpPr>
          <p:cNvPr id="8" name="TextBox 7">
            <a:extLst>
              <a:ext uri="{FF2B5EF4-FFF2-40B4-BE49-F238E27FC236}">
                <a16:creationId xmlns:a16="http://schemas.microsoft.com/office/drawing/2014/main" id="{5C1BA44C-0F70-24E6-3FF0-DA27DCDE7355}"/>
              </a:ext>
            </a:extLst>
          </p:cNvPr>
          <p:cNvSpPr txBox="1"/>
          <p:nvPr/>
        </p:nvSpPr>
        <p:spPr>
          <a:xfrm>
            <a:off x="2369357" y="4492338"/>
            <a:ext cx="1812997" cy="369332"/>
          </a:xfrm>
          <a:prstGeom prst="rect">
            <a:avLst/>
          </a:prstGeom>
          <a:noFill/>
        </p:spPr>
        <p:txBody>
          <a:bodyPr wrap="none" rtlCol="0">
            <a:spAutoFit/>
          </a:bodyPr>
          <a:lstStyle/>
          <a:p>
            <a:r>
              <a:rPr lang="en-US" dirty="0"/>
              <a:t>S</a:t>
            </a:r>
            <a:r>
              <a:rPr lang="en-TW" dirty="0"/>
              <a:t>ales comparison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endParaRPr lang="zh-TW" altLang="en-US"/>
          </a:p>
        </p:txBody>
      </p:sp>
      <p:pic>
        <p:nvPicPr>
          <p:cNvPr id="17410" name="Picture 2"/>
          <p:cNvPicPr>
            <a:picLocks noGrp="1" noChangeAspect="1" noChangeArrowheads="1"/>
          </p:cNvPicPr>
          <p:nvPr>
            <p:ph idx="1"/>
          </p:nvPr>
        </p:nvPicPr>
        <p:blipFill>
          <a:blip r:embed="rId2" cstate="print"/>
          <a:stretch>
            <a:fillRect/>
          </a:stretch>
        </p:blipFill>
        <p:spPr bwMode="auto">
          <a:xfrm>
            <a:off x="1355375" y="1431534"/>
            <a:ext cx="6645625" cy="5264150"/>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25</a:t>
            </a:fld>
            <a:endParaRPr lang="zh-TW" altLang="en-US"/>
          </a:p>
        </p:txBody>
      </p:sp>
      <p:sp>
        <p:nvSpPr>
          <p:cNvPr id="7" name="內容版面配置區 2"/>
          <p:cNvSpPr txBox="1">
            <a:spLocks/>
          </p:cNvSpPr>
          <p:nvPr/>
        </p:nvSpPr>
        <p:spPr>
          <a:xfrm>
            <a:off x="215516" y="908720"/>
            <a:ext cx="8712968" cy="5119464"/>
          </a:xfrm>
          <a:prstGeom prst="rect">
            <a:avLst/>
          </a:prstGeom>
        </p:spPr>
        <p:txBody>
          <a:bodyPr vert="horz" lIns="91440" tIns="45720" rIns="91440" bIns="45720" rtlCol="0">
            <a:normAutofit/>
          </a:bodyPr>
          <a:lstStyle>
            <a:lvl1pPr marL="205740" indent="-171450" algn="l" defTabSz="685800" rtl="0" eaLnBrk="1" latinLnBrk="0" hangingPunct="1">
              <a:lnSpc>
                <a:spcPct val="90000"/>
              </a:lnSpc>
              <a:spcBef>
                <a:spcPts val="1350"/>
              </a:spcBef>
              <a:buClr>
                <a:schemeClr val="accent1"/>
              </a:buClr>
              <a:buSzPct val="100000"/>
              <a:buFont typeface="Arial" pitchFamily="34" charset="0"/>
              <a:buChar char="▪"/>
              <a:defRPr lang="zh-TW" sz="2400" b="0" kern="1200">
                <a:solidFill>
                  <a:schemeClr val="tx2"/>
                </a:solidFill>
                <a:latin typeface="Times New Roman" panose="02020603050405020304" pitchFamily="18" charset="0"/>
                <a:ea typeface="+mn-ea"/>
                <a:cs typeface="Times New Roman" panose="02020603050405020304" pitchFamily="18" charset="0"/>
              </a:defRPr>
            </a:lvl1pPr>
            <a:lvl2pPr marL="445770" indent="-171450" algn="l" defTabSz="685800" rtl="0" eaLnBrk="1" latinLnBrk="0" hangingPunct="1">
              <a:lnSpc>
                <a:spcPct val="90000"/>
              </a:lnSpc>
              <a:spcBef>
                <a:spcPts val="600"/>
              </a:spcBef>
              <a:buClr>
                <a:schemeClr val="accent1"/>
              </a:buClr>
              <a:buSzPct val="100000"/>
              <a:buFont typeface="Arial" pitchFamily="34" charset="0"/>
              <a:buChar char="▪"/>
              <a:defRPr lang="zh-TW" sz="2400" b="0" kern="1200">
                <a:solidFill>
                  <a:schemeClr val="tx2"/>
                </a:solidFill>
                <a:latin typeface="Times New Roman" panose="02020603050405020304" pitchFamily="18" charset="0"/>
                <a:ea typeface="+mn-ea"/>
                <a:cs typeface="Times New Roman" panose="02020603050405020304" pitchFamily="18" charset="0"/>
              </a:defRPr>
            </a:lvl2pPr>
            <a:lvl3pPr marL="685800" indent="-171450" algn="l" defTabSz="685800" rtl="0" eaLnBrk="1" latinLnBrk="0" hangingPunct="1">
              <a:lnSpc>
                <a:spcPct val="90000"/>
              </a:lnSpc>
              <a:spcBef>
                <a:spcPts val="600"/>
              </a:spcBef>
              <a:buClr>
                <a:schemeClr val="accent1"/>
              </a:buClr>
              <a:buSzPct val="100000"/>
              <a:buFont typeface="Arial" pitchFamily="34" charset="0"/>
              <a:buChar char="▪"/>
              <a:defRPr lang="zh-TW" sz="2400" b="0" kern="1200">
                <a:solidFill>
                  <a:schemeClr val="tx2"/>
                </a:solidFill>
                <a:latin typeface="Times New Roman" panose="02020603050405020304" pitchFamily="18" charset="0"/>
                <a:ea typeface="+mn-ea"/>
                <a:cs typeface="Times New Roman" panose="02020603050405020304" pitchFamily="18" charset="0"/>
              </a:defRPr>
            </a:lvl3pPr>
            <a:lvl4pPr marL="891540" indent="-137160" algn="l" defTabSz="685800" rtl="0" eaLnBrk="1" latinLnBrk="0" hangingPunct="1">
              <a:lnSpc>
                <a:spcPct val="90000"/>
              </a:lnSpc>
              <a:spcBef>
                <a:spcPts val="600"/>
              </a:spcBef>
              <a:buClr>
                <a:schemeClr val="accent1"/>
              </a:buClr>
              <a:buSzPct val="100000"/>
              <a:buFont typeface="Arial" pitchFamily="34" charset="0"/>
              <a:buChar char="▪"/>
              <a:defRPr lang="zh-TW" sz="2400" b="0" kern="1200">
                <a:solidFill>
                  <a:schemeClr val="tx2"/>
                </a:solidFill>
                <a:latin typeface="Times New Roman" panose="02020603050405020304" pitchFamily="18" charset="0"/>
                <a:ea typeface="+mn-ea"/>
                <a:cs typeface="Times New Roman" panose="02020603050405020304" pitchFamily="18" charset="0"/>
              </a:defRPr>
            </a:lvl4pPr>
            <a:lvl5pPr marL="1097280" indent="-137160" algn="l" defTabSz="685800" rtl="0" eaLnBrk="1" latinLnBrk="0" hangingPunct="1">
              <a:lnSpc>
                <a:spcPct val="90000"/>
              </a:lnSpc>
              <a:spcBef>
                <a:spcPts val="600"/>
              </a:spcBef>
              <a:buClr>
                <a:schemeClr val="accent1"/>
              </a:buClr>
              <a:buSzPct val="100000"/>
              <a:buFont typeface="Arial" pitchFamily="34" charset="0"/>
              <a:buChar char="▪"/>
              <a:defRPr lang="zh-TW" sz="2400" b="0" kern="1200">
                <a:solidFill>
                  <a:schemeClr val="tx2"/>
                </a:solidFill>
                <a:latin typeface="Times New Roman" panose="02020603050405020304" pitchFamily="18" charset="0"/>
                <a:ea typeface="+mn-ea"/>
                <a:cs typeface="Times New Roman" panose="02020603050405020304" pitchFamily="18" charset="0"/>
              </a:defRPr>
            </a:lvl5pPr>
            <a:lvl6pPr marL="1268730" indent="-137160" algn="l" defTabSz="685800" rtl="0" eaLnBrk="1" latinLnBrk="0" hangingPunct="1">
              <a:lnSpc>
                <a:spcPct val="90000"/>
              </a:lnSpc>
              <a:spcBef>
                <a:spcPts val="600"/>
              </a:spcBef>
              <a:buClr>
                <a:schemeClr val="accent1"/>
              </a:buClr>
              <a:buSzPct val="100000"/>
              <a:buFont typeface="Arial" pitchFamily="34" charset="0"/>
              <a:buChar char="▪"/>
              <a:defRPr lang="zh-TW" sz="1050" kern="1200">
                <a:solidFill>
                  <a:schemeClr val="tx1"/>
                </a:solidFill>
                <a:latin typeface="+mn-lt"/>
                <a:ea typeface="+mn-ea"/>
                <a:cs typeface="+mn-cs"/>
              </a:defRPr>
            </a:lvl6pPr>
            <a:lvl7pPr marL="1440180" indent="-137160" algn="l" defTabSz="685800" rtl="0" eaLnBrk="1" latinLnBrk="0" hangingPunct="1">
              <a:lnSpc>
                <a:spcPct val="90000"/>
              </a:lnSpc>
              <a:spcBef>
                <a:spcPts val="600"/>
              </a:spcBef>
              <a:buClr>
                <a:schemeClr val="accent1"/>
              </a:buClr>
              <a:buSzPct val="100000"/>
              <a:buFont typeface="Arial" pitchFamily="34" charset="0"/>
              <a:buChar char="▪"/>
              <a:defRPr lang="zh-TW" sz="1050" kern="1200">
                <a:solidFill>
                  <a:schemeClr val="tx1"/>
                </a:solidFill>
                <a:latin typeface="+mn-lt"/>
                <a:ea typeface="+mn-ea"/>
                <a:cs typeface="+mn-cs"/>
              </a:defRPr>
            </a:lvl7pPr>
            <a:lvl8pPr marL="1611630" indent="-137160" algn="l" defTabSz="685800" rtl="0" eaLnBrk="1" latinLnBrk="0" hangingPunct="1">
              <a:lnSpc>
                <a:spcPct val="90000"/>
              </a:lnSpc>
              <a:spcBef>
                <a:spcPts val="600"/>
              </a:spcBef>
              <a:buClr>
                <a:schemeClr val="accent1"/>
              </a:buClr>
              <a:buSzPct val="100000"/>
              <a:buFont typeface="Arial" pitchFamily="34" charset="0"/>
              <a:buChar char="▪"/>
              <a:defRPr lang="zh-TW" sz="1050" kern="1200">
                <a:solidFill>
                  <a:schemeClr val="tx1"/>
                </a:solidFill>
                <a:latin typeface="+mn-lt"/>
                <a:ea typeface="+mn-ea"/>
                <a:cs typeface="+mn-cs"/>
              </a:defRPr>
            </a:lvl8pPr>
            <a:lvl9pPr marL="1783080" indent="-137160" algn="l" defTabSz="685800" rtl="0" eaLnBrk="1" latinLnBrk="0" hangingPunct="1">
              <a:lnSpc>
                <a:spcPct val="90000"/>
              </a:lnSpc>
              <a:spcBef>
                <a:spcPts val="600"/>
              </a:spcBef>
              <a:buClr>
                <a:schemeClr val="accent1"/>
              </a:buClr>
              <a:buSzPct val="100000"/>
              <a:buFont typeface="Arial" pitchFamily="34" charset="0"/>
              <a:buChar char="▪"/>
              <a:defRPr lang="zh-TW" sz="1050" kern="1200">
                <a:solidFill>
                  <a:schemeClr val="tx1"/>
                </a:solidFill>
                <a:latin typeface="+mn-lt"/>
                <a:ea typeface="+mn-ea"/>
                <a:cs typeface="+mn-cs"/>
              </a:defRPr>
            </a:lvl9pPr>
          </a:lstStyle>
          <a:p>
            <a:r>
              <a:rPr lang="zh-TW" altLang="en-US" dirty="0"/>
              <a:t>油價太低，對油電混合車的銷售及普遍使用較不利</a:t>
            </a:r>
          </a:p>
        </p:txBody>
      </p:sp>
      <p:sp>
        <p:nvSpPr>
          <p:cNvPr id="2" name="TextBox 1">
            <a:extLst>
              <a:ext uri="{FF2B5EF4-FFF2-40B4-BE49-F238E27FC236}">
                <a16:creationId xmlns:a16="http://schemas.microsoft.com/office/drawing/2014/main" id="{A1A0209B-1125-4165-AA74-A84DACD3DDFB}"/>
              </a:ext>
            </a:extLst>
          </p:cNvPr>
          <p:cNvSpPr txBox="1"/>
          <p:nvPr/>
        </p:nvSpPr>
        <p:spPr>
          <a:xfrm>
            <a:off x="6695723" y="2132856"/>
            <a:ext cx="2030428" cy="369332"/>
          </a:xfrm>
          <a:prstGeom prst="rect">
            <a:avLst/>
          </a:prstGeom>
          <a:noFill/>
        </p:spPr>
        <p:txBody>
          <a:bodyPr wrap="none" rtlCol="0">
            <a:spAutoFit/>
          </a:bodyPr>
          <a:lstStyle/>
          <a:p>
            <a:r>
              <a:rPr lang="en-TW" dirty="0"/>
              <a:t>Gas Tax USD/Gallon</a:t>
            </a:r>
          </a:p>
        </p:txBody>
      </p:sp>
      <p:sp>
        <p:nvSpPr>
          <p:cNvPr id="3" name="TextBox 2">
            <a:extLst>
              <a:ext uri="{FF2B5EF4-FFF2-40B4-BE49-F238E27FC236}">
                <a16:creationId xmlns:a16="http://schemas.microsoft.com/office/drawing/2014/main" id="{29730141-F87A-623B-A8BE-CB00679CFDEB}"/>
              </a:ext>
            </a:extLst>
          </p:cNvPr>
          <p:cNvSpPr txBox="1"/>
          <p:nvPr/>
        </p:nvSpPr>
        <p:spPr>
          <a:xfrm>
            <a:off x="2195736" y="2636912"/>
            <a:ext cx="910827" cy="369332"/>
          </a:xfrm>
          <a:prstGeom prst="rect">
            <a:avLst/>
          </a:prstGeom>
          <a:noFill/>
        </p:spPr>
        <p:txBody>
          <a:bodyPr wrap="none" rtlCol="0">
            <a:spAutoFit/>
          </a:bodyPr>
          <a:lstStyle/>
          <a:p>
            <a:r>
              <a:rPr lang="en-TW" dirty="0"/>
              <a:t>Holland</a:t>
            </a:r>
          </a:p>
        </p:txBody>
      </p:sp>
      <p:sp>
        <p:nvSpPr>
          <p:cNvPr id="4" name="TextBox 3">
            <a:extLst>
              <a:ext uri="{FF2B5EF4-FFF2-40B4-BE49-F238E27FC236}">
                <a16:creationId xmlns:a16="http://schemas.microsoft.com/office/drawing/2014/main" id="{3CEBA7FB-78AD-D732-F1BD-E9315C70AF12}"/>
              </a:ext>
            </a:extLst>
          </p:cNvPr>
          <p:cNvSpPr txBox="1"/>
          <p:nvPr/>
        </p:nvSpPr>
        <p:spPr>
          <a:xfrm>
            <a:off x="2063777" y="3202796"/>
            <a:ext cx="1042786" cy="369332"/>
          </a:xfrm>
          <a:prstGeom prst="rect">
            <a:avLst/>
          </a:prstGeom>
          <a:noFill/>
        </p:spPr>
        <p:txBody>
          <a:bodyPr wrap="none" rtlCol="0">
            <a:spAutoFit/>
          </a:bodyPr>
          <a:lstStyle/>
          <a:p>
            <a:r>
              <a:rPr lang="en-TW" dirty="0"/>
              <a:t>Germany</a:t>
            </a:r>
          </a:p>
        </p:txBody>
      </p:sp>
      <p:sp>
        <p:nvSpPr>
          <p:cNvPr id="8" name="TextBox 7">
            <a:extLst>
              <a:ext uri="{FF2B5EF4-FFF2-40B4-BE49-F238E27FC236}">
                <a16:creationId xmlns:a16="http://schemas.microsoft.com/office/drawing/2014/main" id="{39D9F1E5-CE81-5F47-0027-22F7CEA89D6F}"/>
              </a:ext>
            </a:extLst>
          </p:cNvPr>
          <p:cNvSpPr txBox="1"/>
          <p:nvPr/>
        </p:nvSpPr>
        <p:spPr>
          <a:xfrm>
            <a:off x="2179418" y="3694277"/>
            <a:ext cx="811504" cy="369332"/>
          </a:xfrm>
          <a:prstGeom prst="rect">
            <a:avLst/>
          </a:prstGeom>
          <a:noFill/>
        </p:spPr>
        <p:txBody>
          <a:bodyPr wrap="none" rtlCol="0">
            <a:spAutoFit/>
          </a:bodyPr>
          <a:lstStyle/>
          <a:p>
            <a:r>
              <a:rPr lang="en-TW" dirty="0"/>
              <a:t>France</a:t>
            </a:r>
          </a:p>
        </p:txBody>
      </p:sp>
      <p:sp>
        <p:nvSpPr>
          <p:cNvPr id="9" name="TextBox 8">
            <a:extLst>
              <a:ext uri="{FF2B5EF4-FFF2-40B4-BE49-F238E27FC236}">
                <a16:creationId xmlns:a16="http://schemas.microsoft.com/office/drawing/2014/main" id="{EA77E90A-8416-7096-F70D-48A802FB89D5}"/>
              </a:ext>
            </a:extLst>
          </p:cNvPr>
          <p:cNvSpPr txBox="1"/>
          <p:nvPr/>
        </p:nvSpPr>
        <p:spPr>
          <a:xfrm>
            <a:off x="2359049" y="4248279"/>
            <a:ext cx="584199" cy="369332"/>
          </a:xfrm>
          <a:prstGeom prst="rect">
            <a:avLst/>
          </a:prstGeom>
          <a:noFill/>
        </p:spPr>
        <p:txBody>
          <a:bodyPr wrap="none" rtlCol="0">
            <a:spAutoFit/>
          </a:bodyPr>
          <a:lstStyle/>
          <a:p>
            <a:r>
              <a:rPr lang="en-TW" dirty="0"/>
              <a:t>Italy</a:t>
            </a:r>
          </a:p>
        </p:txBody>
      </p:sp>
      <p:sp>
        <p:nvSpPr>
          <p:cNvPr id="10" name="TextBox 9">
            <a:extLst>
              <a:ext uri="{FF2B5EF4-FFF2-40B4-BE49-F238E27FC236}">
                <a16:creationId xmlns:a16="http://schemas.microsoft.com/office/drawing/2014/main" id="{3DDF0662-7F0D-CD7A-DAFA-DE73FC35F278}"/>
              </a:ext>
            </a:extLst>
          </p:cNvPr>
          <p:cNvSpPr txBox="1"/>
          <p:nvPr/>
        </p:nvSpPr>
        <p:spPr>
          <a:xfrm>
            <a:off x="2056051" y="4777506"/>
            <a:ext cx="934871" cy="369332"/>
          </a:xfrm>
          <a:prstGeom prst="rect">
            <a:avLst/>
          </a:prstGeom>
          <a:noFill/>
        </p:spPr>
        <p:txBody>
          <a:bodyPr wrap="none" rtlCol="0">
            <a:spAutoFit/>
          </a:bodyPr>
          <a:lstStyle/>
          <a:p>
            <a:r>
              <a:rPr lang="en-TW" dirty="0"/>
              <a:t>England</a:t>
            </a:r>
          </a:p>
        </p:txBody>
      </p:sp>
      <p:sp>
        <p:nvSpPr>
          <p:cNvPr id="11" name="TextBox 10">
            <a:extLst>
              <a:ext uri="{FF2B5EF4-FFF2-40B4-BE49-F238E27FC236}">
                <a16:creationId xmlns:a16="http://schemas.microsoft.com/office/drawing/2014/main" id="{7B123D8F-D295-D915-0476-7172BFA66729}"/>
              </a:ext>
            </a:extLst>
          </p:cNvPr>
          <p:cNvSpPr txBox="1"/>
          <p:nvPr/>
        </p:nvSpPr>
        <p:spPr>
          <a:xfrm>
            <a:off x="2089363" y="5306733"/>
            <a:ext cx="723275" cy="369332"/>
          </a:xfrm>
          <a:prstGeom prst="rect">
            <a:avLst/>
          </a:prstGeom>
          <a:noFill/>
        </p:spPr>
        <p:txBody>
          <a:bodyPr wrap="none" rtlCol="0">
            <a:spAutoFit/>
          </a:bodyPr>
          <a:lstStyle/>
          <a:p>
            <a:r>
              <a:rPr lang="en-TW" dirty="0"/>
              <a:t>Japan</a:t>
            </a:r>
          </a:p>
        </p:txBody>
      </p:sp>
      <p:sp>
        <p:nvSpPr>
          <p:cNvPr id="12" name="TextBox 11">
            <a:extLst>
              <a:ext uri="{FF2B5EF4-FFF2-40B4-BE49-F238E27FC236}">
                <a16:creationId xmlns:a16="http://schemas.microsoft.com/office/drawing/2014/main" id="{6A20CD53-3EFB-A013-8B8A-047B5F3B4F0B}"/>
              </a:ext>
            </a:extLst>
          </p:cNvPr>
          <p:cNvSpPr txBox="1"/>
          <p:nvPr/>
        </p:nvSpPr>
        <p:spPr>
          <a:xfrm>
            <a:off x="2031483" y="5834666"/>
            <a:ext cx="569323" cy="369332"/>
          </a:xfrm>
          <a:prstGeom prst="rect">
            <a:avLst/>
          </a:prstGeom>
          <a:noFill/>
        </p:spPr>
        <p:txBody>
          <a:bodyPr wrap="none" rtlCol="0">
            <a:spAutoFit/>
          </a:bodyPr>
          <a:lstStyle/>
          <a:p>
            <a:r>
              <a:rPr lang="en-TW" dirty="0"/>
              <a:t>USA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endParaRPr lang="zh-TW" altLang="en-US"/>
          </a:p>
        </p:txBody>
      </p:sp>
      <p:pic>
        <p:nvPicPr>
          <p:cNvPr id="20482" name="Picture 2"/>
          <p:cNvPicPr>
            <a:picLocks noGrp="1" noChangeAspect="1" noChangeArrowheads="1"/>
          </p:cNvPicPr>
          <p:nvPr>
            <p:ph idx="1"/>
          </p:nvPr>
        </p:nvPicPr>
        <p:blipFill>
          <a:blip r:embed="rId2" cstate="print"/>
          <a:stretch>
            <a:fillRect/>
          </a:stretch>
        </p:blipFill>
        <p:spPr bwMode="auto">
          <a:xfrm>
            <a:off x="179388" y="2213043"/>
            <a:ext cx="8785225" cy="2654163"/>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26</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endParaRPr lang="zh-TW" altLang="en-US"/>
          </a:p>
        </p:txBody>
      </p:sp>
      <p:pic>
        <p:nvPicPr>
          <p:cNvPr id="20482" name="Picture 2"/>
          <p:cNvPicPr>
            <a:picLocks noGrp="1" noChangeAspect="1" noChangeArrowheads="1"/>
          </p:cNvPicPr>
          <p:nvPr>
            <p:ph idx="1"/>
          </p:nvPr>
        </p:nvPicPr>
        <p:blipFill>
          <a:blip r:embed="rId2" cstate="print"/>
          <a:stretch>
            <a:fillRect/>
          </a:stretch>
        </p:blipFill>
        <p:spPr bwMode="auto">
          <a:xfrm>
            <a:off x="179388" y="2213043"/>
            <a:ext cx="8785225" cy="2654163"/>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27</a:t>
            </a:fld>
            <a:endParaRPr lang="zh-TW" altLang="en-US"/>
          </a:p>
        </p:txBody>
      </p:sp>
      <p:sp>
        <p:nvSpPr>
          <p:cNvPr id="2" name="TextBox 1">
            <a:extLst>
              <a:ext uri="{FF2B5EF4-FFF2-40B4-BE49-F238E27FC236}">
                <a16:creationId xmlns:a16="http://schemas.microsoft.com/office/drawing/2014/main" id="{62214B40-4044-42A8-48B2-8066CCAD4A6F}"/>
              </a:ext>
            </a:extLst>
          </p:cNvPr>
          <p:cNvSpPr txBox="1"/>
          <p:nvPr/>
        </p:nvSpPr>
        <p:spPr>
          <a:xfrm>
            <a:off x="539552" y="2780928"/>
            <a:ext cx="7992888" cy="646331"/>
          </a:xfrm>
          <a:prstGeom prst="rect">
            <a:avLst/>
          </a:prstGeom>
          <a:solidFill>
            <a:schemeClr val="bg1"/>
          </a:solidFill>
        </p:spPr>
        <p:txBody>
          <a:bodyPr wrap="square" rtlCol="0">
            <a:spAutoFit/>
          </a:bodyPr>
          <a:lstStyle/>
          <a:p>
            <a:r>
              <a:rPr lang="en-TW" dirty="0"/>
              <a:t>Estimate the work needed to push a box laterally if a force 150 N is applied for 3 m.</a:t>
            </a:r>
          </a:p>
          <a:p>
            <a:endParaRPr lang="en-TW" dirty="0"/>
          </a:p>
        </p:txBody>
      </p:sp>
    </p:spTree>
    <p:extLst>
      <p:ext uri="{BB962C8B-B14F-4D97-AF65-F5344CB8AC3E}">
        <p14:creationId xmlns:p14="http://schemas.microsoft.com/office/powerpoint/2010/main" val="3995339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fontScale="92500" lnSpcReduction="20000"/>
          </a:bodyPr>
          <a:lstStyle/>
          <a:p>
            <a:r>
              <a:rPr lang="zh-TW" altLang="en-US" dirty="0"/>
              <a:t>能量及功的</a:t>
            </a:r>
            <a:r>
              <a:rPr lang="zh-TW" altLang="en-US" dirty="0">
                <a:solidFill>
                  <a:schemeClr val="accent3"/>
                </a:solidFill>
              </a:rPr>
              <a:t>單位 </a:t>
            </a:r>
            <a:r>
              <a:rPr lang="en-US" altLang="zh-TW" dirty="0">
                <a:solidFill>
                  <a:schemeClr val="accent3"/>
                </a:solidFill>
              </a:rPr>
              <a:t>(units) </a:t>
            </a:r>
            <a:r>
              <a:rPr lang="zh-TW" altLang="en-US" dirty="0"/>
              <a:t>均為力及距離乘積的單位，</a:t>
            </a:r>
            <a:r>
              <a:rPr lang="en-US" altLang="zh-TW" dirty="0"/>
              <a:t>SI </a:t>
            </a:r>
            <a:r>
              <a:rPr lang="zh-TW" altLang="en-US" dirty="0"/>
              <a:t>制中以牛頓</a:t>
            </a:r>
            <a:r>
              <a:rPr lang="en-US" altLang="zh-TW" dirty="0"/>
              <a:t>‧</a:t>
            </a:r>
            <a:r>
              <a:rPr lang="zh-TW" altLang="en-US" dirty="0"/>
              <a:t>公尺</a:t>
            </a:r>
            <a:r>
              <a:rPr lang="en-US" altLang="zh-TW" dirty="0"/>
              <a:t>(</a:t>
            </a:r>
            <a:r>
              <a:rPr lang="zh-TW" altLang="en-US" dirty="0"/>
              <a:t>或稱焦耳，</a:t>
            </a:r>
            <a:r>
              <a:rPr lang="en-US" altLang="zh-TW" dirty="0"/>
              <a:t>J) </a:t>
            </a:r>
            <a:r>
              <a:rPr lang="zh-TW" altLang="en-US" dirty="0"/>
              <a:t>表示。</a:t>
            </a:r>
            <a:r>
              <a:rPr lang="en-US" altLang="zh-TW" dirty="0"/>
              <a:t>The units of energy and work are units of the product of force and distance, expressed in Newton meters (or joules, J) in the SI system.</a:t>
            </a:r>
          </a:p>
          <a:p>
            <a:r>
              <a:rPr lang="zh-TW" altLang="en-US" dirty="0">
                <a:solidFill>
                  <a:schemeClr val="accent3"/>
                </a:solidFill>
              </a:rPr>
              <a:t>功是傳遞能量至一物體的一種方式。</a:t>
            </a:r>
            <a:r>
              <a:rPr lang="en-US" altLang="zh-TW" dirty="0">
                <a:solidFill>
                  <a:schemeClr val="accent3"/>
                </a:solidFill>
              </a:rPr>
              <a:t>Work is a way of transferring energy to an object.</a:t>
            </a:r>
          </a:p>
          <a:p>
            <a:endParaRPr lang="en-US" altLang="zh-TW" dirty="0">
              <a:solidFill>
                <a:schemeClr val="accent3"/>
              </a:solidFill>
            </a:endParaRPr>
          </a:p>
          <a:p>
            <a:endParaRPr lang="en-US" altLang="zh-TW" dirty="0">
              <a:solidFill>
                <a:schemeClr val="accent3"/>
              </a:solidFill>
            </a:endParaRPr>
          </a:p>
          <a:p>
            <a:endParaRPr lang="en-US" altLang="zh-TW" dirty="0">
              <a:solidFill>
                <a:schemeClr val="accent3"/>
              </a:solidFill>
            </a:endParaRPr>
          </a:p>
          <a:p>
            <a:r>
              <a:rPr lang="zh-TW" altLang="en-US" dirty="0"/>
              <a:t>熱</a:t>
            </a:r>
            <a:r>
              <a:rPr lang="en-US" altLang="zh-TW" dirty="0"/>
              <a:t>(heat) </a:t>
            </a:r>
            <a:r>
              <a:rPr lang="zh-TW" altLang="en-US" dirty="0"/>
              <a:t>即因兩物體間的溫度差所造成的能量傳遞現象。</a:t>
            </a:r>
            <a:endParaRPr lang="en-US" altLang="zh-TW" dirty="0"/>
          </a:p>
          <a:p>
            <a:r>
              <a:rPr lang="zh-TW" altLang="en-US" dirty="0"/>
              <a:t>系統的總能量可以作功或以加熱方式增加。此一關係式即著名的</a:t>
            </a:r>
            <a:r>
              <a:rPr lang="zh-TW" altLang="en-US" dirty="0">
                <a:solidFill>
                  <a:schemeClr val="accent3"/>
                </a:solidFill>
              </a:rPr>
              <a:t>熱力學第一定律 </a:t>
            </a:r>
            <a:r>
              <a:rPr lang="en-US" altLang="zh-TW" dirty="0">
                <a:solidFill>
                  <a:schemeClr val="accent3"/>
                </a:solidFill>
              </a:rPr>
              <a:t>(first law of thermodynamics)</a:t>
            </a:r>
            <a:r>
              <a:rPr lang="zh-TW" altLang="en-US" dirty="0"/>
              <a:t>。</a:t>
            </a:r>
            <a:r>
              <a:rPr lang="en-US" altLang="zh-TW" dirty="0"/>
              <a:t>Heat is the energy transfer phenomenon caused by the temperature difference between two objects.</a:t>
            </a:r>
          </a:p>
          <a:p>
            <a:r>
              <a:rPr lang="en-US" altLang="zh-TW" dirty="0"/>
              <a:t>The total energy of the system can be increased as work or as heating. This relationship is the famous first law of thermodynamics.</a:t>
            </a:r>
            <a:endParaRPr lang="zh-TW" altLang="en-US" dirty="0"/>
          </a:p>
          <a:p>
            <a:endParaRPr lang="zh-TW" altLang="en-US" dirty="0">
              <a:solidFill>
                <a:schemeClr val="accent3"/>
              </a:solidFill>
            </a:endParaRPr>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28</a:t>
            </a:fld>
            <a:endParaRPr lang="zh-TW" altLang="en-US"/>
          </a:p>
        </p:txBody>
      </p:sp>
      <p:pic>
        <p:nvPicPr>
          <p:cNvPr id="19458" name="Picture 2"/>
          <p:cNvPicPr>
            <a:picLocks noChangeAspect="1" noChangeArrowheads="1"/>
          </p:cNvPicPr>
          <p:nvPr/>
        </p:nvPicPr>
        <p:blipFill>
          <a:blip r:embed="rId2" cstate="print"/>
          <a:srcRect/>
          <a:stretch>
            <a:fillRect/>
          </a:stretch>
        </p:blipFill>
        <p:spPr bwMode="auto">
          <a:xfrm>
            <a:off x="3148488" y="2471265"/>
            <a:ext cx="2847023" cy="513397"/>
          </a:xfrm>
          <a:prstGeom prst="rect">
            <a:avLst/>
          </a:prstGeom>
          <a:noFill/>
          <a:ln w="9525">
            <a:noFill/>
            <a:miter lim="800000"/>
            <a:headEnd/>
            <a:tailEnd/>
          </a:ln>
        </p:spPr>
      </p:pic>
      <p:pic>
        <p:nvPicPr>
          <p:cNvPr id="19459" name="Picture 3"/>
          <p:cNvPicPr>
            <a:picLocks noChangeAspect="1" noChangeArrowheads="1"/>
          </p:cNvPicPr>
          <p:nvPr/>
        </p:nvPicPr>
        <p:blipFill>
          <a:blip r:embed="rId3" cstate="print"/>
          <a:srcRect/>
          <a:stretch>
            <a:fillRect/>
          </a:stretch>
        </p:blipFill>
        <p:spPr bwMode="auto">
          <a:xfrm>
            <a:off x="2985134" y="3005766"/>
            <a:ext cx="3173730" cy="546735"/>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a:stretch>
            <a:fillRect/>
          </a:stretch>
        </p:blipFill>
        <p:spPr bwMode="auto">
          <a:xfrm>
            <a:off x="2765107" y="5842019"/>
            <a:ext cx="3613785" cy="52673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endParaRPr lang="zh-TW" altLang="en-US"/>
          </a:p>
        </p:txBody>
      </p:sp>
      <p:pic>
        <p:nvPicPr>
          <p:cNvPr id="18434" name="Picture 2"/>
          <p:cNvPicPr>
            <a:picLocks noGrp="1" noChangeAspect="1" noChangeArrowheads="1"/>
          </p:cNvPicPr>
          <p:nvPr>
            <p:ph idx="1"/>
          </p:nvPr>
        </p:nvPicPr>
        <p:blipFill>
          <a:blip r:embed="rId2" cstate="print"/>
          <a:stretch>
            <a:fillRect/>
          </a:stretch>
        </p:blipFill>
        <p:spPr bwMode="auto">
          <a:xfrm>
            <a:off x="179388" y="1756163"/>
            <a:ext cx="8785225" cy="3567923"/>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29</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fontScale="92500" lnSpcReduction="20000"/>
          </a:bodyPr>
          <a:lstStyle/>
          <a:p>
            <a:r>
              <a:rPr lang="zh-TW" altLang="en-US" dirty="0"/>
              <a:t>任一假設若能獲得大量的觀察值及實驗的支持，即可形成一項</a:t>
            </a:r>
            <a:r>
              <a:rPr lang="zh-TW" altLang="en-US" dirty="0">
                <a:solidFill>
                  <a:schemeClr val="accent3"/>
                </a:solidFill>
              </a:rPr>
              <a:t>理論 </a:t>
            </a:r>
            <a:r>
              <a:rPr lang="en-US" altLang="zh-TW" dirty="0">
                <a:solidFill>
                  <a:schemeClr val="accent3"/>
                </a:solidFill>
              </a:rPr>
              <a:t>(theory)</a:t>
            </a:r>
            <a:r>
              <a:rPr lang="zh-TW" altLang="en-US" dirty="0"/>
              <a:t>，而一個好的理論如再獲得新的事證或觀察值後，將會繼續成長或是加以修正。</a:t>
            </a:r>
            <a:endParaRPr lang="en-US" altLang="zh-TW" dirty="0"/>
          </a:p>
          <a:p>
            <a:r>
              <a:rPr lang="zh-TW" altLang="en-US" dirty="0"/>
              <a:t>學習能量的同時，我們必須明白科學可能的限制。依據科學方法，仍有許多我們關心的事無法逐一解決，因科學並非是唯一通往知識之路。</a:t>
            </a:r>
            <a:endParaRPr lang="en-US" altLang="zh-TW" dirty="0"/>
          </a:p>
          <a:p>
            <a:r>
              <a:rPr lang="zh-TW" altLang="en-US" dirty="0"/>
              <a:t>科學多半僅能解釋事情</a:t>
            </a:r>
            <a:r>
              <a:rPr lang="zh-TW" altLang="en-US" dirty="0">
                <a:solidFill>
                  <a:schemeClr val="accent3"/>
                </a:solidFill>
              </a:rPr>
              <a:t>如何地 </a:t>
            </a:r>
            <a:r>
              <a:rPr lang="en-US" altLang="zh-TW" dirty="0">
                <a:solidFill>
                  <a:schemeClr val="accent3"/>
                </a:solidFill>
              </a:rPr>
              <a:t>(how) </a:t>
            </a:r>
            <a:r>
              <a:rPr lang="zh-TW" altLang="en-US" dirty="0"/>
              <a:t>發生，而無法解釋它們</a:t>
            </a:r>
            <a:r>
              <a:rPr lang="zh-TW" altLang="en-US" dirty="0">
                <a:solidFill>
                  <a:schemeClr val="accent3"/>
                </a:solidFill>
              </a:rPr>
              <a:t>為什麼 </a:t>
            </a:r>
            <a:r>
              <a:rPr lang="en-US" altLang="zh-TW" dirty="0">
                <a:solidFill>
                  <a:schemeClr val="accent3"/>
                </a:solidFill>
              </a:rPr>
              <a:t>(why) </a:t>
            </a:r>
            <a:r>
              <a:rPr lang="zh-TW" altLang="en-US" dirty="0"/>
              <a:t>發生。</a:t>
            </a:r>
            <a:endParaRPr lang="en-US" altLang="zh-TW" dirty="0"/>
          </a:p>
          <a:p>
            <a:r>
              <a:rPr lang="en-US" altLang="zh-TW" dirty="0"/>
              <a:t>If any hypothesis can be supported by a large number of observations and experiments, it can form a theory. A good theory will continue to grow or be revised if new evidence or observations are obtained. .</a:t>
            </a:r>
          </a:p>
          <a:p>
            <a:r>
              <a:rPr lang="en-US" altLang="zh-TW" dirty="0"/>
              <a:t>While learning about energy, we must understand the limits of what is scientifically possible. According to the scientific method, there are still many things that we care about that cannot be solved one by one, because science is not the only way to knowledge.</a:t>
            </a:r>
          </a:p>
          <a:p>
            <a:r>
              <a:rPr lang="en-US" altLang="zh-TW" dirty="0"/>
              <a:t>Science can mostly only explain how things happen, but not why they happen.</a:t>
            </a:r>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3</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27584" y="116632"/>
            <a:ext cx="7173416" cy="595536"/>
          </a:xfrm>
        </p:spPr>
        <p:txBody>
          <a:bodyPr>
            <a:normAutofit/>
          </a:bodyPr>
          <a:lstStyle/>
          <a:p>
            <a:r>
              <a:rPr lang="zh-TW" altLang="en-US" sz="2400" dirty="0">
                <a:solidFill>
                  <a:schemeClr val="tx2"/>
                </a:solidFill>
              </a:rPr>
              <a:t>功及能量的範例</a:t>
            </a:r>
            <a:r>
              <a:rPr lang="en-US" altLang="zh-TW" sz="2400" dirty="0">
                <a:solidFill>
                  <a:schemeClr val="tx2"/>
                </a:solidFill>
              </a:rPr>
              <a:t> Examples of work and energy</a:t>
            </a:r>
            <a:endParaRPr lang="zh-TW" altLang="en-US" sz="2400" dirty="0">
              <a:solidFill>
                <a:schemeClr val="tx2"/>
              </a:solidFill>
            </a:endParaRPr>
          </a:p>
        </p:txBody>
      </p:sp>
      <p:sp>
        <p:nvSpPr>
          <p:cNvPr id="3" name="內容版面配置區 2"/>
          <p:cNvSpPr>
            <a:spLocks noGrp="1"/>
          </p:cNvSpPr>
          <p:nvPr>
            <p:ph idx="1"/>
          </p:nvPr>
        </p:nvSpPr>
        <p:spPr/>
        <p:txBody>
          <a:bodyPr/>
          <a:lstStyle/>
          <a:p>
            <a:r>
              <a:rPr lang="zh-TW" altLang="en-US" dirty="0"/>
              <a:t>物體的重力等於該物體的</a:t>
            </a:r>
            <a:r>
              <a:rPr lang="zh-TW" altLang="en-US" dirty="0">
                <a:solidFill>
                  <a:schemeClr val="accent3"/>
                </a:solidFill>
              </a:rPr>
              <a:t>重量 </a:t>
            </a:r>
            <a:r>
              <a:rPr lang="en-US" altLang="zh-TW" dirty="0">
                <a:solidFill>
                  <a:schemeClr val="accent3"/>
                </a:solidFill>
              </a:rPr>
              <a:t>(</a:t>
            </a:r>
            <a:r>
              <a:rPr lang="en-US" altLang="zh-TW" i="1" dirty="0">
                <a:solidFill>
                  <a:schemeClr val="accent3"/>
                </a:solidFill>
              </a:rPr>
              <a:t>mg</a:t>
            </a:r>
            <a:r>
              <a:rPr lang="en-US" altLang="zh-TW" dirty="0">
                <a:solidFill>
                  <a:schemeClr val="accent3"/>
                </a:solidFill>
              </a:rPr>
              <a:t>)</a:t>
            </a:r>
            <a:r>
              <a:rPr lang="zh-TW" altLang="en-US" dirty="0"/>
              <a:t>，舉起一物體所獲得的重力位能，等於該物體的重量乘上舉起的高度 </a:t>
            </a:r>
            <a:r>
              <a:rPr lang="en-US" altLang="zh-TW" i="1" dirty="0"/>
              <a:t>h</a:t>
            </a:r>
            <a:r>
              <a:rPr lang="zh-TW" altLang="en-US" dirty="0"/>
              <a:t>：</a:t>
            </a:r>
            <a:r>
              <a:rPr lang="en-US" altLang="zh-TW" dirty="0"/>
              <a:t>The gravitation force of an object is equal to the weight of the object (mg). The gravitational potential energy obtained by lifting an object is equal to the weight of the object multiplied by the height h:</a:t>
            </a:r>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30</a:t>
            </a:fld>
            <a:endParaRPr lang="zh-TW" altLang="en-US"/>
          </a:p>
        </p:txBody>
      </p:sp>
      <p:pic>
        <p:nvPicPr>
          <p:cNvPr id="22530" name="Picture 2"/>
          <p:cNvPicPr>
            <a:picLocks noChangeAspect="1" noChangeArrowheads="1"/>
          </p:cNvPicPr>
          <p:nvPr/>
        </p:nvPicPr>
        <p:blipFill>
          <a:blip r:embed="rId2" cstate="print"/>
          <a:srcRect/>
          <a:stretch>
            <a:fillRect/>
          </a:stretch>
        </p:blipFill>
        <p:spPr bwMode="auto">
          <a:xfrm>
            <a:off x="2474049" y="2723546"/>
            <a:ext cx="3880485" cy="560070"/>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tretch>
            <a:fillRect/>
          </a:stretch>
        </p:blipFill>
        <p:spPr bwMode="auto">
          <a:xfrm>
            <a:off x="179512" y="3540460"/>
            <a:ext cx="8785225" cy="298855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27584" y="116632"/>
            <a:ext cx="7173416" cy="595536"/>
          </a:xfrm>
        </p:spPr>
        <p:txBody>
          <a:bodyPr>
            <a:normAutofit/>
          </a:bodyPr>
          <a:lstStyle/>
          <a:p>
            <a:r>
              <a:rPr lang="zh-TW" altLang="en-US" sz="2400" dirty="0">
                <a:solidFill>
                  <a:schemeClr val="tx2"/>
                </a:solidFill>
              </a:rPr>
              <a:t>功及能量的範例</a:t>
            </a:r>
            <a:r>
              <a:rPr lang="en-US" altLang="zh-TW" sz="2400" dirty="0">
                <a:solidFill>
                  <a:schemeClr val="tx2"/>
                </a:solidFill>
              </a:rPr>
              <a:t> Examples of work and energy</a:t>
            </a:r>
            <a:endParaRPr lang="zh-TW" altLang="en-US" sz="2400" dirty="0">
              <a:solidFill>
                <a:schemeClr val="tx2"/>
              </a:solidFill>
            </a:endParaRPr>
          </a:p>
        </p:txBody>
      </p:sp>
      <p:sp>
        <p:nvSpPr>
          <p:cNvPr id="3" name="內容版面配置區 2"/>
          <p:cNvSpPr>
            <a:spLocks noGrp="1"/>
          </p:cNvSpPr>
          <p:nvPr>
            <p:ph idx="1"/>
          </p:nvPr>
        </p:nvSpPr>
        <p:spPr/>
        <p:txBody>
          <a:bodyPr/>
          <a:lstStyle/>
          <a:p>
            <a:r>
              <a:rPr lang="zh-TW" altLang="en-US" dirty="0"/>
              <a:t>物體的重力等於該物體的</a:t>
            </a:r>
            <a:r>
              <a:rPr lang="zh-TW" altLang="en-US" dirty="0">
                <a:solidFill>
                  <a:schemeClr val="accent3"/>
                </a:solidFill>
              </a:rPr>
              <a:t>重量 </a:t>
            </a:r>
            <a:r>
              <a:rPr lang="en-US" altLang="zh-TW" dirty="0">
                <a:solidFill>
                  <a:schemeClr val="accent3"/>
                </a:solidFill>
              </a:rPr>
              <a:t>(</a:t>
            </a:r>
            <a:r>
              <a:rPr lang="en-US" altLang="zh-TW" i="1" dirty="0">
                <a:solidFill>
                  <a:schemeClr val="accent3"/>
                </a:solidFill>
              </a:rPr>
              <a:t>mg</a:t>
            </a:r>
            <a:r>
              <a:rPr lang="en-US" altLang="zh-TW" dirty="0">
                <a:solidFill>
                  <a:schemeClr val="accent3"/>
                </a:solidFill>
              </a:rPr>
              <a:t>)</a:t>
            </a:r>
            <a:r>
              <a:rPr lang="zh-TW" altLang="en-US" dirty="0"/>
              <a:t>，舉起一物體所獲得的重力位能，等於該物體的重量乘上舉起的高度 </a:t>
            </a:r>
            <a:r>
              <a:rPr lang="en-US" altLang="zh-TW" i="1" dirty="0"/>
              <a:t>h</a:t>
            </a:r>
            <a:r>
              <a:rPr lang="zh-TW" altLang="en-US" dirty="0"/>
              <a:t>：</a:t>
            </a:r>
            <a:r>
              <a:rPr lang="en-US" altLang="zh-TW" dirty="0"/>
              <a:t>The gravitation force of an object is equal to the weight of the object (mg). The gravitational potential energy obtained by lifting an object is equal to the weight of the object multiplied by the height h:</a:t>
            </a:r>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31</a:t>
            </a:fld>
            <a:endParaRPr lang="zh-TW" altLang="en-US"/>
          </a:p>
        </p:txBody>
      </p:sp>
      <p:pic>
        <p:nvPicPr>
          <p:cNvPr id="22530" name="Picture 2"/>
          <p:cNvPicPr>
            <a:picLocks noChangeAspect="1" noChangeArrowheads="1"/>
          </p:cNvPicPr>
          <p:nvPr/>
        </p:nvPicPr>
        <p:blipFill>
          <a:blip r:embed="rId2" cstate="print"/>
          <a:srcRect/>
          <a:stretch>
            <a:fillRect/>
          </a:stretch>
        </p:blipFill>
        <p:spPr bwMode="auto">
          <a:xfrm>
            <a:off x="2474049" y="2723546"/>
            <a:ext cx="3880485" cy="560070"/>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tretch>
            <a:fillRect/>
          </a:stretch>
        </p:blipFill>
        <p:spPr bwMode="auto">
          <a:xfrm>
            <a:off x="179512" y="3540460"/>
            <a:ext cx="8785225" cy="2988555"/>
          </a:xfrm>
          <a:prstGeom prst="rect">
            <a:avLst/>
          </a:prstGeom>
          <a:noFill/>
          <a:ln w="9525">
            <a:noFill/>
            <a:miter lim="800000"/>
            <a:headEnd/>
            <a:tailEnd/>
          </a:ln>
        </p:spPr>
      </p:pic>
      <p:sp>
        <p:nvSpPr>
          <p:cNvPr id="4" name="TextBox 3">
            <a:extLst>
              <a:ext uri="{FF2B5EF4-FFF2-40B4-BE49-F238E27FC236}">
                <a16:creationId xmlns:a16="http://schemas.microsoft.com/office/drawing/2014/main" id="{37D227BF-AAE2-60E6-3D16-916EE51D0E6B}"/>
              </a:ext>
            </a:extLst>
          </p:cNvPr>
          <p:cNvSpPr txBox="1"/>
          <p:nvPr/>
        </p:nvSpPr>
        <p:spPr>
          <a:xfrm>
            <a:off x="467544" y="3596823"/>
            <a:ext cx="8136904" cy="1200329"/>
          </a:xfrm>
          <a:prstGeom prst="rect">
            <a:avLst/>
          </a:prstGeom>
          <a:solidFill>
            <a:schemeClr val="bg1"/>
          </a:solidFill>
        </p:spPr>
        <p:txBody>
          <a:bodyPr wrap="square" rtlCol="0">
            <a:spAutoFit/>
          </a:bodyPr>
          <a:lstStyle/>
          <a:p>
            <a:r>
              <a:rPr lang="en-TW" dirty="0"/>
              <a:t>A hydrodam has 10,000 kg of water (equivalent to 10 m</a:t>
            </a:r>
            <a:r>
              <a:rPr lang="en-TW" baseline="30000" dirty="0"/>
              <a:t>3</a:t>
            </a:r>
            <a:r>
              <a:rPr lang="en-TW" dirty="0"/>
              <a:t> or 2,600 gal). The height the water drops to reach turbine is 20 m. Estimate the potential energy of the dam.</a:t>
            </a:r>
          </a:p>
          <a:p>
            <a:endParaRPr lang="en-TW" dirty="0"/>
          </a:p>
          <a:p>
            <a:endParaRPr lang="en-TW" dirty="0"/>
          </a:p>
        </p:txBody>
      </p:sp>
      <p:sp>
        <p:nvSpPr>
          <p:cNvPr id="7" name="TextBox 6">
            <a:extLst>
              <a:ext uri="{FF2B5EF4-FFF2-40B4-BE49-F238E27FC236}">
                <a16:creationId xmlns:a16="http://schemas.microsoft.com/office/drawing/2014/main" id="{3F78F7EC-23E7-8CCA-419B-11C19422C9CF}"/>
              </a:ext>
            </a:extLst>
          </p:cNvPr>
          <p:cNvSpPr txBox="1"/>
          <p:nvPr/>
        </p:nvSpPr>
        <p:spPr>
          <a:xfrm>
            <a:off x="467544" y="5427278"/>
            <a:ext cx="8136904" cy="923330"/>
          </a:xfrm>
          <a:prstGeom prst="rect">
            <a:avLst/>
          </a:prstGeom>
          <a:solidFill>
            <a:schemeClr val="bg1"/>
          </a:solidFill>
        </p:spPr>
        <p:txBody>
          <a:bodyPr wrap="square" rtlCol="0">
            <a:spAutoFit/>
          </a:bodyPr>
          <a:lstStyle/>
          <a:p>
            <a:r>
              <a:rPr lang="en-TW" dirty="0"/>
              <a:t>10,000 kg * 20 m * 9.8 m/s</a:t>
            </a:r>
            <a:r>
              <a:rPr lang="en-TW" baseline="30000" dirty="0"/>
              <a:t>2</a:t>
            </a:r>
            <a:r>
              <a:rPr lang="en-TW" dirty="0"/>
              <a:t> = 196 * 10</a:t>
            </a:r>
            <a:r>
              <a:rPr lang="en-TW" baseline="30000" dirty="0"/>
              <a:t>4</a:t>
            </a:r>
            <a:r>
              <a:rPr lang="en-TW" dirty="0"/>
              <a:t> Joules.</a:t>
            </a:r>
          </a:p>
          <a:p>
            <a:r>
              <a:rPr lang="en-TW" dirty="0"/>
              <a:t>This is approximately equal to 1/50 of the energy in 1 gal of gasoline.</a:t>
            </a:r>
          </a:p>
          <a:p>
            <a:endParaRPr lang="en-TW" dirty="0"/>
          </a:p>
        </p:txBody>
      </p:sp>
    </p:spTree>
    <p:extLst>
      <p:ext uri="{BB962C8B-B14F-4D97-AF65-F5344CB8AC3E}">
        <p14:creationId xmlns:p14="http://schemas.microsoft.com/office/powerpoint/2010/main" val="936709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727019"/>
            <a:ext cx="8784976" cy="1008112"/>
          </a:xfrm>
        </p:spPr>
        <p:txBody>
          <a:bodyPr>
            <a:noAutofit/>
          </a:bodyPr>
          <a:lstStyle/>
          <a:p>
            <a:r>
              <a:rPr lang="zh-TW" altLang="en-US" sz="2000" dirty="0">
                <a:solidFill>
                  <a:schemeClr val="tx2"/>
                </a:solidFill>
              </a:rPr>
              <a:t>位於美國華盛頓州 </a:t>
            </a:r>
            <a:r>
              <a:rPr lang="en-US" altLang="zh-TW" sz="2000" dirty="0">
                <a:solidFill>
                  <a:schemeClr val="tx2"/>
                </a:solidFill>
              </a:rPr>
              <a:t>Cascade </a:t>
            </a:r>
            <a:r>
              <a:rPr lang="zh-TW" altLang="en-US" sz="2000" dirty="0">
                <a:solidFill>
                  <a:schemeClr val="tx2"/>
                </a:solidFill>
              </a:rPr>
              <a:t>山西部的 </a:t>
            </a:r>
            <a:r>
              <a:rPr lang="en-US" altLang="zh-TW" sz="2000" dirty="0">
                <a:solidFill>
                  <a:schemeClr val="tx2"/>
                </a:solidFill>
              </a:rPr>
              <a:t>Ross </a:t>
            </a:r>
            <a:r>
              <a:rPr lang="zh-TW" altLang="en-US" sz="2000" dirty="0">
                <a:solidFill>
                  <a:schemeClr val="tx2"/>
                </a:solidFill>
              </a:rPr>
              <a:t>水壩，其水力機房位於壩底，利用水的位能驅動發電機。</a:t>
            </a:r>
            <a:br>
              <a:rPr lang="en-US" altLang="zh-TW" sz="2000" dirty="0">
                <a:solidFill>
                  <a:schemeClr val="tx2"/>
                </a:solidFill>
              </a:rPr>
            </a:br>
            <a:r>
              <a:rPr lang="en-US" altLang="zh-TW" sz="2000" dirty="0">
                <a:solidFill>
                  <a:schemeClr val="tx2"/>
                </a:solidFill>
              </a:rPr>
              <a:t>The Ross Dam, located west of the Cascade Mountains in Washington State, USA, has a hydraulic engine room located at the bottom of the dam, which uses the potential energy of water to drive a generator.</a:t>
            </a:r>
            <a:endParaRPr lang="zh-TW" altLang="en-US" sz="2000" dirty="0">
              <a:solidFill>
                <a:schemeClr val="tx2"/>
              </a:solidFill>
            </a:endParaRPr>
          </a:p>
        </p:txBody>
      </p:sp>
      <p:pic>
        <p:nvPicPr>
          <p:cNvPr id="24578" name="Picture 2"/>
          <p:cNvPicPr>
            <a:picLocks noGrp="1" noChangeAspect="1" noChangeArrowheads="1"/>
          </p:cNvPicPr>
          <p:nvPr>
            <p:ph idx="1"/>
          </p:nvPr>
        </p:nvPicPr>
        <p:blipFill>
          <a:blip r:embed="rId2" cstate="print"/>
          <a:stretch>
            <a:fillRect/>
          </a:stretch>
        </p:blipFill>
        <p:spPr bwMode="auto">
          <a:xfrm>
            <a:off x="2863892" y="1735131"/>
            <a:ext cx="3416215" cy="4760094"/>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32</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79512" y="260648"/>
            <a:ext cx="8784976" cy="5263480"/>
          </a:xfrm>
        </p:spPr>
        <p:txBody>
          <a:bodyPr>
            <a:normAutofit/>
          </a:bodyPr>
          <a:lstStyle/>
          <a:p>
            <a:r>
              <a:rPr lang="zh-TW" altLang="en-US" sz="2000" dirty="0"/>
              <a:t>與運動相關的能量稱作動能，而靜止的物體沒有動能。</a:t>
            </a:r>
            <a:endParaRPr lang="en-US" altLang="zh-TW" sz="2000" dirty="0"/>
          </a:p>
          <a:p>
            <a:r>
              <a:rPr lang="zh-TW" altLang="en-US" sz="2000" dirty="0"/>
              <a:t>一運動中的物體的</a:t>
            </a:r>
            <a:r>
              <a:rPr lang="zh-TW" altLang="en-US" sz="2000" dirty="0">
                <a:solidFill>
                  <a:schemeClr val="accent3"/>
                </a:solidFill>
              </a:rPr>
              <a:t>動能</a:t>
            </a:r>
            <a:r>
              <a:rPr lang="zh-TW" altLang="en-US" sz="2000" dirty="0"/>
              <a:t> </a:t>
            </a:r>
            <a:r>
              <a:rPr lang="en-US" altLang="zh-TW" sz="2000" dirty="0"/>
              <a:t>(KE) </a:t>
            </a:r>
            <a:r>
              <a:rPr lang="zh-TW" altLang="en-US" sz="2000" dirty="0"/>
              <a:t>表示式為式中</a:t>
            </a:r>
            <a:r>
              <a:rPr lang="zh-TW" altLang="en-US" sz="2000" i="1" dirty="0"/>
              <a:t> </a:t>
            </a:r>
            <a:r>
              <a:rPr lang="en-US" altLang="zh-TW" sz="2000" i="1" dirty="0"/>
              <a:t>m </a:t>
            </a:r>
            <a:r>
              <a:rPr lang="zh-TW" altLang="en-US" sz="2000" dirty="0"/>
              <a:t>代表物體的質量，</a:t>
            </a:r>
            <a:r>
              <a:rPr lang="en-US" altLang="zh-TW" sz="2000" i="1" dirty="0"/>
              <a:t>v</a:t>
            </a:r>
            <a:r>
              <a:rPr lang="en-US" altLang="zh-TW" sz="2000" dirty="0"/>
              <a:t> </a:t>
            </a:r>
            <a:r>
              <a:rPr lang="zh-TW" altLang="en-US" sz="2000" dirty="0"/>
              <a:t>代表速度。</a:t>
            </a:r>
            <a:endParaRPr lang="en-US" altLang="zh-TW" sz="2000" dirty="0"/>
          </a:p>
          <a:p>
            <a:endParaRPr lang="en-US" altLang="zh-TW" sz="2000" dirty="0"/>
          </a:p>
          <a:p>
            <a:endParaRPr lang="en-US" altLang="zh-TW" sz="2000" dirty="0"/>
          </a:p>
          <a:p>
            <a:r>
              <a:rPr lang="en-US" altLang="zh-TW" sz="2000" dirty="0"/>
              <a:t>The energy associated with motion is called kinetic energy, whereas an object at rest has no kinetic energy.</a:t>
            </a:r>
          </a:p>
          <a:p>
            <a:r>
              <a:rPr lang="en-US" altLang="zh-TW" sz="2000" dirty="0"/>
              <a:t>The kinetic energy (KE) of a moving object is expressed as where m represents the mass of the object and v represents the velocity.</a:t>
            </a:r>
            <a:endParaRPr lang="zh-TW" altLang="en-US" sz="2000" dirty="0"/>
          </a:p>
        </p:txBody>
      </p:sp>
      <p:sp>
        <p:nvSpPr>
          <p:cNvPr id="5" name="投影片編號版面配置區 4"/>
          <p:cNvSpPr>
            <a:spLocks noGrp="1"/>
          </p:cNvSpPr>
          <p:nvPr>
            <p:ph type="sldNum" sz="quarter" idx="12"/>
          </p:nvPr>
        </p:nvSpPr>
        <p:spPr>
          <a:xfrm>
            <a:off x="7420874" y="5953484"/>
            <a:ext cx="580127" cy="228600"/>
          </a:xfrm>
        </p:spPr>
        <p:txBody>
          <a:bodyPr/>
          <a:lstStyle/>
          <a:p>
            <a:fld id="{08EE5728-927D-4899-8F57-AEB4512E7F76}" type="slidenum">
              <a:rPr lang="zh-TW" altLang="en-US" smtClean="0"/>
              <a:pPr/>
              <a:t>33</a:t>
            </a:fld>
            <a:endParaRPr lang="zh-TW" altLang="en-US"/>
          </a:p>
        </p:txBody>
      </p:sp>
      <p:pic>
        <p:nvPicPr>
          <p:cNvPr id="25602" name="Picture 2"/>
          <p:cNvPicPr>
            <a:picLocks noChangeAspect="1" noChangeArrowheads="1"/>
          </p:cNvPicPr>
          <p:nvPr/>
        </p:nvPicPr>
        <p:blipFill>
          <a:blip r:embed="rId2" cstate="print"/>
          <a:srcRect/>
          <a:stretch>
            <a:fillRect/>
          </a:stretch>
        </p:blipFill>
        <p:spPr bwMode="auto">
          <a:xfrm>
            <a:off x="3203848" y="1052736"/>
            <a:ext cx="2466975" cy="960120"/>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tretch>
            <a:fillRect/>
          </a:stretch>
        </p:blipFill>
        <p:spPr bwMode="auto">
          <a:xfrm>
            <a:off x="1643400" y="3407862"/>
            <a:ext cx="5857199" cy="302803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79512" y="260648"/>
            <a:ext cx="8784976" cy="5263480"/>
          </a:xfrm>
        </p:spPr>
        <p:txBody>
          <a:bodyPr>
            <a:normAutofit/>
          </a:bodyPr>
          <a:lstStyle/>
          <a:p>
            <a:r>
              <a:rPr lang="zh-TW" altLang="en-US" sz="2000" dirty="0"/>
              <a:t>與運動相關的能量稱作動能，而靜止的物體沒有動能。</a:t>
            </a:r>
            <a:endParaRPr lang="en-US" altLang="zh-TW" sz="2000" dirty="0"/>
          </a:p>
          <a:p>
            <a:r>
              <a:rPr lang="zh-TW" altLang="en-US" sz="2000" dirty="0"/>
              <a:t>一運動中的物體的</a:t>
            </a:r>
            <a:r>
              <a:rPr lang="zh-TW" altLang="en-US" sz="2000" dirty="0">
                <a:solidFill>
                  <a:schemeClr val="accent3"/>
                </a:solidFill>
              </a:rPr>
              <a:t>動能</a:t>
            </a:r>
            <a:r>
              <a:rPr lang="zh-TW" altLang="en-US" sz="2000" dirty="0"/>
              <a:t> </a:t>
            </a:r>
            <a:r>
              <a:rPr lang="en-US" altLang="zh-TW" sz="2000" dirty="0"/>
              <a:t>(KE) </a:t>
            </a:r>
            <a:r>
              <a:rPr lang="zh-TW" altLang="en-US" sz="2000" dirty="0"/>
              <a:t>表示式為式中</a:t>
            </a:r>
            <a:r>
              <a:rPr lang="zh-TW" altLang="en-US" sz="2000" i="1" dirty="0"/>
              <a:t> </a:t>
            </a:r>
            <a:r>
              <a:rPr lang="en-US" altLang="zh-TW" sz="2000" i="1" dirty="0"/>
              <a:t>m </a:t>
            </a:r>
            <a:r>
              <a:rPr lang="zh-TW" altLang="en-US" sz="2000" dirty="0"/>
              <a:t>代表物體的質量，</a:t>
            </a:r>
            <a:r>
              <a:rPr lang="en-US" altLang="zh-TW" sz="2000" i="1" dirty="0"/>
              <a:t>v</a:t>
            </a:r>
            <a:r>
              <a:rPr lang="en-US" altLang="zh-TW" sz="2000" dirty="0"/>
              <a:t> </a:t>
            </a:r>
            <a:r>
              <a:rPr lang="zh-TW" altLang="en-US" sz="2000" dirty="0"/>
              <a:t>代表速度。</a:t>
            </a:r>
            <a:endParaRPr lang="en-US" altLang="zh-TW" sz="2000" dirty="0"/>
          </a:p>
          <a:p>
            <a:endParaRPr lang="en-US" altLang="zh-TW" sz="2000" dirty="0"/>
          </a:p>
          <a:p>
            <a:endParaRPr lang="en-US" altLang="zh-TW" sz="2000" dirty="0"/>
          </a:p>
          <a:p>
            <a:r>
              <a:rPr lang="en-US" altLang="zh-TW" sz="2000" dirty="0"/>
              <a:t>The energy associated with motion is called kinetic energy, whereas an object at rest has no kinetic energy.</a:t>
            </a:r>
          </a:p>
          <a:p>
            <a:r>
              <a:rPr lang="en-US" altLang="zh-TW" sz="2000" dirty="0"/>
              <a:t>The kinetic energy (KE) of a moving object is expressed in the equation where m represents the mass of the object and v represents the velocity.</a:t>
            </a:r>
            <a:endParaRPr lang="zh-TW" altLang="en-US" sz="2000" dirty="0"/>
          </a:p>
        </p:txBody>
      </p:sp>
      <p:sp>
        <p:nvSpPr>
          <p:cNvPr id="5" name="投影片編號版面配置區 4"/>
          <p:cNvSpPr>
            <a:spLocks noGrp="1"/>
          </p:cNvSpPr>
          <p:nvPr>
            <p:ph type="sldNum" sz="quarter" idx="12"/>
          </p:nvPr>
        </p:nvSpPr>
        <p:spPr>
          <a:xfrm>
            <a:off x="7420874" y="5953484"/>
            <a:ext cx="580127" cy="228600"/>
          </a:xfrm>
        </p:spPr>
        <p:txBody>
          <a:bodyPr/>
          <a:lstStyle/>
          <a:p>
            <a:fld id="{08EE5728-927D-4899-8F57-AEB4512E7F76}" type="slidenum">
              <a:rPr lang="zh-TW" altLang="en-US" smtClean="0"/>
              <a:pPr/>
              <a:t>34</a:t>
            </a:fld>
            <a:endParaRPr lang="zh-TW" altLang="en-US"/>
          </a:p>
        </p:txBody>
      </p:sp>
      <p:pic>
        <p:nvPicPr>
          <p:cNvPr id="25602" name="Picture 2"/>
          <p:cNvPicPr>
            <a:picLocks noChangeAspect="1" noChangeArrowheads="1"/>
          </p:cNvPicPr>
          <p:nvPr/>
        </p:nvPicPr>
        <p:blipFill>
          <a:blip r:embed="rId2" cstate="print"/>
          <a:srcRect/>
          <a:stretch>
            <a:fillRect/>
          </a:stretch>
        </p:blipFill>
        <p:spPr bwMode="auto">
          <a:xfrm>
            <a:off x="3203848" y="1052736"/>
            <a:ext cx="2466975" cy="960120"/>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tretch>
            <a:fillRect/>
          </a:stretch>
        </p:blipFill>
        <p:spPr bwMode="auto">
          <a:xfrm>
            <a:off x="1643400" y="3407862"/>
            <a:ext cx="5857199" cy="3028033"/>
          </a:xfrm>
          <a:prstGeom prst="rect">
            <a:avLst/>
          </a:prstGeom>
          <a:noFill/>
          <a:ln w="9525">
            <a:noFill/>
            <a:miter lim="800000"/>
            <a:headEnd/>
            <a:tailEnd/>
          </a:ln>
        </p:spPr>
      </p:pic>
      <p:sp>
        <p:nvSpPr>
          <p:cNvPr id="2" name="TextBox 1">
            <a:extLst>
              <a:ext uri="{FF2B5EF4-FFF2-40B4-BE49-F238E27FC236}">
                <a16:creationId xmlns:a16="http://schemas.microsoft.com/office/drawing/2014/main" id="{AC5DEE15-2005-1D8A-0C32-29B86FFAF477}"/>
              </a:ext>
            </a:extLst>
          </p:cNvPr>
          <p:cNvSpPr txBox="1"/>
          <p:nvPr/>
        </p:nvSpPr>
        <p:spPr>
          <a:xfrm>
            <a:off x="1643400" y="3456547"/>
            <a:ext cx="5777474" cy="923330"/>
          </a:xfrm>
          <a:prstGeom prst="rect">
            <a:avLst/>
          </a:prstGeom>
          <a:solidFill>
            <a:schemeClr val="bg1"/>
          </a:solidFill>
        </p:spPr>
        <p:txBody>
          <a:bodyPr wrap="square" rtlCol="0">
            <a:spAutoFit/>
          </a:bodyPr>
          <a:lstStyle/>
          <a:p>
            <a:r>
              <a:rPr lang="en-TW" dirty="0"/>
              <a:t>1 kg (~ 1 m</a:t>
            </a:r>
            <a:r>
              <a:rPr lang="en-TW" baseline="30000" dirty="0"/>
              <a:t>3</a:t>
            </a:r>
            <a:r>
              <a:rPr lang="en-TW" dirty="0"/>
              <a:t>) air moves at 15 m/s (~ 32 mph), estimate the kinetic energy.</a:t>
            </a:r>
          </a:p>
          <a:p>
            <a:endParaRPr lang="en-TW" dirty="0"/>
          </a:p>
        </p:txBody>
      </p:sp>
      <p:sp>
        <p:nvSpPr>
          <p:cNvPr id="4" name="TextBox 3">
            <a:extLst>
              <a:ext uri="{FF2B5EF4-FFF2-40B4-BE49-F238E27FC236}">
                <a16:creationId xmlns:a16="http://schemas.microsoft.com/office/drawing/2014/main" id="{7F204A9C-B222-0F91-8E6C-463D5171B998}"/>
              </a:ext>
            </a:extLst>
          </p:cNvPr>
          <p:cNvSpPr txBox="1"/>
          <p:nvPr/>
        </p:nvSpPr>
        <p:spPr>
          <a:xfrm>
            <a:off x="1959285" y="4665910"/>
            <a:ext cx="5225427" cy="923330"/>
          </a:xfrm>
          <a:prstGeom prst="rect">
            <a:avLst/>
          </a:prstGeom>
          <a:solidFill>
            <a:schemeClr val="bg1"/>
          </a:solidFill>
        </p:spPr>
        <p:txBody>
          <a:bodyPr wrap="square" rtlCol="0">
            <a:spAutoFit/>
          </a:bodyPr>
          <a:lstStyle/>
          <a:p>
            <a:r>
              <a:rPr lang="en-TW" dirty="0"/>
              <a:t>0.5 * 1 kg * (15 m/s)</a:t>
            </a:r>
            <a:r>
              <a:rPr lang="en-TW" baseline="30000" dirty="0"/>
              <a:t>2</a:t>
            </a:r>
            <a:r>
              <a:rPr lang="en-TW" dirty="0"/>
              <a:t> = 112 Joules</a:t>
            </a:r>
          </a:p>
          <a:p>
            <a:endParaRPr lang="en-TW" dirty="0"/>
          </a:p>
          <a:p>
            <a:endParaRPr lang="en-TW" dirty="0"/>
          </a:p>
        </p:txBody>
      </p:sp>
      <p:sp>
        <p:nvSpPr>
          <p:cNvPr id="7" name="TextBox 6">
            <a:extLst>
              <a:ext uri="{FF2B5EF4-FFF2-40B4-BE49-F238E27FC236}">
                <a16:creationId xmlns:a16="http://schemas.microsoft.com/office/drawing/2014/main" id="{9592B561-B595-FBA4-1063-F55B8E8EBCA1}"/>
              </a:ext>
            </a:extLst>
          </p:cNvPr>
          <p:cNvSpPr txBox="1"/>
          <p:nvPr/>
        </p:nvSpPr>
        <p:spPr>
          <a:xfrm>
            <a:off x="755574" y="5744618"/>
            <a:ext cx="7632848" cy="646331"/>
          </a:xfrm>
          <a:prstGeom prst="rect">
            <a:avLst/>
          </a:prstGeom>
          <a:solidFill>
            <a:schemeClr val="bg1"/>
          </a:solidFill>
        </p:spPr>
        <p:txBody>
          <a:bodyPr wrap="square" rtlCol="0">
            <a:spAutoFit/>
          </a:bodyPr>
          <a:lstStyle/>
          <a:p>
            <a:r>
              <a:rPr lang="en-TW" dirty="0"/>
              <a:t>A downside to wind power is that the air density might be low. For water of the same volume and velocity, more than 1000 times energy can be generated.</a:t>
            </a:r>
          </a:p>
        </p:txBody>
      </p:sp>
    </p:spTree>
    <p:extLst>
      <p:ext uri="{BB962C8B-B14F-4D97-AF65-F5344CB8AC3E}">
        <p14:creationId xmlns:p14="http://schemas.microsoft.com/office/powerpoint/2010/main" val="2244615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功率</a:t>
            </a:r>
            <a:r>
              <a:rPr lang="en-US" altLang="zh-TW" dirty="0"/>
              <a:t>power</a:t>
            </a:r>
            <a:endParaRPr lang="zh-TW" altLang="en-US" dirty="0"/>
          </a:p>
        </p:txBody>
      </p:sp>
      <p:sp>
        <p:nvSpPr>
          <p:cNvPr id="3" name="內容版面配置區 2"/>
          <p:cNvSpPr>
            <a:spLocks noGrp="1"/>
          </p:cNvSpPr>
          <p:nvPr>
            <p:ph idx="1"/>
          </p:nvPr>
        </p:nvSpPr>
        <p:spPr/>
        <p:txBody>
          <a:bodyPr/>
          <a:lstStyle/>
          <a:p>
            <a:r>
              <a:rPr lang="zh-TW" altLang="en-US" dirty="0">
                <a:solidFill>
                  <a:schemeClr val="accent3"/>
                </a:solidFill>
              </a:rPr>
              <a:t>功率</a:t>
            </a:r>
            <a:r>
              <a:rPr lang="zh-TW" altLang="en-US" dirty="0"/>
              <a:t> </a:t>
            </a:r>
            <a:r>
              <a:rPr lang="en-US" altLang="zh-TW" dirty="0"/>
              <a:t>(power) </a:t>
            </a:r>
            <a:r>
              <a:rPr lang="zh-TW" altLang="en-US" dirty="0"/>
              <a:t>意即作功的比率，或是指使用、生產及轉移能量的比率：</a:t>
            </a:r>
            <a:r>
              <a:rPr lang="en-US" altLang="zh-TW" dirty="0"/>
              <a:t>Power means the rate at which work is done, or the rate at which energy is used, produced, and transferred:</a:t>
            </a:r>
          </a:p>
          <a:p>
            <a:endParaRPr lang="en-US" altLang="zh-TW" dirty="0"/>
          </a:p>
          <a:p>
            <a:endParaRPr lang="en-US" altLang="zh-TW" dirty="0"/>
          </a:p>
          <a:p>
            <a:r>
              <a:rPr lang="zh-TW" altLang="en-US" dirty="0"/>
              <a:t>功率的單位等於能量的單位除以時間的單位，</a:t>
            </a:r>
            <a:r>
              <a:rPr lang="en-US" altLang="zh-TW" dirty="0"/>
              <a:t>SI </a:t>
            </a:r>
            <a:r>
              <a:rPr lang="zh-TW" altLang="en-US" dirty="0"/>
              <a:t>單位系統以焦耳</a:t>
            </a:r>
            <a:r>
              <a:rPr lang="en-US" altLang="zh-TW" dirty="0"/>
              <a:t>/ </a:t>
            </a:r>
            <a:r>
              <a:rPr lang="zh-TW" altLang="en-US" dirty="0"/>
              <a:t>秒表示，其以</a:t>
            </a:r>
            <a:r>
              <a:rPr lang="zh-TW" altLang="en-US" dirty="0">
                <a:solidFill>
                  <a:schemeClr val="accent3"/>
                </a:solidFill>
              </a:rPr>
              <a:t>瓦特</a:t>
            </a:r>
            <a:r>
              <a:rPr lang="zh-TW" altLang="en-US" dirty="0"/>
              <a:t> </a:t>
            </a:r>
            <a:r>
              <a:rPr lang="en-US" altLang="zh-TW" dirty="0"/>
              <a:t>(watt, W) </a:t>
            </a:r>
            <a:r>
              <a:rPr lang="zh-TW" altLang="en-US" dirty="0"/>
              <a:t>稱之。</a:t>
            </a:r>
            <a:r>
              <a:rPr lang="en-US" altLang="zh-TW" dirty="0"/>
              <a:t>The unit of power is equal to the unit of energy divided by the unit of time. The SI unit system is expressed in joules per second, which is called watt (W).</a:t>
            </a:r>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35</a:t>
            </a:fld>
            <a:endParaRPr lang="zh-TW" altLang="en-US"/>
          </a:p>
        </p:txBody>
      </p:sp>
      <p:pic>
        <p:nvPicPr>
          <p:cNvPr id="27650" name="Picture 2"/>
          <p:cNvPicPr>
            <a:picLocks noChangeAspect="1" noChangeArrowheads="1"/>
          </p:cNvPicPr>
          <p:nvPr/>
        </p:nvPicPr>
        <p:blipFill>
          <a:blip r:embed="rId2" cstate="print"/>
          <a:srcRect/>
          <a:stretch>
            <a:fillRect/>
          </a:stretch>
        </p:blipFill>
        <p:spPr bwMode="auto">
          <a:xfrm>
            <a:off x="2495074" y="2000461"/>
            <a:ext cx="4153852" cy="926782"/>
          </a:xfrm>
          <a:prstGeom prst="rect">
            <a:avLst/>
          </a:prstGeom>
          <a:noFill/>
          <a:ln w="9525">
            <a:noFill/>
            <a:miter lim="800000"/>
            <a:headEnd/>
            <a:tailEnd/>
          </a:ln>
        </p:spPr>
      </p:pic>
      <p:pic>
        <p:nvPicPr>
          <p:cNvPr id="27651" name="Picture 3"/>
          <p:cNvPicPr>
            <a:picLocks noChangeAspect="1" noChangeArrowheads="1"/>
          </p:cNvPicPr>
          <p:nvPr/>
        </p:nvPicPr>
        <p:blipFill>
          <a:blip r:embed="rId3" cstate="print"/>
          <a:srcRect/>
          <a:stretch>
            <a:fillRect/>
          </a:stretch>
        </p:blipFill>
        <p:spPr bwMode="auto">
          <a:xfrm>
            <a:off x="3185160" y="4653136"/>
            <a:ext cx="2773680" cy="96012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endParaRPr lang="zh-TW" altLang="en-US"/>
          </a:p>
        </p:txBody>
      </p:sp>
      <p:pic>
        <p:nvPicPr>
          <p:cNvPr id="28674" name="Picture 2"/>
          <p:cNvPicPr>
            <a:picLocks noGrp="1" noChangeAspect="1" noChangeArrowheads="1"/>
          </p:cNvPicPr>
          <p:nvPr>
            <p:ph idx="1"/>
          </p:nvPr>
        </p:nvPicPr>
        <p:blipFill>
          <a:blip r:embed="rId2" cstate="print"/>
          <a:stretch>
            <a:fillRect/>
          </a:stretch>
        </p:blipFill>
        <p:spPr bwMode="auto">
          <a:xfrm>
            <a:off x="179388" y="1983998"/>
            <a:ext cx="8785225" cy="3112254"/>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36</a:t>
            </a:fld>
            <a:endParaRPr lang="zh-TW" altLang="en-US"/>
          </a:p>
        </p:txBody>
      </p:sp>
      <p:sp>
        <p:nvSpPr>
          <p:cNvPr id="3" name="TextBox 2">
            <a:extLst>
              <a:ext uri="{FF2B5EF4-FFF2-40B4-BE49-F238E27FC236}">
                <a16:creationId xmlns:a16="http://schemas.microsoft.com/office/drawing/2014/main" id="{280BBF31-CC40-3B65-A702-DB81755A7A16}"/>
              </a:ext>
            </a:extLst>
          </p:cNvPr>
          <p:cNvSpPr txBox="1"/>
          <p:nvPr/>
        </p:nvSpPr>
        <p:spPr>
          <a:xfrm>
            <a:off x="539552" y="976473"/>
            <a:ext cx="8064896" cy="923330"/>
          </a:xfrm>
          <a:prstGeom prst="rect">
            <a:avLst/>
          </a:prstGeom>
          <a:solidFill>
            <a:schemeClr val="bg1"/>
          </a:solidFill>
        </p:spPr>
        <p:txBody>
          <a:bodyPr wrap="square" rtlCol="0">
            <a:spAutoFit/>
          </a:bodyPr>
          <a:lstStyle/>
          <a:p>
            <a:r>
              <a:rPr lang="en-TW" dirty="0"/>
              <a:t>Calculate the power to raise an 8 kg wood block 1 meter high in 2 seconds.</a:t>
            </a:r>
          </a:p>
          <a:p>
            <a:endParaRPr lang="en-TW" dirty="0"/>
          </a:p>
          <a:p>
            <a:endParaRPr lang="en-TW" dirty="0"/>
          </a:p>
        </p:txBody>
      </p:sp>
      <p:sp>
        <p:nvSpPr>
          <p:cNvPr id="4" name="TextBox 3">
            <a:extLst>
              <a:ext uri="{FF2B5EF4-FFF2-40B4-BE49-F238E27FC236}">
                <a16:creationId xmlns:a16="http://schemas.microsoft.com/office/drawing/2014/main" id="{7170A54F-241A-942E-5A7F-F8C89198000F}"/>
              </a:ext>
            </a:extLst>
          </p:cNvPr>
          <p:cNvSpPr txBox="1"/>
          <p:nvPr/>
        </p:nvSpPr>
        <p:spPr>
          <a:xfrm>
            <a:off x="2348218" y="5174310"/>
            <a:ext cx="4447564" cy="369332"/>
          </a:xfrm>
          <a:prstGeom prst="rect">
            <a:avLst/>
          </a:prstGeom>
          <a:noFill/>
        </p:spPr>
        <p:txBody>
          <a:bodyPr wrap="none" rtlCol="0">
            <a:spAutoFit/>
          </a:bodyPr>
          <a:lstStyle/>
          <a:p>
            <a:r>
              <a:rPr lang="en-TW" dirty="0"/>
              <a:t>Power = Work/ Time = Weight * Height/ Time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endParaRPr lang="zh-TW" altLang="en-US"/>
          </a:p>
        </p:txBody>
      </p:sp>
      <p:pic>
        <p:nvPicPr>
          <p:cNvPr id="29698" name="Picture 2"/>
          <p:cNvPicPr>
            <a:picLocks noGrp="1" noChangeAspect="1" noChangeArrowheads="1"/>
          </p:cNvPicPr>
          <p:nvPr>
            <p:ph idx="1"/>
          </p:nvPr>
        </p:nvPicPr>
        <p:blipFill>
          <a:blip r:embed="rId2" cstate="print"/>
          <a:stretch>
            <a:fillRect/>
          </a:stretch>
        </p:blipFill>
        <p:spPr bwMode="auto">
          <a:xfrm>
            <a:off x="179387" y="1333781"/>
            <a:ext cx="8785225" cy="4779614"/>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37</a:t>
            </a:fld>
            <a:endParaRPr lang="zh-TW" altLang="en-US"/>
          </a:p>
        </p:txBody>
      </p:sp>
      <p:sp>
        <p:nvSpPr>
          <p:cNvPr id="2" name="TextBox 1">
            <a:extLst>
              <a:ext uri="{FF2B5EF4-FFF2-40B4-BE49-F238E27FC236}">
                <a16:creationId xmlns:a16="http://schemas.microsoft.com/office/drawing/2014/main" id="{84F87002-D06D-46D7-E27A-049AE0F75FBE}"/>
              </a:ext>
            </a:extLst>
          </p:cNvPr>
          <p:cNvSpPr txBox="1"/>
          <p:nvPr/>
        </p:nvSpPr>
        <p:spPr>
          <a:xfrm>
            <a:off x="467543" y="133452"/>
            <a:ext cx="8208912" cy="1200329"/>
          </a:xfrm>
          <a:prstGeom prst="rect">
            <a:avLst/>
          </a:prstGeom>
          <a:solidFill>
            <a:schemeClr val="bg1"/>
          </a:solidFill>
        </p:spPr>
        <p:txBody>
          <a:bodyPr wrap="square" rtlCol="0">
            <a:spAutoFit/>
          </a:bodyPr>
          <a:lstStyle/>
          <a:p>
            <a:r>
              <a:rPr lang="en-TW" dirty="0"/>
              <a:t>Robert, carrying a 180 lb backpack, takes 2.5 hours to climb the Sierra Nevada mountain at the Muir Trail, which has a vertical distance of 2,000 ft. Estimate the power of the hike.</a:t>
            </a:r>
          </a:p>
          <a:p>
            <a:endParaRPr lang="en-TW" dirty="0"/>
          </a:p>
        </p:txBody>
      </p:sp>
      <p:sp>
        <p:nvSpPr>
          <p:cNvPr id="3" name="TextBox 2">
            <a:extLst>
              <a:ext uri="{FF2B5EF4-FFF2-40B4-BE49-F238E27FC236}">
                <a16:creationId xmlns:a16="http://schemas.microsoft.com/office/drawing/2014/main" id="{B49177EA-F2FB-81EC-856E-80C953A0A691}"/>
              </a:ext>
            </a:extLst>
          </p:cNvPr>
          <p:cNvSpPr txBox="1"/>
          <p:nvPr/>
        </p:nvSpPr>
        <p:spPr>
          <a:xfrm>
            <a:off x="2348218" y="3956864"/>
            <a:ext cx="4447564" cy="369332"/>
          </a:xfrm>
          <a:prstGeom prst="rect">
            <a:avLst/>
          </a:prstGeom>
          <a:noFill/>
        </p:spPr>
        <p:txBody>
          <a:bodyPr wrap="none" rtlCol="0">
            <a:spAutoFit/>
          </a:bodyPr>
          <a:lstStyle/>
          <a:p>
            <a:r>
              <a:rPr lang="en-TW" dirty="0"/>
              <a:t>Power = Work/ Time = Weight * Height/ Time</a:t>
            </a:r>
          </a:p>
        </p:txBody>
      </p:sp>
      <p:sp>
        <p:nvSpPr>
          <p:cNvPr id="4" name="TextBox 3">
            <a:extLst>
              <a:ext uri="{FF2B5EF4-FFF2-40B4-BE49-F238E27FC236}">
                <a16:creationId xmlns:a16="http://schemas.microsoft.com/office/drawing/2014/main" id="{66ED0C4D-EAED-2226-3878-4EBFCE4FE1C5}"/>
              </a:ext>
            </a:extLst>
          </p:cNvPr>
          <p:cNvSpPr txBox="1"/>
          <p:nvPr/>
        </p:nvSpPr>
        <p:spPr>
          <a:xfrm>
            <a:off x="3458714" y="4395014"/>
            <a:ext cx="2226572" cy="369332"/>
          </a:xfrm>
          <a:prstGeom prst="rect">
            <a:avLst/>
          </a:prstGeom>
          <a:noFill/>
        </p:spPr>
        <p:txBody>
          <a:bodyPr wrap="none" rtlCol="0">
            <a:spAutoFit/>
          </a:bodyPr>
          <a:lstStyle/>
          <a:p>
            <a:r>
              <a:rPr lang="en-TW" dirty="0"/>
              <a:t>C</a:t>
            </a:r>
            <a:r>
              <a:rPr lang="en-US" dirty="0"/>
              <a:t>o</a:t>
            </a:r>
            <a:r>
              <a:rPr lang="en-TW" dirty="0"/>
              <a:t>nvert all units to SI.</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a:t>電能的常用單位為</a:t>
            </a:r>
            <a:r>
              <a:rPr lang="zh-TW" altLang="en-US" dirty="0">
                <a:solidFill>
                  <a:schemeClr val="accent3"/>
                </a:solidFill>
              </a:rPr>
              <a:t>仟瓦小時 </a:t>
            </a:r>
            <a:r>
              <a:rPr lang="en-US" altLang="zh-TW" dirty="0"/>
              <a:t>(kWh)——1 kWh </a:t>
            </a:r>
            <a:r>
              <a:rPr lang="zh-TW" altLang="en-US" dirty="0"/>
              <a:t>俗稱 </a:t>
            </a:r>
            <a:r>
              <a:rPr lang="en-US" altLang="zh-TW" dirty="0">
                <a:solidFill>
                  <a:schemeClr val="accent3"/>
                </a:solidFill>
              </a:rPr>
              <a:t>1 </a:t>
            </a:r>
            <a:r>
              <a:rPr lang="zh-TW" altLang="en-US" dirty="0">
                <a:solidFill>
                  <a:schemeClr val="accent3"/>
                </a:solidFill>
              </a:rPr>
              <a:t>度電</a:t>
            </a:r>
            <a:r>
              <a:rPr lang="zh-TW" altLang="en-US" dirty="0"/>
              <a:t>。</a:t>
            </a:r>
            <a:r>
              <a:rPr lang="en-US" altLang="zh-TW" dirty="0"/>
              <a:t>The common unit of electrical energy is kilowatt hours (kWh) - 1 kWh is commonly known as 1 kilowatt hour of electricity.</a:t>
            </a:r>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38</a:t>
            </a:fld>
            <a:endParaRPr lang="zh-TW" altLang="en-US"/>
          </a:p>
        </p:txBody>
      </p:sp>
      <p:pic>
        <p:nvPicPr>
          <p:cNvPr id="10" name="Picture 2"/>
          <p:cNvPicPr>
            <a:picLocks noChangeAspect="1" noChangeArrowheads="1"/>
          </p:cNvPicPr>
          <p:nvPr/>
        </p:nvPicPr>
        <p:blipFill>
          <a:blip r:embed="rId2" cstate="print"/>
          <a:srcRect/>
          <a:stretch>
            <a:fillRect/>
          </a:stretch>
        </p:blipFill>
        <p:spPr bwMode="auto">
          <a:xfrm>
            <a:off x="457200" y="2564904"/>
            <a:ext cx="8229600" cy="2783619"/>
          </a:xfrm>
          <a:prstGeom prst="rect">
            <a:avLst/>
          </a:prstGeom>
          <a:noFill/>
          <a:ln w="9525">
            <a:noFill/>
            <a:miter lim="800000"/>
            <a:headEnd/>
            <a:tailEnd/>
          </a:ln>
        </p:spPr>
      </p:pic>
      <p:sp>
        <p:nvSpPr>
          <p:cNvPr id="2" name="TextBox 1">
            <a:extLst>
              <a:ext uri="{FF2B5EF4-FFF2-40B4-BE49-F238E27FC236}">
                <a16:creationId xmlns:a16="http://schemas.microsoft.com/office/drawing/2014/main" id="{B6BCF510-FFBF-F320-203F-170692D433C0}"/>
              </a:ext>
            </a:extLst>
          </p:cNvPr>
          <p:cNvSpPr txBox="1"/>
          <p:nvPr/>
        </p:nvSpPr>
        <p:spPr>
          <a:xfrm>
            <a:off x="457200" y="2055349"/>
            <a:ext cx="8064896" cy="646331"/>
          </a:xfrm>
          <a:prstGeom prst="rect">
            <a:avLst/>
          </a:prstGeom>
          <a:solidFill>
            <a:schemeClr val="bg1"/>
          </a:solidFill>
        </p:spPr>
        <p:txBody>
          <a:bodyPr wrap="square" rtlCol="0">
            <a:spAutoFit/>
          </a:bodyPr>
          <a:lstStyle/>
          <a:p>
            <a:r>
              <a:rPr lang="en-TW" dirty="0"/>
              <a:t>The power of a water heater is 1.5 kW. If in use for 6 hours, and each kWhr is $0.12.</a:t>
            </a:r>
          </a:p>
          <a:p>
            <a:r>
              <a:rPr lang="en-TW" dirty="0"/>
              <a:t>What is the total cost to use the water heater?</a:t>
            </a:r>
          </a:p>
        </p:txBody>
      </p:sp>
      <p:sp>
        <p:nvSpPr>
          <p:cNvPr id="4" name="TextBox 3">
            <a:extLst>
              <a:ext uri="{FF2B5EF4-FFF2-40B4-BE49-F238E27FC236}">
                <a16:creationId xmlns:a16="http://schemas.microsoft.com/office/drawing/2014/main" id="{6868F2A3-8021-36D1-E755-E5D7D76F6268}"/>
              </a:ext>
            </a:extLst>
          </p:cNvPr>
          <p:cNvSpPr txBox="1"/>
          <p:nvPr/>
        </p:nvSpPr>
        <p:spPr>
          <a:xfrm>
            <a:off x="1619672" y="3956713"/>
            <a:ext cx="5373216" cy="369332"/>
          </a:xfrm>
          <a:prstGeom prst="rect">
            <a:avLst/>
          </a:prstGeom>
          <a:solidFill>
            <a:schemeClr val="bg1"/>
          </a:solidFill>
        </p:spPr>
        <p:txBody>
          <a:bodyPr wrap="square" rtlCol="0">
            <a:spAutoFit/>
          </a:bodyPr>
          <a:lstStyle/>
          <a:p>
            <a:r>
              <a:rPr lang="en-TW" dirty="0"/>
              <a:t>The total usage is estimated in kW*hr.</a:t>
            </a:r>
          </a:p>
        </p:txBody>
      </p:sp>
      <p:sp>
        <p:nvSpPr>
          <p:cNvPr id="6" name="TextBox 5">
            <a:extLst>
              <a:ext uri="{FF2B5EF4-FFF2-40B4-BE49-F238E27FC236}">
                <a16:creationId xmlns:a16="http://schemas.microsoft.com/office/drawing/2014/main" id="{AE1B94FA-D43B-D425-61D7-2C5A55658C5D}"/>
              </a:ext>
            </a:extLst>
          </p:cNvPr>
          <p:cNvSpPr txBox="1"/>
          <p:nvPr/>
        </p:nvSpPr>
        <p:spPr>
          <a:xfrm>
            <a:off x="1133152" y="5285219"/>
            <a:ext cx="3361369" cy="369332"/>
          </a:xfrm>
          <a:prstGeom prst="rect">
            <a:avLst/>
          </a:prstGeom>
          <a:noFill/>
        </p:spPr>
        <p:txBody>
          <a:bodyPr wrap="none" rtlCol="0">
            <a:spAutoFit/>
          </a:bodyPr>
          <a:lstStyle/>
          <a:p>
            <a:r>
              <a:rPr lang="en-TW" dirty="0"/>
              <a:t>The total cost is then the product: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endParaRPr lang="zh-TW" altLang="en-US"/>
          </a:p>
        </p:txBody>
      </p:sp>
      <p:pic>
        <p:nvPicPr>
          <p:cNvPr id="30723" name="Picture 3"/>
          <p:cNvPicPr>
            <a:picLocks noGrp="1" noChangeAspect="1" noChangeArrowheads="1"/>
          </p:cNvPicPr>
          <p:nvPr>
            <p:ph idx="1"/>
          </p:nvPr>
        </p:nvPicPr>
        <p:blipFill>
          <a:blip r:embed="rId2" cstate="print"/>
          <a:stretch>
            <a:fillRect/>
          </a:stretch>
        </p:blipFill>
        <p:spPr bwMode="auto">
          <a:xfrm>
            <a:off x="179388" y="1716931"/>
            <a:ext cx="8785225" cy="3646387"/>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39</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2000" dirty="0">
                <a:solidFill>
                  <a:schemeClr val="tx2"/>
                </a:solidFill>
              </a:rPr>
              <a:t>能量形式及能量轉換</a:t>
            </a:r>
            <a:r>
              <a:rPr lang="en-US" altLang="zh-TW" sz="2000" dirty="0">
                <a:solidFill>
                  <a:schemeClr val="tx2"/>
                </a:solidFill>
              </a:rPr>
              <a:t>Energy forms and energy conversion</a:t>
            </a:r>
            <a:endParaRPr lang="zh-TW" altLang="en-US" sz="2000" dirty="0">
              <a:solidFill>
                <a:schemeClr val="tx2"/>
              </a:solidFill>
            </a:endParaRPr>
          </a:p>
        </p:txBody>
      </p:sp>
      <p:sp>
        <p:nvSpPr>
          <p:cNvPr id="3" name="內容版面配置區 2"/>
          <p:cNvSpPr>
            <a:spLocks noGrp="1"/>
          </p:cNvSpPr>
          <p:nvPr>
            <p:ph idx="1"/>
          </p:nvPr>
        </p:nvSpPr>
        <p:spPr/>
        <p:txBody>
          <a:bodyPr>
            <a:normAutofit/>
          </a:bodyPr>
          <a:lstStyle/>
          <a:p>
            <a:r>
              <a:rPr lang="zh-TW" altLang="en-US" dirty="0"/>
              <a:t>能量基本形式之一稱作</a:t>
            </a:r>
            <a:r>
              <a:rPr lang="zh-TW" altLang="en-US" dirty="0">
                <a:solidFill>
                  <a:schemeClr val="accent3"/>
                </a:solidFill>
              </a:rPr>
              <a:t>動能 </a:t>
            </a:r>
            <a:r>
              <a:rPr lang="en-US" altLang="zh-TW" dirty="0">
                <a:solidFill>
                  <a:schemeClr val="accent3"/>
                </a:solidFill>
              </a:rPr>
              <a:t>(kinetic energy)</a:t>
            </a:r>
            <a:r>
              <a:rPr lang="zh-TW" altLang="en-US" dirty="0"/>
              <a:t>，意即與物體運動 </a:t>
            </a:r>
            <a:r>
              <a:rPr lang="en-US" altLang="zh-TW" dirty="0"/>
              <a:t>(motion)</a:t>
            </a:r>
            <a:r>
              <a:rPr lang="zh-TW" altLang="en-US" dirty="0"/>
              <a:t>有關的能量；另一形式稱作</a:t>
            </a:r>
            <a:r>
              <a:rPr lang="zh-TW" altLang="en-US" dirty="0">
                <a:solidFill>
                  <a:schemeClr val="accent3"/>
                </a:solidFill>
              </a:rPr>
              <a:t>位能 </a:t>
            </a:r>
            <a:r>
              <a:rPr lang="en-US" altLang="zh-TW" dirty="0">
                <a:solidFill>
                  <a:schemeClr val="accent3"/>
                </a:solidFill>
              </a:rPr>
              <a:t>(potential energy)</a:t>
            </a:r>
            <a:r>
              <a:rPr lang="zh-TW" altLang="en-US" dirty="0"/>
              <a:t>，是與物體位置 </a:t>
            </a:r>
            <a:r>
              <a:rPr lang="en-US" altLang="zh-TW" dirty="0"/>
              <a:t>( position) </a:t>
            </a:r>
            <a:r>
              <a:rPr lang="zh-TW" altLang="en-US" dirty="0"/>
              <a:t>有關的能量。</a:t>
            </a:r>
            <a:endParaRPr lang="en-US" altLang="zh-TW" dirty="0"/>
          </a:p>
          <a:p>
            <a:r>
              <a:rPr lang="zh-TW" altLang="en-US" dirty="0"/>
              <a:t>尚有其他的能量形式，包括：</a:t>
            </a:r>
          </a:p>
          <a:p>
            <a:pPr marL="971550" lvl="1" indent="-514350">
              <a:buFont typeface="+mj-lt"/>
              <a:buAutoNum type="arabicPeriod"/>
            </a:pPr>
            <a:r>
              <a:rPr lang="zh-TW" altLang="en-US" dirty="0">
                <a:solidFill>
                  <a:schemeClr val="accent3"/>
                </a:solidFill>
              </a:rPr>
              <a:t>化學能 </a:t>
            </a:r>
            <a:r>
              <a:rPr lang="en-US" altLang="zh-TW" dirty="0">
                <a:solidFill>
                  <a:schemeClr val="accent3"/>
                </a:solidFill>
              </a:rPr>
              <a:t>(chemical energy)</a:t>
            </a:r>
            <a:r>
              <a:rPr lang="zh-TW" altLang="en-US" dirty="0">
                <a:solidFill>
                  <a:schemeClr val="accent3"/>
                </a:solidFill>
              </a:rPr>
              <a:t>。</a:t>
            </a:r>
          </a:p>
          <a:p>
            <a:pPr marL="971550" lvl="1" indent="-514350">
              <a:buFont typeface="+mj-lt"/>
              <a:buAutoNum type="arabicPeriod"/>
            </a:pPr>
            <a:r>
              <a:rPr lang="zh-TW" altLang="en-US" dirty="0">
                <a:solidFill>
                  <a:schemeClr val="accent3"/>
                </a:solidFill>
              </a:rPr>
              <a:t>核能 </a:t>
            </a:r>
            <a:r>
              <a:rPr lang="en-US" altLang="zh-TW" dirty="0">
                <a:solidFill>
                  <a:schemeClr val="accent3"/>
                </a:solidFill>
              </a:rPr>
              <a:t>(nuclear energy)</a:t>
            </a:r>
            <a:r>
              <a:rPr lang="zh-TW" altLang="en-US" dirty="0">
                <a:solidFill>
                  <a:schemeClr val="accent3"/>
                </a:solidFill>
              </a:rPr>
              <a:t>。</a:t>
            </a:r>
          </a:p>
          <a:p>
            <a:pPr marL="971550" lvl="1" indent="-514350">
              <a:buFont typeface="+mj-lt"/>
              <a:buAutoNum type="arabicPeriod"/>
            </a:pPr>
            <a:r>
              <a:rPr lang="zh-TW" altLang="en-US" dirty="0">
                <a:solidFill>
                  <a:schemeClr val="accent3"/>
                </a:solidFill>
              </a:rPr>
              <a:t>熱能 </a:t>
            </a:r>
            <a:r>
              <a:rPr lang="en-US" altLang="zh-TW" dirty="0">
                <a:solidFill>
                  <a:schemeClr val="accent3"/>
                </a:solidFill>
              </a:rPr>
              <a:t>(thermal energy)</a:t>
            </a:r>
            <a:endParaRPr lang="zh-TW" altLang="en-US" dirty="0">
              <a:solidFill>
                <a:schemeClr val="accent3"/>
              </a:solidFill>
            </a:endParaRPr>
          </a:p>
          <a:p>
            <a:pPr marL="971550" lvl="1" indent="-514350">
              <a:buFont typeface="+mj-lt"/>
              <a:buAutoNum type="arabicPeriod"/>
            </a:pPr>
            <a:r>
              <a:rPr lang="zh-TW" altLang="en-US" dirty="0">
                <a:solidFill>
                  <a:schemeClr val="accent3"/>
                </a:solidFill>
              </a:rPr>
              <a:t>電能 </a:t>
            </a:r>
            <a:r>
              <a:rPr lang="en-US" altLang="zh-TW" dirty="0">
                <a:solidFill>
                  <a:schemeClr val="accent3"/>
                </a:solidFill>
              </a:rPr>
              <a:t>(electrical energy)</a:t>
            </a:r>
            <a:endParaRPr lang="zh-TW" altLang="en-US" dirty="0">
              <a:solidFill>
                <a:schemeClr val="accent3"/>
              </a:solidFill>
            </a:endParaRPr>
          </a:p>
          <a:p>
            <a:pPr marL="971550" lvl="1" indent="-514350">
              <a:buFont typeface="+mj-lt"/>
              <a:buAutoNum type="arabicPeriod"/>
            </a:pPr>
            <a:r>
              <a:rPr lang="zh-TW" altLang="en-US" dirty="0">
                <a:solidFill>
                  <a:schemeClr val="accent3"/>
                </a:solidFill>
              </a:rPr>
              <a:t>乾電池。</a:t>
            </a:r>
          </a:p>
          <a:p>
            <a:pPr marL="971550" lvl="1" indent="-514350">
              <a:buFont typeface="+mj-lt"/>
              <a:buAutoNum type="arabicPeriod"/>
            </a:pPr>
            <a:r>
              <a:rPr lang="zh-TW" altLang="en-US" dirty="0">
                <a:solidFill>
                  <a:schemeClr val="accent3"/>
                </a:solidFill>
              </a:rPr>
              <a:t>光 </a:t>
            </a:r>
            <a:r>
              <a:rPr lang="en-US" altLang="zh-TW" dirty="0">
                <a:solidFill>
                  <a:schemeClr val="accent3"/>
                </a:solidFill>
              </a:rPr>
              <a:t>(</a:t>
            </a:r>
            <a:r>
              <a:rPr lang="zh-TW" altLang="en-US" dirty="0">
                <a:solidFill>
                  <a:schemeClr val="accent3"/>
                </a:solidFill>
              </a:rPr>
              <a:t>或輻射</a:t>
            </a:r>
            <a:r>
              <a:rPr lang="en-US" altLang="zh-TW" dirty="0">
                <a:solidFill>
                  <a:schemeClr val="accent3"/>
                </a:solidFill>
              </a:rPr>
              <a:t>) </a:t>
            </a:r>
            <a:r>
              <a:rPr lang="zh-TW" altLang="en-US" dirty="0">
                <a:solidFill>
                  <a:schemeClr val="accent3"/>
                </a:solidFill>
              </a:rPr>
              <a:t>能 </a:t>
            </a:r>
            <a:r>
              <a:rPr lang="en-US" altLang="zh-TW" dirty="0">
                <a:solidFill>
                  <a:schemeClr val="accent3"/>
                </a:solidFill>
              </a:rPr>
              <a:t>(light or radiant energy)</a:t>
            </a:r>
            <a:endParaRPr lang="zh-TW" altLang="en-US" dirty="0">
              <a:solidFill>
                <a:schemeClr val="accent3"/>
              </a:solidFill>
            </a:endParaRPr>
          </a:p>
          <a:p>
            <a:r>
              <a:rPr lang="zh-TW" altLang="en-US" dirty="0"/>
              <a:t>以微觀角度檢視上述各種能量，發現它們不是動能就是位能。 我們注意到，各種能量可以以一定的效率進行轉換。 例如，在化石燃料工廠中，近 </a:t>
            </a:r>
            <a:r>
              <a:rPr lang="en-US" altLang="zh-TW" dirty="0"/>
              <a:t>60% </a:t>
            </a:r>
            <a:r>
              <a:rPr lang="zh-TW" altLang="en-US"/>
              <a:t>的化學能最終都是廢熱。</a:t>
            </a:r>
            <a:endParaRPr lang="zh-TW" altLang="en-US" dirty="0"/>
          </a:p>
          <a:p>
            <a:endParaRPr lang="en-US" altLang="zh-TW"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4</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endParaRPr lang="zh-TW" altLang="en-US"/>
          </a:p>
        </p:txBody>
      </p:sp>
      <p:pic>
        <p:nvPicPr>
          <p:cNvPr id="31746" name="Picture 2"/>
          <p:cNvPicPr>
            <a:picLocks noGrp="1" noChangeAspect="1" noChangeArrowheads="1"/>
          </p:cNvPicPr>
          <p:nvPr>
            <p:ph idx="1"/>
          </p:nvPr>
        </p:nvPicPr>
        <p:blipFill>
          <a:blip r:embed="rId2" cstate="print"/>
          <a:stretch>
            <a:fillRect/>
          </a:stretch>
        </p:blipFill>
        <p:spPr bwMode="auto">
          <a:xfrm>
            <a:off x="179388" y="1057344"/>
            <a:ext cx="8785225" cy="4965561"/>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40</a:t>
            </a:fld>
            <a:endParaRPr lang="zh-TW" altLang="en-US"/>
          </a:p>
        </p:txBody>
      </p:sp>
      <p:cxnSp>
        <p:nvCxnSpPr>
          <p:cNvPr id="8" name="直線接點 7"/>
          <p:cNvCxnSpPr/>
          <p:nvPr/>
        </p:nvCxnSpPr>
        <p:spPr>
          <a:xfrm flipV="1">
            <a:off x="1115616" y="1340768"/>
            <a:ext cx="5256584" cy="381642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fontScale="92500" lnSpcReduction="20000"/>
          </a:bodyPr>
          <a:lstStyle/>
          <a:p>
            <a:r>
              <a:rPr lang="zh-TW" altLang="en-US" dirty="0"/>
              <a:t>發電廠之電力生產速率我們稱作電功率，單位以瓦特表示。</a:t>
            </a:r>
            <a:endParaRPr lang="en-US" altLang="zh-TW" dirty="0"/>
          </a:p>
          <a:p>
            <a:r>
              <a:rPr lang="zh-TW" altLang="en-US" dirty="0"/>
              <a:t>目前世界最大的水力發電廠位在中國的長江三峽，簡稱三峽工程或三峽大壩，其擁有 </a:t>
            </a:r>
            <a:r>
              <a:rPr lang="en-US" altLang="zh-TW" dirty="0"/>
              <a:t>1 </a:t>
            </a:r>
            <a:r>
              <a:rPr lang="zh-TW" altLang="en-US" dirty="0"/>
              <a:t>萬 </a:t>
            </a:r>
            <a:r>
              <a:rPr lang="en-US" altLang="zh-TW" dirty="0"/>
              <a:t>8,000 </a:t>
            </a:r>
            <a:r>
              <a:rPr lang="en-US" altLang="zh-TW" dirty="0" err="1"/>
              <a:t>MWe</a:t>
            </a:r>
            <a:r>
              <a:rPr lang="en-US" altLang="zh-TW" dirty="0"/>
              <a:t> </a:t>
            </a:r>
            <a:r>
              <a:rPr lang="zh-TW" altLang="en-US" dirty="0"/>
              <a:t>的容量，於 </a:t>
            </a:r>
            <a:r>
              <a:rPr lang="en-US" altLang="zh-TW" dirty="0"/>
              <a:t>2009 </a:t>
            </a:r>
            <a:r>
              <a:rPr lang="zh-TW" altLang="en-US" dirty="0"/>
              <a:t>年開始運轉。</a:t>
            </a:r>
            <a:endParaRPr lang="en-US" altLang="zh-TW" dirty="0"/>
          </a:p>
          <a:p>
            <a:r>
              <a:rPr lang="en-US" altLang="zh-TW" dirty="0"/>
              <a:t>2020</a:t>
            </a:r>
            <a:r>
              <a:rPr lang="zh-TW" altLang="en-US" dirty="0"/>
              <a:t>年全年累計發電量</a:t>
            </a:r>
            <a:r>
              <a:rPr lang="en-US" altLang="zh-TW" dirty="0"/>
              <a:t>1,118</a:t>
            </a:r>
            <a:r>
              <a:rPr lang="zh-TW" altLang="en-US" dirty="0"/>
              <a:t>億瓩時，</a:t>
            </a:r>
            <a:r>
              <a:rPr lang="en-US" altLang="zh-TW" dirty="0"/>
              <a:t> 2016</a:t>
            </a:r>
            <a:r>
              <a:rPr lang="zh-TW" altLang="en-US" dirty="0"/>
              <a:t>年超過南美洲伊泰普水電站</a:t>
            </a:r>
            <a:r>
              <a:rPr lang="en-US" altLang="zh-TW" dirty="0"/>
              <a:t>1,030.98</a:t>
            </a:r>
            <a:r>
              <a:rPr lang="zh-TW" altLang="en-US" dirty="0"/>
              <a:t>億瓩。</a:t>
            </a:r>
            <a:endParaRPr lang="en-US" altLang="zh-TW" dirty="0"/>
          </a:p>
          <a:p>
            <a:r>
              <a:rPr lang="zh-TW" altLang="en-US" dirty="0"/>
              <a:t>以可持續性能源方面來看，符合永續發展趨勢，視為優勢之一。</a:t>
            </a:r>
            <a:endParaRPr lang="en-US" altLang="zh-TW"/>
          </a:p>
          <a:p>
            <a:r>
              <a:rPr lang="en-US" altLang="zh-TW"/>
              <a:t>The </a:t>
            </a:r>
            <a:r>
              <a:rPr lang="en-US" altLang="zh-TW" dirty="0"/>
              <a:t>rate at which a power plant produces electricity is called electrical power, and its unit is expressed in watts.</a:t>
            </a:r>
          </a:p>
          <a:p>
            <a:r>
              <a:rPr lang="en-US" altLang="zh-TW" dirty="0"/>
              <a:t>The world's largest hydroelectric power plant is currently located in China's Three Gorges Project or Three Gorges Dam, which has a capacity of 18,000 MWe and began operations in 2009.</a:t>
            </a:r>
          </a:p>
          <a:p>
            <a:r>
              <a:rPr lang="en-US" altLang="zh-TW" dirty="0"/>
              <a:t>The cumulative power generation in 2020 was 111.8 billion kWh, exceeding the 103.098 billion kWh of the </a:t>
            </a:r>
            <a:r>
              <a:rPr lang="en-US" altLang="zh-TW" dirty="0" err="1"/>
              <a:t>Itaipu</a:t>
            </a:r>
            <a:r>
              <a:rPr lang="en-US" altLang="zh-TW" dirty="0"/>
              <a:t> Hydropower Station in South America in 2016.</a:t>
            </a:r>
          </a:p>
          <a:p>
            <a:r>
              <a:rPr lang="en-US" altLang="zh-TW" dirty="0"/>
              <a:t>From the perspective of sustainable energy, it is in line with the trend of sustainable development and is regarded as one of its advantages.</a:t>
            </a:r>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41</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2000" dirty="0">
                <a:solidFill>
                  <a:schemeClr val="tx2"/>
                </a:solidFill>
              </a:rPr>
              <a:t>能量形式及能量轉換</a:t>
            </a:r>
            <a:r>
              <a:rPr lang="en-US" altLang="zh-TW" sz="2000" dirty="0">
                <a:solidFill>
                  <a:schemeClr val="tx2"/>
                </a:solidFill>
              </a:rPr>
              <a:t>Energy forms and energy conversion</a:t>
            </a:r>
            <a:endParaRPr lang="zh-TW" altLang="en-US" sz="2000" dirty="0">
              <a:solidFill>
                <a:schemeClr val="tx2"/>
              </a:solidFill>
            </a:endParaRPr>
          </a:p>
        </p:txBody>
      </p:sp>
      <p:sp>
        <p:nvSpPr>
          <p:cNvPr id="3" name="內容版面配置區 2"/>
          <p:cNvSpPr>
            <a:spLocks noGrp="1"/>
          </p:cNvSpPr>
          <p:nvPr>
            <p:ph idx="1"/>
          </p:nvPr>
        </p:nvSpPr>
        <p:spPr/>
        <p:txBody>
          <a:bodyPr>
            <a:normAutofit fontScale="92500" lnSpcReduction="20000"/>
          </a:bodyPr>
          <a:lstStyle/>
          <a:p>
            <a:r>
              <a:rPr lang="en-US" altLang="zh-TW" dirty="0"/>
              <a:t>One of the basic forms of energy is called kinetic energy, which is the energy related to the motion of an object; the other form is called potential energy, which is the energy related to the position of an object.</a:t>
            </a:r>
          </a:p>
          <a:p>
            <a:r>
              <a:rPr lang="en-US" altLang="zh-TW" dirty="0"/>
              <a:t>There are other forms of energy, including:</a:t>
            </a:r>
          </a:p>
          <a:p>
            <a:r>
              <a:rPr lang="en-US" altLang="zh-TW" dirty="0"/>
              <a:t>chemical energy.</a:t>
            </a:r>
          </a:p>
          <a:p>
            <a:r>
              <a:rPr lang="en-US" altLang="zh-TW" dirty="0"/>
              <a:t>Nuclear energy.</a:t>
            </a:r>
          </a:p>
          <a:p>
            <a:r>
              <a:rPr lang="en-US" altLang="zh-TW" dirty="0"/>
              <a:t>thermal energy</a:t>
            </a:r>
          </a:p>
          <a:p>
            <a:r>
              <a:rPr lang="en-US" altLang="zh-TW" dirty="0"/>
              <a:t>electrical energy</a:t>
            </a:r>
          </a:p>
          <a:p>
            <a:r>
              <a:rPr lang="en-US" altLang="zh-TW" dirty="0"/>
              <a:t>Dry cell battery.</a:t>
            </a:r>
          </a:p>
          <a:p>
            <a:r>
              <a:rPr lang="en-US" altLang="zh-TW" dirty="0"/>
              <a:t>light or radiant energy</a:t>
            </a:r>
          </a:p>
          <a:p>
            <a:r>
              <a:rPr lang="en-US" altLang="zh-TW" dirty="0"/>
              <a:t>Examining the various energies mentioned above from a microscopic perspective, we find that they are either kinetic energy or potential energy. We note that the various energies may convert with certain efficiency. For example, in a fossil fuel plant, nearly 60% of the chemical energy is eventually waste heat.</a:t>
            </a:r>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5</a:t>
            </a:fld>
            <a:endParaRPr lang="zh-TW" altLang="en-US"/>
          </a:p>
        </p:txBody>
      </p:sp>
    </p:spTree>
    <p:extLst>
      <p:ext uri="{BB962C8B-B14F-4D97-AF65-F5344CB8AC3E}">
        <p14:creationId xmlns:p14="http://schemas.microsoft.com/office/powerpoint/2010/main" val="1706037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endParaRPr lang="zh-TW" altLang="en-US"/>
          </a:p>
        </p:txBody>
      </p:sp>
      <p:pic>
        <p:nvPicPr>
          <p:cNvPr id="1026" name="Picture 2"/>
          <p:cNvPicPr>
            <a:picLocks noGrp="1" noChangeAspect="1" noChangeArrowheads="1"/>
          </p:cNvPicPr>
          <p:nvPr>
            <p:ph idx="1"/>
          </p:nvPr>
        </p:nvPicPr>
        <p:blipFill>
          <a:blip r:embed="rId2" cstate="print"/>
          <a:stretch>
            <a:fillRect/>
          </a:stretch>
        </p:blipFill>
        <p:spPr bwMode="auto">
          <a:xfrm>
            <a:off x="179387" y="1691183"/>
            <a:ext cx="8785225" cy="4924964"/>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6</a:t>
            </a:fld>
            <a:endParaRPr lang="zh-TW" altLang="en-US"/>
          </a:p>
        </p:txBody>
      </p:sp>
      <p:sp>
        <p:nvSpPr>
          <p:cNvPr id="7" name="內容版面配置區 2"/>
          <p:cNvSpPr txBox="1">
            <a:spLocks/>
          </p:cNvSpPr>
          <p:nvPr/>
        </p:nvSpPr>
        <p:spPr>
          <a:xfrm>
            <a:off x="179512" y="241854"/>
            <a:ext cx="8784976" cy="1449330"/>
          </a:xfrm>
          <a:prstGeom prst="rect">
            <a:avLst/>
          </a:prstGeom>
        </p:spPr>
        <p:txBody>
          <a:bodyPr vert="horz" lIns="91440" tIns="45720" rIns="91440" bIns="45720" rtlCol="0">
            <a:normAutofit fontScale="92500" lnSpcReduction="10000"/>
          </a:bodyPr>
          <a:lstStyle>
            <a:lvl1pPr marL="205740" indent="-171450" algn="l" defTabSz="685800" rtl="0" eaLnBrk="1" latinLnBrk="0" hangingPunct="1">
              <a:lnSpc>
                <a:spcPct val="90000"/>
              </a:lnSpc>
              <a:spcBef>
                <a:spcPts val="1350"/>
              </a:spcBef>
              <a:buClr>
                <a:schemeClr val="accent1"/>
              </a:buClr>
              <a:buSzPct val="100000"/>
              <a:buFont typeface="Arial" pitchFamily="34" charset="0"/>
              <a:buChar char="▪"/>
              <a:defRPr lang="zh-TW" sz="2400" b="0" kern="1200">
                <a:solidFill>
                  <a:schemeClr val="tx2"/>
                </a:solidFill>
                <a:latin typeface="Times New Roman" panose="02020603050405020304" pitchFamily="18" charset="0"/>
                <a:ea typeface="+mn-ea"/>
                <a:cs typeface="Times New Roman" panose="02020603050405020304" pitchFamily="18" charset="0"/>
              </a:defRPr>
            </a:lvl1pPr>
            <a:lvl2pPr marL="445770" indent="-171450" algn="l" defTabSz="685800" rtl="0" eaLnBrk="1" latinLnBrk="0" hangingPunct="1">
              <a:lnSpc>
                <a:spcPct val="90000"/>
              </a:lnSpc>
              <a:spcBef>
                <a:spcPts val="600"/>
              </a:spcBef>
              <a:buClr>
                <a:schemeClr val="accent1"/>
              </a:buClr>
              <a:buSzPct val="100000"/>
              <a:buFont typeface="Arial" pitchFamily="34" charset="0"/>
              <a:buChar char="▪"/>
              <a:defRPr lang="zh-TW" sz="2400" b="0" kern="1200">
                <a:solidFill>
                  <a:schemeClr val="tx2"/>
                </a:solidFill>
                <a:latin typeface="Times New Roman" panose="02020603050405020304" pitchFamily="18" charset="0"/>
                <a:ea typeface="+mn-ea"/>
                <a:cs typeface="Times New Roman" panose="02020603050405020304" pitchFamily="18" charset="0"/>
              </a:defRPr>
            </a:lvl2pPr>
            <a:lvl3pPr marL="685800" indent="-171450" algn="l" defTabSz="685800" rtl="0" eaLnBrk="1" latinLnBrk="0" hangingPunct="1">
              <a:lnSpc>
                <a:spcPct val="90000"/>
              </a:lnSpc>
              <a:spcBef>
                <a:spcPts val="600"/>
              </a:spcBef>
              <a:buClr>
                <a:schemeClr val="accent1"/>
              </a:buClr>
              <a:buSzPct val="100000"/>
              <a:buFont typeface="Arial" pitchFamily="34" charset="0"/>
              <a:buChar char="▪"/>
              <a:defRPr lang="zh-TW" sz="2400" b="0" kern="1200">
                <a:solidFill>
                  <a:schemeClr val="tx2"/>
                </a:solidFill>
                <a:latin typeface="Times New Roman" panose="02020603050405020304" pitchFamily="18" charset="0"/>
                <a:ea typeface="+mn-ea"/>
                <a:cs typeface="Times New Roman" panose="02020603050405020304" pitchFamily="18" charset="0"/>
              </a:defRPr>
            </a:lvl3pPr>
            <a:lvl4pPr marL="891540" indent="-137160" algn="l" defTabSz="685800" rtl="0" eaLnBrk="1" latinLnBrk="0" hangingPunct="1">
              <a:lnSpc>
                <a:spcPct val="90000"/>
              </a:lnSpc>
              <a:spcBef>
                <a:spcPts val="600"/>
              </a:spcBef>
              <a:buClr>
                <a:schemeClr val="accent1"/>
              </a:buClr>
              <a:buSzPct val="100000"/>
              <a:buFont typeface="Arial" pitchFamily="34" charset="0"/>
              <a:buChar char="▪"/>
              <a:defRPr lang="zh-TW" sz="2400" b="0" kern="1200">
                <a:solidFill>
                  <a:schemeClr val="tx2"/>
                </a:solidFill>
                <a:latin typeface="Times New Roman" panose="02020603050405020304" pitchFamily="18" charset="0"/>
                <a:ea typeface="+mn-ea"/>
                <a:cs typeface="Times New Roman" panose="02020603050405020304" pitchFamily="18" charset="0"/>
              </a:defRPr>
            </a:lvl4pPr>
            <a:lvl5pPr marL="1097280" indent="-137160" algn="l" defTabSz="685800" rtl="0" eaLnBrk="1" latinLnBrk="0" hangingPunct="1">
              <a:lnSpc>
                <a:spcPct val="90000"/>
              </a:lnSpc>
              <a:spcBef>
                <a:spcPts val="600"/>
              </a:spcBef>
              <a:buClr>
                <a:schemeClr val="accent1"/>
              </a:buClr>
              <a:buSzPct val="100000"/>
              <a:buFont typeface="Arial" pitchFamily="34" charset="0"/>
              <a:buChar char="▪"/>
              <a:defRPr lang="zh-TW" sz="2400" b="0" kern="1200">
                <a:solidFill>
                  <a:schemeClr val="tx2"/>
                </a:solidFill>
                <a:latin typeface="Times New Roman" panose="02020603050405020304" pitchFamily="18" charset="0"/>
                <a:ea typeface="+mn-ea"/>
                <a:cs typeface="Times New Roman" panose="02020603050405020304" pitchFamily="18" charset="0"/>
              </a:defRPr>
            </a:lvl5pPr>
            <a:lvl6pPr marL="1268730" indent="-137160" algn="l" defTabSz="685800" rtl="0" eaLnBrk="1" latinLnBrk="0" hangingPunct="1">
              <a:lnSpc>
                <a:spcPct val="90000"/>
              </a:lnSpc>
              <a:spcBef>
                <a:spcPts val="600"/>
              </a:spcBef>
              <a:buClr>
                <a:schemeClr val="accent1"/>
              </a:buClr>
              <a:buSzPct val="100000"/>
              <a:buFont typeface="Arial" pitchFamily="34" charset="0"/>
              <a:buChar char="▪"/>
              <a:defRPr lang="zh-TW" sz="1050" kern="1200">
                <a:solidFill>
                  <a:schemeClr val="tx1"/>
                </a:solidFill>
                <a:latin typeface="+mn-lt"/>
                <a:ea typeface="+mn-ea"/>
                <a:cs typeface="+mn-cs"/>
              </a:defRPr>
            </a:lvl6pPr>
            <a:lvl7pPr marL="1440180" indent="-137160" algn="l" defTabSz="685800" rtl="0" eaLnBrk="1" latinLnBrk="0" hangingPunct="1">
              <a:lnSpc>
                <a:spcPct val="90000"/>
              </a:lnSpc>
              <a:spcBef>
                <a:spcPts val="600"/>
              </a:spcBef>
              <a:buClr>
                <a:schemeClr val="accent1"/>
              </a:buClr>
              <a:buSzPct val="100000"/>
              <a:buFont typeface="Arial" pitchFamily="34" charset="0"/>
              <a:buChar char="▪"/>
              <a:defRPr lang="zh-TW" sz="1050" kern="1200">
                <a:solidFill>
                  <a:schemeClr val="tx1"/>
                </a:solidFill>
                <a:latin typeface="+mn-lt"/>
                <a:ea typeface="+mn-ea"/>
                <a:cs typeface="+mn-cs"/>
              </a:defRPr>
            </a:lvl7pPr>
            <a:lvl8pPr marL="1611630" indent="-137160" algn="l" defTabSz="685800" rtl="0" eaLnBrk="1" latinLnBrk="0" hangingPunct="1">
              <a:lnSpc>
                <a:spcPct val="90000"/>
              </a:lnSpc>
              <a:spcBef>
                <a:spcPts val="600"/>
              </a:spcBef>
              <a:buClr>
                <a:schemeClr val="accent1"/>
              </a:buClr>
              <a:buSzPct val="100000"/>
              <a:buFont typeface="Arial" pitchFamily="34" charset="0"/>
              <a:buChar char="▪"/>
              <a:defRPr lang="zh-TW" sz="1050" kern="1200">
                <a:solidFill>
                  <a:schemeClr val="tx1"/>
                </a:solidFill>
                <a:latin typeface="+mn-lt"/>
                <a:ea typeface="+mn-ea"/>
                <a:cs typeface="+mn-cs"/>
              </a:defRPr>
            </a:lvl8pPr>
            <a:lvl9pPr marL="1783080" indent="-137160" algn="l" defTabSz="685800" rtl="0" eaLnBrk="1" latinLnBrk="0" hangingPunct="1">
              <a:lnSpc>
                <a:spcPct val="90000"/>
              </a:lnSpc>
              <a:spcBef>
                <a:spcPts val="600"/>
              </a:spcBef>
              <a:buClr>
                <a:schemeClr val="accent1"/>
              </a:buClr>
              <a:buSzPct val="100000"/>
              <a:buFont typeface="Arial" pitchFamily="34" charset="0"/>
              <a:buChar char="▪"/>
              <a:defRPr lang="zh-TW" sz="1050" kern="1200">
                <a:solidFill>
                  <a:schemeClr val="tx1"/>
                </a:solidFill>
                <a:latin typeface="+mn-lt"/>
                <a:ea typeface="+mn-ea"/>
                <a:cs typeface="+mn-cs"/>
              </a:defRPr>
            </a:lvl9pPr>
          </a:lstStyle>
          <a:p>
            <a:r>
              <a:rPr lang="zh-TW" altLang="en-US" dirty="0"/>
              <a:t>能量自其最初來源轉換至最終使用方式，通常須經由一種或多種的</a:t>
            </a:r>
            <a:r>
              <a:rPr lang="zh-TW" altLang="en-US" dirty="0">
                <a:solidFill>
                  <a:schemeClr val="accent3"/>
                </a:solidFill>
              </a:rPr>
              <a:t>能量轉換過程 </a:t>
            </a:r>
            <a:r>
              <a:rPr lang="en-US" altLang="zh-TW" dirty="0">
                <a:solidFill>
                  <a:schemeClr val="accent3"/>
                </a:solidFill>
              </a:rPr>
              <a:t>(energy conversion processes)</a:t>
            </a:r>
            <a:r>
              <a:rPr lang="en-US" altLang="en-US" dirty="0"/>
              <a:t>。</a:t>
            </a:r>
          </a:p>
          <a:p>
            <a:r>
              <a:rPr lang="en-US" altLang="en-US" dirty="0"/>
              <a:t>Energy is converted from its original source to its final use, usually through one or more energy conversion processes.</a:t>
            </a:r>
          </a:p>
        </p:txBody>
      </p:sp>
      <p:sp>
        <p:nvSpPr>
          <p:cNvPr id="2" name="TextBox 1">
            <a:extLst>
              <a:ext uri="{FF2B5EF4-FFF2-40B4-BE49-F238E27FC236}">
                <a16:creationId xmlns:a16="http://schemas.microsoft.com/office/drawing/2014/main" id="{5C89CEE0-E096-5184-A0DC-8F1A4F4B1A94}"/>
              </a:ext>
            </a:extLst>
          </p:cNvPr>
          <p:cNvSpPr txBox="1"/>
          <p:nvPr/>
        </p:nvSpPr>
        <p:spPr>
          <a:xfrm>
            <a:off x="1907704" y="4509120"/>
            <a:ext cx="565861" cy="369332"/>
          </a:xfrm>
          <a:prstGeom prst="rect">
            <a:avLst/>
          </a:prstGeom>
          <a:noFill/>
        </p:spPr>
        <p:txBody>
          <a:bodyPr wrap="none" rtlCol="0">
            <a:spAutoFit/>
          </a:bodyPr>
          <a:lstStyle/>
          <a:p>
            <a:r>
              <a:rPr lang="en-TW" dirty="0"/>
              <a:t>coal</a:t>
            </a:r>
          </a:p>
        </p:txBody>
      </p:sp>
      <p:sp>
        <p:nvSpPr>
          <p:cNvPr id="3" name="TextBox 2">
            <a:extLst>
              <a:ext uri="{FF2B5EF4-FFF2-40B4-BE49-F238E27FC236}">
                <a16:creationId xmlns:a16="http://schemas.microsoft.com/office/drawing/2014/main" id="{0EF2F2B6-6417-E76B-8CF0-5CC27FBDC7F7}"/>
              </a:ext>
            </a:extLst>
          </p:cNvPr>
          <p:cNvSpPr txBox="1"/>
          <p:nvPr/>
        </p:nvSpPr>
        <p:spPr>
          <a:xfrm>
            <a:off x="2339752" y="4958674"/>
            <a:ext cx="412292" cy="369332"/>
          </a:xfrm>
          <a:prstGeom prst="rect">
            <a:avLst/>
          </a:prstGeom>
          <a:noFill/>
        </p:spPr>
        <p:txBody>
          <a:bodyPr wrap="none" rtlCol="0">
            <a:spAutoFit/>
          </a:bodyPr>
          <a:lstStyle/>
          <a:p>
            <a:r>
              <a:rPr lang="en-TW" dirty="0"/>
              <a:t>oil</a:t>
            </a:r>
          </a:p>
        </p:txBody>
      </p:sp>
      <p:sp>
        <p:nvSpPr>
          <p:cNvPr id="4" name="TextBox 3">
            <a:extLst>
              <a:ext uri="{FF2B5EF4-FFF2-40B4-BE49-F238E27FC236}">
                <a16:creationId xmlns:a16="http://schemas.microsoft.com/office/drawing/2014/main" id="{FA63FCB4-4025-8B69-D596-FE0219101823}"/>
              </a:ext>
            </a:extLst>
          </p:cNvPr>
          <p:cNvSpPr txBox="1"/>
          <p:nvPr/>
        </p:nvSpPr>
        <p:spPr>
          <a:xfrm>
            <a:off x="2056821" y="5377967"/>
            <a:ext cx="1237903" cy="369332"/>
          </a:xfrm>
          <a:prstGeom prst="rect">
            <a:avLst/>
          </a:prstGeom>
          <a:noFill/>
        </p:spPr>
        <p:txBody>
          <a:bodyPr wrap="none" rtlCol="0">
            <a:spAutoFit/>
          </a:bodyPr>
          <a:lstStyle/>
          <a:p>
            <a:r>
              <a:rPr lang="en-US" dirty="0"/>
              <a:t>N</a:t>
            </a:r>
            <a:r>
              <a:rPr lang="en-TW" dirty="0"/>
              <a:t>atural gas</a:t>
            </a:r>
          </a:p>
        </p:txBody>
      </p:sp>
      <p:sp>
        <p:nvSpPr>
          <p:cNvPr id="8" name="TextBox 7">
            <a:extLst>
              <a:ext uri="{FF2B5EF4-FFF2-40B4-BE49-F238E27FC236}">
                <a16:creationId xmlns:a16="http://schemas.microsoft.com/office/drawing/2014/main" id="{C0DAE75A-2D50-53C4-0C9C-FBD74254AA6C}"/>
              </a:ext>
            </a:extLst>
          </p:cNvPr>
          <p:cNvSpPr txBox="1"/>
          <p:nvPr/>
        </p:nvSpPr>
        <p:spPr>
          <a:xfrm>
            <a:off x="2109911" y="5747299"/>
            <a:ext cx="885179" cy="369332"/>
          </a:xfrm>
          <a:prstGeom prst="rect">
            <a:avLst/>
          </a:prstGeom>
          <a:noFill/>
        </p:spPr>
        <p:txBody>
          <a:bodyPr wrap="none" rtlCol="0">
            <a:spAutoFit/>
          </a:bodyPr>
          <a:lstStyle/>
          <a:p>
            <a:r>
              <a:rPr lang="en-TW" dirty="0"/>
              <a:t>nuclear</a:t>
            </a:r>
          </a:p>
        </p:txBody>
      </p:sp>
      <p:sp>
        <p:nvSpPr>
          <p:cNvPr id="9" name="TextBox 8">
            <a:extLst>
              <a:ext uri="{FF2B5EF4-FFF2-40B4-BE49-F238E27FC236}">
                <a16:creationId xmlns:a16="http://schemas.microsoft.com/office/drawing/2014/main" id="{470E21EE-35C1-ED61-FA52-4FAB0F104C4F}"/>
              </a:ext>
            </a:extLst>
          </p:cNvPr>
          <p:cNvSpPr txBox="1"/>
          <p:nvPr/>
        </p:nvSpPr>
        <p:spPr>
          <a:xfrm>
            <a:off x="2995090" y="6169154"/>
            <a:ext cx="1591333" cy="369332"/>
          </a:xfrm>
          <a:prstGeom prst="rect">
            <a:avLst/>
          </a:prstGeom>
          <a:noFill/>
        </p:spPr>
        <p:txBody>
          <a:bodyPr wrap="none" rtlCol="0">
            <a:spAutoFit/>
          </a:bodyPr>
          <a:lstStyle/>
          <a:p>
            <a:r>
              <a:rPr lang="en-US" dirty="0"/>
              <a:t>R</a:t>
            </a:r>
            <a:r>
              <a:rPr lang="en-TW" dirty="0"/>
              <a:t>adiative/solar</a:t>
            </a:r>
          </a:p>
        </p:txBody>
      </p:sp>
      <p:sp>
        <p:nvSpPr>
          <p:cNvPr id="10" name="TextBox 9">
            <a:extLst>
              <a:ext uri="{FF2B5EF4-FFF2-40B4-BE49-F238E27FC236}">
                <a16:creationId xmlns:a16="http://schemas.microsoft.com/office/drawing/2014/main" id="{29A44A41-4DA4-6C6F-027E-A8CB5A44CA1E}"/>
              </a:ext>
            </a:extLst>
          </p:cNvPr>
          <p:cNvSpPr txBox="1"/>
          <p:nvPr/>
        </p:nvSpPr>
        <p:spPr>
          <a:xfrm>
            <a:off x="5724128" y="4533924"/>
            <a:ext cx="607346" cy="369332"/>
          </a:xfrm>
          <a:prstGeom prst="rect">
            <a:avLst/>
          </a:prstGeom>
          <a:noFill/>
        </p:spPr>
        <p:txBody>
          <a:bodyPr wrap="none" rtlCol="0">
            <a:spAutoFit/>
          </a:bodyPr>
          <a:lstStyle/>
          <a:p>
            <a:r>
              <a:rPr lang="en-TW" dirty="0"/>
              <a:t>heat</a:t>
            </a:r>
          </a:p>
        </p:txBody>
      </p:sp>
      <p:sp>
        <p:nvSpPr>
          <p:cNvPr id="11" name="TextBox 10">
            <a:extLst>
              <a:ext uri="{FF2B5EF4-FFF2-40B4-BE49-F238E27FC236}">
                <a16:creationId xmlns:a16="http://schemas.microsoft.com/office/drawing/2014/main" id="{919C47CC-8851-9064-EDF1-9E57E1F0C89F}"/>
              </a:ext>
            </a:extLst>
          </p:cNvPr>
          <p:cNvSpPr txBox="1"/>
          <p:nvPr/>
        </p:nvSpPr>
        <p:spPr>
          <a:xfrm>
            <a:off x="5826097" y="4920598"/>
            <a:ext cx="596125" cy="369332"/>
          </a:xfrm>
          <a:prstGeom prst="rect">
            <a:avLst/>
          </a:prstGeom>
          <a:noFill/>
        </p:spPr>
        <p:txBody>
          <a:bodyPr wrap="none" rtlCol="0">
            <a:spAutoFit/>
          </a:bodyPr>
          <a:lstStyle/>
          <a:p>
            <a:r>
              <a:rPr lang="en-TW" dirty="0"/>
              <a:t>light</a:t>
            </a:r>
          </a:p>
        </p:txBody>
      </p:sp>
      <p:sp>
        <p:nvSpPr>
          <p:cNvPr id="12" name="TextBox 11">
            <a:extLst>
              <a:ext uri="{FF2B5EF4-FFF2-40B4-BE49-F238E27FC236}">
                <a16:creationId xmlns:a16="http://schemas.microsoft.com/office/drawing/2014/main" id="{B314D2E7-FC52-9A66-A4BF-8FB2D868944B}"/>
              </a:ext>
            </a:extLst>
          </p:cNvPr>
          <p:cNvSpPr txBox="1"/>
          <p:nvPr/>
        </p:nvSpPr>
        <p:spPr>
          <a:xfrm>
            <a:off x="5826097" y="5353745"/>
            <a:ext cx="917431" cy="369332"/>
          </a:xfrm>
          <a:prstGeom prst="rect">
            <a:avLst/>
          </a:prstGeom>
          <a:noFill/>
        </p:spPr>
        <p:txBody>
          <a:bodyPr wrap="none" rtlCol="0">
            <a:spAutoFit/>
          </a:bodyPr>
          <a:lstStyle/>
          <a:p>
            <a:r>
              <a:rPr lang="en-TW" dirty="0"/>
              <a:t>transfer</a:t>
            </a:r>
          </a:p>
        </p:txBody>
      </p:sp>
      <p:sp>
        <p:nvSpPr>
          <p:cNvPr id="13" name="TextBox 12">
            <a:extLst>
              <a:ext uri="{FF2B5EF4-FFF2-40B4-BE49-F238E27FC236}">
                <a16:creationId xmlns:a16="http://schemas.microsoft.com/office/drawing/2014/main" id="{56459BE4-EE1E-D04B-27AE-C4F71542B62D}"/>
              </a:ext>
            </a:extLst>
          </p:cNvPr>
          <p:cNvSpPr txBox="1"/>
          <p:nvPr/>
        </p:nvSpPr>
        <p:spPr>
          <a:xfrm>
            <a:off x="5563806" y="5747299"/>
            <a:ext cx="1107996" cy="369332"/>
          </a:xfrm>
          <a:prstGeom prst="rect">
            <a:avLst/>
          </a:prstGeom>
          <a:noFill/>
        </p:spPr>
        <p:txBody>
          <a:bodyPr wrap="none" rtlCol="0">
            <a:spAutoFit/>
          </a:bodyPr>
          <a:lstStyle/>
          <a:p>
            <a:r>
              <a:rPr lang="en-TW" dirty="0"/>
              <a:t>electricity</a:t>
            </a:r>
          </a:p>
        </p:txBody>
      </p:sp>
      <p:sp>
        <p:nvSpPr>
          <p:cNvPr id="14" name="TextBox 13">
            <a:extLst>
              <a:ext uri="{FF2B5EF4-FFF2-40B4-BE49-F238E27FC236}">
                <a16:creationId xmlns:a16="http://schemas.microsoft.com/office/drawing/2014/main" id="{734EAD0B-C4A3-F07F-BA16-F0471630B118}"/>
              </a:ext>
            </a:extLst>
          </p:cNvPr>
          <p:cNvSpPr txBox="1"/>
          <p:nvPr/>
        </p:nvSpPr>
        <p:spPr>
          <a:xfrm>
            <a:off x="6278413" y="6180446"/>
            <a:ext cx="2012859" cy="369332"/>
          </a:xfrm>
          <a:prstGeom prst="rect">
            <a:avLst/>
          </a:prstGeom>
          <a:noFill/>
        </p:spPr>
        <p:txBody>
          <a:bodyPr wrap="none" rtlCol="0">
            <a:spAutoFit/>
          </a:bodyPr>
          <a:lstStyle/>
          <a:p>
            <a:r>
              <a:rPr lang="en-US" dirty="0"/>
              <a:t>C</a:t>
            </a:r>
            <a:r>
              <a:rPr lang="en-TW" dirty="0"/>
              <a:t>hemical processes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endParaRPr lang="zh-TW" altLang="en-US"/>
          </a:p>
        </p:txBody>
      </p:sp>
      <p:pic>
        <p:nvPicPr>
          <p:cNvPr id="2050" name="Picture 2"/>
          <p:cNvPicPr>
            <a:picLocks noGrp="1" noChangeAspect="1" noChangeArrowheads="1"/>
          </p:cNvPicPr>
          <p:nvPr>
            <p:ph idx="1"/>
          </p:nvPr>
        </p:nvPicPr>
        <p:blipFill>
          <a:blip r:embed="rId2" cstate="print"/>
          <a:stretch>
            <a:fillRect/>
          </a:stretch>
        </p:blipFill>
        <p:spPr bwMode="auto">
          <a:xfrm>
            <a:off x="179388" y="2566534"/>
            <a:ext cx="8785225" cy="1947181"/>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7</a:t>
            </a:fld>
            <a:endParaRPr lang="zh-TW" altLang="en-US"/>
          </a:p>
        </p:txBody>
      </p:sp>
      <p:sp>
        <p:nvSpPr>
          <p:cNvPr id="2" name="TextBox 1">
            <a:extLst>
              <a:ext uri="{FF2B5EF4-FFF2-40B4-BE49-F238E27FC236}">
                <a16:creationId xmlns:a16="http://schemas.microsoft.com/office/drawing/2014/main" id="{457807E1-98EA-717E-5EDC-6012F9931055}"/>
              </a:ext>
            </a:extLst>
          </p:cNvPr>
          <p:cNvSpPr txBox="1"/>
          <p:nvPr/>
        </p:nvSpPr>
        <p:spPr>
          <a:xfrm>
            <a:off x="2051720" y="2381868"/>
            <a:ext cx="596125" cy="369332"/>
          </a:xfrm>
          <a:prstGeom prst="rect">
            <a:avLst/>
          </a:prstGeom>
          <a:noFill/>
        </p:spPr>
        <p:txBody>
          <a:bodyPr wrap="none" rtlCol="0">
            <a:spAutoFit/>
          </a:bodyPr>
          <a:lstStyle/>
          <a:p>
            <a:r>
              <a:rPr lang="en-TW" dirty="0"/>
              <a:t>light</a:t>
            </a:r>
          </a:p>
        </p:txBody>
      </p:sp>
      <p:sp>
        <p:nvSpPr>
          <p:cNvPr id="3" name="TextBox 2">
            <a:extLst>
              <a:ext uri="{FF2B5EF4-FFF2-40B4-BE49-F238E27FC236}">
                <a16:creationId xmlns:a16="http://schemas.microsoft.com/office/drawing/2014/main" id="{BA8B02EB-DAFB-B1A8-AAC3-33F9032D076D}"/>
              </a:ext>
            </a:extLst>
          </p:cNvPr>
          <p:cNvSpPr txBox="1"/>
          <p:nvPr/>
        </p:nvSpPr>
        <p:spPr>
          <a:xfrm>
            <a:off x="3219714" y="2566534"/>
            <a:ext cx="1388201" cy="369332"/>
          </a:xfrm>
          <a:prstGeom prst="rect">
            <a:avLst/>
          </a:prstGeom>
          <a:noFill/>
        </p:spPr>
        <p:txBody>
          <a:bodyPr wrap="none" rtlCol="0">
            <a:spAutoFit/>
          </a:bodyPr>
          <a:lstStyle/>
          <a:p>
            <a:r>
              <a:rPr lang="en-US" dirty="0"/>
              <a:t>S</a:t>
            </a:r>
            <a:r>
              <a:rPr lang="en-TW" dirty="0"/>
              <a:t>olar battery</a:t>
            </a:r>
          </a:p>
        </p:txBody>
      </p:sp>
      <p:sp>
        <p:nvSpPr>
          <p:cNvPr id="4" name="TextBox 3">
            <a:extLst>
              <a:ext uri="{FF2B5EF4-FFF2-40B4-BE49-F238E27FC236}">
                <a16:creationId xmlns:a16="http://schemas.microsoft.com/office/drawing/2014/main" id="{D88F2926-8191-804A-AA09-B660ECE7F7DE}"/>
              </a:ext>
            </a:extLst>
          </p:cNvPr>
          <p:cNvSpPr txBox="1"/>
          <p:nvPr/>
        </p:nvSpPr>
        <p:spPr>
          <a:xfrm>
            <a:off x="4814065" y="2168357"/>
            <a:ext cx="1388201" cy="646331"/>
          </a:xfrm>
          <a:prstGeom prst="rect">
            <a:avLst/>
          </a:prstGeom>
          <a:noFill/>
        </p:spPr>
        <p:txBody>
          <a:bodyPr wrap="square" rtlCol="0">
            <a:spAutoFit/>
          </a:bodyPr>
          <a:lstStyle/>
          <a:p>
            <a:r>
              <a:rPr lang="en-US" dirty="0"/>
              <a:t>E</a:t>
            </a:r>
            <a:r>
              <a:rPr lang="en-TW" dirty="0"/>
              <a:t>lectric potential</a:t>
            </a:r>
          </a:p>
        </p:txBody>
      </p:sp>
      <p:sp>
        <p:nvSpPr>
          <p:cNvPr id="7" name="TextBox 6">
            <a:extLst>
              <a:ext uri="{FF2B5EF4-FFF2-40B4-BE49-F238E27FC236}">
                <a16:creationId xmlns:a16="http://schemas.microsoft.com/office/drawing/2014/main" id="{BE719288-4F96-F7FB-9F1C-166106F80202}"/>
              </a:ext>
            </a:extLst>
          </p:cNvPr>
          <p:cNvSpPr txBox="1"/>
          <p:nvPr/>
        </p:nvSpPr>
        <p:spPr>
          <a:xfrm>
            <a:off x="7648241" y="2199509"/>
            <a:ext cx="1316371" cy="646331"/>
          </a:xfrm>
          <a:prstGeom prst="rect">
            <a:avLst/>
          </a:prstGeom>
          <a:noFill/>
        </p:spPr>
        <p:txBody>
          <a:bodyPr wrap="square" rtlCol="0">
            <a:spAutoFit/>
          </a:bodyPr>
          <a:lstStyle/>
          <a:p>
            <a:r>
              <a:rPr lang="en-US" dirty="0"/>
              <a:t>M</a:t>
            </a:r>
            <a:r>
              <a:rPr lang="en-TW" dirty="0"/>
              <a:t>echanical potential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endParaRPr lang="zh-TW" altLang="en-US"/>
          </a:p>
        </p:txBody>
      </p:sp>
      <p:pic>
        <p:nvPicPr>
          <p:cNvPr id="3074" name="Picture 2"/>
          <p:cNvPicPr>
            <a:picLocks noGrp="1" noChangeAspect="1" noChangeArrowheads="1"/>
          </p:cNvPicPr>
          <p:nvPr>
            <p:ph idx="1"/>
          </p:nvPr>
        </p:nvPicPr>
        <p:blipFill>
          <a:blip r:embed="rId3" cstate="print"/>
          <a:stretch>
            <a:fillRect/>
          </a:stretch>
        </p:blipFill>
        <p:spPr bwMode="auto">
          <a:xfrm>
            <a:off x="179388" y="994503"/>
            <a:ext cx="8785225" cy="5091244"/>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8</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endParaRPr lang="zh-TW" altLang="en-US"/>
          </a:p>
        </p:txBody>
      </p:sp>
      <p:pic>
        <p:nvPicPr>
          <p:cNvPr id="4098" name="Picture 2"/>
          <p:cNvPicPr>
            <a:picLocks noGrp="1" noChangeAspect="1" noChangeArrowheads="1"/>
          </p:cNvPicPr>
          <p:nvPr>
            <p:ph idx="1"/>
          </p:nvPr>
        </p:nvPicPr>
        <p:blipFill>
          <a:blip r:embed="rId2" cstate="print"/>
          <a:stretch>
            <a:fillRect/>
          </a:stretch>
        </p:blipFill>
        <p:spPr bwMode="auto">
          <a:xfrm>
            <a:off x="179388" y="942192"/>
            <a:ext cx="8785225" cy="5195865"/>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9</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永續課程講義範本1">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永續課程講義範本1" id="{1528A92D-3ECA-4471-B35D-8D8E4312FCCC}" vid="{B593B868-0227-43A5-9D1A-6504591ED761}"/>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永續課程講義範本1</Template>
  <TotalTime>255</TotalTime>
  <Words>2594</Words>
  <Application>Microsoft Macintosh PowerPoint</Application>
  <PresentationFormat>On-screen Show (4:3)</PresentationFormat>
  <Paragraphs>202</Paragraphs>
  <Slides>41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Calibri Light</vt:lpstr>
      <vt:lpstr>Times New Roman</vt:lpstr>
      <vt:lpstr>永續課程講義範本1</vt:lpstr>
      <vt:lpstr>能源運用類型及力學轉換 Types of energy use and mechanical conversion</vt:lpstr>
      <vt:lpstr>簡介Introduction</vt:lpstr>
      <vt:lpstr>PowerPoint Presentation</vt:lpstr>
      <vt:lpstr>能量形式及能量轉換Energy forms and energy conversion</vt:lpstr>
      <vt:lpstr>能量形式及能量轉換Energy forms and energy conversion</vt:lpstr>
      <vt:lpstr>PowerPoint Presentation</vt:lpstr>
      <vt:lpstr>PowerPoint Presentation</vt:lpstr>
      <vt:lpstr>PowerPoint Presentation</vt:lpstr>
      <vt:lpstr>PowerPoint Presentation</vt:lpstr>
      <vt:lpstr>PowerPoint Presentation</vt:lpstr>
      <vt:lpstr>運動</vt:lpstr>
      <vt:lpstr>Newton’s Laws of motion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Toyota Prius 混合車，市區為 51 mpg，高速公路為 48 mpg。The Toyota Prius Hybrid gets 51 mpg city and 48 mpg highway.</vt:lpstr>
      <vt:lpstr>能量及功 energy and work</vt:lpstr>
      <vt:lpstr>PowerPoint Presentation</vt:lpstr>
      <vt:lpstr>PowerPoint Presentation</vt:lpstr>
      <vt:lpstr>PowerPoint Presentation</vt:lpstr>
      <vt:lpstr>PowerPoint Presentation</vt:lpstr>
      <vt:lpstr>PowerPoint Presentation</vt:lpstr>
      <vt:lpstr>PowerPoint Presentation</vt:lpstr>
      <vt:lpstr>功及能量的範例 Examples of work and energy</vt:lpstr>
      <vt:lpstr>功及能量的範例 Examples of work and energy</vt:lpstr>
      <vt:lpstr>位於美國華盛頓州 Cascade 山西部的 Ross 水壩，其水力機房位於壩底，利用水的位能驅動發電機。 The Ross Dam, located west of the Cascade Mountains in Washington State, USA, has a hydraulic engine room located at the bottom of the dam, which uses the potential energy of water to drive a generator.</vt:lpstr>
      <vt:lpstr>PowerPoint Presentation</vt:lpstr>
      <vt:lpstr>PowerPoint Presentation</vt:lpstr>
      <vt:lpstr>功率power</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3-1能量力學(35)</dc:title>
  <dc:creator>FHTLAB</dc:creator>
  <cp:lastModifiedBy>da yoda</cp:lastModifiedBy>
  <cp:revision>19</cp:revision>
  <dcterms:created xsi:type="dcterms:W3CDTF">2013-01-29T07:27:32Z</dcterms:created>
  <dcterms:modified xsi:type="dcterms:W3CDTF">2024-02-07T07:25:43Z</dcterms:modified>
</cp:coreProperties>
</file>