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51"/>
  </p:notesMasterIdLst>
  <p:handoutMasterIdLst>
    <p:handoutMasterId r:id="rId52"/>
  </p:handoutMasterIdLst>
  <p:sldIdLst>
    <p:sldId id="256" r:id="rId2"/>
    <p:sldId id="257" r:id="rId3"/>
    <p:sldId id="308" r:id="rId4"/>
    <p:sldId id="259" r:id="rId5"/>
    <p:sldId id="261" r:id="rId6"/>
    <p:sldId id="262" r:id="rId7"/>
    <p:sldId id="312" r:id="rId8"/>
    <p:sldId id="263" r:id="rId9"/>
    <p:sldId id="264" r:id="rId10"/>
    <p:sldId id="265" r:id="rId11"/>
    <p:sldId id="266" r:id="rId12"/>
    <p:sldId id="267" r:id="rId13"/>
    <p:sldId id="309" r:id="rId14"/>
    <p:sldId id="269" r:id="rId15"/>
    <p:sldId id="270" r:id="rId16"/>
    <p:sldId id="271" r:id="rId17"/>
    <p:sldId id="272" r:id="rId18"/>
    <p:sldId id="274" r:id="rId19"/>
    <p:sldId id="273" r:id="rId20"/>
    <p:sldId id="275" r:id="rId21"/>
    <p:sldId id="277" r:id="rId22"/>
    <p:sldId id="278" r:id="rId23"/>
    <p:sldId id="279" r:id="rId24"/>
    <p:sldId id="280" r:id="rId25"/>
    <p:sldId id="281" r:id="rId26"/>
    <p:sldId id="283" r:id="rId27"/>
    <p:sldId id="284" r:id="rId28"/>
    <p:sldId id="282" r:id="rId29"/>
    <p:sldId id="285" r:id="rId30"/>
    <p:sldId id="311" r:id="rId31"/>
    <p:sldId id="287" r:id="rId32"/>
    <p:sldId id="288" r:id="rId33"/>
    <p:sldId id="289" r:id="rId34"/>
    <p:sldId id="290" r:id="rId35"/>
    <p:sldId id="307" r:id="rId36"/>
    <p:sldId id="310"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61" autoAdjust="0"/>
  </p:normalViewPr>
  <p:slideViewPr>
    <p:cSldViewPr>
      <p:cViewPr varScale="1">
        <p:scale>
          <a:sx n="91" d="100"/>
          <a:sy n="91" d="100"/>
        </p:scale>
        <p:origin x="496" y="176"/>
      </p:cViewPr>
      <p:guideLst>
        <p:guide orient="horz" pos="2160"/>
        <p:guide pos="2880"/>
      </p:guideLst>
    </p:cSldViewPr>
  </p:slideViewPr>
  <p:notesTextViewPr>
    <p:cViewPr>
      <p:scale>
        <a:sx n="100" d="100"/>
        <a:sy n="100" d="100"/>
      </p:scale>
      <p:origin x="0" y="0"/>
    </p:cViewPr>
  </p:notesTextViewPr>
  <p:notesViewPr>
    <p:cSldViewPr>
      <p:cViewPr varScale="1">
        <p:scale>
          <a:sx n="64" d="100"/>
          <a:sy n="64" d="100"/>
        </p:scale>
        <p:origin x="3115"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C2A206-4631-4B3B-AE6E-BFAE9F4B65A5}" type="datetimeFigureOut">
              <a:rPr lang="zh-TW" altLang="en-US" smtClean="0"/>
              <a:t>2024/2/7</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3F0610-7C76-490B-BB42-0FACDD6B8001}" type="slidenum">
              <a:rPr lang="zh-TW" altLang="en-US" smtClean="0"/>
              <a:t>‹#›</a:t>
            </a:fld>
            <a:endParaRPr lang="zh-TW" altLang="en-US"/>
          </a:p>
        </p:txBody>
      </p:sp>
    </p:spTree>
    <p:extLst>
      <p:ext uri="{BB962C8B-B14F-4D97-AF65-F5344CB8AC3E}">
        <p14:creationId xmlns:p14="http://schemas.microsoft.com/office/powerpoint/2010/main" val="379163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9944C-7B2F-4264-836B-DD1687E49A8A}" type="datetimeFigureOut">
              <a:rPr lang="zh-TW" altLang="en-US" smtClean="0"/>
              <a:pPr/>
              <a:t>2024/2/7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76EE7-D956-4EE8-92AE-7D59446EDD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28650" y="1600200"/>
            <a:ext cx="7886700" cy="2240280"/>
          </a:xfrm>
        </p:spPr>
        <p:txBody>
          <a:bodyPr anchor="b">
            <a:normAutofit/>
          </a:bodyPr>
          <a:lstStyle>
            <a:lvl1pPr algn="ctr" latinLnBrk="0">
              <a:defRPr lang="zh-TW" sz="4000" b="1">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628650" y="3854659"/>
            <a:ext cx="7886700" cy="1143000"/>
          </a:xfrm>
        </p:spPr>
        <p:txBody>
          <a:bodyPr>
            <a:normAutofit/>
          </a:bodyPr>
          <a:lstStyle>
            <a:lvl1pPr marL="0" indent="0" algn="ctr" latinLnBrk="0">
              <a:buNone/>
              <a:defRPr lang="zh-TW" sz="26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dirty="0"/>
          </a:p>
        </p:txBody>
      </p:sp>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25942959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含標題的圖片">
    <p:spTree>
      <p:nvGrpSpPr>
        <p:cNvPr id="1" name=""/>
        <p:cNvGrpSpPr/>
        <p:nvPr/>
      </p:nvGrpSpPr>
      <p:grpSpPr>
        <a:xfrm>
          <a:off x="0" y="0"/>
          <a:ext cx="0" cy="0"/>
          <a:chOff x="0" y="0"/>
          <a:chExt cx="0" cy="0"/>
        </a:xfrm>
      </p:grpSpPr>
      <p:sp>
        <p:nvSpPr>
          <p:cNvPr id="8" name="矩形 7"/>
          <p:cNvSpPr/>
          <p:nvPr/>
        </p:nvSpPr>
        <p:spPr>
          <a:xfrm>
            <a:off x="6115050" y="0"/>
            <a:ext cx="302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 name="文字版面配置區 3"/>
          <p:cNvSpPr>
            <a:spLocks noGrp="1"/>
          </p:cNvSpPr>
          <p:nvPr>
            <p:ph type="body" sz="half" idx="2"/>
          </p:nvPr>
        </p:nvSpPr>
        <p:spPr>
          <a:xfrm>
            <a:off x="6399610" y="4591761"/>
            <a:ext cx="2344340" cy="1580440"/>
          </a:xfrm>
        </p:spPr>
        <p:txBody>
          <a:bodyPr/>
          <a:lstStyle>
            <a:lvl1pPr marL="0" indent="0" latinLnBrk="0">
              <a:spcBef>
                <a:spcPts val="600"/>
              </a:spcBef>
              <a:buNone/>
              <a:defRPr lang="zh-TW" sz="1200">
                <a:solidFill>
                  <a:schemeClr val="bg1"/>
                </a:solidFill>
              </a:defRPr>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2" name="標題 1"/>
          <p:cNvSpPr>
            <a:spLocks noGrp="1"/>
          </p:cNvSpPr>
          <p:nvPr>
            <p:ph type="title"/>
          </p:nvPr>
        </p:nvSpPr>
        <p:spPr>
          <a:xfrm>
            <a:off x="6399610" y="1714500"/>
            <a:ext cx="2344340" cy="2877260"/>
          </a:xfrm>
        </p:spPr>
        <p:txBody>
          <a:bodyPr anchor="b">
            <a:normAutofit/>
          </a:bodyPr>
          <a:lstStyle>
            <a:lvl1pPr latinLnBrk="0">
              <a:defRPr lang="zh-TW" sz="2600">
                <a:solidFill>
                  <a:schemeClr val="bg1"/>
                </a:solidFill>
              </a:defRPr>
            </a:lvl1pPr>
          </a:lstStyle>
          <a:p>
            <a:r>
              <a:rPr lang="zh-TW" altLang="en-US"/>
              <a:t>按一下以編輯母片標題樣式</a:t>
            </a:r>
            <a:endParaRPr lang="zh-TW" dirty="0"/>
          </a:p>
        </p:txBody>
      </p:sp>
      <p:sp>
        <p:nvSpPr>
          <p:cNvPr id="6" name="圖片版面配置區 2"/>
          <p:cNvSpPr>
            <a:spLocks noGrp="1"/>
          </p:cNvSpPr>
          <p:nvPr>
            <p:ph type="pic" idx="1"/>
          </p:nvPr>
        </p:nvSpPr>
        <p:spPr>
          <a:xfrm>
            <a:off x="0" y="1"/>
            <a:ext cx="6076188" cy="6857999"/>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dirty="0"/>
          </a:p>
        </p:txBody>
      </p:sp>
    </p:spTree>
    <p:extLst>
      <p:ext uri="{BB962C8B-B14F-4D97-AF65-F5344CB8AC3E}">
        <p14:creationId xmlns:p14="http://schemas.microsoft.com/office/powerpoint/2010/main" val="80198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36665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457200"/>
            <a:ext cx="1457325" cy="5719762"/>
          </a:xfrm>
        </p:spPr>
        <p:txBody>
          <a:bodyPr vert="eaVert"/>
          <a:lstStyle/>
          <a:p>
            <a:r>
              <a:rPr lang="zh-TW" altLang="en-US"/>
              <a:t>按一下以編輯母片標題樣式</a:t>
            </a:r>
            <a:endParaRPr lang="zh-TW"/>
          </a:p>
        </p:txBody>
      </p:sp>
      <p:sp>
        <p:nvSpPr>
          <p:cNvPr id="3" name="直排文字版面配置區 2"/>
          <p:cNvSpPr>
            <a:spLocks noGrp="1"/>
          </p:cNvSpPr>
          <p:nvPr>
            <p:ph type="body" orient="vert" idx="1"/>
          </p:nvPr>
        </p:nvSpPr>
        <p:spPr>
          <a:xfrm>
            <a:off x="1143000" y="457200"/>
            <a:ext cx="5286375" cy="5719762"/>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75368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含圖片的標題投影片">
    <p:bg>
      <p:bgRef idx="1001">
        <a:schemeClr val="bg1"/>
      </p:bgRef>
    </p:bg>
    <p:spTree>
      <p:nvGrpSpPr>
        <p:cNvPr id="1" name=""/>
        <p:cNvGrpSpPr/>
        <p:nvPr/>
      </p:nvGrpSpPr>
      <p:grpSpPr>
        <a:xfrm>
          <a:off x="0" y="0"/>
          <a:ext cx="0" cy="0"/>
          <a:chOff x="0" y="0"/>
          <a:chExt cx="0" cy="0"/>
        </a:xfrm>
      </p:grpSpPr>
      <p:sp>
        <p:nvSpPr>
          <p:cNvPr id="8" name="矩形 7"/>
          <p:cNvSpPr/>
          <p:nvPr/>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ctrTitle"/>
          </p:nvPr>
        </p:nvSpPr>
        <p:spPr>
          <a:xfrm>
            <a:off x="400050" y="5115656"/>
            <a:ext cx="8343900" cy="914400"/>
          </a:xfrm>
        </p:spPr>
        <p:txBody>
          <a:bodyPr anchor="b">
            <a:normAutofit/>
          </a:bodyPr>
          <a:lstStyle>
            <a:lvl1pPr algn="ctr" latinLnBrk="0">
              <a:defRPr lang="zh-TW" sz="3300" spc="-38" baseline="0">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400050" y="6043123"/>
            <a:ext cx="8343900" cy="571500"/>
          </a:xfrm>
        </p:spPr>
        <p:txBody>
          <a:bodyPr>
            <a:normAutofit/>
          </a:bodyPr>
          <a:lstStyle>
            <a:lvl1pPr marL="0" indent="0" algn="ctr" latinLnBrk="0">
              <a:spcBef>
                <a:spcPts val="0"/>
              </a:spcBef>
              <a:buNone/>
              <a:defRPr lang="zh-TW" sz="15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a:p>
        </p:txBody>
      </p:sp>
      <p:sp>
        <p:nvSpPr>
          <p:cNvPr id="9" name="圖片版面配置區 2"/>
          <p:cNvSpPr>
            <a:spLocks noGrp="1"/>
          </p:cNvSpPr>
          <p:nvPr>
            <p:ph type="pic" idx="10"/>
          </p:nvPr>
        </p:nvSpPr>
        <p:spPr>
          <a:xfrm>
            <a:off x="1"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3" name="圖片版面配置區 2"/>
          <p:cNvSpPr>
            <a:spLocks noGrp="1"/>
          </p:cNvSpPr>
          <p:nvPr>
            <p:ph type="pic" idx="11"/>
          </p:nvPr>
        </p:nvSpPr>
        <p:spPr>
          <a:xfrm>
            <a:off x="306324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4" name="圖片版面配置區 2"/>
          <p:cNvSpPr>
            <a:spLocks noGrp="1"/>
          </p:cNvSpPr>
          <p:nvPr>
            <p:ph type="pic" idx="12"/>
          </p:nvPr>
        </p:nvSpPr>
        <p:spPr>
          <a:xfrm>
            <a:off x="612648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Tree>
    <p:extLst>
      <p:ext uri="{BB962C8B-B14F-4D97-AF65-F5344CB8AC3E}">
        <p14:creationId xmlns:p14="http://schemas.microsoft.com/office/powerpoint/2010/main" val="560357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a:xfrm>
            <a:off x="1143000" y="116632"/>
            <a:ext cx="6858000" cy="595536"/>
          </a:xfrm>
        </p:spPr>
        <p:txBody>
          <a:bodyPr/>
          <a:lstStyle>
            <a:lvl1pPr>
              <a:defRPr>
                <a:latin typeface="Times New Roman" panose="02020603050405020304" pitchFamily="18" charset="0"/>
                <a:cs typeface="Times New Roman" panose="02020603050405020304" pitchFamily="18" charset="0"/>
              </a:defRPr>
            </a:lvl1pPr>
          </a:lstStyle>
          <a:p>
            <a:r>
              <a:rPr lang="zh-TW" altLang="en-US" dirty="0"/>
              <a:t>按一下以編輯母片標題樣式</a:t>
            </a:r>
            <a:endParaRPr lang="zh-TW" dirty="0"/>
          </a:p>
        </p:txBody>
      </p:sp>
      <p:sp>
        <p:nvSpPr>
          <p:cNvPr id="3" name="內容版面配置區 2"/>
          <p:cNvSpPr>
            <a:spLocks noGrp="1"/>
          </p:cNvSpPr>
          <p:nvPr>
            <p:ph idx="1"/>
          </p:nvPr>
        </p:nvSpPr>
        <p:spPr>
          <a:xfrm>
            <a:off x="179512" y="908720"/>
            <a:ext cx="8784976" cy="5263480"/>
          </a:xfrm>
        </p:spPr>
        <p:txBody>
          <a:bodyPr/>
          <a:lstStyle>
            <a:lvl1pPr>
              <a:defRPr>
                <a:solidFill>
                  <a:schemeClr val="tx2"/>
                </a:solidFill>
                <a:latin typeface="Times New Roman" panose="02020603050405020304" pitchFamily="18" charset="0"/>
                <a:ea typeface="+mn-ea"/>
                <a:cs typeface="Times New Roman" panose="02020603050405020304" pitchFamily="18" charset="0"/>
              </a:defRPr>
            </a:lvl1pPr>
            <a:lvl2pPr>
              <a:defRPr>
                <a:solidFill>
                  <a:schemeClr val="tx2"/>
                </a:solidFill>
                <a:latin typeface="Times New Roman" panose="02020603050405020304" pitchFamily="18" charset="0"/>
                <a:ea typeface="+mn-ea"/>
                <a:cs typeface="Times New Roman" panose="02020603050405020304" pitchFamily="18" charset="0"/>
              </a:defRPr>
            </a:lvl2pPr>
            <a:lvl3pPr>
              <a:defRPr>
                <a:solidFill>
                  <a:schemeClr val="tx2"/>
                </a:solidFill>
                <a:latin typeface="Times New Roman" panose="02020603050405020304" pitchFamily="18" charset="0"/>
                <a:ea typeface="+mn-ea"/>
                <a:cs typeface="Times New Roman" panose="02020603050405020304" pitchFamily="18" charset="0"/>
              </a:defRPr>
            </a:lvl3pPr>
            <a:lvl4pPr>
              <a:defRPr>
                <a:solidFill>
                  <a:schemeClr val="tx2"/>
                </a:solidFill>
                <a:latin typeface="Times New Roman" panose="02020603050405020304" pitchFamily="18" charset="0"/>
                <a:ea typeface="+mn-ea"/>
                <a:cs typeface="Times New Roman" panose="02020603050405020304" pitchFamily="18" charset="0"/>
              </a:defRPr>
            </a:lvl4pPr>
            <a:lvl5pPr>
              <a:defRPr>
                <a:solidFill>
                  <a:schemeClr val="tx2"/>
                </a:solidFill>
                <a:latin typeface="Times New Roman" panose="02020603050405020304" pitchFamily="18" charset="0"/>
                <a:ea typeface="+mn-ea"/>
                <a:cs typeface="Times New Roman" panose="02020603050405020304" pitchFamily="18" charset="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424837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章節標題">
    <p:bg>
      <p:bgPr>
        <a:solidFill>
          <a:schemeClr val="accent1"/>
        </a:solidFill>
        <a:effectLst/>
      </p:bgPr>
    </p:bg>
    <p:spTree>
      <p:nvGrpSpPr>
        <p:cNvPr id="1" name=""/>
        <p:cNvGrpSpPr/>
        <p:nvPr/>
      </p:nvGrpSpPr>
      <p:grpSpPr>
        <a:xfrm>
          <a:off x="0" y="0"/>
          <a:ext cx="0" cy="0"/>
          <a:chOff x="0" y="0"/>
          <a:chExt cx="0" cy="0"/>
        </a:xfrm>
      </p:grpSpPr>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title"/>
          </p:nvPr>
        </p:nvSpPr>
        <p:spPr>
          <a:xfrm>
            <a:off x="623888" y="2514600"/>
            <a:ext cx="7886700" cy="2743200"/>
          </a:xfrm>
        </p:spPr>
        <p:txBody>
          <a:bodyPr anchor="b">
            <a:normAutofit/>
          </a:bodyPr>
          <a:lstStyle>
            <a:lvl1pPr algn="ctr" latinLnBrk="0">
              <a:defRPr lang="zh-TW" sz="3500" spc="-38" baseline="0">
                <a:solidFill>
                  <a:schemeClr val="bg1"/>
                </a:solidFill>
              </a:defRPr>
            </a:lvl1pPr>
          </a:lstStyle>
          <a:p>
            <a:r>
              <a:rPr lang="zh-TW" altLang="en-US"/>
              <a:t>按一下以編輯母片標題樣式</a:t>
            </a:r>
            <a:endParaRPr lang="zh-TW" dirty="0"/>
          </a:p>
        </p:txBody>
      </p:sp>
      <p:sp>
        <p:nvSpPr>
          <p:cNvPr id="3" name="文字版面配置區 2"/>
          <p:cNvSpPr>
            <a:spLocks noGrp="1"/>
          </p:cNvSpPr>
          <p:nvPr>
            <p:ph type="body" idx="1"/>
          </p:nvPr>
        </p:nvSpPr>
        <p:spPr>
          <a:xfrm>
            <a:off x="623888" y="5257800"/>
            <a:ext cx="7886700" cy="914400"/>
          </a:xfrm>
        </p:spPr>
        <p:txBody>
          <a:bodyPr>
            <a:normAutofit/>
          </a:bodyPr>
          <a:lstStyle>
            <a:lvl1pPr marL="0" indent="0" algn="ctr" latinLnBrk="0">
              <a:spcBef>
                <a:spcPts val="0"/>
              </a:spcBef>
              <a:buNone/>
              <a:defRPr lang="zh-TW" sz="2400" cap="all" spc="38" baseline="0">
                <a:solidFill>
                  <a:schemeClr val="bg1"/>
                </a:solidFill>
              </a:defRPr>
            </a:lvl1pPr>
            <a:lvl2pPr marL="342900" indent="0" latinLnBrk="0">
              <a:buNone/>
              <a:defRPr lang="zh-TW" sz="1500"/>
            </a:lvl2pPr>
            <a:lvl3pPr marL="685800" indent="0" latinLnBrk="0">
              <a:buNone/>
              <a:defRPr lang="zh-TW" sz="1350"/>
            </a:lvl3pPr>
            <a:lvl4pPr marL="1028700" indent="0" latinLnBrk="0">
              <a:buNone/>
              <a:defRPr lang="zh-TW" sz="1200"/>
            </a:lvl4pPr>
            <a:lvl5pPr marL="1371600" indent="0" latinLnBrk="0">
              <a:buNone/>
              <a:defRPr lang="zh-TW" sz="1200"/>
            </a:lvl5pPr>
            <a:lvl6pPr marL="1714500" indent="0" latinLnBrk="0">
              <a:buNone/>
              <a:defRPr lang="zh-TW" sz="1200"/>
            </a:lvl6pPr>
            <a:lvl7pPr marL="2057400" indent="0" latinLnBrk="0">
              <a:buNone/>
              <a:defRPr lang="zh-TW" sz="1200"/>
            </a:lvl7pPr>
            <a:lvl8pPr marL="2400300" indent="0" latinLnBrk="0">
              <a:buNone/>
              <a:defRPr lang="zh-TW" sz="1200"/>
            </a:lvl8pPr>
            <a:lvl9pPr marL="2743200" indent="0" latinLnBrk="0">
              <a:buNone/>
              <a:defRPr lang="zh-TW" sz="1200"/>
            </a:lvl9pPr>
          </a:lstStyle>
          <a:p>
            <a:pPr lvl="0"/>
            <a:r>
              <a:rPr lang="zh-TW" altLang="en-US"/>
              <a:t>編輯母片文字樣式</a:t>
            </a:r>
          </a:p>
        </p:txBody>
      </p:sp>
    </p:spTree>
    <p:extLst>
      <p:ext uri="{BB962C8B-B14F-4D97-AF65-F5344CB8AC3E}">
        <p14:creationId xmlns:p14="http://schemas.microsoft.com/office/powerpoint/2010/main" val="4020831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dirty="0"/>
              <a:t>按一下以編輯母片標題樣式</a:t>
            </a:r>
            <a:endParaRPr lang="zh-TW" dirty="0"/>
          </a:p>
        </p:txBody>
      </p:sp>
      <p:sp>
        <p:nvSpPr>
          <p:cNvPr id="3" name="內容版面配置區 2"/>
          <p:cNvSpPr>
            <a:spLocks noGrp="1"/>
          </p:cNvSpPr>
          <p:nvPr>
            <p:ph sz="half" idx="1"/>
          </p:nvPr>
        </p:nvSpPr>
        <p:spPr>
          <a:xfrm>
            <a:off x="114300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內容版面配置區 3"/>
          <p:cNvSpPr>
            <a:spLocks noGrp="1"/>
          </p:cNvSpPr>
          <p:nvPr>
            <p:ph sz="half" idx="2"/>
          </p:nvPr>
        </p:nvSpPr>
        <p:spPr>
          <a:xfrm>
            <a:off x="462915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日期版面配置區 4"/>
          <p:cNvSpPr>
            <a:spLocks noGrp="1"/>
          </p:cNvSpPr>
          <p:nvPr>
            <p:ph type="dt" sz="half" idx="10"/>
          </p:nvPr>
        </p:nvSpPr>
        <p:spPr/>
        <p:txBody>
          <a:bodyPr/>
          <a:lstStyle/>
          <a:p>
            <a:endParaRPr lang="zh-TW" alt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16868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文字版面配置區 2"/>
          <p:cNvSpPr>
            <a:spLocks noGrp="1"/>
          </p:cNvSpPr>
          <p:nvPr>
            <p:ph type="body" idx="1"/>
          </p:nvPr>
        </p:nvSpPr>
        <p:spPr>
          <a:xfrm>
            <a:off x="1145286"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4" name="內容版面配置區 3"/>
          <p:cNvSpPr>
            <a:spLocks noGrp="1"/>
          </p:cNvSpPr>
          <p:nvPr>
            <p:ph sz="half" idx="2"/>
          </p:nvPr>
        </p:nvSpPr>
        <p:spPr>
          <a:xfrm>
            <a:off x="1145286"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文字版面配置區 4"/>
          <p:cNvSpPr>
            <a:spLocks noGrp="1"/>
          </p:cNvSpPr>
          <p:nvPr>
            <p:ph type="body" sz="quarter" idx="3"/>
          </p:nvPr>
        </p:nvSpPr>
        <p:spPr>
          <a:xfrm>
            <a:off x="4629150"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6" name="內容版面配置區 5"/>
          <p:cNvSpPr>
            <a:spLocks noGrp="1"/>
          </p:cNvSpPr>
          <p:nvPr>
            <p:ph sz="quarter" idx="4"/>
          </p:nvPr>
        </p:nvSpPr>
        <p:spPr>
          <a:xfrm>
            <a:off x="4629150"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7" name="日期版面配置區 6"/>
          <p:cNvSpPr>
            <a:spLocks noGrp="1"/>
          </p:cNvSpPr>
          <p:nvPr>
            <p:ph type="dt" sz="half" idx="10"/>
          </p:nvPr>
        </p:nvSpPr>
        <p:spPr/>
        <p:txBody>
          <a:bodyPr/>
          <a:lstStyle/>
          <a:p>
            <a:endParaRPr lang="zh-TW" altLang="en-US" dirty="0"/>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71242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日期版面配置區 2"/>
          <p:cNvSpPr>
            <a:spLocks noGrp="1"/>
          </p:cNvSpPr>
          <p:nvPr>
            <p:ph type="dt" sz="half" idx="10"/>
          </p:nvPr>
        </p:nvSpPr>
        <p:spPr/>
        <p:txBody>
          <a:bodyPr/>
          <a:lstStyle/>
          <a:p>
            <a:endParaRPr lang="zh-TW" altLang="en-US"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59693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19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113859" y="1714498"/>
            <a:ext cx="2630091" cy="2880360"/>
          </a:xfrm>
        </p:spPr>
        <p:txBody>
          <a:bodyPr anchor="b">
            <a:normAutofit/>
          </a:bodyPr>
          <a:lstStyle>
            <a:lvl1pPr latinLnBrk="0">
              <a:defRPr lang="zh-TW" sz="2600"/>
            </a:lvl1pPr>
          </a:lstStyle>
          <a:p>
            <a:r>
              <a:rPr lang="zh-TW" altLang="en-US"/>
              <a:t>按一下以編輯母片標題樣式</a:t>
            </a:r>
            <a:endParaRPr lang="zh-TW" dirty="0"/>
          </a:p>
        </p:txBody>
      </p:sp>
      <p:sp>
        <p:nvSpPr>
          <p:cNvPr id="3" name="內容版面配置區 2"/>
          <p:cNvSpPr>
            <a:spLocks noGrp="1"/>
          </p:cNvSpPr>
          <p:nvPr>
            <p:ph idx="1"/>
          </p:nvPr>
        </p:nvSpPr>
        <p:spPr>
          <a:xfrm>
            <a:off x="397765" y="457200"/>
            <a:ext cx="5431583" cy="5715000"/>
          </a:xfrm>
        </p:spPr>
        <p:txBody>
          <a:bodyPr>
            <a:normAutofit/>
          </a:bodyPr>
          <a:lstStyle>
            <a:lvl1pPr latinLnBrk="0">
              <a:defRPr lang="zh-TW" sz="2400"/>
            </a:lvl1pPr>
            <a:lvl2pPr latinLnBrk="0">
              <a:defRPr lang="zh-TW" sz="2400"/>
            </a:lvl2pPr>
            <a:lvl3pPr latinLnBrk="0">
              <a:defRPr lang="zh-TW" sz="2400"/>
            </a:lvl3pPr>
            <a:lvl4pPr latinLnBrk="0">
              <a:defRPr lang="zh-TW" sz="2400"/>
            </a:lvl4pPr>
            <a:lvl5pPr latinLnBrk="0">
              <a:defRPr lang="zh-TW" sz="24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文字版面配置區 3"/>
          <p:cNvSpPr>
            <a:spLocks noGrp="1"/>
          </p:cNvSpPr>
          <p:nvPr>
            <p:ph type="body" sz="half" idx="2"/>
          </p:nvPr>
        </p:nvSpPr>
        <p:spPr>
          <a:xfrm>
            <a:off x="6113859" y="4590288"/>
            <a:ext cx="2635923" cy="1581912"/>
          </a:xfrm>
        </p:spPr>
        <p:txBody>
          <a:bodyPr/>
          <a:lstStyle>
            <a:lvl1pPr marL="0" indent="0" latinLnBrk="0">
              <a:spcBef>
                <a:spcPts val="600"/>
              </a:spcBef>
              <a:buNone/>
              <a:defRPr lang="zh-TW" sz="1200"/>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736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6583680"/>
            <a:ext cx="9144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版面配置區 1"/>
          <p:cNvSpPr>
            <a:spLocks noGrp="1"/>
          </p:cNvSpPr>
          <p:nvPr>
            <p:ph type="title"/>
          </p:nvPr>
        </p:nvSpPr>
        <p:spPr>
          <a:xfrm>
            <a:off x="1143000" y="457200"/>
            <a:ext cx="6858000" cy="1143000"/>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143000" y="1714500"/>
            <a:ext cx="6858000" cy="44577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6140931" y="6601556"/>
            <a:ext cx="1150548" cy="228600"/>
          </a:xfrm>
          <a:prstGeom prst="rect">
            <a:avLst/>
          </a:prstGeom>
        </p:spPr>
        <p:txBody>
          <a:bodyPr vert="horz" lIns="91440" tIns="45720" rIns="91440" bIns="45720" rtlCol="0" anchor="ctr"/>
          <a:lstStyle>
            <a:lvl1pPr algn="r" latinLnBrk="0">
              <a:defRPr lang="zh-TW" sz="600">
                <a:solidFill>
                  <a:schemeClr val="bg1"/>
                </a:solidFill>
              </a:defRPr>
            </a:lvl1pPr>
          </a:lstStyle>
          <a:p>
            <a:endParaRPr lang="zh-TW" altLang="en-US" dirty="0"/>
          </a:p>
        </p:txBody>
      </p:sp>
      <p:sp>
        <p:nvSpPr>
          <p:cNvPr id="5" name="頁尾版面配置區 4"/>
          <p:cNvSpPr>
            <a:spLocks noGrp="1"/>
          </p:cNvSpPr>
          <p:nvPr>
            <p:ph type="ftr" sz="quarter" idx="3"/>
          </p:nvPr>
        </p:nvSpPr>
        <p:spPr>
          <a:xfrm>
            <a:off x="1143000" y="6601556"/>
            <a:ext cx="4868536" cy="228600"/>
          </a:xfrm>
          <a:prstGeom prst="rect">
            <a:avLst/>
          </a:prstGeom>
        </p:spPr>
        <p:txBody>
          <a:bodyPr vert="horz" lIns="91440" tIns="45720" rIns="91440" bIns="45720" rtlCol="0" anchor="ctr"/>
          <a:lstStyle>
            <a:lvl1pPr algn="l" latinLnBrk="0">
              <a:defRPr lang="zh-TW" sz="600">
                <a:solidFill>
                  <a:schemeClr val="bg1"/>
                </a:solidFill>
              </a:defRPr>
            </a:lvl1pPr>
          </a:lstStyle>
          <a:p>
            <a:endParaRPr lang="zh-TW" altLang="en-US"/>
          </a:p>
        </p:txBody>
      </p:sp>
      <p:sp>
        <p:nvSpPr>
          <p:cNvPr id="6" name="投影片編號版面配置區 5"/>
          <p:cNvSpPr>
            <a:spLocks noGrp="1"/>
          </p:cNvSpPr>
          <p:nvPr>
            <p:ph type="sldNum" sz="quarter" idx="4"/>
          </p:nvPr>
        </p:nvSpPr>
        <p:spPr>
          <a:xfrm>
            <a:off x="7420874" y="6601556"/>
            <a:ext cx="580127" cy="228600"/>
          </a:xfrm>
          <a:prstGeom prst="rect">
            <a:avLst/>
          </a:prstGeom>
        </p:spPr>
        <p:txBody>
          <a:bodyPr vert="horz" lIns="91440" tIns="45720" rIns="91440" bIns="45720" rtlCol="0" anchor="ctr"/>
          <a:lstStyle>
            <a:lvl1pPr algn="r" latinLnBrk="0">
              <a:defRPr lang="zh-TW" sz="600">
                <a:solidFill>
                  <a:schemeClr val="bg1"/>
                </a:solidFill>
              </a:defRPr>
            </a:lvl1p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9791117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685800" rtl="0" eaLnBrk="1" latinLnBrk="0" hangingPunct="1">
        <a:lnSpc>
          <a:spcPct val="90000"/>
        </a:lnSpc>
        <a:spcBef>
          <a:spcPct val="0"/>
        </a:spcBef>
        <a:buNone/>
        <a:defRPr lang="zh-TW" sz="3500" kern="1200" cap="all" baseline="0">
          <a:solidFill>
            <a:schemeClr val="accent1"/>
          </a:solidFill>
          <a:latin typeface="Times New Roman" panose="02020603050405020304" pitchFamily="18" charset="0"/>
          <a:ea typeface="+mj-ea"/>
          <a:cs typeface="Times New Roman" panose="02020603050405020304" pitchFamily="18" charset="0"/>
        </a:defRPr>
      </a:lvl1pPr>
    </p:titleStyle>
    <p:body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p:bodyStyle>
    <p:otherStyle>
      <a:defPPr>
        <a:defRPr lang="zh-TW"/>
      </a:defPPr>
      <a:lvl1pPr marL="0" algn="l" defTabSz="685800" rtl="0" eaLnBrk="1" latinLnBrk="0" hangingPunct="1">
        <a:defRPr lang="zh-TW" sz="1350" kern="1200">
          <a:solidFill>
            <a:schemeClr val="tx1"/>
          </a:solidFill>
          <a:latin typeface="+mn-lt"/>
          <a:ea typeface="+mn-ea"/>
          <a:cs typeface="+mn-cs"/>
        </a:defRPr>
      </a:lvl1pPr>
      <a:lvl2pPr marL="342900" algn="l" defTabSz="685800" rtl="0" eaLnBrk="1" latinLnBrk="0" hangingPunct="1">
        <a:defRPr lang="zh-TW" sz="1350" kern="1200">
          <a:solidFill>
            <a:schemeClr val="tx1"/>
          </a:solidFill>
          <a:latin typeface="+mn-lt"/>
          <a:ea typeface="+mn-ea"/>
          <a:cs typeface="+mn-cs"/>
        </a:defRPr>
      </a:lvl2pPr>
      <a:lvl3pPr marL="685800" algn="l" defTabSz="685800" rtl="0" eaLnBrk="1" latinLnBrk="0" hangingPunct="1">
        <a:defRPr lang="zh-TW" sz="1350" kern="1200">
          <a:solidFill>
            <a:schemeClr val="tx1"/>
          </a:solidFill>
          <a:latin typeface="+mn-lt"/>
          <a:ea typeface="+mn-ea"/>
          <a:cs typeface="+mn-cs"/>
        </a:defRPr>
      </a:lvl3pPr>
      <a:lvl4pPr marL="1028700" algn="l" defTabSz="685800" rtl="0" eaLnBrk="1" latinLnBrk="0" hangingPunct="1">
        <a:defRPr lang="zh-TW" sz="1350" kern="1200">
          <a:solidFill>
            <a:schemeClr val="tx1"/>
          </a:solidFill>
          <a:latin typeface="+mn-lt"/>
          <a:ea typeface="+mn-ea"/>
          <a:cs typeface="+mn-cs"/>
        </a:defRPr>
      </a:lvl4pPr>
      <a:lvl5pPr marL="1371600" algn="l" defTabSz="685800" rtl="0" eaLnBrk="1" latinLnBrk="0" hangingPunct="1">
        <a:defRPr lang="zh-TW" sz="1350" kern="1200">
          <a:solidFill>
            <a:schemeClr val="tx1"/>
          </a:solidFill>
          <a:latin typeface="+mn-lt"/>
          <a:ea typeface="+mn-ea"/>
          <a:cs typeface="+mn-cs"/>
        </a:defRPr>
      </a:lvl5pPr>
      <a:lvl6pPr marL="1714500" algn="l" defTabSz="685800" rtl="0" eaLnBrk="1" latinLnBrk="0" hangingPunct="1">
        <a:defRPr lang="zh-TW" sz="1350" kern="1200">
          <a:solidFill>
            <a:schemeClr val="tx1"/>
          </a:solidFill>
          <a:latin typeface="+mn-lt"/>
          <a:ea typeface="+mn-ea"/>
          <a:cs typeface="+mn-cs"/>
        </a:defRPr>
      </a:lvl6pPr>
      <a:lvl7pPr marL="2057400" algn="l" defTabSz="685800" rtl="0" eaLnBrk="1" latinLnBrk="0" hangingPunct="1">
        <a:defRPr lang="zh-TW" sz="1350" kern="1200">
          <a:solidFill>
            <a:schemeClr val="tx1"/>
          </a:solidFill>
          <a:latin typeface="+mn-lt"/>
          <a:ea typeface="+mn-ea"/>
          <a:cs typeface="+mn-cs"/>
        </a:defRPr>
      </a:lvl7pPr>
      <a:lvl8pPr marL="2400300" algn="l" defTabSz="685800" rtl="0" eaLnBrk="1" latinLnBrk="0" hangingPunct="1">
        <a:defRPr lang="zh-TW" sz="1350" kern="1200">
          <a:solidFill>
            <a:schemeClr val="tx1"/>
          </a:solidFill>
          <a:latin typeface="+mn-lt"/>
          <a:ea typeface="+mn-ea"/>
          <a:cs typeface="+mn-cs"/>
        </a:defRPr>
      </a:lvl8pPr>
      <a:lvl9pPr marL="2743200" algn="l" defTabSz="685800" rtl="0" eaLnBrk="1" latinLnBrk="0" hangingPunct="1">
        <a:defRPr lang="zh-TW"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Qk33zVR_I48" TargetMode="External"/><Relationship Id="rId2" Type="http://schemas.openxmlformats.org/officeDocument/2006/relationships/hyperlink" Target="https://www.youtube.com/watch?v=ph38VGQbef4" TargetMode="Externa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dirty="0"/>
              <a:t>能源運用類型及力學轉換</a:t>
            </a:r>
            <a:br>
              <a:rPr lang="en-US" altLang="zh-TW" dirty="0"/>
            </a:br>
            <a:r>
              <a:rPr lang="en-US" altLang="zh-TW" dirty="0"/>
              <a:t>Types of energy use and mechanical conversion</a:t>
            </a:r>
            <a:endParaRPr lang="zh-TW" altLang="en-US" dirty="0"/>
          </a:p>
        </p:txBody>
      </p:sp>
      <p:sp>
        <p:nvSpPr>
          <p:cNvPr id="3" name="副標題 2"/>
          <p:cNvSpPr>
            <a:spLocks noGrp="1"/>
          </p:cNvSpPr>
          <p:nvPr>
            <p:ph type="subTitle" idx="1"/>
          </p:nvPr>
        </p:nvSpPr>
        <p:spPr/>
        <p:txBody>
          <a:bodyPr/>
          <a:lstStyle/>
          <a:p>
            <a:r>
              <a:rPr lang="zh-TW" altLang="en-US" dirty="0"/>
              <a:t>能源運用概述</a:t>
            </a:r>
            <a:endParaRPr lang="en-US" altLang="zh-TW" dirty="0"/>
          </a:p>
          <a:p>
            <a:r>
              <a:rPr lang="en-US" altLang="zh-TW" dirty="0"/>
              <a:t>Energy use overview</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993008"/>
            <a:ext cx="6858000" cy="595536"/>
          </a:xfrm>
        </p:spPr>
        <p:txBody>
          <a:bodyPr vert="horz" lIns="91440" tIns="45720" rIns="91440" bIns="45720" rtlCol="0" anchor="b">
            <a:normAutofit fontScale="90000"/>
          </a:bodyPr>
          <a:lstStyle/>
          <a:p>
            <a:pPr algn="ctr"/>
            <a:r>
              <a:rPr lang="en-US" altLang="zh-TW" dirty="0">
                <a:solidFill>
                  <a:schemeClr val="tx2"/>
                </a:solidFill>
                <a:latin typeface="Times New Roman" panose="02020603050405020304" pitchFamily="18" charset="0"/>
                <a:cs typeface="Times New Roman" panose="02020603050405020304" pitchFamily="18" charset="0"/>
              </a:rPr>
              <a:t>IPCC</a:t>
            </a:r>
            <a:r>
              <a:rPr lang="zh-TW" altLang="en-US" dirty="0">
                <a:solidFill>
                  <a:schemeClr val="tx2"/>
                </a:solidFill>
                <a:latin typeface="Times New Roman" panose="02020603050405020304" pitchFamily="18" charset="0"/>
                <a:cs typeface="Times New Roman" panose="02020603050405020304" pitchFamily="18" charset="0"/>
                <a:sym typeface="Wingdings" pitchFamily="2" charset="2"/>
              </a:rPr>
              <a:t> </a:t>
            </a:r>
            <a:r>
              <a:rPr lang="en-US" altLang="zh-TW" dirty="0">
                <a:solidFill>
                  <a:schemeClr val="tx2"/>
                </a:solidFill>
                <a:latin typeface="Times New Roman" panose="02020603050405020304" pitchFamily="18" charset="0"/>
                <a:cs typeface="Times New Roman" panose="02020603050405020304" pitchFamily="18" charset="0"/>
                <a:sym typeface="Wingdings" pitchFamily="2" charset="2"/>
              </a:rPr>
              <a:t>(</a:t>
            </a:r>
            <a:r>
              <a:rPr lang="en-US" altLang="zh-TW" dirty="0">
                <a:solidFill>
                  <a:schemeClr val="tx2"/>
                </a:solidFill>
                <a:latin typeface="Times New Roman" panose="02020603050405020304" pitchFamily="18" charset="0"/>
                <a:cs typeface="Times New Roman" panose="02020603050405020304" pitchFamily="18" charset="0"/>
              </a:rPr>
              <a:t>c) </a:t>
            </a:r>
            <a:r>
              <a:rPr lang="zh-TW" altLang="en-US" dirty="0">
                <a:solidFill>
                  <a:schemeClr val="tx2"/>
                </a:solidFill>
                <a:latin typeface="Times New Roman" panose="02020603050405020304" pitchFamily="18" charset="0"/>
                <a:cs typeface="Times New Roman" panose="02020603050405020304" pitchFamily="18" charset="0"/>
              </a:rPr>
              <a:t>大氣甲烷濃度</a:t>
            </a:r>
            <a:br>
              <a:rPr lang="en-US" altLang="zh-TW" dirty="0">
                <a:solidFill>
                  <a:schemeClr val="tx2"/>
                </a:solidFill>
                <a:latin typeface="Times New Roman" panose="02020603050405020304" pitchFamily="18" charset="0"/>
                <a:cs typeface="Times New Roman" panose="02020603050405020304" pitchFamily="18" charset="0"/>
              </a:rPr>
            </a:br>
            <a:r>
              <a:rPr lang="en-US" altLang="zh-TW" dirty="0">
                <a:solidFill>
                  <a:schemeClr val="tx2"/>
                </a:solidFill>
                <a:latin typeface="Times New Roman" panose="02020603050405020304" pitchFamily="18" charset="0"/>
                <a:cs typeface="Times New Roman" panose="02020603050405020304" pitchFamily="18" charset="0"/>
              </a:rPr>
              <a:t>IPCC (c) Atmospheric methane concentration</a:t>
            </a:r>
            <a:endParaRPr lang="zh-TW" altLang="en-US" dirty="0">
              <a:solidFill>
                <a:schemeClr val="tx2"/>
              </a:solidFill>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772816"/>
            <a:ext cx="8229600" cy="348595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10</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908050"/>
            <a:ext cx="7848872" cy="595536"/>
          </a:xfrm>
        </p:spPr>
        <p:txBody>
          <a:bodyPr vert="horz" lIns="91440" tIns="45720" rIns="91440" bIns="45720" rtlCol="0" anchor="b">
            <a:normAutofit fontScale="90000"/>
          </a:bodyPr>
          <a:lstStyle/>
          <a:p>
            <a:pPr algn="ctr"/>
            <a:r>
              <a:rPr lang="en-US" altLang="zh-TW" dirty="0">
                <a:solidFill>
                  <a:schemeClr val="tx2"/>
                </a:solidFill>
                <a:latin typeface="Times New Roman" panose="02020603050405020304" pitchFamily="18" charset="0"/>
                <a:cs typeface="Times New Roman" panose="02020603050405020304" pitchFamily="18" charset="0"/>
              </a:rPr>
              <a:t>2010 </a:t>
            </a:r>
            <a:r>
              <a:rPr lang="zh-TW" altLang="en-US" dirty="0">
                <a:solidFill>
                  <a:schemeClr val="tx2"/>
                </a:solidFill>
                <a:latin typeface="Times New Roman" panose="02020603050405020304" pitchFamily="18" charset="0"/>
                <a:cs typeface="Times New Roman" panose="02020603050405020304" pitchFamily="18" charset="0"/>
              </a:rPr>
              <a:t>年墨西哥灣溢油事件空中鳥瞰圖</a:t>
            </a:r>
            <a:r>
              <a:rPr lang="en-US" altLang="zh-TW" dirty="0">
                <a:solidFill>
                  <a:schemeClr val="tx2"/>
                </a:solidFill>
                <a:latin typeface="Times New Roman" panose="02020603050405020304" pitchFamily="18" charset="0"/>
                <a:cs typeface="Times New Roman" panose="02020603050405020304" pitchFamily="18" charset="0"/>
              </a:rPr>
              <a:t>Aerial view of the 2010 Gulf of Mexico oil spill</a:t>
            </a:r>
            <a:endParaRPr lang="zh-TW" altLang="en-US" dirty="0">
              <a:solidFill>
                <a:schemeClr val="tx2"/>
              </a:solidFill>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cstate="print"/>
          <a:stretch>
            <a:fillRect/>
          </a:stretch>
        </p:blipFill>
        <p:spPr bwMode="auto">
          <a:xfrm>
            <a:off x="794255" y="1709176"/>
            <a:ext cx="7555490" cy="468678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11</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我們正為全球暖化憂心，如欲減少化石燃料的燃燒量，則應如何製造出其他的替代品呢？太陽能或是核能？</a:t>
            </a:r>
            <a:endParaRPr lang="en-US" altLang="zh-TW" dirty="0"/>
          </a:p>
          <a:p>
            <a:r>
              <a:rPr lang="zh-TW" altLang="en-US" dirty="0"/>
              <a:t>在</a:t>
            </a:r>
            <a:r>
              <a:rPr lang="en-US" altLang="zh-TW" dirty="0"/>
              <a:t>2011</a:t>
            </a:r>
            <a:r>
              <a:rPr lang="zh-TW" altLang="en-US" dirty="0"/>
              <a:t>年</a:t>
            </a:r>
            <a:r>
              <a:rPr lang="en-US" altLang="zh-TW" dirty="0"/>
              <a:t>3</a:t>
            </a:r>
            <a:r>
              <a:rPr lang="zh-TW" altLang="en-US" dirty="0"/>
              <a:t>月</a:t>
            </a:r>
            <a:r>
              <a:rPr lang="en-US" altLang="zh-TW" dirty="0"/>
              <a:t>11</a:t>
            </a:r>
            <a:r>
              <a:rPr lang="zh-TW" altLang="en-US" dirty="0"/>
              <a:t>日本發生大地震及海嘯災難以後，關於如何長期安置核電廠輻射性排放物是否需要重新考量？</a:t>
            </a:r>
            <a:endParaRPr lang="en-US" altLang="zh-TW" dirty="0"/>
          </a:p>
          <a:p>
            <a:r>
              <a:rPr lang="zh-TW" altLang="en-US" dirty="0"/>
              <a:t>在怎樣的觀點下，我們才有足夠的信心贊同以掩埋的方式處理具有放射性的核廢料？</a:t>
            </a:r>
            <a:endParaRPr lang="en-US" altLang="zh-TW" dirty="0"/>
          </a:p>
          <a:p>
            <a:r>
              <a:rPr lang="zh-TW" altLang="en-US" dirty="0"/>
              <a:t>當人們營養不良時，食物還會被用來供作燃料使用嗎？</a:t>
            </a:r>
            <a:endParaRPr lang="en-US" altLang="zh-TW" dirty="0"/>
          </a:p>
          <a:p>
            <a:r>
              <a:rPr lang="zh-TW" altLang="en-US" dirty="0"/>
              <a:t>自從發現化石燃料供應是有限制而且使用它們會造成環境危害，我們是否應該進一步補助獎勵太陽能的運用，使其與比較便宜的化石燃料相比得以具有競爭性？</a:t>
            </a:r>
            <a:endParaRPr lang="en-US" altLang="zh-TW" dirty="0"/>
          </a:p>
          <a:p>
            <a:r>
              <a:rPr lang="zh-TW" altLang="en-US" dirty="0"/>
              <a:t>並且我們應該如何經濟地將環境及健康危害之長期性影響效益納入考慮？</a:t>
            </a: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10000"/>
          </a:bodyPr>
          <a:lstStyle/>
          <a:p>
            <a:r>
              <a:rPr lang="en-US" altLang="zh-TW" dirty="0"/>
              <a:t>We are worried about global warming. If we want to reduce the burning of fossil fuels, how can we create other alternatives? Solar or nuclear power for example?</a:t>
            </a:r>
          </a:p>
          <a:p>
            <a:r>
              <a:rPr lang="en-US" altLang="zh-TW" dirty="0"/>
              <a:t>After the major earthquake and tsunami disaster in Japan on March 11, 2011, do we need to reconsider how to deal with radioactive emissions from nuclear power plants in the long term?</a:t>
            </a:r>
          </a:p>
          <a:p>
            <a:r>
              <a:rPr lang="en-US" altLang="zh-TW" dirty="0"/>
              <a:t>At what point of view do we have enough confidence to agree to bury radioactive nuclear waste?</a:t>
            </a:r>
          </a:p>
          <a:p>
            <a:r>
              <a:rPr lang="en-US" altLang="zh-TW" dirty="0"/>
              <a:t>When people are malnourished, will food still be used for fuel?</a:t>
            </a:r>
          </a:p>
          <a:p>
            <a:r>
              <a:rPr lang="en-US" altLang="zh-TW" dirty="0"/>
              <a:t>Since it has been discovered that fossil fuel supplies are limited and their use causes environmental harm, should we further subsidize and incentivize the use of solar energy to make it competitive with cheaper fossil fuels?</a:t>
            </a:r>
          </a:p>
          <a:p>
            <a:r>
              <a:rPr lang="en-US" altLang="zh-TW" dirty="0"/>
              <a:t>And how can we economically take into account the long-term impacts of environmental and health hazards?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13</a:t>
            </a:fld>
            <a:endParaRPr lang="zh-TW" altLang="en-US"/>
          </a:p>
        </p:txBody>
      </p:sp>
    </p:spTree>
    <p:extLst>
      <p:ext uri="{BB962C8B-B14F-4D97-AF65-F5344CB8AC3E}">
        <p14:creationId xmlns:p14="http://schemas.microsoft.com/office/powerpoint/2010/main" val="115772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16632"/>
            <a:ext cx="8352928" cy="595536"/>
          </a:xfrm>
        </p:spPr>
        <p:txBody>
          <a:bodyPr>
            <a:noAutofit/>
          </a:bodyPr>
          <a:lstStyle/>
          <a:p>
            <a:r>
              <a:rPr lang="zh-TW" altLang="en-US" sz="2800" dirty="0">
                <a:solidFill>
                  <a:schemeClr val="tx2"/>
                </a:solidFill>
              </a:rPr>
              <a:t>能量運用的類型</a:t>
            </a:r>
            <a:r>
              <a:rPr lang="en-US" altLang="zh-TW" sz="2800" dirty="0">
                <a:solidFill>
                  <a:schemeClr val="tx2"/>
                </a:solidFill>
              </a:rPr>
              <a:t> Types of energy use</a:t>
            </a:r>
            <a:endParaRPr lang="zh-TW" altLang="en-US" sz="2800" dirty="0">
              <a:solidFill>
                <a:schemeClr val="tx2"/>
              </a:solidFill>
            </a:endParaRPr>
          </a:p>
        </p:txBody>
      </p:sp>
      <p:sp>
        <p:nvSpPr>
          <p:cNvPr id="3" name="內容版面配置區 2"/>
          <p:cNvSpPr>
            <a:spLocks noGrp="1"/>
          </p:cNvSpPr>
          <p:nvPr>
            <p:ph idx="1"/>
          </p:nvPr>
        </p:nvSpPr>
        <p:spPr/>
        <p:txBody>
          <a:bodyPr/>
          <a:lstStyle/>
          <a:p>
            <a:r>
              <a:rPr lang="zh-TW" altLang="en-US" dirty="0"/>
              <a:t>直到 </a:t>
            </a:r>
            <a:r>
              <a:rPr lang="en-US" altLang="zh-TW" dirty="0"/>
              <a:t>1980 </a:t>
            </a:r>
            <a:r>
              <a:rPr lang="zh-TW" altLang="en-US" dirty="0"/>
              <a:t>年代，全世界能量消耗 </a:t>
            </a:r>
            <a:r>
              <a:rPr lang="en-US" altLang="zh-TW" dirty="0"/>
              <a:t>(</a:t>
            </a:r>
            <a:r>
              <a:rPr lang="zh-TW" altLang="en-US" dirty="0"/>
              <a:t>特別是在美國</a:t>
            </a:r>
            <a:r>
              <a:rPr lang="en-US" altLang="zh-TW" dirty="0"/>
              <a:t>) </a:t>
            </a:r>
            <a:r>
              <a:rPr lang="zh-TW" altLang="en-US" dirty="0"/>
              <a:t>才開始以快速比例逐年增加。</a:t>
            </a:r>
            <a:endParaRPr lang="en-US" altLang="zh-TW" dirty="0"/>
          </a:p>
          <a:p>
            <a:endParaRPr lang="en-US" altLang="zh-TW" dirty="0"/>
          </a:p>
          <a:p>
            <a:r>
              <a:rPr lang="zh-TW" altLang="en-US" dirty="0"/>
              <a:t>過去 </a:t>
            </a:r>
            <a:r>
              <a:rPr lang="en-US" altLang="zh-TW" dirty="0"/>
              <a:t>50 </a:t>
            </a:r>
            <a:r>
              <a:rPr lang="zh-TW" altLang="en-US" dirty="0"/>
              <a:t>年來，全球能量需求呈現 </a:t>
            </a:r>
            <a:r>
              <a:rPr lang="en-US" altLang="zh-TW" dirty="0"/>
              <a:t>3 </a:t>
            </a:r>
            <a:r>
              <a:rPr lang="zh-TW" altLang="en-US" dirty="0"/>
              <a:t>倍速成長，而未來 </a:t>
            </a:r>
            <a:r>
              <a:rPr lang="en-US" altLang="zh-TW" dirty="0"/>
              <a:t>30 </a:t>
            </a:r>
            <a:r>
              <a:rPr lang="zh-TW" altLang="en-US" dirty="0"/>
              <a:t>年仍將以</a:t>
            </a:r>
            <a:r>
              <a:rPr lang="en-US" altLang="zh-TW" dirty="0"/>
              <a:t>2 </a:t>
            </a:r>
            <a:r>
              <a:rPr lang="zh-TW" altLang="en-US" dirty="0"/>
              <a:t>倍速繼續成長。</a:t>
            </a:r>
            <a:endParaRPr lang="en-US" altLang="zh-TW" dirty="0"/>
          </a:p>
          <a:p>
            <a:r>
              <a:rPr lang="en-US" altLang="zh-TW" dirty="0"/>
              <a:t>It was not until the 1980s that energy consumption around the world, especially in the United States, began to increase at a rapid rate year over year.</a:t>
            </a:r>
          </a:p>
          <a:p>
            <a:endParaRPr lang="en-US" altLang="zh-TW" dirty="0"/>
          </a:p>
          <a:p>
            <a:r>
              <a:rPr lang="en-US" altLang="zh-TW" dirty="0"/>
              <a:t>Global energy demand has tripled over the past 50 years and will continue to grow at a double rate in the next 30 years.</a:t>
            </a: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1276" y="857791"/>
            <a:ext cx="7461448" cy="595536"/>
          </a:xfrm>
        </p:spPr>
        <p:txBody>
          <a:bodyPr vert="horz" lIns="91440" tIns="45720" rIns="91440" bIns="45720" rtlCol="0" anchor="b">
            <a:noAutofit/>
          </a:bodyPr>
          <a:lstStyle/>
          <a:p>
            <a:pPr algn="ctr"/>
            <a:r>
              <a:rPr lang="zh-TW" altLang="en-US" sz="2400" dirty="0">
                <a:solidFill>
                  <a:schemeClr val="tx2"/>
                </a:solidFill>
                <a:latin typeface="Times New Roman" panose="02020603050405020304" pitchFamily="18" charset="0"/>
                <a:cs typeface="Times New Roman" panose="02020603050405020304" pitchFamily="18" charset="0"/>
              </a:rPr>
              <a:t>美國自</a:t>
            </a:r>
            <a:r>
              <a:rPr lang="en-US" altLang="zh-TW" sz="2400" dirty="0">
                <a:solidFill>
                  <a:schemeClr val="tx2"/>
                </a:solidFill>
                <a:latin typeface="Times New Roman" panose="02020603050405020304" pitchFamily="18" charset="0"/>
                <a:cs typeface="Times New Roman" panose="02020603050405020304" pitchFamily="18" charset="0"/>
              </a:rPr>
              <a:t>1800</a:t>
            </a:r>
            <a:r>
              <a:rPr lang="zh-TW" altLang="en-US" sz="2400" dirty="0">
                <a:solidFill>
                  <a:schemeClr val="tx2"/>
                </a:solidFill>
                <a:latin typeface="Times New Roman" panose="02020603050405020304" pitchFamily="18" charset="0"/>
                <a:cs typeface="Times New Roman" panose="02020603050405020304" pitchFamily="18" charset="0"/>
              </a:rPr>
              <a:t>年起</a:t>
            </a:r>
            <a:r>
              <a:rPr lang="en-US" altLang="zh-TW" sz="2400" dirty="0">
                <a:solidFill>
                  <a:schemeClr val="tx2"/>
                </a:solidFill>
                <a:latin typeface="Times New Roman" panose="02020603050405020304" pitchFamily="18" charset="0"/>
                <a:cs typeface="Times New Roman" panose="02020603050405020304" pitchFamily="18" charset="0"/>
              </a:rPr>
              <a:t>200</a:t>
            </a:r>
            <a:r>
              <a:rPr lang="zh-TW" altLang="en-US" sz="2400" dirty="0">
                <a:solidFill>
                  <a:schemeClr val="tx2"/>
                </a:solidFill>
                <a:latin typeface="Times New Roman" panose="02020603050405020304" pitchFamily="18" charset="0"/>
                <a:cs typeface="Times New Roman" panose="02020603050405020304" pitchFamily="18" charset="0"/>
              </a:rPr>
              <a:t>年區間能量消耗</a:t>
            </a:r>
            <a:br>
              <a:rPr lang="en-US" altLang="zh-TW" sz="2400" dirty="0">
                <a:solidFill>
                  <a:schemeClr val="tx2"/>
                </a:solidFill>
                <a:latin typeface="Times New Roman" panose="02020603050405020304" pitchFamily="18" charset="0"/>
                <a:cs typeface="Times New Roman" panose="02020603050405020304" pitchFamily="18" charset="0"/>
              </a:rPr>
            </a:br>
            <a:r>
              <a:rPr lang="en-US" altLang="zh-TW" sz="2400" dirty="0">
                <a:solidFill>
                  <a:schemeClr val="tx2"/>
                </a:solidFill>
                <a:latin typeface="Times New Roman" panose="02020603050405020304" pitchFamily="18" charset="0"/>
                <a:cs typeface="Times New Roman" panose="02020603050405020304" pitchFamily="18" charset="0"/>
              </a:rPr>
              <a:t>Energy consumption in the United States over a 200-year interval since 1800</a:t>
            </a:r>
            <a:endParaRPr lang="zh-TW" altLang="en-US" sz="2400" dirty="0">
              <a:solidFill>
                <a:schemeClr val="tx2"/>
              </a:solidFill>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1412776"/>
            <a:ext cx="8229600" cy="428966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15</a:t>
            </a:fld>
            <a:endParaRPr lang="zh-TW" altLang="en-US"/>
          </a:p>
        </p:txBody>
      </p:sp>
      <p:sp>
        <p:nvSpPr>
          <p:cNvPr id="3" name="TextBox 2">
            <a:extLst>
              <a:ext uri="{FF2B5EF4-FFF2-40B4-BE49-F238E27FC236}">
                <a16:creationId xmlns:a16="http://schemas.microsoft.com/office/drawing/2014/main" id="{34BB57AF-F4EA-60E6-5C7C-1AF9580DB0F0}"/>
              </a:ext>
            </a:extLst>
          </p:cNvPr>
          <p:cNvSpPr txBox="1"/>
          <p:nvPr/>
        </p:nvSpPr>
        <p:spPr>
          <a:xfrm>
            <a:off x="2915816" y="3717032"/>
            <a:ext cx="713144" cy="369332"/>
          </a:xfrm>
          <a:prstGeom prst="rect">
            <a:avLst/>
          </a:prstGeom>
          <a:noFill/>
        </p:spPr>
        <p:txBody>
          <a:bodyPr wrap="none" rtlCol="0">
            <a:spAutoFit/>
          </a:bodyPr>
          <a:lstStyle/>
          <a:p>
            <a:r>
              <a:rPr lang="en-TW" dirty="0"/>
              <a:t>wood</a:t>
            </a:r>
          </a:p>
        </p:txBody>
      </p:sp>
      <p:sp>
        <p:nvSpPr>
          <p:cNvPr id="4" name="TextBox 3">
            <a:extLst>
              <a:ext uri="{FF2B5EF4-FFF2-40B4-BE49-F238E27FC236}">
                <a16:creationId xmlns:a16="http://schemas.microsoft.com/office/drawing/2014/main" id="{852EDE36-042E-8A16-9E6E-CF6FC6FD3740}"/>
              </a:ext>
            </a:extLst>
          </p:cNvPr>
          <p:cNvSpPr txBox="1"/>
          <p:nvPr/>
        </p:nvSpPr>
        <p:spPr>
          <a:xfrm>
            <a:off x="4860032" y="2852936"/>
            <a:ext cx="565861" cy="369332"/>
          </a:xfrm>
          <a:prstGeom prst="rect">
            <a:avLst/>
          </a:prstGeom>
          <a:noFill/>
        </p:spPr>
        <p:txBody>
          <a:bodyPr wrap="none" rtlCol="0">
            <a:spAutoFit/>
          </a:bodyPr>
          <a:lstStyle/>
          <a:p>
            <a:r>
              <a:rPr lang="en-TW" dirty="0"/>
              <a:t>coal</a:t>
            </a:r>
          </a:p>
        </p:txBody>
      </p:sp>
      <p:sp>
        <p:nvSpPr>
          <p:cNvPr id="6" name="TextBox 5">
            <a:extLst>
              <a:ext uri="{FF2B5EF4-FFF2-40B4-BE49-F238E27FC236}">
                <a16:creationId xmlns:a16="http://schemas.microsoft.com/office/drawing/2014/main" id="{73B5D697-8FAA-BA3B-69FB-F9B4F8741E6A}"/>
              </a:ext>
            </a:extLst>
          </p:cNvPr>
          <p:cNvSpPr txBox="1"/>
          <p:nvPr/>
        </p:nvSpPr>
        <p:spPr>
          <a:xfrm>
            <a:off x="7392040" y="1453327"/>
            <a:ext cx="608961" cy="369332"/>
          </a:xfrm>
          <a:prstGeom prst="rect">
            <a:avLst/>
          </a:prstGeom>
          <a:noFill/>
        </p:spPr>
        <p:txBody>
          <a:bodyPr wrap="square" rtlCol="0">
            <a:spAutoFit/>
          </a:bodyPr>
          <a:lstStyle/>
          <a:p>
            <a:r>
              <a:rPr lang="en-TW" dirty="0"/>
              <a:t>oil</a:t>
            </a:r>
          </a:p>
        </p:txBody>
      </p:sp>
      <p:sp>
        <p:nvSpPr>
          <p:cNvPr id="7" name="TextBox 6">
            <a:extLst>
              <a:ext uri="{FF2B5EF4-FFF2-40B4-BE49-F238E27FC236}">
                <a16:creationId xmlns:a16="http://schemas.microsoft.com/office/drawing/2014/main" id="{0C7A437B-58FA-114C-E32D-BC993CB3F961}"/>
              </a:ext>
            </a:extLst>
          </p:cNvPr>
          <p:cNvSpPr txBox="1"/>
          <p:nvPr/>
        </p:nvSpPr>
        <p:spPr>
          <a:xfrm>
            <a:off x="7382049" y="2346812"/>
            <a:ext cx="1237903" cy="369332"/>
          </a:xfrm>
          <a:prstGeom prst="rect">
            <a:avLst/>
          </a:prstGeom>
          <a:noFill/>
        </p:spPr>
        <p:txBody>
          <a:bodyPr wrap="none" rtlCol="0">
            <a:spAutoFit/>
          </a:bodyPr>
          <a:lstStyle/>
          <a:p>
            <a:r>
              <a:rPr lang="en-US" dirty="0"/>
              <a:t>N</a:t>
            </a:r>
            <a:r>
              <a:rPr lang="en-TW" dirty="0"/>
              <a:t>atural gas</a:t>
            </a:r>
          </a:p>
        </p:txBody>
      </p:sp>
      <p:sp>
        <p:nvSpPr>
          <p:cNvPr id="8" name="TextBox 7">
            <a:extLst>
              <a:ext uri="{FF2B5EF4-FFF2-40B4-BE49-F238E27FC236}">
                <a16:creationId xmlns:a16="http://schemas.microsoft.com/office/drawing/2014/main" id="{E37EC872-8612-14F5-254C-DF4BCA6D6C93}"/>
              </a:ext>
            </a:extLst>
          </p:cNvPr>
          <p:cNvSpPr txBox="1"/>
          <p:nvPr/>
        </p:nvSpPr>
        <p:spPr>
          <a:xfrm>
            <a:off x="6656524" y="3789040"/>
            <a:ext cx="723788" cy="369332"/>
          </a:xfrm>
          <a:prstGeom prst="rect">
            <a:avLst/>
          </a:prstGeom>
          <a:noFill/>
        </p:spPr>
        <p:txBody>
          <a:bodyPr wrap="none" rtlCol="0">
            <a:spAutoFit/>
          </a:bodyPr>
          <a:lstStyle/>
          <a:p>
            <a:r>
              <a:rPr lang="en-TW" dirty="0"/>
              <a:t>hydro</a:t>
            </a:r>
          </a:p>
        </p:txBody>
      </p:sp>
      <p:sp>
        <p:nvSpPr>
          <p:cNvPr id="9" name="TextBox 8">
            <a:extLst>
              <a:ext uri="{FF2B5EF4-FFF2-40B4-BE49-F238E27FC236}">
                <a16:creationId xmlns:a16="http://schemas.microsoft.com/office/drawing/2014/main" id="{0CF7F5BB-6901-78DD-C49B-AECD660D17CB}"/>
              </a:ext>
            </a:extLst>
          </p:cNvPr>
          <p:cNvSpPr txBox="1"/>
          <p:nvPr/>
        </p:nvSpPr>
        <p:spPr>
          <a:xfrm>
            <a:off x="7558410" y="3347700"/>
            <a:ext cx="885179" cy="369332"/>
          </a:xfrm>
          <a:prstGeom prst="rect">
            <a:avLst/>
          </a:prstGeom>
          <a:noFill/>
        </p:spPr>
        <p:txBody>
          <a:bodyPr wrap="none" rtlCol="0">
            <a:spAutoFit/>
          </a:bodyPr>
          <a:lstStyle/>
          <a:p>
            <a:r>
              <a:rPr lang="en-TW" dirty="0"/>
              <a:t>nuclear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1296" y="1241110"/>
            <a:ext cx="7101408" cy="595536"/>
          </a:xfrm>
        </p:spPr>
        <p:txBody>
          <a:bodyPr vert="horz" lIns="91440" tIns="45720" rIns="91440" bIns="45720" rtlCol="0" anchor="b">
            <a:normAutofit fontScale="90000"/>
          </a:bodyPr>
          <a:lstStyle/>
          <a:p>
            <a:pPr algn="ctr"/>
            <a:r>
              <a:rPr lang="zh-TW" altLang="en-US" dirty="0">
                <a:solidFill>
                  <a:schemeClr val="tx2"/>
                </a:solidFill>
                <a:latin typeface="Times New Roman" panose="02020603050405020304" pitchFamily="18" charset="0"/>
                <a:cs typeface="Times New Roman" panose="02020603050405020304" pitchFamily="18" charset="0"/>
              </a:rPr>
              <a:t>於中國大陸某地區之清晨交通尖峰</a:t>
            </a:r>
            <a:r>
              <a:rPr lang="en-US" altLang="zh-TW" dirty="0">
                <a:solidFill>
                  <a:schemeClr val="tx2"/>
                </a:solidFill>
                <a:latin typeface="Times New Roman" panose="02020603050405020304" pitchFamily="18" charset="0"/>
                <a:cs typeface="Times New Roman" panose="02020603050405020304" pitchFamily="18" charset="0"/>
              </a:rPr>
              <a:t>Early morning traffic rush hour in a certain area of ​​mainland China</a:t>
            </a:r>
            <a:endParaRPr lang="zh-TW" altLang="en-US" dirty="0">
              <a:solidFill>
                <a:schemeClr val="tx2"/>
              </a:solidFill>
              <a:latin typeface="Times New Roman" panose="02020603050405020304" pitchFamily="18" charset="0"/>
              <a:cs typeface="Times New Roman" panose="02020603050405020304" pitchFamily="18" charset="0"/>
            </a:endParaRPr>
          </a:p>
        </p:txBody>
      </p:sp>
      <p:pic>
        <p:nvPicPr>
          <p:cNvPr id="7170" name="Picture 2"/>
          <p:cNvPicPr>
            <a:picLocks noGrp="1" noChangeAspect="1" noChangeArrowheads="1"/>
          </p:cNvPicPr>
          <p:nvPr>
            <p:ph idx="1"/>
          </p:nvPr>
        </p:nvPicPr>
        <p:blipFill>
          <a:blip r:embed="rId2" cstate="print"/>
          <a:stretch>
            <a:fillRect/>
          </a:stretch>
        </p:blipFill>
        <p:spPr bwMode="auto">
          <a:xfrm>
            <a:off x="1084855" y="1836646"/>
            <a:ext cx="6974290" cy="456415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16</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962783"/>
            <a:ext cx="6858000" cy="595536"/>
          </a:xfrm>
        </p:spPr>
        <p:txBody>
          <a:bodyPr>
            <a:normAutofit fontScale="90000"/>
          </a:bodyPr>
          <a:lstStyle/>
          <a:p>
            <a:pPr algn="ctr"/>
            <a:r>
              <a:rPr lang="en-US" altLang="zh-TW" dirty="0">
                <a:solidFill>
                  <a:schemeClr val="tx2"/>
                </a:solidFill>
                <a:latin typeface="Times New Roman" panose="02020603050405020304" pitchFamily="18" charset="0"/>
                <a:cs typeface="Times New Roman" panose="02020603050405020304" pitchFamily="18" charset="0"/>
              </a:rPr>
              <a:t>1970-2025</a:t>
            </a:r>
            <a:r>
              <a:rPr lang="zh-TW" altLang="en-US" dirty="0">
                <a:solidFill>
                  <a:schemeClr val="tx2"/>
                </a:solidFill>
                <a:latin typeface="Times New Roman" panose="02020603050405020304" pitchFamily="18" charset="0"/>
                <a:cs typeface="Times New Roman" panose="02020603050405020304" pitchFamily="18" charset="0"/>
              </a:rPr>
              <a:t>年世界能量消耗</a:t>
            </a:r>
            <a:br>
              <a:rPr lang="en-US" altLang="zh-TW" dirty="0">
                <a:solidFill>
                  <a:schemeClr val="tx2"/>
                </a:solidFill>
                <a:latin typeface="Times New Roman" panose="02020603050405020304" pitchFamily="18" charset="0"/>
                <a:cs typeface="Times New Roman" panose="02020603050405020304" pitchFamily="18" charset="0"/>
              </a:rPr>
            </a:br>
            <a:r>
              <a:rPr lang="en-US" altLang="zh-TW" dirty="0">
                <a:solidFill>
                  <a:schemeClr val="tx2"/>
                </a:solidFill>
                <a:latin typeface="Times New Roman" panose="02020603050405020304" pitchFamily="18" charset="0"/>
                <a:cs typeface="Times New Roman" panose="02020603050405020304" pitchFamily="18" charset="0"/>
              </a:rPr>
              <a:t>World energy consumption from 1970 to 2025</a:t>
            </a:r>
            <a:endParaRPr lang="zh-TW" altLang="en-US" dirty="0">
              <a:solidFill>
                <a:schemeClr val="tx2"/>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1785128"/>
            <a:ext cx="8229600" cy="455444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17</a:t>
            </a:fld>
            <a:endParaRPr lang="zh-TW" altLang="en-US"/>
          </a:p>
        </p:txBody>
      </p:sp>
      <p:sp>
        <p:nvSpPr>
          <p:cNvPr id="3" name="TextBox 2">
            <a:extLst>
              <a:ext uri="{FF2B5EF4-FFF2-40B4-BE49-F238E27FC236}">
                <a16:creationId xmlns:a16="http://schemas.microsoft.com/office/drawing/2014/main" id="{1D0646C7-8A3B-E0BB-B82D-50A1A3DE2692}"/>
              </a:ext>
            </a:extLst>
          </p:cNvPr>
          <p:cNvSpPr txBox="1"/>
          <p:nvPr/>
        </p:nvSpPr>
        <p:spPr>
          <a:xfrm>
            <a:off x="2123728" y="1817072"/>
            <a:ext cx="581249" cy="369332"/>
          </a:xfrm>
          <a:prstGeom prst="rect">
            <a:avLst/>
          </a:prstGeom>
          <a:noFill/>
        </p:spPr>
        <p:txBody>
          <a:bodyPr wrap="none" rtlCol="0">
            <a:spAutoFit/>
          </a:bodyPr>
          <a:lstStyle/>
          <a:p>
            <a:r>
              <a:rPr lang="en-TW" dirty="0"/>
              <a:t>past</a:t>
            </a:r>
          </a:p>
        </p:txBody>
      </p:sp>
      <p:sp>
        <p:nvSpPr>
          <p:cNvPr id="4" name="TextBox 3">
            <a:extLst>
              <a:ext uri="{FF2B5EF4-FFF2-40B4-BE49-F238E27FC236}">
                <a16:creationId xmlns:a16="http://schemas.microsoft.com/office/drawing/2014/main" id="{CDBE7BC9-8A96-607F-8721-C949C9FD4A36}"/>
              </a:ext>
            </a:extLst>
          </p:cNvPr>
          <p:cNvSpPr txBox="1"/>
          <p:nvPr/>
        </p:nvSpPr>
        <p:spPr>
          <a:xfrm>
            <a:off x="3921061" y="1817072"/>
            <a:ext cx="900888" cy="369332"/>
          </a:xfrm>
          <a:prstGeom prst="rect">
            <a:avLst/>
          </a:prstGeom>
          <a:noFill/>
        </p:spPr>
        <p:txBody>
          <a:bodyPr wrap="none" rtlCol="0">
            <a:spAutoFit/>
          </a:bodyPr>
          <a:lstStyle/>
          <a:p>
            <a:r>
              <a:rPr lang="en-TW" dirty="0"/>
              <a:t>present</a:t>
            </a:r>
          </a:p>
        </p:txBody>
      </p:sp>
      <p:sp>
        <p:nvSpPr>
          <p:cNvPr id="6" name="TextBox 5">
            <a:extLst>
              <a:ext uri="{FF2B5EF4-FFF2-40B4-BE49-F238E27FC236}">
                <a16:creationId xmlns:a16="http://schemas.microsoft.com/office/drawing/2014/main" id="{285DC937-986D-04A7-E3A3-4FE1FD959E79}"/>
              </a:ext>
            </a:extLst>
          </p:cNvPr>
          <p:cNvSpPr txBox="1"/>
          <p:nvPr/>
        </p:nvSpPr>
        <p:spPr>
          <a:xfrm>
            <a:off x="1694315" y="2636912"/>
            <a:ext cx="1440074" cy="369332"/>
          </a:xfrm>
          <a:prstGeom prst="rect">
            <a:avLst/>
          </a:prstGeom>
          <a:noFill/>
        </p:spPr>
        <p:txBody>
          <a:bodyPr wrap="none" rtlCol="0">
            <a:spAutoFit/>
          </a:bodyPr>
          <a:lstStyle/>
          <a:p>
            <a:r>
              <a:rPr lang="en-TW" dirty="0"/>
              <a:t>industrialized</a:t>
            </a:r>
          </a:p>
        </p:txBody>
      </p:sp>
      <p:sp>
        <p:nvSpPr>
          <p:cNvPr id="7" name="TextBox 6">
            <a:extLst>
              <a:ext uri="{FF2B5EF4-FFF2-40B4-BE49-F238E27FC236}">
                <a16:creationId xmlns:a16="http://schemas.microsoft.com/office/drawing/2014/main" id="{3EC6255F-108E-EF82-33B3-B4D0734E3599}"/>
              </a:ext>
            </a:extLst>
          </p:cNvPr>
          <p:cNvSpPr txBox="1"/>
          <p:nvPr/>
        </p:nvSpPr>
        <p:spPr>
          <a:xfrm>
            <a:off x="3899357" y="3693020"/>
            <a:ext cx="1218410" cy="369332"/>
          </a:xfrm>
          <a:prstGeom prst="rect">
            <a:avLst/>
          </a:prstGeom>
          <a:noFill/>
        </p:spPr>
        <p:txBody>
          <a:bodyPr wrap="none" rtlCol="0">
            <a:spAutoFit/>
          </a:bodyPr>
          <a:lstStyle/>
          <a:p>
            <a:r>
              <a:rPr lang="en-TW" dirty="0"/>
              <a:t>developing</a:t>
            </a:r>
          </a:p>
        </p:txBody>
      </p:sp>
      <p:sp>
        <p:nvSpPr>
          <p:cNvPr id="8" name="TextBox 7">
            <a:extLst>
              <a:ext uri="{FF2B5EF4-FFF2-40B4-BE49-F238E27FC236}">
                <a16:creationId xmlns:a16="http://schemas.microsoft.com/office/drawing/2014/main" id="{D5B961D5-80B4-0E54-FE02-B279277A6646}"/>
              </a:ext>
            </a:extLst>
          </p:cNvPr>
          <p:cNvSpPr txBox="1"/>
          <p:nvPr/>
        </p:nvSpPr>
        <p:spPr>
          <a:xfrm>
            <a:off x="2990349" y="5157192"/>
            <a:ext cx="3163302" cy="369332"/>
          </a:xfrm>
          <a:prstGeom prst="rect">
            <a:avLst/>
          </a:prstGeom>
          <a:noFill/>
        </p:spPr>
        <p:txBody>
          <a:bodyPr wrap="none" rtlCol="0">
            <a:spAutoFit/>
          </a:bodyPr>
          <a:lstStyle/>
          <a:p>
            <a:r>
              <a:rPr lang="en-US" dirty="0"/>
              <a:t>E</a:t>
            </a:r>
            <a:r>
              <a:rPr lang="en-TW" dirty="0"/>
              <a:t>astern europe – Former USSR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908720"/>
            <a:ext cx="6858000" cy="595536"/>
          </a:xfrm>
        </p:spPr>
        <p:txBody>
          <a:bodyPr>
            <a:normAutofit fontScale="90000"/>
          </a:bodyPr>
          <a:lstStyle/>
          <a:p>
            <a:pPr algn="ctr"/>
            <a:r>
              <a:rPr lang="en-US" altLang="zh-TW" dirty="0">
                <a:solidFill>
                  <a:schemeClr val="tx2"/>
                </a:solidFill>
                <a:latin typeface="Times New Roman" panose="02020603050405020304" pitchFamily="18" charset="0"/>
                <a:cs typeface="Times New Roman" panose="02020603050405020304" pitchFamily="18" charset="0"/>
              </a:rPr>
              <a:t>2008</a:t>
            </a:r>
            <a:r>
              <a:rPr lang="zh-TW" altLang="en-US" dirty="0">
                <a:solidFill>
                  <a:schemeClr val="tx2"/>
                </a:solidFill>
                <a:latin typeface="Times New Roman" panose="02020603050405020304" pitchFamily="18" charset="0"/>
                <a:cs typeface="Times New Roman" panose="02020603050405020304" pitchFamily="18" charset="0"/>
              </a:rPr>
              <a:t>年依國家別之世界能量消耗</a:t>
            </a:r>
            <a:br>
              <a:rPr lang="en-US" altLang="zh-TW" dirty="0">
                <a:solidFill>
                  <a:schemeClr val="tx2"/>
                </a:solidFill>
                <a:latin typeface="Times New Roman" panose="02020603050405020304" pitchFamily="18" charset="0"/>
                <a:cs typeface="Times New Roman" panose="02020603050405020304" pitchFamily="18" charset="0"/>
              </a:rPr>
            </a:br>
            <a:r>
              <a:rPr lang="en-US" altLang="zh-TW" dirty="0">
                <a:solidFill>
                  <a:schemeClr val="tx2"/>
                </a:solidFill>
                <a:latin typeface="Times New Roman" panose="02020603050405020304" pitchFamily="18" charset="0"/>
                <a:cs typeface="Times New Roman" panose="02020603050405020304" pitchFamily="18" charset="0"/>
              </a:rPr>
              <a:t>World energy consumption by country, 2008</a:t>
            </a:r>
            <a:endParaRPr lang="zh-TW" altLang="en-US" dirty="0">
              <a:solidFill>
                <a:schemeClr val="tx2"/>
              </a:solidFill>
            </a:endParaRPr>
          </a:p>
        </p:txBody>
      </p:sp>
      <p:sp>
        <p:nvSpPr>
          <p:cNvPr id="3" name="內容版面配置區 2"/>
          <p:cNvSpPr>
            <a:spLocks noGrp="1"/>
          </p:cNvSpPr>
          <p:nvPr>
            <p:ph idx="1"/>
          </p:nvPr>
        </p:nvSpPr>
        <p:spPr>
          <a:xfrm>
            <a:off x="179512" y="1566676"/>
            <a:ext cx="8784976" cy="5263480"/>
          </a:xfrm>
        </p:spPr>
        <p:txBody>
          <a:bodyPr/>
          <a:lstStyle/>
          <a:p>
            <a:r>
              <a:rPr lang="en-US" altLang="zh-TW" dirty="0"/>
              <a:t>The United States only accounts for 4.5% of the world's population, but accounts for a quarter of the world's energy consumption.</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18</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2195736" y="2348880"/>
            <a:ext cx="5478205" cy="4365104"/>
          </a:xfrm>
          <a:prstGeom prst="rect">
            <a:avLst/>
          </a:prstGeom>
          <a:noFill/>
          <a:ln w="9525">
            <a:noFill/>
            <a:miter lim="800000"/>
            <a:headEnd/>
            <a:tailEnd/>
          </a:ln>
        </p:spPr>
      </p:pic>
      <p:sp>
        <p:nvSpPr>
          <p:cNvPr id="4" name="TextBox 3">
            <a:extLst>
              <a:ext uri="{FF2B5EF4-FFF2-40B4-BE49-F238E27FC236}">
                <a16:creationId xmlns:a16="http://schemas.microsoft.com/office/drawing/2014/main" id="{B55A0EAB-B916-5060-8B4E-C80014551753}"/>
              </a:ext>
            </a:extLst>
          </p:cNvPr>
          <p:cNvSpPr txBox="1"/>
          <p:nvPr/>
        </p:nvSpPr>
        <p:spPr>
          <a:xfrm rot="16200000">
            <a:off x="1003912" y="3726812"/>
            <a:ext cx="2735301" cy="369332"/>
          </a:xfrm>
          <a:prstGeom prst="rect">
            <a:avLst/>
          </a:prstGeom>
          <a:noFill/>
        </p:spPr>
        <p:txBody>
          <a:bodyPr wrap="none" rtlCol="0">
            <a:spAutoFit/>
          </a:bodyPr>
          <a:lstStyle/>
          <a:p>
            <a:r>
              <a:rPr lang="en-US" dirty="0"/>
              <a:t>W</a:t>
            </a:r>
            <a:r>
              <a:rPr lang="en-TW" dirty="0"/>
              <a:t>orld energy consumption</a:t>
            </a:r>
          </a:p>
        </p:txBody>
      </p:sp>
      <p:sp>
        <p:nvSpPr>
          <p:cNvPr id="7" name="TextBox 6">
            <a:extLst>
              <a:ext uri="{FF2B5EF4-FFF2-40B4-BE49-F238E27FC236}">
                <a16:creationId xmlns:a16="http://schemas.microsoft.com/office/drawing/2014/main" id="{76ACE0DF-EF69-612C-664A-A6E6A7012177}"/>
              </a:ext>
            </a:extLst>
          </p:cNvPr>
          <p:cNvSpPr txBox="1"/>
          <p:nvPr/>
        </p:nvSpPr>
        <p:spPr>
          <a:xfrm>
            <a:off x="1927380" y="6093296"/>
            <a:ext cx="6014916" cy="369332"/>
          </a:xfrm>
          <a:prstGeom prst="rect">
            <a:avLst/>
          </a:prstGeom>
          <a:noFill/>
        </p:spPr>
        <p:txBody>
          <a:bodyPr wrap="none" rtlCol="0">
            <a:spAutoFit/>
          </a:bodyPr>
          <a:lstStyle/>
          <a:p>
            <a:r>
              <a:rPr lang="en-TW" dirty="0"/>
              <a:t>USA, China, Russia, Japan, Germany, India, Canada, UK, France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8142" y="116632"/>
            <a:ext cx="8646346" cy="595536"/>
          </a:xfrm>
        </p:spPr>
        <p:txBody>
          <a:bodyPr>
            <a:noAutofit/>
          </a:bodyPr>
          <a:lstStyle/>
          <a:p>
            <a:pPr algn="ctr"/>
            <a:r>
              <a:rPr lang="zh-TW" altLang="en-US" sz="2000" dirty="0">
                <a:solidFill>
                  <a:schemeClr val="tx2"/>
                </a:solidFill>
                <a:latin typeface="Times New Roman" panose="02020603050405020304" pitchFamily="18" charset="0"/>
                <a:cs typeface="Times New Roman" panose="02020603050405020304" pitchFamily="18" charset="0"/>
              </a:rPr>
              <a:t>世界及美國能量消耗</a:t>
            </a:r>
            <a:r>
              <a:rPr lang="en-US" altLang="zh-TW" sz="2000" dirty="0">
                <a:solidFill>
                  <a:schemeClr val="tx2"/>
                </a:solidFill>
                <a:latin typeface="Times New Roman" panose="02020603050405020304" pitchFamily="18" charset="0"/>
                <a:cs typeface="Times New Roman" panose="02020603050405020304" pitchFamily="18" charset="0"/>
              </a:rPr>
              <a:t> World and U.S. energy consumption</a:t>
            </a:r>
            <a:endParaRPr lang="zh-TW" altLang="en-US" sz="2000" dirty="0">
              <a:solidFill>
                <a:schemeClr val="tx2"/>
              </a:solidFill>
            </a:endParaRPr>
          </a:p>
        </p:txBody>
      </p:sp>
      <p:pic>
        <p:nvPicPr>
          <p:cNvPr id="9219" name="Picture 3"/>
          <p:cNvPicPr>
            <a:picLocks noGrp="1" noChangeAspect="1" noChangeArrowheads="1"/>
          </p:cNvPicPr>
          <p:nvPr>
            <p:ph idx="1"/>
          </p:nvPr>
        </p:nvPicPr>
        <p:blipFill>
          <a:blip r:embed="rId2" cstate="print"/>
          <a:stretch>
            <a:fillRect/>
          </a:stretch>
        </p:blipFill>
        <p:spPr bwMode="auto">
          <a:xfrm>
            <a:off x="318142" y="908050"/>
            <a:ext cx="8507717" cy="52641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19</a:t>
            </a:fld>
            <a:endParaRPr lang="zh-TW" altLang="en-US"/>
          </a:p>
        </p:txBody>
      </p:sp>
      <p:sp>
        <p:nvSpPr>
          <p:cNvPr id="3" name="TextBox 2">
            <a:extLst>
              <a:ext uri="{FF2B5EF4-FFF2-40B4-BE49-F238E27FC236}">
                <a16:creationId xmlns:a16="http://schemas.microsoft.com/office/drawing/2014/main" id="{7E1C2B7F-CE72-498F-8B22-82C71CDF62C6}"/>
              </a:ext>
            </a:extLst>
          </p:cNvPr>
          <p:cNvSpPr txBox="1"/>
          <p:nvPr/>
        </p:nvSpPr>
        <p:spPr>
          <a:xfrm>
            <a:off x="3680823" y="1772816"/>
            <a:ext cx="655397" cy="369332"/>
          </a:xfrm>
          <a:prstGeom prst="rect">
            <a:avLst/>
          </a:prstGeom>
          <a:noFill/>
        </p:spPr>
        <p:txBody>
          <a:bodyPr wrap="square" rtlCol="0">
            <a:spAutoFit/>
          </a:bodyPr>
          <a:lstStyle/>
          <a:p>
            <a:r>
              <a:rPr lang="en-TW" dirty="0"/>
              <a:t>oil</a:t>
            </a:r>
          </a:p>
        </p:txBody>
      </p:sp>
      <p:sp>
        <p:nvSpPr>
          <p:cNvPr id="4" name="TextBox 3">
            <a:extLst>
              <a:ext uri="{FF2B5EF4-FFF2-40B4-BE49-F238E27FC236}">
                <a16:creationId xmlns:a16="http://schemas.microsoft.com/office/drawing/2014/main" id="{48550E5E-A828-448B-38B2-385E3675A7E6}"/>
              </a:ext>
            </a:extLst>
          </p:cNvPr>
          <p:cNvSpPr txBox="1"/>
          <p:nvPr/>
        </p:nvSpPr>
        <p:spPr>
          <a:xfrm>
            <a:off x="2267744" y="954061"/>
            <a:ext cx="1413079" cy="369332"/>
          </a:xfrm>
          <a:prstGeom prst="rect">
            <a:avLst/>
          </a:prstGeom>
          <a:noFill/>
        </p:spPr>
        <p:txBody>
          <a:bodyPr wrap="none" rtlCol="0">
            <a:spAutoFit/>
          </a:bodyPr>
          <a:lstStyle/>
          <a:p>
            <a:r>
              <a:rPr lang="en-TW" dirty="0"/>
              <a:t>hydroelectric</a:t>
            </a:r>
          </a:p>
        </p:txBody>
      </p:sp>
      <p:sp>
        <p:nvSpPr>
          <p:cNvPr id="6" name="TextBox 5">
            <a:extLst>
              <a:ext uri="{FF2B5EF4-FFF2-40B4-BE49-F238E27FC236}">
                <a16:creationId xmlns:a16="http://schemas.microsoft.com/office/drawing/2014/main" id="{6E5D8C8C-4D08-7E28-5839-2D92793CFAC3}"/>
              </a:ext>
            </a:extLst>
          </p:cNvPr>
          <p:cNvSpPr txBox="1"/>
          <p:nvPr/>
        </p:nvSpPr>
        <p:spPr>
          <a:xfrm>
            <a:off x="965169" y="685800"/>
            <a:ext cx="1266372" cy="369332"/>
          </a:xfrm>
          <a:prstGeom prst="rect">
            <a:avLst/>
          </a:prstGeom>
          <a:noFill/>
        </p:spPr>
        <p:txBody>
          <a:bodyPr wrap="none" rtlCol="0">
            <a:spAutoFit/>
          </a:bodyPr>
          <a:lstStyle/>
          <a:p>
            <a:r>
              <a:rPr lang="en-TW" dirty="0"/>
              <a:t>renewables</a:t>
            </a:r>
          </a:p>
        </p:txBody>
      </p:sp>
      <p:sp>
        <p:nvSpPr>
          <p:cNvPr id="7" name="TextBox 6">
            <a:extLst>
              <a:ext uri="{FF2B5EF4-FFF2-40B4-BE49-F238E27FC236}">
                <a16:creationId xmlns:a16="http://schemas.microsoft.com/office/drawing/2014/main" id="{CF26A631-CA8F-5550-7F3B-7B9A1ECC80AA}"/>
              </a:ext>
            </a:extLst>
          </p:cNvPr>
          <p:cNvSpPr txBox="1"/>
          <p:nvPr/>
        </p:nvSpPr>
        <p:spPr>
          <a:xfrm>
            <a:off x="522579" y="1403484"/>
            <a:ext cx="885179" cy="369332"/>
          </a:xfrm>
          <a:prstGeom prst="rect">
            <a:avLst/>
          </a:prstGeom>
          <a:noFill/>
        </p:spPr>
        <p:txBody>
          <a:bodyPr wrap="none" rtlCol="0">
            <a:spAutoFit/>
          </a:bodyPr>
          <a:lstStyle/>
          <a:p>
            <a:r>
              <a:rPr lang="en-TW" dirty="0"/>
              <a:t>nuclear</a:t>
            </a:r>
          </a:p>
        </p:txBody>
      </p:sp>
      <p:sp>
        <p:nvSpPr>
          <p:cNvPr id="8" name="TextBox 7">
            <a:extLst>
              <a:ext uri="{FF2B5EF4-FFF2-40B4-BE49-F238E27FC236}">
                <a16:creationId xmlns:a16="http://schemas.microsoft.com/office/drawing/2014/main" id="{95F9E997-F758-F738-316F-3CA517BBC572}"/>
              </a:ext>
            </a:extLst>
          </p:cNvPr>
          <p:cNvSpPr txBox="1"/>
          <p:nvPr/>
        </p:nvSpPr>
        <p:spPr>
          <a:xfrm>
            <a:off x="399307" y="2542528"/>
            <a:ext cx="565861" cy="369332"/>
          </a:xfrm>
          <a:prstGeom prst="rect">
            <a:avLst/>
          </a:prstGeom>
          <a:noFill/>
        </p:spPr>
        <p:txBody>
          <a:bodyPr wrap="none" rtlCol="0">
            <a:spAutoFit/>
          </a:bodyPr>
          <a:lstStyle/>
          <a:p>
            <a:r>
              <a:rPr lang="en-TW" dirty="0"/>
              <a:t>coal</a:t>
            </a:r>
          </a:p>
        </p:txBody>
      </p:sp>
      <p:sp>
        <p:nvSpPr>
          <p:cNvPr id="9" name="TextBox 8">
            <a:extLst>
              <a:ext uri="{FF2B5EF4-FFF2-40B4-BE49-F238E27FC236}">
                <a16:creationId xmlns:a16="http://schemas.microsoft.com/office/drawing/2014/main" id="{7A7AA91A-812F-F2A7-45CF-379515070395}"/>
              </a:ext>
            </a:extLst>
          </p:cNvPr>
          <p:cNvSpPr txBox="1"/>
          <p:nvPr/>
        </p:nvSpPr>
        <p:spPr>
          <a:xfrm>
            <a:off x="4932040" y="2542528"/>
            <a:ext cx="565861" cy="369332"/>
          </a:xfrm>
          <a:prstGeom prst="rect">
            <a:avLst/>
          </a:prstGeom>
          <a:noFill/>
        </p:spPr>
        <p:txBody>
          <a:bodyPr wrap="none" rtlCol="0">
            <a:spAutoFit/>
          </a:bodyPr>
          <a:lstStyle/>
          <a:p>
            <a:r>
              <a:rPr lang="en-TW" dirty="0"/>
              <a:t>coal</a:t>
            </a:r>
          </a:p>
        </p:txBody>
      </p:sp>
      <p:sp>
        <p:nvSpPr>
          <p:cNvPr id="10" name="TextBox 9">
            <a:extLst>
              <a:ext uri="{FF2B5EF4-FFF2-40B4-BE49-F238E27FC236}">
                <a16:creationId xmlns:a16="http://schemas.microsoft.com/office/drawing/2014/main" id="{A17A522F-A7B7-362B-BCDD-CD9AE881E3C8}"/>
              </a:ext>
            </a:extLst>
          </p:cNvPr>
          <p:cNvSpPr txBox="1"/>
          <p:nvPr/>
        </p:nvSpPr>
        <p:spPr>
          <a:xfrm>
            <a:off x="5254260" y="1410729"/>
            <a:ext cx="885179" cy="369332"/>
          </a:xfrm>
          <a:prstGeom prst="rect">
            <a:avLst/>
          </a:prstGeom>
          <a:noFill/>
        </p:spPr>
        <p:txBody>
          <a:bodyPr wrap="none" rtlCol="0">
            <a:spAutoFit/>
          </a:bodyPr>
          <a:lstStyle/>
          <a:p>
            <a:r>
              <a:rPr lang="en-TW" dirty="0"/>
              <a:t>nuclear</a:t>
            </a:r>
          </a:p>
        </p:txBody>
      </p:sp>
      <p:sp>
        <p:nvSpPr>
          <p:cNvPr id="11" name="TextBox 10">
            <a:extLst>
              <a:ext uri="{FF2B5EF4-FFF2-40B4-BE49-F238E27FC236}">
                <a16:creationId xmlns:a16="http://schemas.microsoft.com/office/drawing/2014/main" id="{BE9A725F-836C-8F5E-0BAC-9685F035D2F1}"/>
              </a:ext>
            </a:extLst>
          </p:cNvPr>
          <p:cNvSpPr txBox="1"/>
          <p:nvPr/>
        </p:nvSpPr>
        <p:spPr>
          <a:xfrm>
            <a:off x="5263415" y="648262"/>
            <a:ext cx="1413079" cy="369332"/>
          </a:xfrm>
          <a:prstGeom prst="rect">
            <a:avLst/>
          </a:prstGeom>
          <a:noFill/>
        </p:spPr>
        <p:txBody>
          <a:bodyPr wrap="none" rtlCol="0">
            <a:spAutoFit/>
          </a:bodyPr>
          <a:lstStyle/>
          <a:p>
            <a:r>
              <a:rPr lang="en-TW" dirty="0"/>
              <a:t>hydroelectric</a:t>
            </a:r>
          </a:p>
        </p:txBody>
      </p:sp>
      <p:sp>
        <p:nvSpPr>
          <p:cNvPr id="12" name="TextBox 11">
            <a:extLst>
              <a:ext uri="{FF2B5EF4-FFF2-40B4-BE49-F238E27FC236}">
                <a16:creationId xmlns:a16="http://schemas.microsoft.com/office/drawing/2014/main" id="{A2F86342-7AF7-7A36-86BB-659B62F132E0}"/>
              </a:ext>
            </a:extLst>
          </p:cNvPr>
          <p:cNvSpPr txBox="1"/>
          <p:nvPr/>
        </p:nvSpPr>
        <p:spPr>
          <a:xfrm>
            <a:off x="6912459" y="908050"/>
            <a:ext cx="1266372" cy="369332"/>
          </a:xfrm>
          <a:prstGeom prst="rect">
            <a:avLst/>
          </a:prstGeom>
          <a:noFill/>
        </p:spPr>
        <p:txBody>
          <a:bodyPr wrap="none" rtlCol="0">
            <a:spAutoFit/>
          </a:bodyPr>
          <a:lstStyle/>
          <a:p>
            <a:r>
              <a:rPr lang="en-TW" dirty="0"/>
              <a:t>renewables</a:t>
            </a:r>
          </a:p>
        </p:txBody>
      </p:sp>
      <p:sp>
        <p:nvSpPr>
          <p:cNvPr id="13" name="TextBox 12">
            <a:extLst>
              <a:ext uri="{FF2B5EF4-FFF2-40B4-BE49-F238E27FC236}">
                <a16:creationId xmlns:a16="http://schemas.microsoft.com/office/drawing/2014/main" id="{5735BC1E-C2A0-F875-4ABF-AFB85081CA5E}"/>
              </a:ext>
            </a:extLst>
          </p:cNvPr>
          <p:cNvSpPr txBox="1"/>
          <p:nvPr/>
        </p:nvSpPr>
        <p:spPr>
          <a:xfrm>
            <a:off x="8301783" y="2115527"/>
            <a:ext cx="655397" cy="369332"/>
          </a:xfrm>
          <a:prstGeom prst="rect">
            <a:avLst/>
          </a:prstGeom>
          <a:noFill/>
        </p:spPr>
        <p:txBody>
          <a:bodyPr wrap="square" rtlCol="0">
            <a:spAutoFit/>
          </a:bodyPr>
          <a:lstStyle/>
          <a:p>
            <a:r>
              <a:rPr lang="en-TW" dirty="0"/>
              <a:t>oil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能量：初始定義</a:t>
            </a:r>
          </a:p>
        </p:txBody>
      </p:sp>
      <p:sp>
        <p:nvSpPr>
          <p:cNvPr id="3" name="內容版面配置區 2"/>
          <p:cNvSpPr>
            <a:spLocks noGrp="1"/>
          </p:cNvSpPr>
          <p:nvPr>
            <p:ph idx="1"/>
          </p:nvPr>
        </p:nvSpPr>
        <p:spPr/>
        <p:txBody>
          <a:bodyPr/>
          <a:lstStyle/>
          <a:p>
            <a:r>
              <a:rPr lang="zh-TW" altLang="en-US" dirty="0"/>
              <a:t>能量是組合現今社會的重要基材之一。</a:t>
            </a:r>
            <a:endParaRPr lang="en-US" altLang="zh-TW" dirty="0"/>
          </a:p>
          <a:p>
            <a:r>
              <a:rPr lang="zh-TW" altLang="en-US" dirty="0"/>
              <a:t>人們需要使用能量，將天然資源創造出貨品，及提供許多我們認為是理所當然的服務。</a:t>
            </a:r>
            <a:endParaRPr lang="en-US" altLang="zh-TW" dirty="0"/>
          </a:p>
          <a:p>
            <a:r>
              <a:rPr lang="zh-TW" altLang="en-US" dirty="0"/>
              <a:t>經濟發展和生活水準的改善均是非常複雜的過程，不過兩者有一個共通點，即：必須具有正確及可信賴的能量供應才行。</a:t>
            </a:r>
            <a:endParaRPr lang="en-US" altLang="zh-TW" dirty="0"/>
          </a:p>
          <a:p>
            <a:r>
              <a:rPr lang="zh-TW" altLang="en-US" dirty="0"/>
              <a:t>社會中各個部門 </a:t>
            </a:r>
            <a:r>
              <a:rPr lang="en-US" altLang="zh-TW" dirty="0"/>
              <a:t>(</a:t>
            </a:r>
            <a:r>
              <a:rPr lang="zh-TW" altLang="en-US" dirty="0"/>
              <a:t>例如經濟、勞工、環境及國際關係等</a:t>
            </a:r>
            <a:r>
              <a:rPr lang="en-US" altLang="zh-TW" dirty="0"/>
              <a:t>) </a:t>
            </a:r>
            <a:r>
              <a:rPr lang="zh-TW" altLang="en-US" dirty="0"/>
              <a:t>均需要用到能量，此外我們個人居家生活 </a:t>
            </a:r>
            <a:r>
              <a:rPr lang="en-US" altLang="zh-TW" dirty="0"/>
              <a:t>(</a:t>
            </a:r>
            <a:r>
              <a:rPr lang="zh-TW" altLang="en-US" dirty="0"/>
              <a:t>包含房子、食物、交通運輸、休閒娛樂等</a:t>
            </a:r>
            <a:r>
              <a:rPr lang="en-US" altLang="zh-TW" dirty="0"/>
              <a:t>) </a:t>
            </a:r>
            <a:r>
              <a:rPr lang="zh-TW" altLang="en-US" dirty="0"/>
              <a:t>亦是。</a:t>
            </a:r>
            <a:endParaRPr lang="en-US" altLang="zh-TW" dirty="0"/>
          </a:p>
          <a:p>
            <a:r>
              <a:rPr lang="zh-TW" altLang="en-US" dirty="0"/>
              <a:t>能量供應是限制經濟成長的主要因素。現今世界各國彼此之間已經變得非常依賴，而能否取得正確及可靠的能量資源更是經濟成長的關鍵。</a:t>
            </a: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b">
            <a:normAutofit/>
          </a:bodyPr>
          <a:lstStyle/>
          <a:p>
            <a:pPr algn="ctr"/>
            <a:r>
              <a:rPr lang="en-US" altLang="zh-TW" sz="2000" dirty="0">
                <a:solidFill>
                  <a:schemeClr val="tx2"/>
                </a:solidFill>
                <a:latin typeface="Times New Roman" panose="02020603050405020304" pitchFamily="18" charset="0"/>
                <a:cs typeface="Times New Roman" panose="02020603050405020304" pitchFamily="18" charset="0"/>
              </a:rPr>
              <a:t>1901 </a:t>
            </a:r>
            <a:r>
              <a:rPr lang="zh-TW" altLang="en-US" sz="2000" dirty="0">
                <a:solidFill>
                  <a:schemeClr val="tx2"/>
                </a:solidFill>
                <a:latin typeface="Times New Roman" panose="02020603050405020304" pitchFamily="18" charset="0"/>
                <a:cs typeface="Times New Roman" panose="02020603050405020304" pitchFamily="18" charset="0"/>
              </a:rPr>
              <a:t>年之美國德州油田</a:t>
            </a:r>
            <a:r>
              <a:rPr lang="en-US" altLang="zh-TW" sz="2000" dirty="0">
                <a:solidFill>
                  <a:schemeClr val="tx2"/>
                </a:solidFill>
                <a:latin typeface="Times New Roman" panose="02020603050405020304" pitchFamily="18" charset="0"/>
                <a:cs typeface="Times New Roman" panose="02020603050405020304" pitchFamily="18" charset="0"/>
              </a:rPr>
              <a:t> Texas oil fields in 1901</a:t>
            </a:r>
            <a:endParaRPr lang="zh-TW" altLang="en-US" sz="2000" dirty="0">
              <a:solidFill>
                <a:schemeClr val="tx2"/>
              </a:solidFill>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179512" y="908720"/>
            <a:ext cx="8784976" cy="2304256"/>
          </a:xfrm>
        </p:spPr>
        <p:txBody>
          <a:bodyPr>
            <a:normAutofit fontScale="85000" lnSpcReduction="20000"/>
          </a:bodyPr>
          <a:lstStyle/>
          <a:p>
            <a:r>
              <a:rPr lang="en-US" altLang="zh-TW" dirty="0"/>
              <a:t>1859 </a:t>
            </a:r>
            <a:r>
              <a:rPr lang="zh-TW" altLang="en-US" dirty="0"/>
              <a:t>年，於美國賓州出現第一座現代化油井，而一直等到 </a:t>
            </a:r>
            <a:r>
              <a:rPr lang="en-US" altLang="zh-TW" dirty="0"/>
              <a:t>1870 </a:t>
            </a:r>
            <a:r>
              <a:rPr lang="zh-TW" altLang="en-US" dirty="0"/>
              <a:t>年代發明內燃機以後才大量使用石油。</a:t>
            </a:r>
            <a:endParaRPr lang="en-US" altLang="zh-TW" dirty="0"/>
          </a:p>
          <a:p>
            <a:r>
              <a:rPr lang="zh-TW" altLang="en-US" dirty="0"/>
              <a:t>在人類的歷史中，化石燃料世紀將只不過是出現在一小段時間裡而已。</a:t>
            </a:r>
            <a:endParaRPr lang="en-US" altLang="zh-TW" dirty="0"/>
          </a:p>
          <a:p>
            <a:r>
              <a:rPr lang="en-US" altLang="zh-TW" dirty="0"/>
              <a:t>The first modern oil well appeared in Pennsylvania in the United States in 1859, but oil was not widely used until the invention of the internal combustion engine in the 1870s.</a:t>
            </a:r>
          </a:p>
          <a:p>
            <a:r>
              <a:rPr lang="en-US" altLang="zh-TW" dirty="0"/>
              <a:t>The fossil fuel century will only occur for a brief period of time in human history.</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20</a:t>
            </a:fld>
            <a:endParaRPr lang="zh-TW" altLang="en-US"/>
          </a:p>
        </p:txBody>
      </p:sp>
      <p:pic>
        <p:nvPicPr>
          <p:cNvPr id="6" name="Picture 2"/>
          <p:cNvPicPr>
            <a:picLocks noChangeAspect="1" noChangeArrowheads="1"/>
          </p:cNvPicPr>
          <p:nvPr/>
        </p:nvPicPr>
        <p:blipFill>
          <a:blip r:embed="rId2" cstate="print"/>
          <a:stretch>
            <a:fillRect/>
          </a:stretch>
        </p:blipFill>
        <p:spPr bwMode="auto">
          <a:xfrm>
            <a:off x="2240214" y="3453711"/>
            <a:ext cx="4663571" cy="291248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08" y="388032"/>
            <a:ext cx="8856984" cy="595536"/>
          </a:xfrm>
        </p:spPr>
        <p:txBody>
          <a:bodyPr vert="horz" lIns="91440" tIns="45720" rIns="91440" bIns="45720" rtlCol="0" anchor="b">
            <a:noAutofit/>
          </a:bodyPr>
          <a:lstStyle/>
          <a:p>
            <a:pPr algn="ctr"/>
            <a:r>
              <a:rPr lang="zh-TW" altLang="en-US" sz="2000" dirty="0">
                <a:solidFill>
                  <a:schemeClr val="tx2"/>
                </a:solidFill>
                <a:latin typeface="Times New Roman" panose="02020603050405020304" pitchFamily="18" charset="0"/>
                <a:cs typeface="Times New Roman" panose="02020603050405020304" pitchFamily="18" charset="0"/>
              </a:rPr>
              <a:t>美國 </a:t>
            </a:r>
            <a:r>
              <a:rPr lang="en-US" altLang="zh-TW" sz="2000" dirty="0">
                <a:solidFill>
                  <a:schemeClr val="tx2"/>
                </a:solidFill>
                <a:latin typeface="Times New Roman" panose="02020603050405020304" pitchFamily="18" charset="0"/>
                <a:cs typeface="Times New Roman" panose="02020603050405020304" pitchFamily="18" charset="0"/>
              </a:rPr>
              <a:t>20 </a:t>
            </a:r>
            <a:r>
              <a:rPr lang="zh-TW" altLang="en-US" sz="2000" dirty="0">
                <a:solidFill>
                  <a:schemeClr val="tx2"/>
                </a:solidFill>
                <a:latin typeface="Times New Roman" panose="02020603050405020304" pitchFamily="18" charset="0"/>
                <a:cs typeface="Times New Roman" panose="02020603050405020304" pitchFamily="18" charset="0"/>
              </a:rPr>
              <a:t>世紀之能量消耗 </a:t>
            </a:r>
            <a:r>
              <a:rPr lang="en-US" altLang="zh-TW" sz="2000" dirty="0">
                <a:solidFill>
                  <a:schemeClr val="tx2"/>
                </a:solidFill>
                <a:latin typeface="Times New Roman" panose="02020603050405020304" pitchFamily="18" charset="0"/>
                <a:cs typeface="Times New Roman" panose="02020603050405020304" pitchFamily="18" charset="0"/>
              </a:rPr>
              <a:t>(</a:t>
            </a:r>
            <a:r>
              <a:rPr lang="zh-TW" altLang="en-US" sz="2000" dirty="0">
                <a:solidFill>
                  <a:schemeClr val="tx2"/>
                </a:solidFill>
                <a:latin typeface="Times New Roman" panose="02020603050405020304" pitchFamily="18" charset="0"/>
                <a:cs typeface="Times New Roman" panose="02020603050405020304" pitchFamily="18" charset="0"/>
              </a:rPr>
              <a:t>依燃料別</a:t>
            </a:r>
            <a:r>
              <a:rPr lang="en-US" altLang="zh-TW" sz="2000" dirty="0">
                <a:solidFill>
                  <a:schemeClr val="tx2"/>
                </a:solidFill>
                <a:latin typeface="Times New Roman" panose="02020603050405020304" pitchFamily="18" charset="0"/>
                <a:cs typeface="Times New Roman" panose="02020603050405020304" pitchFamily="18" charset="0"/>
              </a:rPr>
              <a:t>)</a:t>
            </a:r>
            <a:br>
              <a:rPr lang="en-US" altLang="zh-TW" sz="2000" dirty="0">
                <a:solidFill>
                  <a:schemeClr val="tx2"/>
                </a:solidFill>
                <a:latin typeface="Times New Roman" panose="02020603050405020304" pitchFamily="18" charset="0"/>
                <a:cs typeface="Times New Roman" panose="02020603050405020304" pitchFamily="18" charset="0"/>
              </a:rPr>
            </a:br>
            <a:r>
              <a:rPr lang="en-US" altLang="zh-TW" sz="2000" dirty="0">
                <a:solidFill>
                  <a:schemeClr val="tx2"/>
                </a:solidFill>
                <a:latin typeface="Times New Roman" panose="02020603050405020304" pitchFamily="18" charset="0"/>
                <a:cs typeface="Times New Roman" panose="02020603050405020304" pitchFamily="18" charset="0"/>
              </a:rPr>
              <a:t>Energy consumption in the United States during the 20th century (by fuel)</a:t>
            </a:r>
            <a:endParaRPr lang="zh-TW" altLang="en-US" sz="2000" dirty="0">
              <a:solidFill>
                <a:schemeClr val="tx2"/>
              </a:solidFill>
              <a:latin typeface="Times New Roman" panose="02020603050405020304" pitchFamily="18" charset="0"/>
              <a:cs typeface="Times New Roman" panose="02020603050405020304" pitchFamily="18" charset="0"/>
            </a:endParaRPr>
          </a:p>
        </p:txBody>
      </p:sp>
      <p:pic>
        <p:nvPicPr>
          <p:cNvPr id="11266" name="Picture 2"/>
          <p:cNvPicPr>
            <a:picLocks noGrp="1" noChangeAspect="1" noChangeArrowheads="1"/>
          </p:cNvPicPr>
          <p:nvPr>
            <p:ph idx="1"/>
          </p:nvPr>
        </p:nvPicPr>
        <p:blipFill>
          <a:blip r:embed="rId2" cstate="print"/>
          <a:stretch>
            <a:fillRect/>
          </a:stretch>
        </p:blipFill>
        <p:spPr bwMode="auto">
          <a:xfrm>
            <a:off x="1554672" y="1226822"/>
            <a:ext cx="6034656" cy="52641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21</a:t>
            </a:fld>
            <a:endParaRPr lang="zh-TW" altLang="en-US"/>
          </a:p>
        </p:txBody>
      </p:sp>
      <p:sp>
        <p:nvSpPr>
          <p:cNvPr id="3" name="TextBox 2">
            <a:extLst>
              <a:ext uri="{FF2B5EF4-FFF2-40B4-BE49-F238E27FC236}">
                <a16:creationId xmlns:a16="http://schemas.microsoft.com/office/drawing/2014/main" id="{25C20EA6-7999-DD2E-F652-4B603542FB76}"/>
              </a:ext>
            </a:extLst>
          </p:cNvPr>
          <p:cNvSpPr txBox="1"/>
          <p:nvPr/>
        </p:nvSpPr>
        <p:spPr>
          <a:xfrm rot="16200000">
            <a:off x="83949" y="3244334"/>
            <a:ext cx="2572114" cy="369332"/>
          </a:xfrm>
          <a:prstGeom prst="rect">
            <a:avLst/>
          </a:prstGeom>
          <a:noFill/>
        </p:spPr>
        <p:txBody>
          <a:bodyPr wrap="none" rtlCol="0">
            <a:spAutoFit/>
          </a:bodyPr>
          <a:lstStyle/>
          <a:p>
            <a:r>
              <a:rPr lang="en-TW" dirty="0"/>
              <a:t>USA Energy Consumption</a:t>
            </a:r>
          </a:p>
        </p:txBody>
      </p:sp>
      <p:sp>
        <p:nvSpPr>
          <p:cNvPr id="4" name="TextBox 3">
            <a:extLst>
              <a:ext uri="{FF2B5EF4-FFF2-40B4-BE49-F238E27FC236}">
                <a16:creationId xmlns:a16="http://schemas.microsoft.com/office/drawing/2014/main" id="{5E9C3979-B4DF-3034-09A7-DED66053F770}"/>
              </a:ext>
            </a:extLst>
          </p:cNvPr>
          <p:cNvSpPr txBox="1"/>
          <p:nvPr/>
        </p:nvSpPr>
        <p:spPr>
          <a:xfrm>
            <a:off x="2915816" y="3674231"/>
            <a:ext cx="565861" cy="369332"/>
          </a:xfrm>
          <a:prstGeom prst="rect">
            <a:avLst/>
          </a:prstGeom>
          <a:noFill/>
        </p:spPr>
        <p:txBody>
          <a:bodyPr wrap="none" rtlCol="0">
            <a:spAutoFit/>
          </a:bodyPr>
          <a:lstStyle/>
          <a:p>
            <a:r>
              <a:rPr lang="en-TW" dirty="0"/>
              <a:t>coal</a:t>
            </a:r>
          </a:p>
        </p:txBody>
      </p:sp>
      <p:sp>
        <p:nvSpPr>
          <p:cNvPr id="6" name="TextBox 5">
            <a:extLst>
              <a:ext uri="{FF2B5EF4-FFF2-40B4-BE49-F238E27FC236}">
                <a16:creationId xmlns:a16="http://schemas.microsoft.com/office/drawing/2014/main" id="{F2ABACE5-1D6C-97BE-BC45-C7E63BA90C9C}"/>
              </a:ext>
            </a:extLst>
          </p:cNvPr>
          <p:cNvSpPr txBox="1"/>
          <p:nvPr/>
        </p:nvSpPr>
        <p:spPr>
          <a:xfrm>
            <a:off x="5637843" y="3690284"/>
            <a:ext cx="629925" cy="369332"/>
          </a:xfrm>
          <a:prstGeom prst="rect">
            <a:avLst/>
          </a:prstGeom>
          <a:noFill/>
        </p:spPr>
        <p:txBody>
          <a:bodyPr wrap="square" rtlCol="0">
            <a:spAutoFit/>
          </a:bodyPr>
          <a:lstStyle/>
          <a:p>
            <a:r>
              <a:rPr lang="en-TW" dirty="0"/>
              <a:t>oil</a:t>
            </a:r>
          </a:p>
        </p:txBody>
      </p:sp>
      <p:sp>
        <p:nvSpPr>
          <p:cNvPr id="7" name="TextBox 6">
            <a:extLst>
              <a:ext uri="{FF2B5EF4-FFF2-40B4-BE49-F238E27FC236}">
                <a16:creationId xmlns:a16="http://schemas.microsoft.com/office/drawing/2014/main" id="{20BF4DF9-B8F6-4ED1-89FB-6837E0053E5F}"/>
              </a:ext>
            </a:extLst>
          </p:cNvPr>
          <p:cNvSpPr txBox="1"/>
          <p:nvPr/>
        </p:nvSpPr>
        <p:spPr>
          <a:xfrm>
            <a:off x="5436096" y="2564904"/>
            <a:ext cx="1237903" cy="369332"/>
          </a:xfrm>
          <a:prstGeom prst="rect">
            <a:avLst/>
          </a:prstGeom>
          <a:noFill/>
        </p:spPr>
        <p:txBody>
          <a:bodyPr wrap="none" rtlCol="0">
            <a:spAutoFit/>
          </a:bodyPr>
          <a:lstStyle/>
          <a:p>
            <a:r>
              <a:rPr lang="en-US" dirty="0"/>
              <a:t>N</a:t>
            </a:r>
            <a:r>
              <a:rPr lang="en-TW" dirty="0"/>
              <a:t>atural gas</a:t>
            </a:r>
          </a:p>
        </p:txBody>
      </p:sp>
      <p:sp>
        <p:nvSpPr>
          <p:cNvPr id="8" name="TextBox 7">
            <a:extLst>
              <a:ext uri="{FF2B5EF4-FFF2-40B4-BE49-F238E27FC236}">
                <a16:creationId xmlns:a16="http://schemas.microsoft.com/office/drawing/2014/main" id="{54569B48-E44E-3887-23CF-89C055DA3123}"/>
              </a:ext>
            </a:extLst>
          </p:cNvPr>
          <p:cNvSpPr txBox="1"/>
          <p:nvPr/>
        </p:nvSpPr>
        <p:spPr>
          <a:xfrm>
            <a:off x="6673999" y="1439524"/>
            <a:ext cx="885179" cy="369332"/>
          </a:xfrm>
          <a:prstGeom prst="rect">
            <a:avLst/>
          </a:prstGeom>
          <a:noFill/>
        </p:spPr>
        <p:txBody>
          <a:bodyPr wrap="none" rtlCol="0">
            <a:spAutoFit/>
          </a:bodyPr>
          <a:lstStyle/>
          <a:p>
            <a:r>
              <a:rPr lang="en-TW" dirty="0"/>
              <a:t>nuclear</a:t>
            </a:r>
          </a:p>
        </p:txBody>
      </p:sp>
      <p:sp>
        <p:nvSpPr>
          <p:cNvPr id="9" name="TextBox 8">
            <a:extLst>
              <a:ext uri="{FF2B5EF4-FFF2-40B4-BE49-F238E27FC236}">
                <a16:creationId xmlns:a16="http://schemas.microsoft.com/office/drawing/2014/main" id="{8B494292-9867-7FB3-75A4-2AA6453F824A}"/>
              </a:ext>
            </a:extLst>
          </p:cNvPr>
          <p:cNvSpPr txBox="1"/>
          <p:nvPr/>
        </p:nvSpPr>
        <p:spPr>
          <a:xfrm>
            <a:off x="4620729" y="1439524"/>
            <a:ext cx="1413079" cy="369332"/>
          </a:xfrm>
          <a:prstGeom prst="rect">
            <a:avLst/>
          </a:prstGeom>
          <a:noFill/>
        </p:spPr>
        <p:txBody>
          <a:bodyPr wrap="none" rtlCol="0">
            <a:spAutoFit/>
          </a:bodyPr>
          <a:lstStyle/>
          <a:p>
            <a:r>
              <a:rPr lang="en-TW" dirty="0"/>
              <a:t>hydroelectric</a:t>
            </a:r>
          </a:p>
        </p:txBody>
      </p:sp>
      <p:sp>
        <p:nvSpPr>
          <p:cNvPr id="10" name="TextBox 9">
            <a:extLst>
              <a:ext uri="{FF2B5EF4-FFF2-40B4-BE49-F238E27FC236}">
                <a16:creationId xmlns:a16="http://schemas.microsoft.com/office/drawing/2014/main" id="{C29B4A11-1A48-5670-8ADF-4D771506D4C7}"/>
              </a:ext>
            </a:extLst>
          </p:cNvPr>
          <p:cNvSpPr txBox="1"/>
          <p:nvPr/>
        </p:nvSpPr>
        <p:spPr>
          <a:xfrm>
            <a:off x="3125105" y="1439524"/>
            <a:ext cx="713144" cy="369332"/>
          </a:xfrm>
          <a:prstGeom prst="rect">
            <a:avLst/>
          </a:prstGeom>
          <a:noFill/>
        </p:spPr>
        <p:txBody>
          <a:bodyPr wrap="none" rtlCol="0">
            <a:spAutoFit/>
          </a:bodyPr>
          <a:lstStyle/>
          <a:p>
            <a:r>
              <a:rPr lang="en-TW" dirty="0"/>
              <a:t>wood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848262"/>
            <a:ext cx="7173416" cy="595536"/>
          </a:xfrm>
        </p:spPr>
        <p:txBody>
          <a:bodyPr>
            <a:normAutofit fontScale="90000"/>
          </a:bodyPr>
          <a:lstStyle/>
          <a:p>
            <a:pPr algn="ctr"/>
            <a:r>
              <a:rPr lang="zh-TW" altLang="en-US" dirty="0">
                <a:solidFill>
                  <a:schemeClr val="tx2"/>
                </a:solidFill>
                <a:latin typeface="Times New Roman" panose="02020603050405020304" pitchFamily="18" charset="0"/>
                <a:cs typeface="Times New Roman" panose="02020603050405020304" pitchFamily="18" charset="0"/>
              </a:rPr>
              <a:t>美國</a:t>
            </a:r>
            <a:r>
              <a:rPr lang="en-US" altLang="zh-TW" dirty="0">
                <a:solidFill>
                  <a:schemeClr val="tx2"/>
                </a:solidFill>
                <a:latin typeface="Times New Roman" panose="02020603050405020304" pitchFamily="18" charset="0"/>
                <a:cs typeface="Times New Roman" panose="02020603050405020304" pitchFamily="18" charset="0"/>
              </a:rPr>
              <a:t>1949-2010</a:t>
            </a:r>
            <a:r>
              <a:rPr lang="zh-TW" altLang="en-US" dirty="0">
                <a:solidFill>
                  <a:schemeClr val="tx2"/>
                </a:solidFill>
                <a:latin typeface="Times New Roman" panose="02020603050405020304" pitchFamily="18" charset="0"/>
                <a:cs typeface="Times New Roman" panose="02020603050405020304" pitchFamily="18" charset="0"/>
              </a:rPr>
              <a:t>年石油生產及進口</a:t>
            </a:r>
            <a:br>
              <a:rPr lang="en-US" altLang="zh-TW" dirty="0">
                <a:solidFill>
                  <a:schemeClr val="tx2"/>
                </a:solidFill>
                <a:latin typeface="Times New Roman" panose="02020603050405020304" pitchFamily="18" charset="0"/>
                <a:cs typeface="Times New Roman" panose="02020603050405020304" pitchFamily="18" charset="0"/>
              </a:rPr>
            </a:br>
            <a:r>
              <a:rPr lang="en-US" altLang="zh-TW" dirty="0">
                <a:solidFill>
                  <a:schemeClr val="tx2"/>
                </a:solidFill>
                <a:latin typeface="Times New Roman" panose="02020603050405020304" pitchFamily="18" charset="0"/>
                <a:cs typeface="Times New Roman" panose="02020603050405020304" pitchFamily="18" charset="0"/>
              </a:rPr>
              <a:t>U.S. oil production and imports from 1949 to 2010</a:t>
            </a:r>
            <a:endParaRPr lang="zh-TW" altLang="en-US" dirty="0">
              <a:solidFill>
                <a:schemeClr val="tx2"/>
              </a:solidFill>
            </a:endParaRPr>
          </a:p>
        </p:txBody>
      </p:sp>
      <p:pic>
        <p:nvPicPr>
          <p:cNvPr id="12290" name="Picture 2"/>
          <p:cNvPicPr>
            <a:picLocks noGrp="1" noChangeAspect="1" noChangeArrowheads="1"/>
          </p:cNvPicPr>
          <p:nvPr>
            <p:ph idx="1"/>
          </p:nvPr>
        </p:nvPicPr>
        <p:blipFill>
          <a:blip r:embed="rId2" cstate="print"/>
          <a:stretch>
            <a:fillRect/>
          </a:stretch>
        </p:blipFill>
        <p:spPr bwMode="auto">
          <a:xfrm>
            <a:off x="1225114" y="1836473"/>
            <a:ext cx="6693772" cy="437240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22</a:t>
            </a:fld>
            <a:endParaRPr lang="zh-TW" altLang="en-US"/>
          </a:p>
        </p:txBody>
      </p:sp>
      <p:sp>
        <p:nvSpPr>
          <p:cNvPr id="3" name="TextBox 2">
            <a:extLst>
              <a:ext uri="{FF2B5EF4-FFF2-40B4-BE49-F238E27FC236}">
                <a16:creationId xmlns:a16="http://schemas.microsoft.com/office/drawing/2014/main" id="{E59A1A4F-82BD-1C7A-4EAE-24619737911C}"/>
              </a:ext>
            </a:extLst>
          </p:cNvPr>
          <p:cNvSpPr txBox="1"/>
          <p:nvPr/>
        </p:nvSpPr>
        <p:spPr>
          <a:xfrm rot="16200000">
            <a:off x="633046" y="3502855"/>
            <a:ext cx="2293320" cy="369332"/>
          </a:xfrm>
          <a:prstGeom prst="rect">
            <a:avLst/>
          </a:prstGeom>
          <a:noFill/>
        </p:spPr>
        <p:txBody>
          <a:bodyPr wrap="none" rtlCol="0">
            <a:spAutoFit/>
          </a:bodyPr>
          <a:lstStyle/>
          <a:p>
            <a:r>
              <a:rPr lang="en-US" dirty="0"/>
              <a:t>M</a:t>
            </a:r>
            <a:r>
              <a:rPr lang="en-TW" dirty="0"/>
              <a:t>illion barrels per day</a:t>
            </a:r>
          </a:p>
        </p:txBody>
      </p:sp>
      <p:sp>
        <p:nvSpPr>
          <p:cNvPr id="4" name="TextBox 3">
            <a:extLst>
              <a:ext uri="{FF2B5EF4-FFF2-40B4-BE49-F238E27FC236}">
                <a16:creationId xmlns:a16="http://schemas.microsoft.com/office/drawing/2014/main" id="{61359F7B-4C2C-7EC1-9194-FF16464BC7A7}"/>
              </a:ext>
            </a:extLst>
          </p:cNvPr>
          <p:cNvSpPr txBox="1"/>
          <p:nvPr/>
        </p:nvSpPr>
        <p:spPr>
          <a:xfrm>
            <a:off x="2987824" y="2708920"/>
            <a:ext cx="1414426" cy="369332"/>
          </a:xfrm>
          <a:prstGeom prst="rect">
            <a:avLst/>
          </a:prstGeom>
          <a:noFill/>
        </p:spPr>
        <p:txBody>
          <a:bodyPr wrap="none" rtlCol="0">
            <a:spAutoFit/>
          </a:bodyPr>
          <a:lstStyle/>
          <a:p>
            <a:r>
              <a:rPr lang="en-TW" dirty="0"/>
              <a:t>consumption</a:t>
            </a:r>
          </a:p>
        </p:txBody>
      </p:sp>
      <p:sp>
        <p:nvSpPr>
          <p:cNvPr id="6" name="TextBox 5">
            <a:extLst>
              <a:ext uri="{FF2B5EF4-FFF2-40B4-BE49-F238E27FC236}">
                <a16:creationId xmlns:a16="http://schemas.microsoft.com/office/drawing/2014/main" id="{7638BD99-03C3-E998-974F-69E14847789E}"/>
              </a:ext>
            </a:extLst>
          </p:cNvPr>
          <p:cNvSpPr txBox="1"/>
          <p:nvPr/>
        </p:nvSpPr>
        <p:spPr>
          <a:xfrm>
            <a:off x="5004048" y="3502855"/>
            <a:ext cx="1219693" cy="369332"/>
          </a:xfrm>
          <a:prstGeom prst="rect">
            <a:avLst/>
          </a:prstGeom>
          <a:noFill/>
        </p:spPr>
        <p:txBody>
          <a:bodyPr wrap="none" rtlCol="0">
            <a:spAutoFit/>
          </a:bodyPr>
          <a:lstStyle/>
          <a:p>
            <a:r>
              <a:rPr lang="en-TW" dirty="0"/>
              <a:t>production</a:t>
            </a:r>
          </a:p>
        </p:txBody>
      </p:sp>
      <p:sp>
        <p:nvSpPr>
          <p:cNvPr id="7" name="TextBox 6">
            <a:extLst>
              <a:ext uri="{FF2B5EF4-FFF2-40B4-BE49-F238E27FC236}">
                <a16:creationId xmlns:a16="http://schemas.microsoft.com/office/drawing/2014/main" id="{6B6BA281-8C2D-9E94-6088-DC95AAB3DCA4}"/>
              </a:ext>
            </a:extLst>
          </p:cNvPr>
          <p:cNvSpPr txBox="1"/>
          <p:nvPr/>
        </p:nvSpPr>
        <p:spPr>
          <a:xfrm>
            <a:off x="4485415" y="4671201"/>
            <a:ext cx="912429" cy="369332"/>
          </a:xfrm>
          <a:prstGeom prst="rect">
            <a:avLst/>
          </a:prstGeom>
          <a:noFill/>
        </p:spPr>
        <p:txBody>
          <a:bodyPr wrap="none" rtlCol="0">
            <a:spAutoFit/>
          </a:bodyPr>
          <a:lstStyle/>
          <a:p>
            <a:r>
              <a:rPr lang="en-TW" dirty="0"/>
              <a:t>imports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可再生能量資源包括水力、生質 </a:t>
            </a:r>
            <a:r>
              <a:rPr lang="en-US" altLang="zh-TW" dirty="0"/>
              <a:t>(</a:t>
            </a:r>
            <a:r>
              <a:rPr lang="zh-TW" altLang="en-US" dirty="0"/>
              <a:t>木材或木製品</a:t>
            </a:r>
            <a:r>
              <a:rPr lang="en-US" altLang="zh-TW" dirty="0"/>
              <a:t>)</a:t>
            </a:r>
            <a:r>
              <a:rPr lang="zh-TW" altLang="en-US" dirty="0"/>
              <a:t>、風、光電及太陽輻射能，其用於加熱、冷卻及發電等用途。</a:t>
            </a:r>
            <a:endParaRPr lang="en-US" altLang="zh-TW" dirty="0"/>
          </a:p>
          <a:p>
            <a:r>
              <a:rPr lang="zh-TW" altLang="en-US" dirty="0">
                <a:solidFill>
                  <a:schemeClr val="accent3"/>
                </a:solidFill>
              </a:rPr>
              <a:t>能量最終使用 </a:t>
            </a:r>
            <a:r>
              <a:rPr lang="en-US" altLang="zh-TW" dirty="0">
                <a:solidFill>
                  <a:schemeClr val="accent3"/>
                </a:solidFill>
              </a:rPr>
              <a:t>(end uses of</a:t>
            </a:r>
            <a:r>
              <a:rPr lang="zh-TW" altLang="en-US" dirty="0">
                <a:solidFill>
                  <a:schemeClr val="accent3"/>
                </a:solidFill>
              </a:rPr>
              <a:t> </a:t>
            </a:r>
            <a:r>
              <a:rPr lang="en-US" altLang="zh-TW" dirty="0">
                <a:solidFill>
                  <a:schemeClr val="accent3"/>
                </a:solidFill>
              </a:rPr>
              <a:t>energy) </a:t>
            </a:r>
            <a:r>
              <a:rPr lang="zh-TW" altLang="en-US" dirty="0"/>
              <a:t>傳統劃分為四個部門，包括交通、工業、住宅 </a:t>
            </a:r>
            <a:r>
              <a:rPr lang="en-US" altLang="zh-TW" dirty="0"/>
              <a:t>(</a:t>
            </a:r>
            <a:r>
              <a:rPr lang="zh-TW" altLang="en-US" dirty="0"/>
              <a:t>單一或多戶住宅</a:t>
            </a:r>
            <a:r>
              <a:rPr lang="en-US" altLang="zh-TW" dirty="0"/>
              <a:t>) </a:t>
            </a:r>
            <a:r>
              <a:rPr lang="zh-TW" altLang="en-US" dirty="0"/>
              <a:t>及商業 </a:t>
            </a:r>
            <a:r>
              <a:rPr lang="en-US" altLang="zh-TW" dirty="0"/>
              <a:t>(</a:t>
            </a:r>
            <a:r>
              <a:rPr lang="zh-TW" altLang="en-US" dirty="0"/>
              <a:t>公司、商店、學校</a:t>
            </a:r>
            <a:r>
              <a:rPr lang="en-US" altLang="zh-TW" dirty="0"/>
              <a:t>……)</a:t>
            </a:r>
            <a:r>
              <a:rPr lang="zh-TW" altLang="en-US" dirty="0"/>
              <a:t>。</a:t>
            </a:r>
            <a:endParaRPr lang="en-US" altLang="zh-TW" dirty="0"/>
          </a:p>
          <a:p>
            <a:r>
              <a:rPr lang="en-US" altLang="zh-TW" dirty="0"/>
              <a:t>Renewable energy resources include hydropower, biomass (wood or wood products), wind, photovoltaic and solar radiation energy, which are used for heating, cooling and power generation.</a:t>
            </a:r>
          </a:p>
          <a:p>
            <a:r>
              <a:rPr lang="en-US" altLang="zh-TW" dirty="0"/>
              <a:t>End uses of energy are traditionally divided into four sectors, including transportation, industry, residential (single or multi-family homes) and commercial (companies, shops, schools...).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104" y="836712"/>
            <a:ext cx="8755792" cy="595536"/>
          </a:xfrm>
        </p:spPr>
        <p:txBody>
          <a:bodyPr vert="horz" lIns="91440" tIns="45720" rIns="91440" bIns="45720" rtlCol="0" anchor="b">
            <a:normAutofit fontScale="90000"/>
          </a:bodyPr>
          <a:lstStyle/>
          <a:p>
            <a:pPr algn="ctr"/>
            <a:r>
              <a:rPr lang="en-US" altLang="zh-TW" dirty="0">
                <a:solidFill>
                  <a:schemeClr val="tx2"/>
                </a:solidFill>
                <a:latin typeface="Times New Roman" panose="02020603050405020304" pitchFamily="18" charset="0"/>
                <a:cs typeface="Times New Roman" panose="02020603050405020304" pitchFamily="18" charset="0"/>
              </a:rPr>
              <a:t>2009 </a:t>
            </a:r>
            <a:r>
              <a:rPr lang="zh-TW" altLang="en-US" dirty="0">
                <a:solidFill>
                  <a:schemeClr val="tx2"/>
                </a:solidFill>
                <a:latin typeface="Times New Roman" panose="02020603050405020304" pitchFamily="18" charset="0"/>
                <a:cs typeface="Times New Roman" panose="02020603050405020304" pitchFamily="18" charset="0"/>
              </a:rPr>
              <a:t>年美國能量最終使用情形 </a:t>
            </a:r>
            <a:r>
              <a:rPr lang="en-US" altLang="zh-TW" dirty="0">
                <a:solidFill>
                  <a:schemeClr val="tx2"/>
                </a:solidFill>
                <a:latin typeface="Times New Roman" panose="02020603050405020304" pitchFamily="18" charset="0"/>
                <a:cs typeface="Times New Roman" panose="02020603050405020304" pitchFamily="18" charset="0"/>
              </a:rPr>
              <a:t>(</a:t>
            </a:r>
            <a:r>
              <a:rPr lang="zh-TW" altLang="en-US" dirty="0">
                <a:solidFill>
                  <a:schemeClr val="tx2"/>
                </a:solidFill>
                <a:latin typeface="Times New Roman" panose="02020603050405020304" pitchFamily="18" charset="0"/>
                <a:cs typeface="Times New Roman" panose="02020603050405020304" pitchFamily="18" charset="0"/>
              </a:rPr>
              <a:t>依部門別</a:t>
            </a:r>
            <a:r>
              <a:rPr lang="en-US" altLang="zh-TW" dirty="0">
                <a:solidFill>
                  <a:schemeClr val="tx2"/>
                </a:solidFill>
                <a:latin typeface="Times New Roman" panose="02020603050405020304" pitchFamily="18" charset="0"/>
                <a:cs typeface="Times New Roman" panose="02020603050405020304" pitchFamily="18" charset="0"/>
              </a:rPr>
              <a:t>)</a:t>
            </a:r>
            <a:br>
              <a:rPr lang="en-US" altLang="zh-TW" dirty="0">
                <a:solidFill>
                  <a:schemeClr val="tx2"/>
                </a:solidFill>
                <a:latin typeface="Times New Roman" panose="02020603050405020304" pitchFamily="18" charset="0"/>
                <a:cs typeface="Times New Roman" panose="02020603050405020304" pitchFamily="18" charset="0"/>
              </a:rPr>
            </a:br>
            <a:r>
              <a:rPr lang="en-US" altLang="zh-TW" dirty="0">
                <a:solidFill>
                  <a:schemeClr val="tx2"/>
                </a:solidFill>
                <a:latin typeface="Times New Roman" panose="02020603050405020304" pitchFamily="18" charset="0"/>
                <a:cs typeface="Times New Roman" panose="02020603050405020304" pitchFamily="18" charset="0"/>
              </a:rPr>
              <a:t>U.S. energy end use, 2009 (by sector)</a:t>
            </a:r>
            <a:endParaRPr lang="zh-TW" altLang="en-US" dirty="0">
              <a:solidFill>
                <a:schemeClr val="tx2"/>
              </a:solidFill>
              <a:latin typeface="Times New Roman" panose="02020603050405020304" pitchFamily="18" charset="0"/>
              <a:cs typeface="Times New Roman" panose="02020603050405020304" pitchFamily="18" charset="0"/>
            </a:endParaRPr>
          </a:p>
        </p:txBody>
      </p:sp>
      <p:pic>
        <p:nvPicPr>
          <p:cNvPr id="13314" name="Picture 2"/>
          <p:cNvPicPr>
            <a:picLocks noGrp="1" noChangeAspect="1" noChangeArrowheads="1"/>
          </p:cNvPicPr>
          <p:nvPr>
            <p:ph idx="1"/>
          </p:nvPr>
        </p:nvPicPr>
        <p:blipFill>
          <a:blip r:embed="rId2" cstate="print"/>
          <a:stretch>
            <a:fillRect/>
          </a:stretch>
        </p:blipFill>
        <p:spPr bwMode="auto">
          <a:xfrm>
            <a:off x="1217939" y="1970429"/>
            <a:ext cx="6708122" cy="457505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24</a:t>
            </a:fld>
            <a:endParaRPr lang="zh-TW" altLang="en-US"/>
          </a:p>
        </p:txBody>
      </p:sp>
      <p:sp>
        <p:nvSpPr>
          <p:cNvPr id="3" name="TextBox 2">
            <a:extLst>
              <a:ext uri="{FF2B5EF4-FFF2-40B4-BE49-F238E27FC236}">
                <a16:creationId xmlns:a16="http://schemas.microsoft.com/office/drawing/2014/main" id="{39A791C4-0387-BB6E-4BFA-20DA8000178A}"/>
              </a:ext>
            </a:extLst>
          </p:cNvPr>
          <p:cNvSpPr txBox="1"/>
          <p:nvPr/>
        </p:nvSpPr>
        <p:spPr>
          <a:xfrm>
            <a:off x="1547664" y="4257957"/>
            <a:ext cx="1170192" cy="369332"/>
          </a:xfrm>
          <a:prstGeom prst="rect">
            <a:avLst/>
          </a:prstGeom>
          <a:noFill/>
        </p:spPr>
        <p:txBody>
          <a:bodyPr wrap="none" rtlCol="0">
            <a:spAutoFit/>
          </a:bodyPr>
          <a:lstStyle/>
          <a:p>
            <a:r>
              <a:rPr lang="en-TW" dirty="0"/>
              <a:t>residential</a:t>
            </a:r>
          </a:p>
        </p:txBody>
      </p:sp>
      <p:sp>
        <p:nvSpPr>
          <p:cNvPr id="4" name="TextBox 3">
            <a:extLst>
              <a:ext uri="{FF2B5EF4-FFF2-40B4-BE49-F238E27FC236}">
                <a16:creationId xmlns:a16="http://schemas.microsoft.com/office/drawing/2014/main" id="{1FD2198C-AE3C-814B-3221-B87D2A043536}"/>
              </a:ext>
            </a:extLst>
          </p:cNvPr>
          <p:cNvSpPr txBox="1"/>
          <p:nvPr/>
        </p:nvSpPr>
        <p:spPr>
          <a:xfrm>
            <a:off x="4788024" y="5836622"/>
            <a:ext cx="1539139" cy="369332"/>
          </a:xfrm>
          <a:prstGeom prst="rect">
            <a:avLst/>
          </a:prstGeom>
          <a:noFill/>
        </p:spPr>
        <p:txBody>
          <a:bodyPr wrap="none" rtlCol="0">
            <a:spAutoFit/>
          </a:bodyPr>
          <a:lstStyle/>
          <a:p>
            <a:r>
              <a:rPr lang="en-TW" dirty="0"/>
              <a:t>transportation</a:t>
            </a:r>
          </a:p>
        </p:txBody>
      </p:sp>
      <p:sp>
        <p:nvSpPr>
          <p:cNvPr id="6" name="TextBox 5">
            <a:extLst>
              <a:ext uri="{FF2B5EF4-FFF2-40B4-BE49-F238E27FC236}">
                <a16:creationId xmlns:a16="http://schemas.microsoft.com/office/drawing/2014/main" id="{385C5E2E-FB92-BD91-BDA9-5C38FBD3E9CD}"/>
              </a:ext>
            </a:extLst>
          </p:cNvPr>
          <p:cNvSpPr txBox="1"/>
          <p:nvPr/>
        </p:nvSpPr>
        <p:spPr>
          <a:xfrm>
            <a:off x="6644774" y="3244334"/>
            <a:ext cx="1063753" cy="369332"/>
          </a:xfrm>
          <a:prstGeom prst="rect">
            <a:avLst/>
          </a:prstGeom>
          <a:noFill/>
        </p:spPr>
        <p:txBody>
          <a:bodyPr wrap="none" rtlCol="0">
            <a:spAutoFit/>
          </a:bodyPr>
          <a:lstStyle/>
          <a:p>
            <a:r>
              <a:rPr lang="en-TW" dirty="0"/>
              <a:t>industrial</a:t>
            </a:r>
          </a:p>
        </p:txBody>
      </p:sp>
      <p:sp>
        <p:nvSpPr>
          <p:cNvPr id="7" name="TextBox 6">
            <a:extLst>
              <a:ext uri="{FF2B5EF4-FFF2-40B4-BE49-F238E27FC236}">
                <a16:creationId xmlns:a16="http://schemas.microsoft.com/office/drawing/2014/main" id="{B629F5A1-3B0F-3A6C-A921-095FF14E5888}"/>
              </a:ext>
            </a:extLst>
          </p:cNvPr>
          <p:cNvSpPr txBox="1"/>
          <p:nvPr/>
        </p:nvSpPr>
        <p:spPr>
          <a:xfrm>
            <a:off x="2132760" y="2415377"/>
            <a:ext cx="1277401" cy="369332"/>
          </a:xfrm>
          <a:prstGeom prst="rect">
            <a:avLst/>
          </a:prstGeom>
          <a:noFill/>
        </p:spPr>
        <p:txBody>
          <a:bodyPr wrap="none" rtlCol="0">
            <a:spAutoFit/>
          </a:bodyPr>
          <a:lstStyle/>
          <a:p>
            <a:r>
              <a:rPr lang="en-TW" dirty="0"/>
              <a:t>commercial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896883"/>
            <a:ext cx="6858000" cy="595536"/>
          </a:xfrm>
        </p:spPr>
        <p:txBody>
          <a:bodyPr>
            <a:normAutofit fontScale="90000"/>
          </a:bodyPr>
          <a:lstStyle/>
          <a:p>
            <a:pPr algn="ctr"/>
            <a:r>
              <a:rPr lang="en-US" altLang="zh-TW" dirty="0">
                <a:solidFill>
                  <a:schemeClr val="tx2"/>
                </a:solidFill>
                <a:latin typeface="Times New Roman" panose="02020603050405020304" pitchFamily="18" charset="0"/>
                <a:cs typeface="Times New Roman" panose="02020603050405020304" pitchFamily="18" charset="0"/>
              </a:rPr>
              <a:t>2009</a:t>
            </a:r>
            <a:r>
              <a:rPr lang="zh-TW" altLang="en-US" dirty="0">
                <a:solidFill>
                  <a:schemeClr val="tx2"/>
                </a:solidFill>
                <a:latin typeface="Times New Roman" panose="02020603050405020304" pitchFamily="18" charset="0"/>
                <a:cs typeface="Times New Roman" panose="02020603050405020304" pitchFamily="18" charset="0"/>
              </a:rPr>
              <a:t>美國總能量流情形</a:t>
            </a:r>
            <a:br>
              <a:rPr lang="en-US" altLang="zh-TW" dirty="0">
                <a:solidFill>
                  <a:schemeClr val="tx2"/>
                </a:solidFill>
                <a:latin typeface="Times New Roman" panose="02020603050405020304" pitchFamily="18" charset="0"/>
                <a:cs typeface="Times New Roman" panose="02020603050405020304" pitchFamily="18" charset="0"/>
              </a:rPr>
            </a:br>
            <a:r>
              <a:rPr lang="en-US" altLang="zh-TW" dirty="0">
                <a:solidFill>
                  <a:schemeClr val="tx2"/>
                </a:solidFill>
                <a:latin typeface="Times New Roman" panose="02020603050405020304" pitchFamily="18" charset="0"/>
                <a:cs typeface="Times New Roman" panose="02020603050405020304" pitchFamily="18" charset="0"/>
              </a:rPr>
              <a:t>Total energy flow situation in the United States in 2009</a:t>
            </a:r>
            <a:endParaRPr lang="zh-TW" altLang="en-US" dirty="0">
              <a:solidFill>
                <a:schemeClr val="tx2"/>
              </a:solidFill>
            </a:endParaRPr>
          </a:p>
        </p:txBody>
      </p:sp>
      <p:pic>
        <p:nvPicPr>
          <p:cNvPr id="14338" name="Picture 2"/>
          <p:cNvPicPr>
            <a:picLocks noGrp="1" noChangeAspect="1" noChangeArrowheads="1"/>
          </p:cNvPicPr>
          <p:nvPr>
            <p:ph idx="1"/>
          </p:nvPr>
        </p:nvPicPr>
        <p:blipFill>
          <a:blip r:embed="rId2" cstate="print"/>
          <a:stretch>
            <a:fillRect/>
          </a:stretch>
        </p:blipFill>
        <p:spPr bwMode="auto">
          <a:xfrm rot="5400000">
            <a:off x="2087723" y="-606217"/>
            <a:ext cx="4968553" cy="8862523"/>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25</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6632"/>
            <a:ext cx="8064896" cy="595536"/>
          </a:xfrm>
        </p:spPr>
        <p:txBody>
          <a:bodyPr>
            <a:normAutofit/>
          </a:bodyPr>
          <a:lstStyle/>
          <a:p>
            <a:r>
              <a:rPr lang="zh-TW" altLang="en-US" dirty="0">
                <a:solidFill>
                  <a:schemeClr val="tx2"/>
                </a:solidFill>
              </a:rPr>
              <a:t>能量資源</a:t>
            </a:r>
            <a:r>
              <a:rPr lang="en-US" altLang="zh-TW" dirty="0">
                <a:solidFill>
                  <a:schemeClr val="tx2"/>
                </a:solidFill>
              </a:rPr>
              <a:t> </a:t>
            </a:r>
            <a:r>
              <a:rPr lang="en-US" dirty="0">
                <a:solidFill>
                  <a:schemeClr val="tx2"/>
                </a:solidFill>
                <a:effectLst/>
              </a:rPr>
              <a:t>energy resources</a:t>
            </a:r>
            <a:endParaRPr lang="zh-TW" altLang="en-US" dirty="0">
              <a:solidFill>
                <a:schemeClr val="tx2"/>
              </a:solidFill>
            </a:endParaRPr>
          </a:p>
        </p:txBody>
      </p:sp>
      <p:sp>
        <p:nvSpPr>
          <p:cNvPr id="3" name="內容版面配置區 2"/>
          <p:cNvSpPr>
            <a:spLocks noGrp="1"/>
          </p:cNvSpPr>
          <p:nvPr>
            <p:ph idx="1"/>
          </p:nvPr>
        </p:nvSpPr>
        <p:spPr/>
        <p:txBody>
          <a:bodyPr>
            <a:normAutofit fontScale="92500" lnSpcReduction="20000"/>
          </a:bodyPr>
          <a:lstStyle/>
          <a:p>
            <a:r>
              <a:rPr lang="zh-TW" altLang="en-US" dirty="0"/>
              <a:t>若想要了解能量，我們必須先了解能量資源、它們的各種限制，及其各種使用方法。</a:t>
            </a:r>
            <a:endParaRPr lang="en-US" altLang="zh-TW" dirty="0"/>
          </a:p>
          <a:p>
            <a:r>
              <a:rPr lang="zh-TW" altLang="en-US" dirty="0"/>
              <a:t>化石燃料中以煤礦最容易估算，因為煤沉積物發生在廣大的煤層中，而且常被發現存在於地球表層。</a:t>
            </a:r>
            <a:endParaRPr lang="en-US" altLang="zh-TW" dirty="0"/>
          </a:p>
          <a:p>
            <a:r>
              <a:rPr lang="zh-TW" altLang="en-US" dirty="0"/>
              <a:t>至於石油及天然氣資源的估計則比較困難，因其沉積物散布於各地，而且儲存於地底下深處，可能介於數百英尺到數英里之間，它們只能藉由探勘發現。</a:t>
            </a:r>
            <a:endParaRPr lang="en-US" altLang="zh-TW" dirty="0"/>
          </a:p>
          <a:p>
            <a:r>
              <a:rPr lang="en-US" altLang="zh-TW" dirty="0"/>
              <a:t>If we want to understand energy, we must first understand energy resources, their various limitations, and the various ways of using these resources.</a:t>
            </a:r>
          </a:p>
          <a:p>
            <a:r>
              <a:rPr lang="en-US" altLang="zh-TW" dirty="0"/>
              <a:t>Among fossil fuels, coal is the easiest to estimate because coal deposits occur in extensive coal seams and are often found on the surface of the earth.</a:t>
            </a:r>
          </a:p>
          <a:p>
            <a:r>
              <a:rPr lang="en-US" altLang="zh-TW" dirty="0"/>
              <a:t>Estimating oil and natural gas resources are more difficult because sediments are scattered throughout the Earth and stored deep underground, perhaps hundreds of feet to miles, and can only be discovered through exploration.</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26</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760" y="446119"/>
            <a:ext cx="8892480" cy="1419225"/>
          </a:xfrm>
        </p:spPr>
        <p:txBody>
          <a:bodyPr vert="horz" lIns="91440" tIns="45720" rIns="91440" bIns="45720" rtlCol="0" anchor="b">
            <a:noAutofit/>
          </a:bodyPr>
          <a:lstStyle/>
          <a:p>
            <a:pPr algn="ctr"/>
            <a:r>
              <a:rPr lang="zh-TW" altLang="en-US" sz="2000" dirty="0">
                <a:solidFill>
                  <a:schemeClr val="tx2"/>
                </a:solidFill>
                <a:latin typeface="Times New Roman" panose="02020603050405020304" pitchFamily="18" charset="0"/>
                <a:cs typeface="Times New Roman" panose="02020603050405020304" pitchFamily="18" charset="0"/>
              </a:rPr>
              <a:t>穿過美國阿拉斯加的原油管線。</a:t>
            </a:r>
            <a:br>
              <a:rPr lang="en-US" altLang="zh-TW" sz="2000" dirty="0">
                <a:solidFill>
                  <a:schemeClr val="tx2"/>
                </a:solidFill>
                <a:latin typeface="Times New Roman" panose="02020603050405020304" pitchFamily="18" charset="0"/>
                <a:cs typeface="Times New Roman" panose="02020603050405020304" pitchFamily="18" charset="0"/>
              </a:rPr>
            </a:br>
            <a:r>
              <a:rPr lang="zh-TW" altLang="en-US" sz="2000" dirty="0">
                <a:solidFill>
                  <a:schemeClr val="tx2"/>
                </a:solidFill>
                <a:latin typeface="Times New Roman" panose="02020603050405020304" pitchFamily="18" charset="0"/>
                <a:cs typeface="Times New Roman" panose="02020603050405020304" pitchFamily="18" charset="0"/>
              </a:rPr>
              <a:t>全程 </a:t>
            </a:r>
            <a:r>
              <a:rPr lang="en-US" altLang="zh-TW" sz="2000" dirty="0">
                <a:solidFill>
                  <a:schemeClr val="tx2"/>
                </a:solidFill>
                <a:latin typeface="Times New Roman" panose="02020603050405020304" pitchFamily="18" charset="0"/>
                <a:cs typeface="Times New Roman" panose="02020603050405020304" pitchFamily="18" charset="0"/>
              </a:rPr>
              <a:t>1,300 </a:t>
            </a:r>
            <a:r>
              <a:rPr lang="zh-TW" altLang="en-US" sz="2000" dirty="0">
                <a:solidFill>
                  <a:schemeClr val="tx2"/>
                </a:solidFill>
                <a:latin typeface="Times New Roman" panose="02020603050405020304" pitchFamily="18" charset="0"/>
                <a:cs typeface="Times New Roman" panose="02020603050405020304" pitchFamily="18" charset="0"/>
              </a:rPr>
              <a:t>公里，油管直徑 </a:t>
            </a:r>
            <a:r>
              <a:rPr lang="en-US" altLang="zh-TW" sz="2000" dirty="0">
                <a:solidFill>
                  <a:schemeClr val="tx2"/>
                </a:solidFill>
                <a:latin typeface="Times New Roman" panose="02020603050405020304" pitchFamily="18" charset="0"/>
                <a:cs typeface="Times New Roman" panose="02020603050405020304" pitchFamily="18" charset="0"/>
              </a:rPr>
              <a:t>1.22</a:t>
            </a:r>
            <a:r>
              <a:rPr lang="zh-TW" altLang="en-US" sz="2000" dirty="0">
                <a:solidFill>
                  <a:schemeClr val="tx2"/>
                </a:solidFill>
                <a:latin typeface="Times New Roman" panose="02020603050405020304" pitchFamily="18" charset="0"/>
                <a:cs typeface="Times New Roman" panose="02020603050405020304" pitchFamily="18" charset="0"/>
              </a:rPr>
              <a:t>公尺 </a:t>
            </a:r>
            <a:r>
              <a:rPr lang="en-US" altLang="zh-TW" sz="2000" dirty="0">
                <a:solidFill>
                  <a:schemeClr val="tx2"/>
                </a:solidFill>
                <a:latin typeface="Times New Roman" panose="02020603050405020304" pitchFamily="18" charset="0"/>
                <a:cs typeface="Times New Roman" panose="02020603050405020304" pitchFamily="18" charset="0"/>
              </a:rPr>
              <a:t>(4.0 </a:t>
            </a:r>
            <a:r>
              <a:rPr lang="zh-TW" altLang="en-US" sz="2000" dirty="0">
                <a:solidFill>
                  <a:schemeClr val="tx2"/>
                </a:solidFill>
                <a:latin typeface="Times New Roman" panose="02020603050405020304" pitchFamily="18" charset="0"/>
                <a:cs typeface="Times New Roman" panose="02020603050405020304" pitchFamily="18" charset="0"/>
              </a:rPr>
              <a:t>英尺</a:t>
            </a:r>
            <a:r>
              <a:rPr lang="en-US" altLang="zh-TW" sz="2000" dirty="0">
                <a:solidFill>
                  <a:schemeClr val="tx2"/>
                </a:solidFill>
                <a:latin typeface="Times New Roman" panose="02020603050405020304" pitchFamily="18" charset="0"/>
                <a:cs typeface="Times New Roman" panose="02020603050405020304" pitchFamily="18" charset="0"/>
              </a:rPr>
              <a:t>)</a:t>
            </a:r>
            <a:r>
              <a:rPr lang="zh-TW" altLang="en-US" sz="2000" dirty="0">
                <a:solidFill>
                  <a:schemeClr val="tx2"/>
                </a:solidFill>
                <a:latin typeface="Times New Roman" panose="02020603050405020304" pitchFamily="18" charset="0"/>
                <a:cs typeface="Times New Roman" panose="02020603050405020304" pitchFamily="18" charset="0"/>
              </a:rPr>
              <a:t>。</a:t>
            </a:r>
            <a:br>
              <a:rPr lang="en-US" altLang="zh-TW" sz="2000" dirty="0">
                <a:solidFill>
                  <a:schemeClr val="tx2"/>
                </a:solidFill>
                <a:latin typeface="Times New Roman" panose="02020603050405020304" pitchFamily="18" charset="0"/>
                <a:cs typeface="Times New Roman" panose="02020603050405020304" pitchFamily="18" charset="0"/>
              </a:rPr>
            </a:br>
            <a:r>
              <a:rPr lang="en-US" altLang="zh-TW" sz="2000" dirty="0">
                <a:solidFill>
                  <a:schemeClr val="tx2"/>
                </a:solidFill>
                <a:latin typeface="Times New Roman" panose="02020603050405020304" pitchFamily="18" charset="0"/>
                <a:cs typeface="Times New Roman" panose="02020603050405020304" pitchFamily="18" charset="0"/>
              </a:rPr>
              <a:t>1977 </a:t>
            </a:r>
            <a:r>
              <a:rPr lang="zh-TW" altLang="en-US" sz="2000" dirty="0">
                <a:solidFill>
                  <a:schemeClr val="tx2"/>
                </a:solidFill>
                <a:latin typeface="Times New Roman" panose="02020603050405020304" pitchFamily="18" charset="0"/>
                <a:cs typeface="Times New Roman" panose="02020603050405020304" pitchFamily="18" charset="0"/>
              </a:rPr>
              <a:t>年起開始傳送原油。</a:t>
            </a:r>
            <a:br>
              <a:rPr lang="en-US" altLang="zh-TW" sz="2000" dirty="0">
                <a:solidFill>
                  <a:schemeClr val="tx2"/>
                </a:solidFill>
                <a:latin typeface="Times New Roman" panose="02020603050405020304" pitchFamily="18" charset="0"/>
                <a:cs typeface="Times New Roman" panose="02020603050405020304" pitchFamily="18" charset="0"/>
              </a:rPr>
            </a:br>
            <a:r>
              <a:rPr lang="en-US" altLang="zh-TW" sz="2000" dirty="0">
                <a:solidFill>
                  <a:schemeClr val="tx2"/>
                </a:solidFill>
                <a:latin typeface="Times New Roman" panose="02020603050405020304" pitchFamily="18" charset="0"/>
                <a:cs typeface="Times New Roman" panose="02020603050405020304" pitchFamily="18" charset="0"/>
              </a:rPr>
              <a:t>Crude oil pipeline through Alaska, USA. The total distance is 1,300 kilometers, and the diameter of the oil pipe is 1.22 meters (4.0 feet). Crude oil has been transferred since 1977.</a:t>
            </a:r>
            <a:endParaRPr lang="zh-TW" altLang="en-US" sz="2000" dirty="0">
              <a:solidFill>
                <a:schemeClr val="tx2"/>
              </a:solidFill>
              <a:latin typeface="Times New Roman" panose="02020603050405020304" pitchFamily="18" charset="0"/>
              <a:cs typeface="Times New Roman" panose="02020603050405020304" pitchFamily="18" charset="0"/>
            </a:endParaRPr>
          </a:p>
        </p:txBody>
      </p:sp>
      <p:pic>
        <p:nvPicPr>
          <p:cNvPr id="15362" name="Picture 2"/>
          <p:cNvPicPr>
            <a:picLocks noGrp="1" noChangeAspect="1" noChangeArrowheads="1"/>
          </p:cNvPicPr>
          <p:nvPr>
            <p:ph idx="1"/>
          </p:nvPr>
        </p:nvPicPr>
        <p:blipFill>
          <a:blip r:embed="rId2" cstate="print"/>
          <a:stretch>
            <a:fillRect/>
          </a:stretch>
        </p:blipFill>
        <p:spPr bwMode="auto">
          <a:xfrm>
            <a:off x="1495813" y="2093944"/>
            <a:ext cx="6152374" cy="450761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27</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1068242"/>
            <a:ext cx="6858000" cy="595536"/>
          </a:xfrm>
        </p:spPr>
        <p:txBody>
          <a:bodyPr vert="horz" lIns="91440" tIns="45720" rIns="91440" bIns="45720" rtlCol="0" anchor="b">
            <a:normAutofit fontScale="90000"/>
          </a:bodyPr>
          <a:lstStyle/>
          <a:p>
            <a:r>
              <a:rPr lang="en-US" altLang="zh-TW" dirty="0">
                <a:solidFill>
                  <a:schemeClr val="tx2"/>
                </a:solidFill>
                <a:latin typeface="Times New Roman" panose="02020603050405020304" pitchFamily="18" charset="0"/>
                <a:cs typeface="Times New Roman" panose="02020603050405020304" pitchFamily="18" charset="0"/>
              </a:rPr>
              <a:t>2008</a:t>
            </a:r>
            <a:r>
              <a:rPr lang="zh-TW" altLang="en-US" dirty="0">
                <a:solidFill>
                  <a:schemeClr val="tx2"/>
                </a:solidFill>
                <a:latin typeface="Times New Roman" panose="02020603050405020304" pitchFamily="18" charset="0"/>
                <a:cs typeface="Times New Roman" panose="02020603050405020304" pitchFamily="18" charset="0"/>
              </a:rPr>
              <a:t>年世界及美國可開採蘊藏量</a:t>
            </a:r>
            <a:br>
              <a:rPr lang="en-US" altLang="zh-TW" dirty="0">
                <a:solidFill>
                  <a:schemeClr val="tx2"/>
                </a:solidFill>
                <a:latin typeface="Times New Roman" panose="02020603050405020304" pitchFamily="18" charset="0"/>
                <a:cs typeface="Times New Roman" panose="02020603050405020304" pitchFamily="18" charset="0"/>
              </a:rPr>
            </a:br>
            <a:r>
              <a:rPr lang="en-US" altLang="zh-TW" dirty="0">
                <a:solidFill>
                  <a:schemeClr val="tx2"/>
                </a:solidFill>
                <a:latin typeface="Times New Roman" panose="02020603050405020304" pitchFamily="18" charset="0"/>
                <a:cs typeface="Times New Roman" panose="02020603050405020304" pitchFamily="18" charset="0"/>
              </a:rPr>
              <a:t>World and U.S. recoverable reserves in 2008</a:t>
            </a:r>
            <a:endParaRPr lang="zh-TW" altLang="en-US" dirty="0">
              <a:solidFill>
                <a:schemeClr val="tx2"/>
              </a:solidFill>
              <a:latin typeface="Times New Roman" panose="02020603050405020304" pitchFamily="18" charset="0"/>
              <a:cs typeface="Times New Roman" panose="02020603050405020304" pitchFamily="18" charset="0"/>
            </a:endParaRPr>
          </a:p>
        </p:txBody>
      </p:sp>
      <p:pic>
        <p:nvPicPr>
          <p:cNvPr id="16386" name="Picture 2"/>
          <p:cNvPicPr>
            <a:picLocks noGrp="1" noChangeAspect="1" noChangeArrowheads="1"/>
          </p:cNvPicPr>
          <p:nvPr>
            <p:ph idx="1"/>
          </p:nvPr>
        </p:nvPicPr>
        <p:blipFill>
          <a:blip r:embed="rId2" cstate="print"/>
          <a:srcRect/>
          <a:stretch>
            <a:fillRect/>
          </a:stretch>
        </p:blipFill>
        <p:spPr bwMode="auto">
          <a:xfrm>
            <a:off x="457200" y="1628800"/>
            <a:ext cx="8229600" cy="385779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28</a:t>
            </a:fld>
            <a:endParaRPr lang="zh-TW" altLang="en-US"/>
          </a:p>
        </p:txBody>
      </p:sp>
      <p:sp>
        <p:nvSpPr>
          <p:cNvPr id="3" name="TextBox 2">
            <a:extLst>
              <a:ext uri="{FF2B5EF4-FFF2-40B4-BE49-F238E27FC236}">
                <a16:creationId xmlns:a16="http://schemas.microsoft.com/office/drawing/2014/main" id="{1452E8E4-EA18-81ED-E13C-C55EB7998899}"/>
              </a:ext>
            </a:extLst>
          </p:cNvPr>
          <p:cNvSpPr txBox="1"/>
          <p:nvPr/>
        </p:nvSpPr>
        <p:spPr>
          <a:xfrm>
            <a:off x="1043608" y="2564904"/>
            <a:ext cx="707653" cy="369332"/>
          </a:xfrm>
          <a:prstGeom prst="rect">
            <a:avLst/>
          </a:prstGeom>
          <a:noFill/>
        </p:spPr>
        <p:txBody>
          <a:bodyPr wrap="square" rtlCol="0">
            <a:spAutoFit/>
          </a:bodyPr>
          <a:lstStyle/>
          <a:p>
            <a:r>
              <a:rPr lang="en-TW" dirty="0"/>
              <a:t>oil</a:t>
            </a:r>
          </a:p>
        </p:txBody>
      </p:sp>
      <p:sp>
        <p:nvSpPr>
          <p:cNvPr id="4" name="TextBox 3">
            <a:extLst>
              <a:ext uri="{FF2B5EF4-FFF2-40B4-BE49-F238E27FC236}">
                <a16:creationId xmlns:a16="http://schemas.microsoft.com/office/drawing/2014/main" id="{259228FA-3F9E-4926-D79C-99A7BFB128B1}"/>
              </a:ext>
            </a:extLst>
          </p:cNvPr>
          <p:cNvSpPr txBox="1"/>
          <p:nvPr/>
        </p:nvSpPr>
        <p:spPr>
          <a:xfrm>
            <a:off x="1250297" y="3186404"/>
            <a:ext cx="479618" cy="369332"/>
          </a:xfrm>
          <a:prstGeom prst="rect">
            <a:avLst/>
          </a:prstGeom>
          <a:noFill/>
        </p:spPr>
        <p:txBody>
          <a:bodyPr wrap="none" rtlCol="0">
            <a:spAutoFit/>
          </a:bodyPr>
          <a:lstStyle/>
          <a:p>
            <a:r>
              <a:rPr lang="en-TW" dirty="0"/>
              <a:t>NG</a:t>
            </a:r>
          </a:p>
        </p:txBody>
      </p:sp>
      <p:sp>
        <p:nvSpPr>
          <p:cNvPr id="6" name="TextBox 5">
            <a:extLst>
              <a:ext uri="{FF2B5EF4-FFF2-40B4-BE49-F238E27FC236}">
                <a16:creationId xmlns:a16="http://schemas.microsoft.com/office/drawing/2014/main" id="{7EDFDCBB-6A69-35BC-F7E0-A2C44EF51464}"/>
              </a:ext>
            </a:extLst>
          </p:cNvPr>
          <p:cNvSpPr txBox="1"/>
          <p:nvPr/>
        </p:nvSpPr>
        <p:spPr>
          <a:xfrm>
            <a:off x="967366" y="3807904"/>
            <a:ext cx="565861" cy="369332"/>
          </a:xfrm>
          <a:prstGeom prst="rect">
            <a:avLst/>
          </a:prstGeom>
          <a:noFill/>
        </p:spPr>
        <p:txBody>
          <a:bodyPr wrap="none" rtlCol="0">
            <a:spAutoFit/>
          </a:bodyPr>
          <a:lstStyle/>
          <a:p>
            <a:r>
              <a:rPr lang="en-TW" dirty="0"/>
              <a:t>coal</a:t>
            </a:r>
          </a:p>
        </p:txBody>
      </p:sp>
      <p:sp>
        <p:nvSpPr>
          <p:cNvPr id="7" name="TextBox 6">
            <a:extLst>
              <a:ext uri="{FF2B5EF4-FFF2-40B4-BE49-F238E27FC236}">
                <a16:creationId xmlns:a16="http://schemas.microsoft.com/office/drawing/2014/main" id="{F63AB48E-95AA-ECD4-0327-260726301248}"/>
              </a:ext>
            </a:extLst>
          </p:cNvPr>
          <p:cNvSpPr txBox="1"/>
          <p:nvPr/>
        </p:nvSpPr>
        <p:spPr>
          <a:xfrm>
            <a:off x="817742" y="4647247"/>
            <a:ext cx="1344727" cy="369332"/>
          </a:xfrm>
          <a:prstGeom prst="rect">
            <a:avLst/>
          </a:prstGeom>
          <a:noFill/>
        </p:spPr>
        <p:txBody>
          <a:bodyPr wrap="none" rtlCol="0">
            <a:spAutoFit/>
          </a:bodyPr>
          <a:lstStyle/>
          <a:p>
            <a:r>
              <a:rPr lang="en-TW" dirty="0"/>
              <a:t>Asphalt rock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7410" name="Picture 2"/>
          <p:cNvPicPr>
            <a:picLocks noGrp="1" noChangeAspect="1" noChangeArrowheads="1"/>
          </p:cNvPicPr>
          <p:nvPr>
            <p:ph idx="1"/>
          </p:nvPr>
        </p:nvPicPr>
        <p:blipFill>
          <a:blip r:embed="rId2" cstate="print"/>
          <a:srcRect/>
          <a:stretch>
            <a:fillRect/>
          </a:stretch>
        </p:blipFill>
        <p:spPr bwMode="auto">
          <a:xfrm>
            <a:off x="457200" y="836712"/>
            <a:ext cx="8229600" cy="400159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29</a:t>
            </a:fld>
            <a:endParaRPr lang="zh-TW" altLang="en-US"/>
          </a:p>
        </p:txBody>
      </p:sp>
      <p:sp>
        <p:nvSpPr>
          <p:cNvPr id="7" name="內容版面配置區 2"/>
          <p:cNvSpPr txBox="1">
            <a:spLocks/>
          </p:cNvSpPr>
          <p:nvPr/>
        </p:nvSpPr>
        <p:spPr>
          <a:xfrm>
            <a:off x="179512" y="5085184"/>
            <a:ext cx="8784976" cy="1087016"/>
          </a:xfrm>
          <a:prstGeom prst="rect">
            <a:avLst/>
          </a:prstGeom>
        </p:spPr>
        <p:txBody>
          <a:bodyPr vert="horz" lIns="91440" tIns="45720" rIns="91440" bIns="45720" rtlCol="0">
            <a:normAutofit fontScale="77500" lnSpcReduction="20000"/>
          </a:bodyPr>
          <a:lst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a:lstStyle>
          <a:p>
            <a:r>
              <a:rPr lang="zh-TW" altLang="en-US" dirty="0"/>
              <a:t>過去發生過幾次能源危機，追究原因，主要是我們疏於認知資源的有限性所造成。</a:t>
            </a:r>
            <a:endParaRPr lang="en-US" altLang="zh-TW" dirty="0"/>
          </a:p>
          <a:p>
            <a:r>
              <a:rPr lang="en-US" altLang="zh-TW" dirty="0"/>
              <a:t>Several energy crises have occurred in the past, and the reasons are mainly caused by our neglect of recognizing the limitations of resources.</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2"/>
            <a:ext cx="8280920" cy="595536"/>
          </a:xfrm>
        </p:spPr>
        <p:txBody>
          <a:bodyPr>
            <a:normAutofit/>
          </a:bodyPr>
          <a:lstStyle/>
          <a:p>
            <a:r>
              <a:rPr lang="zh-TW" altLang="en-US" dirty="0"/>
              <a:t>能量：初始定義</a:t>
            </a:r>
            <a:r>
              <a:rPr lang="en-US" altLang="zh-TW" dirty="0"/>
              <a:t> energy: Definition</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a:t>Energy is one of the important building blocks of today's society.</a:t>
            </a:r>
          </a:p>
          <a:p>
            <a:r>
              <a:rPr lang="en-US" altLang="zh-TW" dirty="0"/>
              <a:t>People use energy to create goods from natural resources and provide many of the services we take for granted.</a:t>
            </a:r>
          </a:p>
          <a:p>
            <a:r>
              <a:rPr lang="en-US" altLang="zh-TW" dirty="0"/>
              <a:t>Economic development and improvement of living standards are both very complex processes, but they have one thing in common: they must have a correct and reliable energy supply.</a:t>
            </a:r>
          </a:p>
          <a:p>
            <a:r>
              <a:rPr lang="en-US" altLang="zh-TW" dirty="0"/>
              <a:t>Every sector in society (such as economy, labor, environment, international relations, etc.) requires energy, as does our personal home life (including housing, food, transportation, leisure and entertainment, etc.).</a:t>
            </a:r>
          </a:p>
          <a:p>
            <a:r>
              <a:rPr lang="en-US" altLang="zh-TW" dirty="0"/>
              <a:t>Energy supply is the main factor limiting economic growth. Countries around the world have become very dependent on each other, and access to correct and reliable energy resources is the key to economic growth.</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a:t>
            </a:fld>
            <a:endParaRPr lang="zh-TW" altLang="en-US"/>
          </a:p>
        </p:txBody>
      </p:sp>
    </p:spTree>
    <p:extLst>
      <p:ext uri="{BB962C8B-B14F-4D97-AF65-F5344CB8AC3E}">
        <p14:creationId xmlns:p14="http://schemas.microsoft.com/office/powerpoint/2010/main" val="3553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7410" name="Picture 2"/>
          <p:cNvPicPr>
            <a:picLocks noGrp="1" noChangeAspect="1" noChangeArrowheads="1"/>
          </p:cNvPicPr>
          <p:nvPr>
            <p:ph idx="1"/>
          </p:nvPr>
        </p:nvPicPr>
        <p:blipFill>
          <a:blip r:embed="rId2" cstate="print"/>
          <a:srcRect/>
          <a:stretch>
            <a:fillRect/>
          </a:stretch>
        </p:blipFill>
        <p:spPr bwMode="auto">
          <a:xfrm>
            <a:off x="457200" y="836712"/>
            <a:ext cx="8229600" cy="400159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30</a:t>
            </a:fld>
            <a:endParaRPr lang="zh-TW" altLang="en-US"/>
          </a:p>
        </p:txBody>
      </p:sp>
      <p:sp>
        <p:nvSpPr>
          <p:cNvPr id="7" name="內容版面配置區 2"/>
          <p:cNvSpPr txBox="1">
            <a:spLocks/>
          </p:cNvSpPr>
          <p:nvPr/>
        </p:nvSpPr>
        <p:spPr>
          <a:xfrm>
            <a:off x="179512" y="5085184"/>
            <a:ext cx="8784976" cy="1087016"/>
          </a:xfrm>
          <a:prstGeom prst="rect">
            <a:avLst/>
          </a:prstGeom>
        </p:spPr>
        <p:txBody>
          <a:bodyPr vert="horz" lIns="91440" tIns="45720" rIns="91440" bIns="45720" rtlCol="0">
            <a:normAutofit fontScale="77500" lnSpcReduction="20000"/>
          </a:bodyPr>
          <a:lst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a:lstStyle>
          <a:p>
            <a:r>
              <a:rPr lang="zh-TW" altLang="en-US" dirty="0"/>
              <a:t>過去發生過幾次能源危機，追究原因，主要是我們疏於認知資源的有限性所造成。</a:t>
            </a:r>
            <a:endParaRPr lang="en-US" altLang="zh-TW" dirty="0"/>
          </a:p>
          <a:p>
            <a:r>
              <a:rPr lang="en-US" altLang="zh-TW" dirty="0"/>
              <a:t>Several energy crises have occurred in the past, and the reasons are mainly caused by our neglect of recognizing the limitations of resources.</a:t>
            </a:r>
            <a:endParaRPr lang="zh-TW" altLang="en-US" dirty="0"/>
          </a:p>
        </p:txBody>
      </p:sp>
      <p:sp>
        <p:nvSpPr>
          <p:cNvPr id="3" name="TextBox 2">
            <a:extLst>
              <a:ext uri="{FF2B5EF4-FFF2-40B4-BE49-F238E27FC236}">
                <a16:creationId xmlns:a16="http://schemas.microsoft.com/office/drawing/2014/main" id="{378042AC-3414-2D85-8FBD-778AE82513FA}"/>
              </a:ext>
            </a:extLst>
          </p:cNvPr>
          <p:cNvSpPr txBox="1"/>
          <p:nvPr/>
        </p:nvSpPr>
        <p:spPr>
          <a:xfrm>
            <a:off x="527538" y="1340768"/>
            <a:ext cx="8004902" cy="923330"/>
          </a:xfrm>
          <a:prstGeom prst="rect">
            <a:avLst/>
          </a:prstGeom>
          <a:solidFill>
            <a:schemeClr val="bg1"/>
          </a:solidFill>
        </p:spPr>
        <p:txBody>
          <a:bodyPr wrap="square" rtlCol="0">
            <a:spAutoFit/>
          </a:bodyPr>
          <a:lstStyle/>
          <a:p>
            <a:r>
              <a:rPr lang="en-TW" dirty="0"/>
              <a:t>Suppose there is 29 billion bbl oil reserves in the USA. If the production of oil is at 6 MBPD, and the production continues at this rate, estimate how long the reserves would last.</a:t>
            </a:r>
          </a:p>
        </p:txBody>
      </p:sp>
      <p:sp>
        <p:nvSpPr>
          <p:cNvPr id="4" name="TextBox 3">
            <a:extLst>
              <a:ext uri="{FF2B5EF4-FFF2-40B4-BE49-F238E27FC236}">
                <a16:creationId xmlns:a16="http://schemas.microsoft.com/office/drawing/2014/main" id="{E7130922-4457-73B4-CCC3-479C140C33AA}"/>
              </a:ext>
            </a:extLst>
          </p:cNvPr>
          <p:cNvSpPr txBox="1"/>
          <p:nvPr/>
        </p:nvSpPr>
        <p:spPr>
          <a:xfrm>
            <a:off x="527538" y="2701130"/>
            <a:ext cx="8004902" cy="369332"/>
          </a:xfrm>
          <a:prstGeom prst="rect">
            <a:avLst/>
          </a:prstGeom>
          <a:solidFill>
            <a:schemeClr val="bg1"/>
          </a:solidFill>
        </p:spPr>
        <p:txBody>
          <a:bodyPr wrap="square" rtlCol="0">
            <a:spAutoFit/>
          </a:bodyPr>
          <a:lstStyle/>
          <a:p>
            <a:r>
              <a:rPr lang="en-US" dirty="0"/>
              <a:t>Y</a:t>
            </a:r>
            <a:r>
              <a:rPr lang="en-TW" dirty="0"/>
              <a:t>early production:</a:t>
            </a:r>
          </a:p>
        </p:txBody>
      </p:sp>
      <p:sp>
        <p:nvSpPr>
          <p:cNvPr id="6" name="TextBox 5">
            <a:extLst>
              <a:ext uri="{FF2B5EF4-FFF2-40B4-BE49-F238E27FC236}">
                <a16:creationId xmlns:a16="http://schemas.microsoft.com/office/drawing/2014/main" id="{F7EE81E2-A6E9-BE95-8877-73337D666D79}"/>
              </a:ext>
            </a:extLst>
          </p:cNvPr>
          <p:cNvSpPr txBox="1"/>
          <p:nvPr/>
        </p:nvSpPr>
        <p:spPr>
          <a:xfrm>
            <a:off x="527538" y="3789179"/>
            <a:ext cx="8004902" cy="369332"/>
          </a:xfrm>
          <a:prstGeom prst="rect">
            <a:avLst/>
          </a:prstGeom>
          <a:solidFill>
            <a:schemeClr val="bg1"/>
          </a:solidFill>
        </p:spPr>
        <p:txBody>
          <a:bodyPr wrap="square" rtlCol="0">
            <a:spAutoFit/>
          </a:bodyPr>
          <a:lstStyle/>
          <a:p>
            <a:r>
              <a:rPr lang="en-US" dirty="0"/>
              <a:t>Timeframe of reserve use:</a:t>
            </a:r>
            <a:endParaRPr lang="en-TW" dirty="0"/>
          </a:p>
        </p:txBody>
      </p:sp>
    </p:spTree>
    <p:extLst>
      <p:ext uri="{BB962C8B-B14F-4D97-AF65-F5344CB8AC3E}">
        <p14:creationId xmlns:p14="http://schemas.microsoft.com/office/powerpoint/2010/main" val="330521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960804"/>
            <a:ext cx="7633221" cy="488950"/>
          </a:xfrm>
        </p:spPr>
        <p:txBody>
          <a:bodyPr vert="horz" lIns="91440" tIns="45720" rIns="91440" bIns="45720" rtlCol="0" anchor="b">
            <a:normAutofit fontScale="90000"/>
          </a:bodyPr>
          <a:lstStyle/>
          <a:p>
            <a:pPr algn="ctr"/>
            <a:r>
              <a:rPr lang="en-US" altLang="zh-TW" dirty="0">
                <a:solidFill>
                  <a:schemeClr val="tx2"/>
                </a:solidFill>
              </a:rPr>
              <a:t>2008 </a:t>
            </a:r>
            <a:r>
              <a:rPr lang="zh-TW" altLang="en-US" dirty="0">
                <a:solidFill>
                  <a:schemeClr val="tx2"/>
                </a:solidFill>
              </a:rPr>
              <a:t>年中國大陸運用的能量資源。</a:t>
            </a:r>
            <a:br>
              <a:rPr lang="en-US" altLang="zh-TW" dirty="0">
                <a:solidFill>
                  <a:schemeClr val="tx2"/>
                </a:solidFill>
              </a:rPr>
            </a:br>
            <a:r>
              <a:rPr lang="en-US" altLang="zh-TW" dirty="0">
                <a:solidFill>
                  <a:schemeClr val="tx2"/>
                </a:solidFill>
              </a:rPr>
              <a:t>Energy resources used in mainland China in 2008.</a:t>
            </a:r>
            <a:endParaRPr lang="zh-TW" altLang="en-US" dirty="0">
              <a:solidFill>
                <a:schemeClr val="tx2"/>
              </a:solidFill>
            </a:endParaRPr>
          </a:p>
        </p:txBody>
      </p:sp>
      <p:pic>
        <p:nvPicPr>
          <p:cNvPr id="18434" name="Picture 2"/>
          <p:cNvPicPr>
            <a:picLocks noGrp="1" noChangeAspect="1" noChangeArrowheads="1"/>
          </p:cNvPicPr>
          <p:nvPr>
            <p:ph idx="1"/>
          </p:nvPr>
        </p:nvPicPr>
        <p:blipFill>
          <a:blip r:embed="rId2" cstate="print"/>
          <a:stretch>
            <a:fillRect/>
          </a:stretch>
        </p:blipFill>
        <p:spPr bwMode="auto">
          <a:xfrm>
            <a:off x="1940439" y="1789959"/>
            <a:ext cx="5263122" cy="447139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31</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4737" y="1412776"/>
            <a:ext cx="7894525" cy="488950"/>
          </a:xfrm>
        </p:spPr>
        <p:txBody>
          <a:bodyPr vert="horz" lIns="91440" tIns="45720" rIns="91440" bIns="45720" rtlCol="0" anchor="b">
            <a:normAutofit fontScale="90000"/>
          </a:bodyPr>
          <a:lstStyle/>
          <a:p>
            <a:pPr algn="ctr"/>
            <a:r>
              <a:rPr lang="zh-TW" altLang="en-US" dirty="0">
                <a:solidFill>
                  <a:schemeClr val="tx2"/>
                </a:solidFill>
              </a:rPr>
              <a:t>中國大陸長江三峽水庫</a:t>
            </a:r>
            <a:br>
              <a:rPr lang="en-US" altLang="zh-TW" dirty="0">
                <a:solidFill>
                  <a:schemeClr val="tx2"/>
                </a:solidFill>
              </a:rPr>
            </a:br>
            <a:r>
              <a:rPr lang="en-US" altLang="zh-TW" dirty="0">
                <a:solidFill>
                  <a:schemeClr val="tx2"/>
                </a:solidFill>
              </a:rPr>
              <a:t>Three Gorges Reservoir in the Yangtze River Delta in Mainland China</a:t>
            </a:r>
            <a:endParaRPr lang="zh-TW" altLang="en-US" dirty="0">
              <a:solidFill>
                <a:schemeClr val="tx2"/>
              </a:solidFill>
            </a:endParaRPr>
          </a:p>
        </p:txBody>
      </p:sp>
      <p:pic>
        <p:nvPicPr>
          <p:cNvPr id="19458" name="Picture 2"/>
          <p:cNvPicPr>
            <a:picLocks noGrp="1" noChangeAspect="1" noChangeArrowheads="1"/>
          </p:cNvPicPr>
          <p:nvPr>
            <p:ph idx="1"/>
          </p:nvPr>
        </p:nvPicPr>
        <p:blipFill>
          <a:blip r:embed="rId2" cstate="print"/>
          <a:stretch>
            <a:fillRect/>
          </a:stretch>
        </p:blipFill>
        <p:spPr bwMode="auto">
          <a:xfrm>
            <a:off x="1043780" y="2040796"/>
            <a:ext cx="7056438" cy="439938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 y="530366"/>
            <a:ext cx="8964613" cy="595536"/>
          </a:xfrm>
        </p:spPr>
        <p:txBody>
          <a:bodyPr vert="horz" lIns="91440" tIns="45720" rIns="91440" bIns="45720" rtlCol="0" anchor="b">
            <a:noAutofit/>
          </a:bodyPr>
          <a:lstStyle/>
          <a:p>
            <a:pPr algn="ctr"/>
            <a:r>
              <a:rPr lang="zh-TW" altLang="en-US" sz="2400" dirty="0">
                <a:solidFill>
                  <a:schemeClr val="tx2"/>
                </a:solidFill>
              </a:rPr>
              <a:t>中國武漢長江三峽位置</a:t>
            </a:r>
            <a:br>
              <a:rPr lang="en-US" altLang="zh-TW" sz="2400" dirty="0">
                <a:solidFill>
                  <a:schemeClr val="tx2"/>
                </a:solidFill>
              </a:rPr>
            </a:br>
            <a:r>
              <a:rPr lang="en-US" altLang="zh-TW" sz="2400" dirty="0">
                <a:solidFill>
                  <a:schemeClr val="tx2"/>
                </a:solidFill>
              </a:rPr>
              <a:t>Location of the Three Gorges of the Yangtze River in Wuhan, China</a:t>
            </a:r>
            <a:endParaRPr lang="zh-TW" altLang="en-US" sz="2400" dirty="0">
              <a:solidFill>
                <a:schemeClr val="tx2"/>
              </a:solidFill>
            </a:endParaRPr>
          </a:p>
        </p:txBody>
      </p:sp>
      <p:pic>
        <p:nvPicPr>
          <p:cNvPr id="20482" name="Picture 2"/>
          <p:cNvPicPr>
            <a:picLocks noGrp="1" noChangeAspect="1" noChangeArrowheads="1"/>
          </p:cNvPicPr>
          <p:nvPr>
            <p:ph idx="1"/>
          </p:nvPr>
        </p:nvPicPr>
        <p:blipFill>
          <a:blip r:embed="rId2" cstate="print"/>
          <a:stretch>
            <a:fillRect/>
          </a:stretch>
        </p:blipFill>
        <p:spPr bwMode="auto">
          <a:xfrm>
            <a:off x="179388" y="1239982"/>
            <a:ext cx="8785225" cy="460028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16632"/>
            <a:ext cx="8280920" cy="595536"/>
          </a:xfrm>
        </p:spPr>
        <p:txBody>
          <a:bodyPr>
            <a:noAutofit/>
          </a:bodyPr>
          <a:lstStyle/>
          <a:p>
            <a:r>
              <a:rPr lang="zh-TW" altLang="en-US" sz="2000" dirty="0">
                <a:solidFill>
                  <a:schemeClr val="tx2"/>
                </a:solidFill>
              </a:rPr>
              <a:t>指數成長、石油最高點及資源耗盡</a:t>
            </a:r>
            <a:br>
              <a:rPr lang="en-US" altLang="zh-TW" sz="2000" dirty="0">
                <a:solidFill>
                  <a:schemeClr val="tx2"/>
                </a:solidFill>
              </a:rPr>
            </a:br>
            <a:r>
              <a:rPr lang="en-US" altLang="zh-TW" sz="2000" dirty="0">
                <a:solidFill>
                  <a:schemeClr val="tx2"/>
                </a:solidFill>
              </a:rPr>
              <a:t>Exponential growth, oil peaks and resource depletion</a:t>
            </a:r>
            <a:endParaRPr lang="zh-TW" altLang="en-US" sz="2000" dirty="0">
              <a:solidFill>
                <a:schemeClr val="tx2"/>
              </a:solidFill>
            </a:endParaRPr>
          </a:p>
        </p:txBody>
      </p:sp>
      <p:sp>
        <p:nvSpPr>
          <p:cNvPr id="3" name="內容版面配置區 2"/>
          <p:cNvSpPr>
            <a:spLocks noGrp="1"/>
          </p:cNvSpPr>
          <p:nvPr>
            <p:ph idx="1"/>
          </p:nvPr>
        </p:nvSpPr>
        <p:spPr/>
        <p:txBody>
          <a:bodyPr/>
          <a:lstStyle/>
          <a:p>
            <a:r>
              <a:rPr lang="zh-TW" altLang="en-US" dirty="0"/>
              <a:t>某一物理量若每年以相同百分率成長時，我們稱之為指數成長。</a:t>
            </a:r>
            <a:endParaRPr lang="en-US" altLang="zh-TW" dirty="0"/>
          </a:p>
          <a:p>
            <a:r>
              <a:rPr lang="zh-TW" altLang="en-US" dirty="0"/>
              <a:t>右邊以指數成長的列表 </a:t>
            </a:r>
            <a:r>
              <a:rPr lang="en-US" altLang="zh-TW" dirty="0"/>
              <a:t>(</a:t>
            </a:r>
            <a:r>
              <a:rPr lang="zh-TW" altLang="en-US" dirty="0"/>
              <a:t>印度南方</a:t>
            </a:r>
            <a:r>
              <a:rPr lang="en-US" altLang="zh-TW" dirty="0"/>
              <a:t>)</a:t>
            </a:r>
            <a:r>
              <a:rPr lang="zh-TW" altLang="en-US" dirty="0"/>
              <a:t>。</a:t>
            </a:r>
            <a:endParaRPr lang="en-US" altLang="zh-TW" dirty="0"/>
          </a:p>
          <a:p>
            <a:r>
              <a:rPr lang="en-US" altLang="zh-TW" dirty="0"/>
              <a:t>When a certain physical quantity grows at the same percentage every year, we call it exponential growth (</a:t>
            </a:r>
            <a:r>
              <a:rPr lang="en-US" altLang="zh-TW" dirty="0">
                <a:hlinkClick r:id="rId2"/>
              </a:rPr>
              <a:t>Chinese</a:t>
            </a:r>
            <a:r>
              <a:rPr lang="en-US" altLang="zh-TW" dirty="0"/>
              <a:t>, </a:t>
            </a:r>
            <a:r>
              <a:rPr lang="en-US" altLang="zh-TW" dirty="0">
                <a:hlinkClick r:id="rId3"/>
              </a:rPr>
              <a:t>English</a:t>
            </a:r>
            <a:r>
              <a:rPr lang="en-US" altLang="zh-TW" dirty="0"/>
              <a:t>). </a:t>
            </a:r>
          </a:p>
          <a:p>
            <a:r>
              <a:rPr lang="en-US" altLang="zh-TW" dirty="0"/>
              <a:t>Exponentially growing list on the right (South India).</a:t>
            </a:r>
          </a:p>
          <a:p>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34</a:t>
            </a:fld>
            <a:endParaRPr lang="zh-TW" altLang="en-US"/>
          </a:p>
        </p:txBody>
      </p:sp>
      <p:pic>
        <p:nvPicPr>
          <p:cNvPr id="21506" name="Picture 2"/>
          <p:cNvPicPr>
            <a:picLocks noChangeAspect="1" noChangeArrowheads="1"/>
          </p:cNvPicPr>
          <p:nvPr/>
        </p:nvPicPr>
        <p:blipFill>
          <a:blip r:embed="rId4" cstate="print"/>
          <a:srcRect/>
          <a:stretch>
            <a:fillRect/>
          </a:stretch>
        </p:blipFill>
        <p:spPr bwMode="auto">
          <a:xfrm>
            <a:off x="163755" y="3789040"/>
            <a:ext cx="3550537" cy="2160240"/>
          </a:xfrm>
          <a:prstGeom prst="rect">
            <a:avLst/>
          </a:prstGeom>
          <a:noFill/>
          <a:ln w="9525">
            <a:noFill/>
            <a:miter lim="800000"/>
            <a:headEnd/>
            <a:tailEnd/>
          </a:ln>
        </p:spPr>
      </p:pic>
      <p:pic>
        <p:nvPicPr>
          <p:cNvPr id="8" name="Picture 2"/>
          <p:cNvPicPr>
            <a:picLocks noChangeAspect="1" noChangeArrowheads="1"/>
          </p:cNvPicPr>
          <p:nvPr/>
        </p:nvPicPr>
        <p:blipFill rotWithShape="1">
          <a:blip r:embed="rId5" cstate="print"/>
          <a:srcRect r="13375"/>
          <a:stretch/>
        </p:blipFill>
        <p:spPr bwMode="auto">
          <a:xfrm>
            <a:off x="4275238" y="3245532"/>
            <a:ext cx="3725763" cy="32472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指數成長、石油最高點及資源耗盡</a:t>
            </a:r>
          </a:p>
        </p:txBody>
      </p:sp>
      <p:sp>
        <p:nvSpPr>
          <p:cNvPr id="3" name="內容版面配置區 2"/>
          <p:cNvSpPr>
            <a:spLocks noGrp="1"/>
          </p:cNvSpPr>
          <p:nvPr>
            <p:ph idx="1"/>
          </p:nvPr>
        </p:nvSpPr>
        <p:spPr/>
        <p:txBody>
          <a:bodyPr/>
          <a:lstStyle/>
          <a:p>
            <a:r>
              <a:rPr lang="zh-TW" altLang="en-US" dirty="0"/>
              <a:t>一有用的增倍時間與百分比成長率兩者間之近似關係式為</a:t>
            </a:r>
            <a:endParaRPr lang="en-US" altLang="zh-TW" dirty="0"/>
          </a:p>
          <a:p>
            <a:endParaRPr lang="en-US" altLang="zh-TW" dirty="0"/>
          </a:p>
          <a:p>
            <a:endParaRPr lang="en-US" altLang="zh-TW" dirty="0"/>
          </a:p>
          <a:p>
            <a:r>
              <a:rPr lang="zh-TW" altLang="en-US" dirty="0"/>
              <a:t>當某一資源逐漸耗盡時，想要繼續開發及生產將變得更加困難，價格跟著上升，以及其他資源開始取代原來燃料的地位。</a:t>
            </a:r>
            <a:endParaRPr lang="en-US" altLang="zh-TW" dirty="0"/>
          </a:p>
          <a:p>
            <a:r>
              <a:rPr lang="zh-TW" altLang="en-US" dirty="0"/>
              <a:t>因資源無法像經濟模式以指數方式成長，而是以指數遞減方式減少。</a:t>
            </a:r>
            <a:endParaRPr lang="en-US" altLang="zh-TW" dirty="0"/>
          </a:p>
          <a:p>
            <a:r>
              <a:rPr lang="en-US" altLang="zh-TW" dirty="0" err="1"/>
              <a:t>Hubbert</a:t>
            </a:r>
            <a:r>
              <a:rPr lang="zh-TW" altLang="en-US" dirty="0"/>
              <a:t>鐘型曲線說明了開採有限資源的情形。</a:t>
            </a:r>
            <a:endParaRPr lang="en-US" altLang="zh-TW" dirty="0"/>
          </a:p>
          <a:p>
            <a:endParaRPr lang="zh-TW" altLang="en-US" dirty="0"/>
          </a:p>
          <a:p>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35</a:t>
            </a:fld>
            <a:endParaRPr lang="zh-TW" altLang="en-US"/>
          </a:p>
        </p:txBody>
      </p:sp>
      <p:pic>
        <p:nvPicPr>
          <p:cNvPr id="6" name="Picture 3"/>
          <p:cNvPicPr>
            <a:picLocks noChangeAspect="1" noChangeArrowheads="1"/>
          </p:cNvPicPr>
          <p:nvPr/>
        </p:nvPicPr>
        <p:blipFill>
          <a:blip r:embed="rId2" cstate="print"/>
          <a:srcRect t="8298"/>
          <a:stretch>
            <a:fillRect/>
          </a:stretch>
        </p:blipFill>
        <p:spPr bwMode="auto">
          <a:xfrm>
            <a:off x="379562" y="1432137"/>
            <a:ext cx="8229600" cy="795758"/>
          </a:xfrm>
          <a:prstGeom prst="rect">
            <a:avLst/>
          </a:prstGeom>
          <a:noFill/>
          <a:ln w="9525">
            <a:noFill/>
            <a:miter lim="800000"/>
            <a:headEnd/>
            <a:tailEnd/>
          </a:ln>
        </p:spPr>
      </p:pic>
    </p:spTree>
    <p:extLst>
      <p:ext uri="{BB962C8B-B14F-4D97-AF65-F5344CB8AC3E}">
        <p14:creationId xmlns:p14="http://schemas.microsoft.com/office/powerpoint/2010/main" val="207824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88032"/>
            <a:ext cx="8208912" cy="595536"/>
          </a:xfrm>
        </p:spPr>
        <p:txBody>
          <a:bodyPr>
            <a:normAutofit fontScale="90000"/>
          </a:bodyPr>
          <a:lstStyle/>
          <a:p>
            <a:r>
              <a:rPr lang="en-US" altLang="zh-TW" dirty="0"/>
              <a:t>Exponential growth, oil peaks and resource depletion</a:t>
            </a:r>
            <a:endParaRPr lang="zh-TW" altLang="en-US" dirty="0"/>
          </a:p>
        </p:txBody>
      </p:sp>
      <p:sp>
        <p:nvSpPr>
          <p:cNvPr id="3" name="內容版面配置區 2"/>
          <p:cNvSpPr>
            <a:spLocks noGrp="1"/>
          </p:cNvSpPr>
          <p:nvPr>
            <p:ph idx="1"/>
          </p:nvPr>
        </p:nvSpPr>
        <p:spPr/>
        <p:txBody>
          <a:bodyPr/>
          <a:lstStyle/>
          <a:p>
            <a:r>
              <a:rPr lang="en-US" altLang="zh-TW" dirty="0"/>
              <a:t>A useful approximate relationship between doubling time and percentage growth rate is:</a:t>
            </a:r>
          </a:p>
          <a:p>
            <a:endParaRPr lang="en-US" altLang="zh-TW" dirty="0"/>
          </a:p>
          <a:p>
            <a:endParaRPr lang="en-US" altLang="zh-TW" dirty="0"/>
          </a:p>
          <a:p>
            <a:endParaRPr lang="en-US" altLang="zh-TW" dirty="0"/>
          </a:p>
          <a:p>
            <a:r>
              <a:rPr lang="en-US" altLang="zh-TW" dirty="0"/>
              <a:t>When a resource becomes depleted, development and production become difficult, prices rise, and other resources gain prominence.</a:t>
            </a:r>
          </a:p>
          <a:p>
            <a:r>
              <a:rPr lang="en-US" altLang="zh-TW" dirty="0"/>
              <a:t>Resources typically cannot grow exponentially like the economic model and instead decrease exponentially.</a:t>
            </a:r>
          </a:p>
          <a:p>
            <a:r>
              <a:rPr lang="en-US" altLang="zh-TW" dirty="0"/>
              <a:t>The Hubbert Bell Curve illustrates the exploitation of finite resources.</a:t>
            </a:r>
            <a:endParaRPr lang="zh-TW" altLang="en-US" dirty="0"/>
          </a:p>
          <a:p>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36</a:t>
            </a:fld>
            <a:endParaRPr lang="zh-TW" altLang="en-US"/>
          </a:p>
        </p:txBody>
      </p:sp>
      <p:pic>
        <p:nvPicPr>
          <p:cNvPr id="6" name="Picture 3"/>
          <p:cNvPicPr>
            <a:picLocks noChangeAspect="1" noChangeArrowheads="1"/>
          </p:cNvPicPr>
          <p:nvPr/>
        </p:nvPicPr>
        <p:blipFill>
          <a:blip r:embed="rId2" cstate="print"/>
          <a:srcRect t="8298"/>
          <a:stretch>
            <a:fillRect/>
          </a:stretch>
        </p:blipFill>
        <p:spPr bwMode="auto">
          <a:xfrm>
            <a:off x="323528" y="1988840"/>
            <a:ext cx="8229600" cy="795758"/>
          </a:xfrm>
          <a:prstGeom prst="rect">
            <a:avLst/>
          </a:prstGeom>
          <a:noFill/>
          <a:ln w="9525">
            <a:noFill/>
            <a:miter lim="800000"/>
            <a:headEnd/>
            <a:tailEnd/>
          </a:ln>
        </p:spPr>
      </p:pic>
      <p:sp>
        <p:nvSpPr>
          <p:cNvPr id="4" name="TextBox 3">
            <a:extLst>
              <a:ext uri="{FF2B5EF4-FFF2-40B4-BE49-F238E27FC236}">
                <a16:creationId xmlns:a16="http://schemas.microsoft.com/office/drawing/2014/main" id="{90852367-9A7F-671A-F691-71C4378A55C0}"/>
              </a:ext>
            </a:extLst>
          </p:cNvPr>
          <p:cNvSpPr txBox="1"/>
          <p:nvPr/>
        </p:nvSpPr>
        <p:spPr>
          <a:xfrm>
            <a:off x="2627784" y="2206607"/>
            <a:ext cx="1511952" cy="369332"/>
          </a:xfrm>
          <a:prstGeom prst="rect">
            <a:avLst/>
          </a:prstGeom>
          <a:solidFill>
            <a:schemeClr val="bg1"/>
          </a:solidFill>
        </p:spPr>
        <p:txBody>
          <a:bodyPr wrap="none" rtlCol="0">
            <a:spAutoFit/>
          </a:bodyPr>
          <a:lstStyle/>
          <a:p>
            <a:r>
              <a:rPr lang="en-US" dirty="0"/>
              <a:t>D</a:t>
            </a:r>
            <a:r>
              <a:rPr lang="en-TW" dirty="0"/>
              <a:t>oubling time</a:t>
            </a:r>
          </a:p>
        </p:txBody>
      </p:sp>
      <p:sp>
        <p:nvSpPr>
          <p:cNvPr id="7" name="TextBox 6">
            <a:extLst>
              <a:ext uri="{FF2B5EF4-FFF2-40B4-BE49-F238E27FC236}">
                <a16:creationId xmlns:a16="http://schemas.microsoft.com/office/drawing/2014/main" id="{76748033-512D-9DCB-D5FE-06BB70FA1357}"/>
              </a:ext>
            </a:extLst>
          </p:cNvPr>
          <p:cNvSpPr txBox="1"/>
          <p:nvPr/>
        </p:nvSpPr>
        <p:spPr>
          <a:xfrm>
            <a:off x="4453107" y="2386719"/>
            <a:ext cx="1500026" cy="369332"/>
          </a:xfrm>
          <a:prstGeom prst="rect">
            <a:avLst/>
          </a:prstGeom>
          <a:solidFill>
            <a:schemeClr val="bg1"/>
          </a:solidFill>
        </p:spPr>
        <p:txBody>
          <a:bodyPr wrap="none" rtlCol="0">
            <a:spAutoFit/>
          </a:bodyPr>
          <a:lstStyle/>
          <a:p>
            <a:r>
              <a:rPr lang="en-US" dirty="0"/>
              <a:t>% growth rate</a:t>
            </a:r>
            <a:endParaRPr lang="en-TW" dirty="0"/>
          </a:p>
        </p:txBody>
      </p:sp>
    </p:spTree>
    <p:extLst>
      <p:ext uri="{BB962C8B-B14F-4D97-AF65-F5344CB8AC3E}">
        <p14:creationId xmlns:p14="http://schemas.microsoft.com/office/powerpoint/2010/main" val="176409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Grp="1" noChangeAspect="1" noChangeArrowheads="1"/>
          </p:cNvPicPr>
          <p:nvPr>
            <p:ph idx="1"/>
          </p:nvPr>
        </p:nvPicPr>
        <p:blipFill>
          <a:blip r:embed="rId2" cstate="print"/>
          <a:stretch>
            <a:fillRect/>
          </a:stretch>
        </p:blipFill>
        <p:spPr bwMode="auto">
          <a:xfrm>
            <a:off x="179387" y="1182262"/>
            <a:ext cx="8785225" cy="4995188"/>
          </a:xfrm>
          <a:prstGeom prst="rect">
            <a:avLst/>
          </a:prstGeom>
          <a:noFill/>
          <a:ln w="9525">
            <a:noFill/>
            <a:miter lim="800000"/>
            <a:headEnd/>
            <a:tailEnd/>
          </a:ln>
        </p:spPr>
      </p:pic>
      <p:sp>
        <p:nvSpPr>
          <p:cNvPr id="2" name="標題 1"/>
          <p:cNvSpPr>
            <a:spLocks noGrp="1"/>
          </p:cNvSpPr>
          <p:nvPr>
            <p:ph type="title"/>
          </p:nvPr>
        </p:nvSpPr>
        <p:spPr>
          <a:xfrm>
            <a:off x="755576" y="180926"/>
            <a:ext cx="7993013" cy="595536"/>
          </a:xfrm>
        </p:spPr>
        <p:txBody>
          <a:bodyPr>
            <a:noAutofit/>
          </a:bodyPr>
          <a:lstStyle/>
          <a:p>
            <a:pPr algn="ctr"/>
            <a:r>
              <a:rPr lang="zh-TW" altLang="en-US" sz="2000" dirty="0">
                <a:solidFill>
                  <a:schemeClr val="tx2"/>
                </a:solidFill>
              </a:rPr>
              <a:t>世界煤炭生產量</a:t>
            </a:r>
            <a:r>
              <a:rPr lang="en-US" altLang="zh-TW" sz="2000" dirty="0">
                <a:solidFill>
                  <a:schemeClr val="tx2"/>
                </a:solidFill>
              </a:rPr>
              <a:t>(</a:t>
            </a:r>
            <a:r>
              <a:rPr lang="en-US" altLang="zh-TW" sz="2000" dirty="0" err="1">
                <a:solidFill>
                  <a:schemeClr val="tx2"/>
                </a:solidFill>
              </a:rPr>
              <a:t>Hubbert</a:t>
            </a:r>
            <a:r>
              <a:rPr lang="zh-TW" altLang="en-US" sz="2000" dirty="0">
                <a:solidFill>
                  <a:schemeClr val="tx2"/>
                </a:solidFill>
              </a:rPr>
              <a:t>鐘型曲線</a:t>
            </a:r>
            <a:r>
              <a:rPr lang="en-US" altLang="zh-TW" sz="2000" dirty="0">
                <a:solidFill>
                  <a:schemeClr val="tx2"/>
                </a:solidFill>
              </a:rPr>
              <a:t>)</a:t>
            </a:r>
            <a:br>
              <a:rPr lang="en-US" altLang="zh-TW" sz="2000" dirty="0">
                <a:solidFill>
                  <a:schemeClr val="tx2"/>
                </a:solidFill>
              </a:rPr>
            </a:br>
            <a:r>
              <a:rPr lang="en-US" altLang="zh-TW" sz="2000" dirty="0">
                <a:solidFill>
                  <a:schemeClr val="tx2"/>
                </a:solidFill>
              </a:rPr>
              <a:t>World coal production (Hubbert bell curve)</a:t>
            </a:r>
            <a:endParaRPr lang="zh-TW" altLang="en-US" sz="2000" dirty="0">
              <a:solidFill>
                <a:schemeClr val="tx2"/>
              </a:solidFill>
            </a:endParaRP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37</a:t>
            </a:fld>
            <a:endParaRPr lang="zh-TW" altLang="en-US"/>
          </a:p>
        </p:txBody>
      </p:sp>
      <p:sp>
        <p:nvSpPr>
          <p:cNvPr id="3" name="矩形 2"/>
          <p:cNvSpPr/>
          <p:nvPr/>
        </p:nvSpPr>
        <p:spPr>
          <a:xfrm>
            <a:off x="2267744" y="2060848"/>
            <a:ext cx="1569660" cy="369332"/>
          </a:xfrm>
          <a:prstGeom prst="rect">
            <a:avLst/>
          </a:prstGeom>
        </p:spPr>
        <p:txBody>
          <a:bodyPr wrap="none">
            <a:spAutoFit/>
          </a:bodyPr>
          <a:lstStyle/>
          <a:p>
            <a:r>
              <a:rPr lang="zh-TW" altLang="en-US" dirty="0"/>
              <a:t>指數方式成長</a:t>
            </a:r>
          </a:p>
        </p:txBody>
      </p:sp>
      <p:sp>
        <p:nvSpPr>
          <p:cNvPr id="4" name="矩形 3"/>
          <p:cNvSpPr/>
          <p:nvPr/>
        </p:nvSpPr>
        <p:spPr>
          <a:xfrm>
            <a:off x="5796136" y="2924944"/>
            <a:ext cx="1107996" cy="369332"/>
          </a:xfrm>
          <a:prstGeom prst="rect">
            <a:avLst/>
          </a:prstGeom>
        </p:spPr>
        <p:txBody>
          <a:bodyPr wrap="none">
            <a:spAutoFit/>
          </a:bodyPr>
          <a:lstStyle/>
          <a:p>
            <a:r>
              <a:rPr lang="zh-TW" altLang="en-US" dirty="0"/>
              <a:t>指數遞減</a:t>
            </a:r>
          </a:p>
        </p:txBody>
      </p:sp>
      <p:sp>
        <p:nvSpPr>
          <p:cNvPr id="6" name="TextBox 5">
            <a:extLst>
              <a:ext uri="{FF2B5EF4-FFF2-40B4-BE49-F238E27FC236}">
                <a16:creationId xmlns:a16="http://schemas.microsoft.com/office/drawing/2014/main" id="{6F97C782-59EC-14FD-8C17-7D6D107A70DD}"/>
              </a:ext>
            </a:extLst>
          </p:cNvPr>
          <p:cNvSpPr txBox="1"/>
          <p:nvPr/>
        </p:nvSpPr>
        <p:spPr>
          <a:xfrm rot="16200000">
            <a:off x="318284" y="2292736"/>
            <a:ext cx="2108013" cy="646331"/>
          </a:xfrm>
          <a:prstGeom prst="rect">
            <a:avLst/>
          </a:prstGeom>
          <a:noFill/>
        </p:spPr>
        <p:txBody>
          <a:bodyPr wrap="none" rtlCol="0">
            <a:spAutoFit/>
          </a:bodyPr>
          <a:lstStyle/>
          <a:p>
            <a:r>
              <a:rPr lang="en-US" dirty="0"/>
              <a:t>C</a:t>
            </a:r>
            <a:r>
              <a:rPr lang="en-TW" dirty="0"/>
              <a:t>oal production rate</a:t>
            </a:r>
          </a:p>
          <a:p>
            <a:r>
              <a:rPr lang="en-US" dirty="0"/>
              <a:t>B</a:t>
            </a:r>
            <a:r>
              <a:rPr lang="en-TW" dirty="0"/>
              <a:t>illion tonne/year</a:t>
            </a:r>
          </a:p>
        </p:txBody>
      </p:sp>
      <p:sp>
        <p:nvSpPr>
          <p:cNvPr id="7" name="TextBox 6">
            <a:extLst>
              <a:ext uri="{FF2B5EF4-FFF2-40B4-BE49-F238E27FC236}">
                <a16:creationId xmlns:a16="http://schemas.microsoft.com/office/drawing/2014/main" id="{4B2A9E2F-C501-3CDE-CA40-62C71D95FE8F}"/>
              </a:ext>
            </a:extLst>
          </p:cNvPr>
          <p:cNvSpPr txBox="1"/>
          <p:nvPr/>
        </p:nvSpPr>
        <p:spPr>
          <a:xfrm>
            <a:off x="4932040" y="4293096"/>
            <a:ext cx="592213" cy="369332"/>
          </a:xfrm>
          <a:prstGeom prst="rect">
            <a:avLst/>
          </a:prstGeom>
          <a:noFill/>
        </p:spPr>
        <p:txBody>
          <a:bodyPr wrap="none" rtlCol="0">
            <a:spAutoFit/>
          </a:bodyPr>
          <a:lstStyle/>
          <a:p>
            <a:r>
              <a:rPr lang="en-TW" dirty="0"/>
              <a:t>year</a:t>
            </a:r>
          </a:p>
        </p:txBody>
      </p:sp>
      <p:sp>
        <p:nvSpPr>
          <p:cNvPr id="8" name="TextBox 7">
            <a:extLst>
              <a:ext uri="{FF2B5EF4-FFF2-40B4-BE49-F238E27FC236}">
                <a16:creationId xmlns:a16="http://schemas.microsoft.com/office/drawing/2014/main" id="{4DFB7BD1-9294-D76A-AEB3-222E9DA34750}"/>
              </a:ext>
            </a:extLst>
          </p:cNvPr>
          <p:cNvSpPr txBox="1"/>
          <p:nvPr/>
        </p:nvSpPr>
        <p:spPr>
          <a:xfrm>
            <a:off x="2462558" y="1414517"/>
            <a:ext cx="1343125" cy="646331"/>
          </a:xfrm>
          <a:prstGeom prst="rect">
            <a:avLst/>
          </a:prstGeom>
          <a:noFill/>
        </p:spPr>
        <p:txBody>
          <a:bodyPr wrap="none" rtlCol="0">
            <a:spAutoFit/>
          </a:bodyPr>
          <a:lstStyle/>
          <a:p>
            <a:r>
              <a:rPr lang="en-US" dirty="0"/>
              <a:t>E</a:t>
            </a:r>
            <a:r>
              <a:rPr lang="en-TW" dirty="0"/>
              <a:t>xponential </a:t>
            </a:r>
          </a:p>
          <a:p>
            <a:r>
              <a:rPr lang="en-TW" dirty="0"/>
              <a:t>growth</a:t>
            </a:r>
          </a:p>
        </p:txBody>
      </p:sp>
      <p:sp>
        <p:nvSpPr>
          <p:cNvPr id="9" name="TextBox 8">
            <a:extLst>
              <a:ext uri="{FF2B5EF4-FFF2-40B4-BE49-F238E27FC236}">
                <a16:creationId xmlns:a16="http://schemas.microsoft.com/office/drawing/2014/main" id="{E79D6F08-45FA-F6A6-48E7-81683C838B97}"/>
              </a:ext>
            </a:extLst>
          </p:cNvPr>
          <p:cNvSpPr txBox="1"/>
          <p:nvPr/>
        </p:nvSpPr>
        <p:spPr>
          <a:xfrm>
            <a:off x="4932040" y="2195572"/>
            <a:ext cx="2186496" cy="369332"/>
          </a:xfrm>
          <a:prstGeom prst="rect">
            <a:avLst/>
          </a:prstGeom>
          <a:noFill/>
        </p:spPr>
        <p:txBody>
          <a:bodyPr wrap="none" rtlCol="0">
            <a:spAutoFit/>
          </a:bodyPr>
          <a:lstStyle/>
          <a:p>
            <a:r>
              <a:rPr lang="en-US" dirty="0"/>
              <a:t>E</a:t>
            </a:r>
            <a:r>
              <a:rPr lang="en-TW" dirty="0"/>
              <a:t>xponential decrease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912"/>
            <a:ext cx="8568952" cy="1367880"/>
          </a:xfrm>
        </p:spPr>
        <p:txBody>
          <a:bodyPr vert="horz" lIns="91440" tIns="45720" rIns="91440" bIns="45720" rtlCol="0" anchor="b">
            <a:noAutofit/>
          </a:bodyPr>
          <a:lstStyle/>
          <a:p>
            <a:pPr algn="ctr"/>
            <a:r>
              <a:rPr lang="zh-TW" altLang="en-US" sz="2000" dirty="0">
                <a:solidFill>
                  <a:schemeClr val="tx2"/>
                </a:solidFill>
              </a:rPr>
              <a:t>美國石油生產量。</a:t>
            </a:r>
            <a:r>
              <a:rPr lang="en-US" altLang="zh-TW" sz="2000" dirty="0">
                <a:solidFill>
                  <a:schemeClr val="tx2"/>
                </a:solidFill>
              </a:rPr>
              <a:t> </a:t>
            </a:r>
            <a:r>
              <a:rPr lang="zh-TW" altLang="en-US" sz="2000" dirty="0">
                <a:solidFill>
                  <a:schemeClr val="tx2"/>
                </a:solidFill>
              </a:rPr>
              <a:t>圖中為</a:t>
            </a:r>
            <a:r>
              <a:rPr lang="en-US" altLang="zh-TW" sz="2000" dirty="0" err="1">
                <a:solidFill>
                  <a:schemeClr val="tx2"/>
                </a:solidFill>
              </a:rPr>
              <a:t>Hubbert</a:t>
            </a:r>
            <a:r>
              <a:rPr lang="en-US" altLang="zh-TW" sz="2000" dirty="0">
                <a:solidFill>
                  <a:schemeClr val="tx2"/>
                </a:solidFill>
              </a:rPr>
              <a:t> </a:t>
            </a:r>
            <a:r>
              <a:rPr lang="zh-TW" altLang="en-US" sz="2000" dirty="0">
                <a:solidFill>
                  <a:schemeClr val="tx2"/>
                </a:solidFill>
              </a:rPr>
              <a:t>預測值 </a:t>
            </a:r>
            <a:r>
              <a:rPr lang="en-US" altLang="zh-TW" sz="2000" dirty="0">
                <a:solidFill>
                  <a:schemeClr val="tx2"/>
                </a:solidFill>
              </a:rPr>
              <a:t>(</a:t>
            </a:r>
            <a:r>
              <a:rPr lang="zh-TW" altLang="en-US" sz="2000" dirty="0">
                <a:solidFill>
                  <a:schemeClr val="tx2"/>
                </a:solidFill>
              </a:rPr>
              <a:t>虛線</a:t>
            </a:r>
            <a:r>
              <a:rPr lang="en-US" altLang="zh-TW" sz="2000" dirty="0">
                <a:solidFill>
                  <a:schemeClr val="tx2"/>
                </a:solidFill>
              </a:rPr>
              <a:t>) </a:t>
            </a:r>
            <a:r>
              <a:rPr lang="zh-TW" altLang="en-US" sz="2000" dirty="0">
                <a:solidFill>
                  <a:schemeClr val="tx2"/>
                </a:solidFill>
              </a:rPr>
              <a:t>及實際值 </a:t>
            </a:r>
            <a:r>
              <a:rPr lang="en-US" altLang="zh-TW" sz="2000" dirty="0">
                <a:solidFill>
                  <a:schemeClr val="tx2"/>
                </a:solidFill>
              </a:rPr>
              <a:t>(</a:t>
            </a:r>
            <a:r>
              <a:rPr lang="zh-TW" altLang="en-US" sz="2000" dirty="0">
                <a:solidFill>
                  <a:schemeClr val="tx2"/>
                </a:solidFill>
              </a:rPr>
              <a:t>實線</a:t>
            </a:r>
            <a:r>
              <a:rPr lang="en-US" altLang="zh-TW" sz="2000" dirty="0">
                <a:solidFill>
                  <a:schemeClr val="tx2"/>
                </a:solidFill>
              </a:rPr>
              <a:t>) </a:t>
            </a:r>
            <a:r>
              <a:rPr lang="zh-TW" altLang="en-US" sz="2000" dirty="0">
                <a:solidFill>
                  <a:schemeClr val="tx2"/>
                </a:solidFill>
              </a:rPr>
              <a:t>的比較。</a:t>
            </a:r>
            <a:br>
              <a:rPr lang="en-US" altLang="zh-TW" sz="2000" dirty="0">
                <a:solidFill>
                  <a:schemeClr val="tx2"/>
                </a:solidFill>
              </a:rPr>
            </a:br>
            <a:r>
              <a:rPr lang="en-US" altLang="zh-TW" sz="2000" dirty="0">
                <a:solidFill>
                  <a:schemeClr val="tx2"/>
                </a:solidFill>
              </a:rPr>
              <a:t>U.S. oil production in MBPD. The figure shows a comparison of Hubbert's predicted value (dashed line) and actual value (solid line).</a:t>
            </a:r>
            <a:endParaRPr lang="zh-TW" altLang="en-US" sz="2000" dirty="0">
              <a:solidFill>
                <a:schemeClr val="tx2"/>
              </a:solidFill>
            </a:endParaRPr>
          </a:p>
        </p:txBody>
      </p:sp>
      <p:pic>
        <p:nvPicPr>
          <p:cNvPr id="24578" name="Picture 2"/>
          <p:cNvPicPr>
            <a:picLocks noGrp="1" noChangeAspect="1" noChangeArrowheads="1"/>
          </p:cNvPicPr>
          <p:nvPr>
            <p:ph idx="1"/>
          </p:nvPr>
        </p:nvPicPr>
        <p:blipFill>
          <a:blip r:embed="rId2" cstate="print"/>
          <a:stretch>
            <a:fillRect/>
          </a:stretch>
        </p:blipFill>
        <p:spPr>
          <a:xfrm>
            <a:off x="2004671" y="1787674"/>
            <a:ext cx="5134657" cy="4583000"/>
          </a:xfrm>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38</a:t>
            </a:fld>
            <a:endParaRPr lang="zh-TW" altLang="en-US"/>
          </a:p>
        </p:txBody>
      </p:sp>
      <p:sp>
        <p:nvSpPr>
          <p:cNvPr id="3" name="TextBox 2">
            <a:extLst>
              <a:ext uri="{FF2B5EF4-FFF2-40B4-BE49-F238E27FC236}">
                <a16:creationId xmlns:a16="http://schemas.microsoft.com/office/drawing/2014/main" id="{B4AFD9B4-8A6B-A0D1-5FB5-300D0788C661}"/>
              </a:ext>
            </a:extLst>
          </p:cNvPr>
          <p:cNvSpPr txBox="1"/>
          <p:nvPr/>
        </p:nvSpPr>
        <p:spPr>
          <a:xfrm rot="16200000">
            <a:off x="501085" y="3558699"/>
            <a:ext cx="2644955" cy="369332"/>
          </a:xfrm>
          <a:prstGeom prst="rect">
            <a:avLst/>
          </a:prstGeom>
          <a:noFill/>
        </p:spPr>
        <p:txBody>
          <a:bodyPr wrap="none" rtlCol="0">
            <a:spAutoFit/>
          </a:bodyPr>
          <a:lstStyle/>
          <a:p>
            <a:r>
              <a:rPr lang="en-TW" dirty="0"/>
              <a:t>Oil Production Rate - MBD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5779" y="908720"/>
            <a:ext cx="8532440" cy="993006"/>
          </a:xfrm>
        </p:spPr>
        <p:txBody>
          <a:bodyPr vert="horz" lIns="91440" tIns="45720" rIns="91440" bIns="45720" rtlCol="0" anchor="b">
            <a:noAutofit/>
          </a:bodyPr>
          <a:lstStyle/>
          <a:p>
            <a:pPr algn="ctr"/>
            <a:r>
              <a:rPr lang="zh-TW" altLang="en-US" sz="2000" dirty="0">
                <a:solidFill>
                  <a:schemeClr val="tx2"/>
                </a:solidFill>
              </a:rPr>
              <a:t>美國天然氣生產量。圖中為 </a:t>
            </a:r>
            <a:r>
              <a:rPr lang="en-US" altLang="zh-TW" sz="2000" dirty="0">
                <a:solidFill>
                  <a:schemeClr val="tx2"/>
                </a:solidFill>
              </a:rPr>
              <a:t>Hubbert </a:t>
            </a:r>
            <a:r>
              <a:rPr lang="zh-TW" altLang="en-US" sz="2000" dirty="0">
                <a:solidFill>
                  <a:schemeClr val="tx2"/>
                </a:solidFill>
              </a:rPr>
              <a:t>預測值 </a:t>
            </a:r>
            <a:r>
              <a:rPr lang="en-US" altLang="zh-TW" sz="2000" dirty="0">
                <a:solidFill>
                  <a:schemeClr val="tx2"/>
                </a:solidFill>
              </a:rPr>
              <a:t>(</a:t>
            </a:r>
            <a:r>
              <a:rPr lang="zh-TW" altLang="en-US" sz="2000" dirty="0">
                <a:solidFill>
                  <a:schemeClr val="tx2"/>
                </a:solidFill>
              </a:rPr>
              <a:t>虛線</a:t>
            </a:r>
            <a:r>
              <a:rPr lang="en-US" altLang="zh-TW" sz="2000" dirty="0">
                <a:solidFill>
                  <a:schemeClr val="tx2"/>
                </a:solidFill>
              </a:rPr>
              <a:t>) </a:t>
            </a:r>
            <a:r>
              <a:rPr lang="zh-TW" altLang="en-US" sz="2000" dirty="0">
                <a:solidFill>
                  <a:schemeClr val="tx2"/>
                </a:solidFill>
              </a:rPr>
              <a:t>及實際值 </a:t>
            </a:r>
            <a:r>
              <a:rPr lang="en-US" altLang="zh-TW" sz="2000" dirty="0">
                <a:solidFill>
                  <a:schemeClr val="tx2"/>
                </a:solidFill>
              </a:rPr>
              <a:t>(</a:t>
            </a:r>
            <a:r>
              <a:rPr lang="zh-TW" altLang="en-US" sz="2000" dirty="0">
                <a:solidFill>
                  <a:schemeClr val="tx2"/>
                </a:solidFill>
              </a:rPr>
              <a:t>實線</a:t>
            </a:r>
            <a:r>
              <a:rPr lang="en-US" altLang="zh-TW" sz="2000" dirty="0">
                <a:solidFill>
                  <a:schemeClr val="tx2"/>
                </a:solidFill>
              </a:rPr>
              <a:t>) </a:t>
            </a:r>
            <a:r>
              <a:rPr lang="zh-TW" altLang="en-US" sz="2000" dirty="0">
                <a:solidFill>
                  <a:schemeClr val="tx2"/>
                </a:solidFill>
              </a:rPr>
              <a:t>的比較</a:t>
            </a:r>
            <a:br>
              <a:rPr lang="en-US" altLang="zh-TW" sz="2000" dirty="0">
                <a:solidFill>
                  <a:schemeClr val="tx2"/>
                </a:solidFill>
              </a:rPr>
            </a:br>
            <a:r>
              <a:rPr lang="en-US" altLang="zh-TW" sz="2000" dirty="0">
                <a:solidFill>
                  <a:schemeClr val="tx2"/>
                </a:solidFill>
              </a:rPr>
              <a:t>U.S. natural gas production in MBPD. The figure shows the comparison between Hubbert's predicted value (dashed line) and actual value (solid line).</a:t>
            </a:r>
            <a:endParaRPr lang="zh-TW" altLang="en-US" sz="2000" dirty="0">
              <a:solidFill>
                <a:schemeClr val="tx2"/>
              </a:solidFill>
            </a:endParaRPr>
          </a:p>
        </p:txBody>
      </p:sp>
      <p:pic>
        <p:nvPicPr>
          <p:cNvPr id="25602" name="Picture 2"/>
          <p:cNvPicPr>
            <a:picLocks noGrp="1" noChangeAspect="1" noChangeArrowheads="1"/>
          </p:cNvPicPr>
          <p:nvPr>
            <p:ph idx="1"/>
          </p:nvPr>
        </p:nvPicPr>
        <p:blipFill>
          <a:blip r:embed="rId2" cstate="print"/>
          <a:stretch>
            <a:fillRect/>
          </a:stretch>
        </p:blipFill>
        <p:spPr bwMode="auto">
          <a:xfrm>
            <a:off x="1834466" y="2204864"/>
            <a:ext cx="5475067" cy="411135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39</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dirty="0"/>
              <a:t>根據字典定義，能量是「產生強有力活動的能力；它是與生俱來的力量；潛在的力量」。</a:t>
            </a:r>
            <a:endParaRPr lang="en-US" altLang="zh-TW" dirty="0"/>
          </a:p>
          <a:p>
            <a:r>
              <a:rPr lang="zh-TW" altLang="en-US" dirty="0"/>
              <a:t>能量在所有科學及工程領域中是一個基礎觀念，了解能量就是要明白能量資源和它們的各種限制，及同時了解使用能量對於周遭環境的影響。</a:t>
            </a:r>
            <a:endParaRPr lang="en-US" altLang="zh-TW" dirty="0"/>
          </a:p>
          <a:p>
            <a:r>
              <a:rPr lang="en-US" altLang="zh-TW" dirty="0"/>
              <a:t>According to the dictionary definition, energy is "the ability to produce powerful activity; it is an innate force; a potential force."</a:t>
            </a:r>
          </a:p>
          <a:p>
            <a:r>
              <a:rPr lang="en-US" altLang="zh-TW" dirty="0"/>
              <a:t>Energy is a fundamental concept in all fields of science and engineering. To understand energy is to understand energy resources and their various limitations, and to understand the impact of using energy on the surrounding environment.</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000" dirty="0">
                <a:solidFill>
                  <a:schemeClr val="tx2"/>
                </a:solidFill>
              </a:rPr>
              <a:t>石油：關鍵的資源</a:t>
            </a:r>
            <a:r>
              <a:rPr lang="en-US" altLang="zh-TW" sz="2000" dirty="0">
                <a:solidFill>
                  <a:schemeClr val="tx2"/>
                </a:solidFill>
              </a:rPr>
              <a:t> Oil: a key resource</a:t>
            </a:r>
            <a:endParaRPr lang="zh-TW" altLang="en-US" sz="2000" dirty="0">
              <a:solidFill>
                <a:schemeClr val="tx2"/>
              </a:solidFill>
            </a:endParaRPr>
          </a:p>
        </p:txBody>
      </p:sp>
      <p:sp>
        <p:nvSpPr>
          <p:cNvPr id="3" name="內容版面配置區 2"/>
          <p:cNvSpPr>
            <a:spLocks noGrp="1"/>
          </p:cNvSpPr>
          <p:nvPr>
            <p:ph idx="1"/>
          </p:nvPr>
        </p:nvSpPr>
        <p:spPr/>
        <p:txBody>
          <a:bodyPr/>
          <a:lstStyle/>
          <a:p>
            <a:r>
              <a:rPr lang="zh-TW" altLang="en-US" dirty="0"/>
              <a:t>二次世界大戰以後，全球能量消耗大部分都是石油燃料。</a:t>
            </a:r>
            <a:endParaRPr lang="en-US" altLang="zh-TW" dirty="0"/>
          </a:p>
          <a:p>
            <a:r>
              <a:rPr lang="zh-TW" altLang="en-US" dirty="0"/>
              <a:t>過去 </a:t>
            </a:r>
            <a:r>
              <a:rPr lang="en-US" altLang="zh-TW" dirty="0"/>
              <a:t>40 </a:t>
            </a:r>
            <a:r>
              <a:rPr lang="zh-TW" altLang="en-US" dirty="0"/>
              <a:t>年，世界能量以及世界經濟的變化極端詭異，期間石油價格充分反應在這段時間所發生的重要國際事件上。</a:t>
            </a:r>
            <a:endParaRPr lang="en-US" altLang="zh-TW" dirty="0"/>
          </a:p>
          <a:p>
            <a:r>
              <a:rPr lang="en-US" altLang="zh-TW" dirty="0"/>
              <a:t>After World War II, most of global energy consumption was petroleum fuel.</a:t>
            </a:r>
          </a:p>
          <a:p>
            <a:r>
              <a:rPr lang="en-US" altLang="zh-TW" dirty="0"/>
              <a:t>Over the past 40 years, the changes in world energy and world economy have been extremely strange. During this period, the price of oil was fully reflected in the important international events that occurred during this period.</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40</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ctr"/>
            <a:r>
              <a:rPr lang="en-US" altLang="zh-TW" sz="2000" dirty="0">
                <a:solidFill>
                  <a:schemeClr val="tx2"/>
                </a:solidFill>
              </a:rPr>
              <a:t>1970-2010</a:t>
            </a:r>
            <a:r>
              <a:rPr lang="zh-TW" altLang="en-US" sz="2000" dirty="0">
                <a:solidFill>
                  <a:schemeClr val="tx2"/>
                </a:solidFill>
              </a:rPr>
              <a:t>世界油價波動狀況</a:t>
            </a:r>
            <a:br>
              <a:rPr lang="en-US" altLang="zh-TW" sz="2000" dirty="0">
                <a:solidFill>
                  <a:schemeClr val="tx2"/>
                </a:solidFill>
              </a:rPr>
            </a:br>
            <a:r>
              <a:rPr lang="en-US" altLang="zh-TW" sz="2000" dirty="0">
                <a:solidFill>
                  <a:schemeClr val="tx2"/>
                </a:solidFill>
              </a:rPr>
              <a:t>World oil price fluctuations from 1970 to 2010</a:t>
            </a:r>
            <a:endParaRPr lang="zh-TW" altLang="en-US" sz="2000" dirty="0">
              <a:solidFill>
                <a:schemeClr val="tx2"/>
              </a:solidFill>
            </a:endParaRPr>
          </a:p>
        </p:txBody>
      </p:sp>
      <p:pic>
        <p:nvPicPr>
          <p:cNvPr id="8" name="Picture 2"/>
          <p:cNvPicPr>
            <a:picLocks noGrp="1" noChangeAspect="1" noChangeArrowheads="1"/>
          </p:cNvPicPr>
          <p:nvPr>
            <p:ph idx="1"/>
          </p:nvPr>
        </p:nvPicPr>
        <p:blipFill>
          <a:blip r:embed="rId2" cstate="print"/>
          <a:srcRect/>
          <a:stretch>
            <a:fillRect/>
          </a:stretch>
        </p:blipFill>
        <p:spPr bwMode="auto">
          <a:xfrm>
            <a:off x="323528" y="825599"/>
            <a:ext cx="8640960" cy="5980943"/>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41</a:t>
            </a:fld>
            <a:endParaRPr lang="zh-TW" altLang="en-US"/>
          </a:p>
        </p:txBody>
      </p:sp>
      <p:sp>
        <p:nvSpPr>
          <p:cNvPr id="3" name="TextBox 2">
            <a:extLst>
              <a:ext uri="{FF2B5EF4-FFF2-40B4-BE49-F238E27FC236}">
                <a16:creationId xmlns:a16="http://schemas.microsoft.com/office/drawing/2014/main" id="{D6793B0A-D92A-0040-D38B-96A48B0E8441}"/>
              </a:ext>
            </a:extLst>
          </p:cNvPr>
          <p:cNvSpPr txBox="1"/>
          <p:nvPr/>
        </p:nvSpPr>
        <p:spPr>
          <a:xfrm rot="16200000">
            <a:off x="-786808" y="3244333"/>
            <a:ext cx="2220673" cy="369332"/>
          </a:xfrm>
          <a:prstGeom prst="rect">
            <a:avLst/>
          </a:prstGeom>
          <a:noFill/>
        </p:spPr>
        <p:txBody>
          <a:bodyPr wrap="none" rtlCol="0">
            <a:spAutoFit/>
          </a:bodyPr>
          <a:lstStyle/>
          <a:p>
            <a:r>
              <a:rPr lang="en-TW" dirty="0"/>
              <a:t>Price (USD per barrel)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ctr"/>
            <a:r>
              <a:rPr lang="zh-TW" altLang="en-US" sz="2000" dirty="0">
                <a:solidFill>
                  <a:schemeClr val="tx2"/>
                </a:solidFill>
              </a:rPr>
              <a:t>中東油路管線分布情形</a:t>
            </a:r>
            <a:br>
              <a:rPr lang="en-US" altLang="zh-TW" sz="2000" dirty="0">
                <a:solidFill>
                  <a:schemeClr val="tx2"/>
                </a:solidFill>
              </a:rPr>
            </a:br>
            <a:r>
              <a:rPr lang="en-US" altLang="zh-TW" sz="2000" dirty="0">
                <a:solidFill>
                  <a:schemeClr val="tx2"/>
                </a:solidFill>
              </a:rPr>
              <a:t>Distribution of oil pipelines in the Middle East</a:t>
            </a:r>
            <a:endParaRPr lang="zh-TW" altLang="en-US" sz="2000" dirty="0">
              <a:solidFill>
                <a:schemeClr val="tx2"/>
              </a:solidFill>
            </a:endParaRPr>
          </a:p>
        </p:txBody>
      </p:sp>
      <p:pic>
        <p:nvPicPr>
          <p:cNvPr id="27650" name="Picture 2"/>
          <p:cNvPicPr>
            <a:picLocks noGrp="1" noChangeAspect="1" noChangeArrowheads="1"/>
          </p:cNvPicPr>
          <p:nvPr>
            <p:ph idx="1"/>
          </p:nvPr>
        </p:nvPicPr>
        <p:blipFill>
          <a:blip r:embed="rId2" cstate="print"/>
          <a:srcRect/>
          <a:stretch>
            <a:fillRect/>
          </a:stretch>
        </p:blipFill>
        <p:spPr bwMode="auto">
          <a:xfrm>
            <a:off x="1676997" y="740506"/>
            <a:ext cx="5790005" cy="59753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能量節約</a:t>
            </a:r>
            <a:r>
              <a:rPr lang="en-US" altLang="zh-TW" dirty="0"/>
              <a:t> energy saving</a:t>
            </a:r>
            <a:endParaRPr lang="zh-TW" altLang="en-US" dirty="0"/>
          </a:p>
        </p:txBody>
      </p:sp>
      <p:sp>
        <p:nvSpPr>
          <p:cNvPr id="3" name="內容版面配置區 2"/>
          <p:cNvSpPr>
            <a:spLocks noGrp="1"/>
          </p:cNvSpPr>
          <p:nvPr>
            <p:ph idx="1"/>
          </p:nvPr>
        </p:nvSpPr>
        <p:spPr/>
        <p:txBody>
          <a:bodyPr/>
          <a:lstStyle/>
          <a:p>
            <a:r>
              <a:rPr lang="zh-TW" altLang="en-US" dirty="0"/>
              <a:t>任何活動的總消耗能量可以將之想像成包含兩個因素：</a:t>
            </a:r>
            <a:endParaRPr lang="en-US" altLang="zh-TW" dirty="0"/>
          </a:p>
          <a:p>
            <a:pPr marL="273050" lvl="1" indent="0">
              <a:buFont typeface="+mj-lt"/>
              <a:buAutoNum type="arabicPeriod"/>
            </a:pPr>
            <a:r>
              <a:rPr lang="zh-TW" altLang="en-US" dirty="0">
                <a:solidFill>
                  <a:schemeClr val="accent3"/>
                </a:solidFill>
              </a:rPr>
              <a:t>活動的效率 </a:t>
            </a:r>
            <a:r>
              <a:rPr lang="en-US" altLang="zh-TW" dirty="0"/>
              <a:t>(</a:t>
            </a:r>
            <a:r>
              <a:rPr lang="zh-TW" altLang="en-US" dirty="0"/>
              <a:t>自輸入能量取得之有用的能量</a:t>
            </a:r>
            <a:r>
              <a:rPr lang="en-US" altLang="zh-TW" dirty="0"/>
              <a:t>)</a:t>
            </a:r>
            <a:r>
              <a:rPr lang="zh-TW" altLang="en-US" dirty="0"/>
              <a:t>，</a:t>
            </a:r>
            <a:endParaRPr lang="en-US" altLang="zh-TW" dirty="0"/>
          </a:p>
          <a:p>
            <a:pPr marL="273050" lvl="1" indent="0">
              <a:buFont typeface="+mj-lt"/>
              <a:buAutoNum type="arabicPeriod"/>
            </a:pPr>
            <a:r>
              <a:rPr lang="zh-TW" altLang="en-US" dirty="0">
                <a:solidFill>
                  <a:schemeClr val="accent3"/>
                </a:solidFill>
              </a:rPr>
              <a:t>活動的長度與數量 </a:t>
            </a:r>
            <a:r>
              <a:rPr lang="en-US" altLang="zh-TW" dirty="0"/>
              <a:t>(</a:t>
            </a:r>
            <a:r>
              <a:rPr lang="zh-TW" altLang="en-US" dirty="0"/>
              <a:t>如開車的總行駛距離或電燈打開的時間</a:t>
            </a:r>
            <a:r>
              <a:rPr lang="en-US" altLang="zh-TW" dirty="0"/>
              <a:t>)</a:t>
            </a:r>
            <a:r>
              <a:rPr lang="zh-TW" altLang="en-US" dirty="0"/>
              <a:t>。</a:t>
            </a:r>
            <a:endParaRPr lang="en-US" altLang="zh-TW" dirty="0"/>
          </a:p>
          <a:p>
            <a:r>
              <a:rPr lang="zh-TW" altLang="en-US" dirty="0"/>
              <a:t>如欲</a:t>
            </a:r>
            <a:r>
              <a:rPr lang="zh-TW" altLang="en-US" dirty="0">
                <a:solidFill>
                  <a:schemeClr val="accent3"/>
                </a:solidFill>
              </a:rPr>
              <a:t>能量節約 </a:t>
            </a:r>
            <a:r>
              <a:rPr lang="en-US" altLang="zh-TW" dirty="0">
                <a:solidFill>
                  <a:schemeClr val="accent3"/>
                </a:solidFill>
              </a:rPr>
              <a:t>(energy conservation)</a:t>
            </a:r>
            <a:r>
              <a:rPr lang="zh-TW" altLang="en-US" dirty="0"/>
              <a:t>，我們通常選擇上兩個因素其中之一設法加以改善。</a:t>
            </a:r>
            <a:endParaRPr lang="en-US" altLang="zh-TW" dirty="0"/>
          </a:p>
          <a:p>
            <a:r>
              <a:rPr lang="en-US" altLang="zh-TW" dirty="0"/>
              <a:t>The total energy consumed by any activity can be thought of as consisting of two factors:</a:t>
            </a:r>
          </a:p>
          <a:p>
            <a:r>
              <a:rPr lang="en-US" altLang="zh-TW" dirty="0"/>
              <a:t>Efficiency of activity (useful energy obtained from input energy),</a:t>
            </a:r>
          </a:p>
          <a:p>
            <a:r>
              <a:rPr lang="en-US" altLang="zh-TW" dirty="0"/>
              <a:t>Length and number of activities (such as total distance traveled by car or time the lights were on).</a:t>
            </a:r>
          </a:p>
          <a:p>
            <a:r>
              <a:rPr lang="en-US" altLang="zh-TW" dirty="0"/>
              <a:t>For energy conservation, we usually choose one of the above two factors to try to improve.</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en-US" dirty="0"/>
              <a:t>有兩種接近的途徑：</a:t>
            </a:r>
            <a:endParaRPr lang="en-US" altLang="zh-TW" dirty="0"/>
          </a:p>
          <a:p>
            <a:pPr marL="971550" lvl="1" indent="-514350">
              <a:buFont typeface="+mj-lt"/>
              <a:buAutoNum type="arabicPeriod"/>
            </a:pPr>
            <a:r>
              <a:rPr lang="zh-TW" altLang="en-US" dirty="0">
                <a:solidFill>
                  <a:schemeClr val="accent3"/>
                </a:solidFill>
              </a:rPr>
              <a:t>自技術面著手</a:t>
            </a:r>
            <a:r>
              <a:rPr lang="zh-TW" altLang="en-US" dirty="0"/>
              <a:t>：其中包含設法以更有效率的方式使用燃料去執行相同的任務，例如開車選用較有效率的引擎 </a:t>
            </a:r>
            <a:r>
              <a:rPr lang="en-US" altLang="zh-TW" dirty="0"/>
              <a:t>(</a:t>
            </a:r>
            <a:r>
              <a:rPr lang="zh-TW" altLang="en-US" dirty="0"/>
              <a:t>因此可減少活動所需能量</a:t>
            </a:r>
            <a:r>
              <a:rPr lang="en-US" altLang="zh-TW" dirty="0"/>
              <a:t>)</a:t>
            </a:r>
            <a:r>
              <a:rPr lang="zh-TW" altLang="en-US" dirty="0"/>
              <a:t>。</a:t>
            </a:r>
          </a:p>
          <a:p>
            <a:pPr marL="971550" lvl="1" indent="-514350">
              <a:buFont typeface="+mj-lt"/>
              <a:buAutoNum type="arabicPeriod"/>
            </a:pPr>
            <a:r>
              <a:rPr lang="zh-TW" altLang="en-US" dirty="0">
                <a:solidFill>
                  <a:schemeClr val="accent3"/>
                </a:solidFill>
              </a:rPr>
              <a:t>生活方式的改變</a:t>
            </a:r>
            <a:r>
              <a:rPr lang="zh-TW" altLang="en-US" dirty="0"/>
              <a:t>：意指自覺地行動以減少使用能量，例如調整使用恆溫器或是減少總行駛距離 </a:t>
            </a:r>
            <a:r>
              <a:rPr lang="en-US" altLang="zh-TW" dirty="0"/>
              <a:t>(</a:t>
            </a:r>
            <a:r>
              <a:rPr lang="zh-TW" altLang="en-US" dirty="0"/>
              <a:t>因此可降低活動頻率</a:t>
            </a:r>
            <a:r>
              <a:rPr lang="en-US" altLang="zh-TW" dirty="0"/>
              <a:t>)</a:t>
            </a:r>
            <a:r>
              <a:rPr lang="zh-TW" altLang="en-US" dirty="0"/>
              <a:t>。</a:t>
            </a:r>
            <a:endParaRPr lang="en-US" altLang="zh-TW" dirty="0"/>
          </a:p>
          <a:p>
            <a:pPr marL="457200" lvl="1" indent="0">
              <a:buNone/>
            </a:pPr>
            <a:r>
              <a:rPr lang="en-US" altLang="zh-TW" dirty="0"/>
              <a:t>There are two ways to approach:</a:t>
            </a:r>
          </a:p>
          <a:p>
            <a:pPr marL="971550" lvl="1" indent="-514350">
              <a:buFont typeface="+mj-lt"/>
              <a:buAutoNum type="arabicPeriod"/>
            </a:pPr>
            <a:r>
              <a:rPr lang="en-US" altLang="zh-TW" dirty="0"/>
              <a:t>Start with the technical side: This includes finding ways to use fuel in a more efficient way to perform the same task, such as driving with a more efficient engine (thus requiring less energy for the activity).</a:t>
            </a:r>
          </a:p>
          <a:p>
            <a:pPr marL="971550" lvl="1" indent="-514350">
              <a:buFont typeface="+mj-lt"/>
              <a:buAutoNum type="arabicPeriod"/>
            </a:pPr>
            <a:r>
              <a:rPr lang="en-US" altLang="zh-TW" dirty="0"/>
              <a:t>Lifestyle changes: Conscious actions to use less energy, such as adjusting the thermostat or reducing the total distance traveled (and therefore the frequency of activity).</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457200"/>
            <a:ext cx="9073008" cy="595536"/>
          </a:xfrm>
        </p:spPr>
        <p:txBody>
          <a:bodyPr>
            <a:noAutofit/>
          </a:bodyPr>
          <a:lstStyle/>
          <a:p>
            <a:pPr algn="ctr"/>
            <a:r>
              <a:rPr lang="zh-TW" altLang="en-US" sz="2000" dirty="0">
                <a:solidFill>
                  <a:schemeClr val="tx2"/>
                </a:solidFill>
              </a:rPr>
              <a:t>接近</a:t>
            </a:r>
            <a:r>
              <a:rPr lang="en-US" altLang="zh-TW" sz="2000" dirty="0">
                <a:solidFill>
                  <a:schemeClr val="tx2"/>
                </a:solidFill>
              </a:rPr>
              <a:t>130 </a:t>
            </a:r>
            <a:r>
              <a:rPr lang="zh-TW" altLang="en-US" sz="2000" dirty="0">
                <a:solidFill>
                  <a:schemeClr val="tx2"/>
                </a:solidFill>
              </a:rPr>
              <a:t>年來美國每個人的能量消耗分布圖</a:t>
            </a:r>
            <a:br>
              <a:rPr lang="en-US" altLang="zh-TW" sz="2000" dirty="0">
                <a:solidFill>
                  <a:schemeClr val="tx2"/>
                </a:solidFill>
              </a:rPr>
            </a:br>
            <a:r>
              <a:rPr lang="en-US" altLang="zh-TW" sz="2000" dirty="0">
                <a:solidFill>
                  <a:schemeClr val="tx2"/>
                </a:solidFill>
              </a:rPr>
              <a:t>Distribution of energy consumption per person in the United States over nearly 130 years</a:t>
            </a:r>
            <a:endParaRPr lang="zh-TW" altLang="en-US" sz="2000" dirty="0">
              <a:solidFill>
                <a:schemeClr val="tx2"/>
              </a:solidFill>
            </a:endParaRPr>
          </a:p>
        </p:txBody>
      </p:sp>
      <p:pic>
        <p:nvPicPr>
          <p:cNvPr id="28674" name="Picture 2"/>
          <p:cNvPicPr>
            <a:picLocks noGrp="1" noChangeAspect="1" noChangeArrowheads="1"/>
          </p:cNvPicPr>
          <p:nvPr>
            <p:ph idx="1"/>
          </p:nvPr>
        </p:nvPicPr>
        <p:blipFill>
          <a:blip r:embed="rId2" cstate="print"/>
          <a:stretch>
            <a:fillRect/>
          </a:stretch>
        </p:blipFill>
        <p:spPr bwMode="auto">
          <a:xfrm>
            <a:off x="854711" y="1195071"/>
            <a:ext cx="7434578" cy="52641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45</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1800" dirty="0">
                <a:solidFill>
                  <a:schemeClr val="tx2"/>
                </a:solidFill>
              </a:rPr>
              <a:t>經濟及環境考量</a:t>
            </a:r>
            <a:r>
              <a:rPr lang="en-US" altLang="zh-TW" sz="1800" dirty="0">
                <a:solidFill>
                  <a:schemeClr val="tx2"/>
                </a:solidFill>
              </a:rPr>
              <a:t>Economic and environmental considerations</a:t>
            </a:r>
            <a:endParaRPr lang="zh-TW" altLang="en-US" sz="1800" dirty="0">
              <a:solidFill>
                <a:schemeClr val="tx2"/>
              </a:solidFill>
            </a:endParaRPr>
          </a:p>
        </p:txBody>
      </p:sp>
      <p:sp>
        <p:nvSpPr>
          <p:cNvPr id="3" name="內容版面配置區 2"/>
          <p:cNvSpPr>
            <a:spLocks noGrp="1"/>
          </p:cNvSpPr>
          <p:nvPr>
            <p:ph idx="1"/>
          </p:nvPr>
        </p:nvSpPr>
        <p:spPr/>
        <p:txBody>
          <a:bodyPr>
            <a:normAutofit fontScale="92500" lnSpcReduction="10000"/>
          </a:bodyPr>
          <a:lstStyle/>
          <a:p>
            <a:r>
              <a:rPr lang="en-US" altLang="zh-TW" dirty="0">
                <a:solidFill>
                  <a:schemeClr val="accent3"/>
                </a:solidFill>
              </a:rPr>
              <a:t>Btu/GDP </a:t>
            </a:r>
            <a:r>
              <a:rPr lang="zh-TW" altLang="en-US" dirty="0"/>
              <a:t>之比率一般稱之為</a:t>
            </a:r>
            <a:r>
              <a:rPr lang="zh-TW" altLang="en-US" dirty="0">
                <a:solidFill>
                  <a:schemeClr val="accent3"/>
                </a:solidFill>
              </a:rPr>
              <a:t>能量強度 </a:t>
            </a:r>
            <a:r>
              <a:rPr lang="en-US" altLang="zh-TW" b="1" dirty="0"/>
              <a:t>(energy intensity)</a:t>
            </a:r>
            <a:r>
              <a:rPr lang="zh-TW" altLang="en-US" dirty="0"/>
              <a:t>。</a:t>
            </a:r>
            <a:endParaRPr lang="en-US" altLang="zh-TW" dirty="0"/>
          </a:p>
          <a:p>
            <a:endParaRPr lang="en-US" altLang="zh-TW" dirty="0"/>
          </a:p>
          <a:p>
            <a:r>
              <a:rPr lang="zh-TW" altLang="en-US" dirty="0"/>
              <a:t>能源政策不但要關心尋找新的能量來源和設法降低能量的使用外，同時應審慎考量發展新科技、能量相關生活型態及居住的星球所可能造成的影響。</a:t>
            </a:r>
            <a:endParaRPr lang="en-US" altLang="zh-TW" dirty="0"/>
          </a:p>
          <a:p>
            <a:r>
              <a:rPr lang="en-US" altLang="zh-TW" dirty="0">
                <a:solidFill>
                  <a:schemeClr val="accent3"/>
                </a:solidFill>
              </a:rPr>
              <a:t>Btu</a:t>
            </a:r>
            <a:r>
              <a:rPr lang="zh-TW" altLang="en-US" dirty="0"/>
              <a:t>為英制熱值單位。</a:t>
            </a:r>
            <a:endParaRPr lang="en-US" altLang="zh-TW" dirty="0"/>
          </a:p>
          <a:p>
            <a:r>
              <a:rPr lang="en-US" altLang="zh-TW" dirty="0"/>
              <a:t>The Btu/GDP ratio is generally called energy intensity.</a:t>
            </a:r>
          </a:p>
          <a:p>
            <a:endParaRPr lang="en-US" altLang="zh-TW" dirty="0"/>
          </a:p>
          <a:p>
            <a:r>
              <a:rPr lang="en-US" altLang="zh-TW" dirty="0"/>
              <a:t>Energy policy should not only care about finding new energy sources and trying to reduce energy use, but also carefully consider the possible impacts of developing new technologies, energy-related lifestyles, and the planet we inhabit.</a:t>
            </a:r>
          </a:p>
          <a:p>
            <a:r>
              <a:rPr lang="en-US" altLang="zh-TW" dirty="0"/>
              <a:t>Btu is the British unit of heating value (the amount of heat needed to raise 1 pound of water by 1 degree Fahrenheit).</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46</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ctr"/>
            <a:r>
              <a:rPr lang="zh-TW" altLang="en-US" sz="2000" dirty="0">
                <a:solidFill>
                  <a:schemeClr val="tx2"/>
                </a:solidFill>
              </a:rPr>
              <a:t>美國能量消耗及支出指標</a:t>
            </a:r>
            <a:r>
              <a:rPr lang="en-US" altLang="zh-TW" sz="2000" dirty="0">
                <a:solidFill>
                  <a:schemeClr val="tx2"/>
                </a:solidFill>
              </a:rPr>
              <a:t>U.S. Energy Consumption and Expenditure Indicators</a:t>
            </a:r>
            <a:endParaRPr lang="zh-TW" altLang="en-US" sz="2000" dirty="0">
              <a:solidFill>
                <a:schemeClr val="tx2"/>
              </a:solidFill>
            </a:endParaRPr>
          </a:p>
        </p:txBody>
      </p:sp>
      <p:pic>
        <p:nvPicPr>
          <p:cNvPr id="29698" name="Picture 2"/>
          <p:cNvPicPr>
            <a:picLocks noGrp="1" noChangeAspect="1" noChangeArrowheads="1"/>
          </p:cNvPicPr>
          <p:nvPr>
            <p:ph idx="1"/>
          </p:nvPr>
        </p:nvPicPr>
        <p:blipFill>
          <a:blip r:embed="rId2" cstate="print"/>
          <a:stretch>
            <a:fillRect/>
          </a:stretch>
        </p:blipFill>
        <p:spPr bwMode="auto">
          <a:xfrm>
            <a:off x="1165135" y="908050"/>
            <a:ext cx="6813731" cy="52641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47</a:t>
            </a:fld>
            <a:endParaRPr lang="zh-TW" altLang="en-US"/>
          </a:p>
        </p:txBody>
      </p:sp>
      <p:sp>
        <p:nvSpPr>
          <p:cNvPr id="3" name="TextBox 2">
            <a:extLst>
              <a:ext uri="{FF2B5EF4-FFF2-40B4-BE49-F238E27FC236}">
                <a16:creationId xmlns:a16="http://schemas.microsoft.com/office/drawing/2014/main" id="{2FDCBD27-8C90-0814-1518-7EA5B3DF5F3E}"/>
              </a:ext>
            </a:extLst>
          </p:cNvPr>
          <p:cNvSpPr txBox="1"/>
          <p:nvPr/>
        </p:nvSpPr>
        <p:spPr>
          <a:xfrm>
            <a:off x="4427984" y="2348880"/>
            <a:ext cx="580608" cy="369332"/>
          </a:xfrm>
          <a:prstGeom prst="rect">
            <a:avLst/>
          </a:prstGeom>
          <a:noFill/>
        </p:spPr>
        <p:txBody>
          <a:bodyPr wrap="none" rtlCol="0">
            <a:spAutoFit/>
          </a:bodyPr>
          <a:lstStyle/>
          <a:p>
            <a:r>
              <a:rPr lang="en-TW" dirty="0"/>
              <a:t>USD</a:t>
            </a:r>
          </a:p>
        </p:txBody>
      </p:sp>
      <p:sp>
        <p:nvSpPr>
          <p:cNvPr id="4" name="TextBox 3">
            <a:extLst>
              <a:ext uri="{FF2B5EF4-FFF2-40B4-BE49-F238E27FC236}">
                <a16:creationId xmlns:a16="http://schemas.microsoft.com/office/drawing/2014/main" id="{FEBBBBE4-3227-DA5E-F202-96EE7229758C}"/>
              </a:ext>
            </a:extLst>
          </p:cNvPr>
          <p:cNvSpPr txBox="1"/>
          <p:nvPr/>
        </p:nvSpPr>
        <p:spPr>
          <a:xfrm rot="16200000">
            <a:off x="1681752" y="4663065"/>
            <a:ext cx="1685333" cy="369332"/>
          </a:xfrm>
          <a:prstGeom prst="rect">
            <a:avLst/>
          </a:prstGeom>
          <a:noFill/>
        </p:spPr>
        <p:txBody>
          <a:bodyPr wrap="none" rtlCol="0">
            <a:spAutoFit/>
          </a:bodyPr>
          <a:lstStyle/>
          <a:p>
            <a:r>
              <a:rPr lang="en-US" dirty="0"/>
              <a:t>E</a:t>
            </a:r>
            <a:r>
              <a:rPr lang="en-TW" dirty="0"/>
              <a:t>nergy intensity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77500" lnSpcReduction="20000"/>
          </a:bodyPr>
          <a:lstStyle/>
          <a:p>
            <a:r>
              <a:rPr lang="zh-TW" altLang="en-US" dirty="0"/>
              <a:t>明白能量的使用，意指需要同時了解使用它以後對於環境的影響。燃燒化石燃料的一個主要顧慮，在於它會造成大氣層上的二氧化碳和其他溫室氣體的增加，引起重大的全球氣候改變。</a:t>
            </a:r>
            <a:endParaRPr lang="en-US" altLang="zh-TW" dirty="0"/>
          </a:p>
          <a:p>
            <a:endParaRPr lang="en-US" altLang="zh-TW" dirty="0"/>
          </a:p>
          <a:p>
            <a:r>
              <a:rPr lang="zh-TW" altLang="en-US" dirty="0"/>
              <a:t>燃煤電廠的排放物將導致酸雨的產生，其造成樹木、農作物和動物的危害。</a:t>
            </a:r>
            <a:endParaRPr lang="en-US" altLang="zh-TW" dirty="0"/>
          </a:p>
          <a:p>
            <a:endParaRPr lang="en-US" altLang="zh-TW" dirty="0"/>
          </a:p>
          <a:p>
            <a:r>
              <a:rPr lang="zh-TW" altLang="en-US" dirty="0">
                <a:solidFill>
                  <a:schemeClr val="accent3"/>
                </a:solidFill>
              </a:rPr>
              <a:t>能量節約</a:t>
            </a:r>
            <a:r>
              <a:rPr lang="zh-TW" altLang="en-US" dirty="0"/>
              <a:t>結合</a:t>
            </a:r>
            <a:r>
              <a:rPr lang="zh-TW" altLang="en-US" dirty="0">
                <a:solidFill>
                  <a:schemeClr val="accent3"/>
                </a:solidFill>
              </a:rPr>
              <a:t>環境保護、生態保育</a:t>
            </a:r>
            <a:r>
              <a:rPr lang="zh-TW" altLang="en-US" dirty="0"/>
              <a:t>，是密不可分的。</a:t>
            </a:r>
            <a:endParaRPr lang="en-US" altLang="zh-TW" dirty="0"/>
          </a:p>
          <a:p>
            <a:r>
              <a:rPr lang="en-US" altLang="zh-TW" dirty="0"/>
              <a:t>Understanding the use of energy means also needing to understand the impact on the environment after using it. A major concern with burning fossil fuels is that it will increase carbon dioxide and other greenhouse gases in the atmosphere, causing significant global climate change.</a:t>
            </a:r>
          </a:p>
          <a:p>
            <a:endParaRPr lang="en-US" altLang="zh-TW" dirty="0"/>
          </a:p>
          <a:p>
            <a:r>
              <a:rPr lang="en-US" altLang="zh-TW" dirty="0"/>
              <a:t>Emissions from coal-fired power plants cause acid rain, which causes damage to trees, crops and animals.</a:t>
            </a:r>
          </a:p>
          <a:p>
            <a:endParaRPr lang="en-US" altLang="zh-TW" dirty="0"/>
          </a:p>
          <a:p>
            <a:r>
              <a:rPr lang="en-US" altLang="zh-TW" dirty="0"/>
              <a:t>Energy conservation is inseparable from environmental protection and ecological conservation.</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48</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局勢的改變</a:t>
            </a:r>
            <a:r>
              <a:rPr lang="en-US" altLang="zh-TW" dirty="0">
                <a:solidFill>
                  <a:schemeClr val="tx2"/>
                </a:solidFill>
              </a:rPr>
              <a:t> Transitions</a:t>
            </a:r>
            <a:endParaRPr lang="zh-TW" altLang="en-US" dirty="0">
              <a:solidFill>
                <a:schemeClr val="tx2"/>
              </a:solidFill>
            </a:endParaRPr>
          </a:p>
        </p:txBody>
      </p:sp>
      <p:sp>
        <p:nvSpPr>
          <p:cNvPr id="3" name="內容版面配置區 2"/>
          <p:cNvSpPr>
            <a:spLocks noGrp="1"/>
          </p:cNvSpPr>
          <p:nvPr>
            <p:ph idx="1"/>
          </p:nvPr>
        </p:nvSpPr>
        <p:spPr/>
        <p:txBody>
          <a:bodyPr>
            <a:normAutofit fontScale="62500" lnSpcReduction="20000"/>
          </a:bodyPr>
          <a:lstStyle/>
          <a:p>
            <a:r>
              <a:rPr lang="zh-TW" altLang="en-US" dirty="0"/>
              <a:t>現今全球能量及政治形勢與 </a:t>
            </a:r>
            <a:r>
              <a:rPr lang="en-US" altLang="zh-TW" dirty="0"/>
              <a:t>1970 </a:t>
            </a:r>
            <a:r>
              <a:rPr lang="zh-TW" altLang="en-US" dirty="0"/>
              <a:t>年代早期相比，情況明顯不同。</a:t>
            </a:r>
            <a:endParaRPr lang="en-US" altLang="zh-TW" dirty="0"/>
          </a:p>
          <a:p>
            <a:r>
              <a:rPr lang="zh-TW" altLang="en-US" dirty="0"/>
              <a:t>未來有可能、或是會發生能源危機。</a:t>
            </a:r>
            <a:endParaRPr lang="en-US" altLang="zh-TW" dirty="0"/>
          </a:p>
          <a:p>
            <a:r>
              <a:rPr lang="zh-TW" altLang="en-US" dirty="0"/>
              <a:t>油價經常會變動。</a:t>
            </a:r>
            <a:endParaRPr lang="en-US" altLang="zh-TW" dirty="0"/>
          </a:p>
          <a:p>
            <a:r>
              <a:rPr lang="zh-TW" altLang="en-US" dirty="0"/>
              <a:t>工業化社會的成長，可說是靠著便宜及充裕的資源供應所致。</a:t>
            </a:r>
            <a:endParaRPr lang="en-US" altLang="zh-TW" dirty="0"/>
          </a:p>
          <a:p>
            <a:r>
              <a:rPr lang="zh-TW" altLang="en-US" dirty="0"/>
              <a:t>我們已經遠離廉價能量的世代，不論選擇哪一途徑，終究我們均需學會</a:t>
            </a:r>
            <a:r>
              <a:rPr lang="zh-TW" altLang="en-US" dirty="0">
                <a:solidFill>
                  <a:schemeClr val="accent3"/>
                </a:solidFill>
              </a:rPr>
              <a:t>改變生活方式</a:t>
            </a:r>
            <a:r>
              <a:rPr lang="zh-TW" altLang="en-US" dirty="0"/>
              <a:t>。</a:t>
            </a:r>
          </a:p>
          <a:p>
            <a:r>
              <a:rPr lang="zh-TW" altLang="en-US" dirty="0">
                <a:solidFill>
                  <a:schemeClr val="accent3"/>
                </a:solidFill>
              </a:rPr>
              <a:t>能量只是達成某一目標的一種手段</a:t>
            </a:r>
            <a:r>
              <a:rPr lang="zh-TW" altLang="en-US" b="1" dirty="0"/>
              <a:t>。</a:t>
            </a:r>
            <a:endParaRPr lang="en-US" altLang="zh-TW" b="1" dirty="0"/>
          </a:p>
          <a:p>
            <a:r>
              <a:rPr lang="zh-TW" altLang="en-US" dirty="0"/>
              <a:t>而人類的環境和價值觀，不論我們取得能量太多、太快，或是取得能量太少、太慢，均可能會造成損害。</a:t>
            </a:r>
            <a:endParaRPr lang="en-US" altLang="zh-TW" dirty="0"/>
          </a:p>
          <a:p>
            <a:r>
              <a:rPr lang="en-US" altLang="zh-TW" dirty="0"/>
              <a:t>The global energy and political situation today is markedly different than it was in the early 1970s.</a:t>
            </a:r>
          </a:p>
          <a:p>
            <a:r>
              <a:rPr lang="en-US" altLang="zh-TW" dirty="0"/>
              <a:t>There may or will be an energy crisis in the future.</a:t>
            </a:r>
          </a:p>
          <a:p>
            <a:r>
              <a:rPr lang="en-US" altLang="zh-TW" dirty="0"/>
              <a:t>Oil prices change frequently.</a:t>
            </a:r>
          </a:p>
          <a:p>
            <a:r>
              <a:rPr lang="en-US" altLang="zh-TW" dirty="0"/>
              <a:t>The growth of industrialized society can be said to be due to the cheap and abundant supply of resources.</a:t>
            </a:r>
          </a:p>
          <a:p>
            <a:r>
              <a:rPr lang="en-US" altLang="zh-TW" dirty="0"/>
              <a:t>We have moved away from the era of cheap energy. No matter which path we choose, we must eventually learn to change our lifestyles.</a:t>
            </a:r>
          </a:p>
          <a:p>
            <a:r>
              <a:rPr lang="en-US" altLang="zh-TW" dirty="0"/>
              <a:t>Energy is just a means to achieve a certain goal.</a:t>
            </a:r>
          </a:p>
          <a:p>
            <a:r>
              <a:rPr lang="en-US" altLang="zh-TW" dirty="0"/>
              <a:t>As for the human environment and values, we need to be aware of any damage caused by whether we obtain too much energy, too fast, or too little, too slow.</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49</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7524" y="479364"/>
            <a:ext cx="8568952" cy="595536"/>
          </a:xfrm>
        </p:spPr>
        <p:txBody>
          <a:bodyPr>
            <a:normAutofit fontScale="90000"/>
          </a:bodyPr>
          <a:lstStyle/>
          <a:p>
            <a:r>
              <a:rPr lang="zh-TW" altLang="en-US" dirty="0"/>
              <a:t>能量運用及環境</a:t>
            </a:r>
            <a:br>
              <a:rPr lang="en-US" altLang="zh-TW" dirty="0"/>
            </a:br>
            <a:r>
              <a:rPr lang="en-US" altLang="zh-TW" dirty="0"/>
              <a:t>Energy use and environment</a:t>
            </a:r>
            <a:endParaRPr lang="zh-TW" altLang="en-US" dirty="0"/>
          </a:p>
        </p:txBody>
      </p:sp>
      <p:sp>
        <p:nvSpPr>
          <p:cNvPr id="3" name="內容版面配置區 2"/>
          <p:cNvSpPr>
            <a:spLocks noGrp="1"/>
          </p:cNvSpPr>
          <p:nvPr>
            <p:ph idx="1"/>
          </p:nvPr>
        </p:nvSpPr>
        <p:spPr>
          <a:xfrm>
            <a:off x="179512" y="1196752"/>
            <a:ext cx="8784976" cy="4975448"/>
          </a:xfrm>
        </p:spPr>
        <p:txBody>
          <a:bodyPr/>
          <a:lstStyle/>
          <a:p>
            <a:r>
              <a:rPr lang="zh-TW" altLang="en-US" dirty="0"/>
              <a:t>我們居住在一個環境意識覺醒的年代，政治家如果沒有提出關心環境問題的相關政見，則參加選舉時將很難被選上。</a:t>
            </a:r>
            <a:endParaRPr lang="en-US" altLang="zh-TW" dirty="0"/>
          </a:p>
          <a:p>
            <a:r>
              <a:rPr lang="zh-TW" altLang="en-US" dirty="0"/>
              <a:t>使用能量資源是影響環境的主因之一 </a:t>
            </a:r>
            <a:r>
              <a:rPr lang="en-US" altLang="zh-TW" dirty="0"/>
              <a:t>(</a:t>
            </a:r>
            <a:r>
              <a:rPr lang="zh-TW" altLang="en-US" dirty="0"/>
              <a:t>另一則是使用化學物質</a:t>
            </a:r>
            <a:r>
              <a:rPr lang="en-US" altLang="zh-TW" dirty="0"/>
              <a:t>)</a:t>
            </a:r>
            <a:r>
              <a:rPr lang="zh-TW" altLang="en-US" dirty="0"/>
              <a:t>。</a:t>
            </a:r>
            <a:endParaRPr lang="en-US" altLang="zh-TW" dirty="0"/>
          </a:p>
          <a:p>
            <a:r>
              <a:rPr lang="zh-TW" altLang="en-US" dirty="0"/>
              <a:t>除了使用能量資源外，在集結這些資源時也可能會影響環境。</a:t>
            </a:r>
            <a:endParaRPr lang="en-US" altLang="zh-TW" dirty="0"/>
          </a:p>
          <a:p>
            <a:r>
              <a:rPr lang="en-US" altLang="zh-TW" dirty="0"/>
              <a:t>We live in an era of awakening environmental awareness. Politicians who do not put forward relevant political opinions that care about environmental issues will have a hard time being elected when they participate in elections.</a:t>
            </a:r>
          </a:p>
          <a:p>
            <a:r>
              <a:rPr lang="en-US" altLang="zh-TW" dirty="0"/>
              <a:t>The use of energy resources is one of the main causes of environmental impact (the other being the use of chemicals).</a:t>
            </a:r>
          </a:p>
          <a:p>
            <a:r>
              <a:rPr lang="en-US" altLang="zh-TW" dirty="0"/>
              <a:t>In addition to using energy resources, there may also be environmental impacts when these resources are assembled.</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5</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340768"/>
            <a:ext cx="8229600" cy="448839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6</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340768"/>
            <a:ext cx="8229600" cy="448839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7</a:t>
            </a:fld>
            <a:endParaRPr lang="zh-TW" altLang="en-US"/>
          </a:p>
        </p:txBody>
      </p:sp>
      <p:sp>
        <p:nvSpPr>
          <p:cNvPr id="3" name="TextBox 2">
            <a:extLst>
              <a:ext uri="{FF2B5EF4-FFF2-40B4-BE49-F238E27FC236}">
                <a16:creationId xmlns:a16="http://schemas.microsoft.com/office/drawing/2014/main" id="{6B5A0197-0EBE-9C21-7746-C8875E52C09B}"/>
              </a:ext>
            </a:extLst>
          </p:cNvPr>
          <p:cNvSpPr txBox="1"/>
          <p:nvPr/>
        </p:nvSpPr>
        <p:spPr>
          <a:xfrm>
            <a:off x="323528" y="2276872"/>
            <a:ext cx="1206869" cy="369332"/>
          </a:xfrm>
          <a:prstGeom prst="rect">
            <a:avLst/>
          </a:prstGeom>
          <a:solidFill>
            <a:schemeClr val="bg1"/>
          </a:solidFill>
        </p:spPr>
        <p:txBody>
          <a:bodyPr wrap="none" rtlCol="0">
            <a:spAutoFit/>
          </a:bodyPr>
          <a:lstStyle/>
          <a:p>
            <a:r>
              <a:rPr lang="en-TW" dirty="0"/>
              <a:t>population</a:t>
            </a:r>
          </a:p>
        </p:txBody>
      </p:sp>
      <p:sp>
        <p:nvSpPr>
          <p:cNvPr id="4" name="TextBox 3">
            <a:extLst>
              <a:ext uri="{FF2B5EF4-FFF2-40B4-BE49-F238E27FC236}">
                <a16:creationId xmlns:a16="http://schemas.microsoft.com/office/drawing/2014/main" id="{0D3F704D-C438-D814-7E14-BB24CC5F03A7}"/>
              </a:ext>
            </a:extLst>
          </p:cNvPr>
          <p:cNvSpPr txBox="1"/>
          <p:nvPr/>
        </p:nvSpPr>
        <p:spPr>
          <a:xfrm>
            <a:off x="799326" y="2663070"/>
            <a:ext cx="1324402" cy="369332"/>
          </a:xfrm>
          <a:prstGeom prst="rect">
            <a:avLst/>
          </a:prstGeom>
          <a:solidFill>
            <a:schemeClr val="bg1"/>
          </a:solidFill>
        </p:spPr>
        <p:txBody>
          <a:bodyPr wrap="none" rtlCol="0">
            <a:spAutoFit/>
          </a:bodyPr>
          <a:lstStyle/>
          <a:p>
            <a:r>
              <a:rPr lang="en-US" dirty="0"/>
              <a:t>L</a:t>
            </a:r>
            <a:r>
              <a:rPr lang="en-TW" dirty="0"/>
              <a:t>ead output</a:t>
            </a:r>
          </a:p>
        </p:txBody>
      </p:sp>
      <p:sp>
        <p:nvSpPr>
          <p:cNvPr id="6" name="TextBox 5">
            <a:extLst>
              <a:ext uri="{FF2B5EF4-FFF2-40B4-BE49-F238E27FC236}">
                <a16:creationId xmlns:a16="http://schemas.microsoft.com/office/drawing/2014/main" id="{E25987B0-BF99-1C5E-A4D7-E22B8752C221}"/>
              </a:ext>
            </a:extLst>
          </p:cNvPr>
          <p:cNvSpPr txBox="1"/>
          <p:nvPr/>
        </p:nvSpPr>
        <p:spPr>
          <a:xfrm>
            <a:off x="539552" y="3014044"/>
            <a:ext cx="1647096" cy="369332"/>
          </a:xfrm>
          <a:prstGeom prst="rect">
            <a:avLst/>
          </a:prstGeom>
          <a:solidFill>
            <a:schemeClr val="bg1"/>
          </a:solidFill>
        </p:spPr>
        <p:txBody>
          <a:bodyPr wrap="square" rtlCol="0">
            <a:spAutoFit/>
          </a:bodyPr>
          <a:lstStyle/>
          <a:p>
            <a:r>
              <a:rPr lang="en-US" dirty="0"/>
              <a:t>W</a:t>
            </a:r>
            <a:r>
              <a:rPr lang="en-TW" dirty="0"/>
              <a:t>aste recycling</a:t>
            </a:r>
          </a:p>
        </p:txBody>
      </p:sp>
      <p:sp>
        <p:nvSpPr>
          <p:cNvPr id="7" name="TextBox 6">
            <a:extLst>
              <a:ext uri="{FF2B5EF4-FFF2-40B4-BE49-F238E27FC236}">
                <a16:creationId xmlns:a16="http://schemas.microsoft.com/office/drawing/2014/main" id="{0A7E299E-F3F5-A67B-1D8B-12A7056BE49F}"/>
              </a:ext>
            </a:extLst>
          </p:cNvPr>
          <p:cNvSpPr txBox="1"/>
          <p:nvPr/>
        </p:nvSpPr>
        <p:spPr>
          <a:xfrm>
            <a:off x="637978" y="3429000"/>
            <a:ext cx="2061814" cy="369332"/>
          </a:xfrm>
          <a:prstGeom prst="rect">
            <a:avLst/>
          </a:prstGeom>
          <a:solidFill>
            <a:schemeClr val="bg1"/>
          </a:solidFill>
        </p:spPr>
        <p:txBody>
          <a:bodyPr wrap="square" rtlCol="0">
            <a:spAutoFit/>
          </a:bodyPr>
          <a:lstStyle/>
          <a:p>
            <a:r>
              <a:rPr lang="en-US" dirty="0"/>
              <a:t>W</a:t>
            </a:r>
            <a:r>
              <a:rPr lang="en-TW" dirty="0"/>
              <a:t>aste produced</a:t>
            </a:r>
          </a:p>
        </p:txBody>
      </p:sp>
      <p:sp>
        <p:nvSpPr>
          <p:cNvPr id="8" name="TextBox 7">
            <a:extLst>
              <a:ext uri="{FF2B5EF4-FFF2-40B4-BE49-F238E27FC236}">
                <a16:creationId xmlns:a16="http://schemas.microsoft.com/office/drawing/2014/main" id="{8E8AC50A-5AC5-5B38-E810-3142445B3A5A}"/>
              </a:ext>
            </a:extLst>
          </p:cNvPr>
          <p:cNvSpPr txBox="1"/>
          <p:nvPr/>
        </p:nvSpPr>
        <p:spPr>
          <a:xfrm>
            <a:off x="799326" y="3798332"/>
            <a:ext cx="2061814" cy="369332"/>
          </a:xfrm>
          <a:prstGeom prst="rect">
            <a:avLst/>
          </a:prstGeom>
          <a:solidFill>
            <a:schemeClr val="bg1"/>
          </a:solidFill>
        </p:spPr>
        <p:txBody>
          <a:bodyPr wrap="square" rtlCol="0">
            <a:spAutoFit/>
          </a:bodyPr>
          <a:lstStyle/>
          <a:p>
            <a:r>
              <a:rPr lang="en-US" dirty="0"/>
              <a:t>Imported oil</a:t>
            </a:r>
            <a:endParaRPr lang="en-TW" dirty="0"/>
          </a:p>
        </p:txBody>
      </p:sp>
      <p:sp>
        <p:nvSpPr>
          <p:cNvPr id="9" name="TextBox 8">
            <a:extLst>
              <a:ext uri="{FF2B5EF4-FFF2-40B4-BE49-F238E27FC236}">
                <a16:creationId xmlns:a16="http://schemas.microsoft.com/office/drawing/2014/main" id="{B3C74673-8FFE-B746-F701-3E1519CA9C39}"/>
              </a:ext>
            </a:extLst>
          </p:cNvPr>
          <p:cNvSpPr txBox="1"/>
          <p:nvPr/>
        </p:nvSpPr>
        <p:spPr>
          <a:xfrm>
            <a:off x="379318" y="4201356"/>
            <a:ext cx="3614660" cy="369332"/>
          </a:xfrm>
          <a:prstGeom prst="rect">
            <a:avLst/>
          </a:prstGeom>
          <a:solidFill>
            <a:schemeClr val="bg1"/>
          </a:solidFill>
        </p:spPr>
        <p:txBody>
          <a:bodyPr wrap="square" rtlCol="0">
            <a:spAutoFit/>
          </a:bodyPr>
          <a:lstStyle/>
          <a:p>
            <a:r>
              <a:rPr lang="en-US" dirty="0"/>
              <a:t>Federal Gov’t Environmental Impact</a:t>
            </a:r>
            <a:endParaRPr lang="en-TW" dirty="0"/>
          </a:p>
        </p:txBody>
      </p:sp>
      <p:sp>
        <p:nvSpPr>
          <p:cNvPr id="11" name="TextBox 10">
            <a:extLst>
              <a:ext uri="{FF2B5EF4-FFF2-40B4-BE49-F238E27FC236}">
                <a16:creationId xmlns:a16="http://schemas.microsoft.com/office/drawing/2014/main" id="{79FF6F4F-D204-90C1-CC5C-7DD81350B882}"/>
              </a:ext>
            </a:extLst>
          </p:cNvPr>
          <p:cNvSpPr txBox="1"/>
          <p:nvPr/>
        </p:nvSpPr>
        <p:spPr>
          <a:xfrm>
            <a:off x="452903" y="4598099"/>
            <a:ext cx="3614660" cy="369332"/>
          </a:xfrm>
          <a:prstGeom prst="rect">
            <a:avLst/>
          </a:prstGeom>
          <a:solidFill>
            <a:schemeClr val="bg1"/>
          </a:solidFill>
        </p:spPr>
        <p:txBody>
          <a:bodyPr wrap="square" rtlCol="0">
            <a:spAutoFit/>
          </a:bodyPr>
          <a:lstStyle/>
          <a:p>
            <a:r>
              <a:rPr lang="en-US" dirty="0"/>
              <a:t>CO</a:t>
            </a:r>
            <a:r>
              <a:rPr lang="en-US" baseline="-25000" dirty="0"/>
              <a:t>2</a:t>
            </a:r>
            <a:r>
              <a:rPr lang="en-US" dirty="0"/>
              <a:t> ppm</a:t>
            </a:r>
            <a:endParaRPr lang="en-TW" dirty="0"/>
          </a:p>
        </p:txBody>
      </p:sp>
      <p:sp>
        <p:nvSpPr>
          <p:cNvPr id="12" name="TextBox 11">
            <a:extLst>
              <a:ext uri="{FF2B5EF4-FFF2-40B4-BE49-F238E27FC236}">
                <a16:creationId xmlns:a16="http://schemas.microsoft.com/office/drawing/2014/main" id="{EEC4F187-4152-3DAC-8300-439B00992A2F}"/>
              </a:ext>
            </a:extLst>
          </p:cNvPr>
          <p:cNvSpPr txBox="1"/>
          <p:nvPr/>
        </p:nvSpPr>
        <p:spPr>
          <a:xfrm>
            <a:off x="605303" y="4941168"/>
            <a:ext cx="1581345" cy="369332"/>
          </a:xfrm>
          <a:prstGeom prst="rect">
            <a:avLst/>
          </a:prstGeom>
          <a:solidFill>
            <a:schemeClr val="bg1"/>
          </a:solidFill>
        </p:spPr>
        <p:txBody>
          <a:bodyPr wrap="square" rtlCol="0">
            <a:spAutoFit/>
          </a:bodyPr>
          <a:lstStyle/>
          <a:p>
            <a:r>
              <a:rPr lang="en-US" dirty="0"/>
              <a:t>CO</a:t>
            </a:r>
            <a:r>
              <a:rPr lang="en-US" baseline="-25000" dirty="0"/>
              <a:t>2</a:t>
            </a:r>
            <a:r>
              <a:rPr lang="en-US" dirty="0"/>
              <a:t> output</a:t>
            </a:r>
            <a:endParaRPr lang="en-TW" dirty="0"/>
          </a:p>
        </p:txBody>
      </p:sp>
    </p:spTree>
    <p:extLst>
      <p:ext uri="{BB962C8B-B14F-4D97-AF65-F5344CB8AC3E}">
        <p14:creationId xmlns:p14="http://schemas.microsoft.com/office/powerpoint/2010/main" val="469778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817240"/>
            <a:ext cx="6858000" cy="595536"/>
          </a:xfrm>
        </p:spPr>
        <p:txBody>
          <a:bodyPr>
            <a:normAutofit fontScale="90000"/>
          </a:bodyPr>
          <a:lstStyle/>
          <a:p>
            <a:pPr algn="ctr"/>
            <a:r>
              <a:rPr lang="en-US" altLang="zh-TW" dirty="0">
                <a:solidFill>
                  <a:schemeClr val="tx2"/>
                </a:solidFill>
                <a:latin typeface="Times New Roman" panose="02020603050405020304" pitchFamily="18" charset="0"/>
                <a:cs typeface="Times New Roman" panose="02020603050405020304" pitchFamily="18" charset="0"/>
              </a:rPr>
              <a:t>IPCC</a:t>
            </a:r>
            <a:r>
              <a:rPr lang="zh-TW" altLang="en-US" dirty="0">
                <a:solidFill>
                  <a:schemeClr val="tx2"/>
                </a:solidFill>
                <a:latin typeface="Times New Roman" panose="02020603050405020304" pitchFamily="18" charset="0"/>
                <a:cs typeface="Times New Roman" panose="02020603050405020304" pitchFamily="18" charset="0"/>
              </a:rPr>
              <a:t>：</a:t>
            </a:r>
            <a:r>
              <a:rPr lang="en-US" altLang="zh-TW" dirty="0">
                <a:solidFill>
                  <a:schemeClr val="tx2"/>
                </a:solidFill>
                <a:latin typeface="Times New Roman" panose="02020603050405020304" pitchFamily="18" charset="0"/>
                <a:cs typeface="Times New Roman" panose="02020603050405020304" pitchFamily="18" charset="0"/>
              </a:rPr>
              <a:t>(a) </a:t>
            </a:r>
            <a:r>
              <a:rPr lang="zh-TW" altLang="en-US" dirty="0">
                <a:solidFill>
                  <a:schemeClr val="tx2"/>
                </a:solidFill>
                <a:latin typeface="Times New Roman" panose="02020603050405020304" pitchFamily="18" charset="0"/>
                <a:cs typeface="Times New Roman" panose="02020603050405020304" pitchFamily="18" charset="0"/>
              </a:rPr>
              <a:t>全球溫度變遷</a:t>
            </a:r>
            <a:br>
              <a:rPr lang="en-US" altLang="zh-TW" dirty="0">
                <a:solidFill>
                  <a:schemeClr val="tx2"/>
                </a:solidFill>
                <a:latin typeface="Times New Roman" panose="02020603050405020304" pitchFamily="18" charset="0"/>
                <a:cs typeface="Times New Roman" panose="02020603050405020304" pitchFamily="18" charset="0"/>
              </a:rPr>
            </a:br>
            <a:r>
              <a:rPr lang="en-US" altLang="zh-TW" dirty="0">
                <a:solidFill>
                  <a:schemeClr val="tx2"/>
                </a:solidFill>
                <a:latin typeface="Times New Roman" panose="02020603050405020304" pitchFamily="18" charset="0"/>
                <a:cs typeface="Times New Roman" panose="02020603050405020304" pitchFamily="18" charset="0"/>
              </a:rPr>
              <a:t>IPCC: (a) Global temperature change</a:t>
            </a:r>
            <a:endParaRPr lang="zh-TW" altLang="en-US" dirty="0">
              <a:solidFill>
                <a:schemeClr val="tx2"/>
              </a:solidFill>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412776"/>
            <a:ext cx="8229600" cy="371527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8</a:t>
            </a:fld>
            <a:endParaRPr lang="zh-TW" altLang="en-US"/>
          </a:p>
        </p:txBody>
      </p:sp>
      <p:sp>
        <p:nvSpPr>
          <p:cNvPr id="3" name="TextBox 2">
            <a:extLst>
              <a:ext uri="{FF2B5EF4-FFF2-40B4-BE49-F238E27FC236}">
                <a16:creationId xmlns:a16="http://schemas.microsoft.com/office/drawing/2014/main" id="{565A0472-7CBA-6EC4-5395-45BDB5727180}"/>
              </a:ext>
            </a:extLst>
          </p:cNvPr>
          <p:cNvSpPr txBox="1"/>
          <p:nvPr/>
        </p:nvSpPr>
        <p:spPr>
          <a:xfrm>
            <a:off x="1979712" y="2132856"/>
            <a:ext cx="2677015" cy="369332"/>
          </a:xfrm>
          <a:prstGeom prst="rect">
            <a:avLst/>
          </a:prstGeom>
          <a:noFill/>
        </p:spPr>
        <p:txBody>
          <a:bodyPr wrap="none" rtlCol="0">
            <a:spAutoFit/>
          </a:bodyPr>
          <a:lstStyle/>
          <a:p>
            <a:r>
              <a:rPr lang="en-TW" dirty="0"/>
              <a:t>Average Temperature Shift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889248"/>
            <a:ext cx="6858000" cy="595536"/>
          </a:xfrm>
        </p:spPr>
        <p:txBody>
          <a:bodyPr vert="horz" lIns="91440" tIns="45720" rIns="91440" bIns="45720" rtlCol="0" anchor="b">
            <a:normAutofit fontScale="90000"/>
          </a:bodyPr>
          <a:lstStyle/>
          <a:p>
            <a:pPr algn="ctr"/>
            <a:r>
              <a:rPr lang="en-US" altLang="zh-TW" dirty="0">
                <a:solidFill>
                  <a:schemeClr val="tx2"/>
                </a:solidFill>
                <a:latin typeface="Times New Roman" panose="02020603050405020304" pitchFamily="18" charset="0"/>
                <a:cs typeface="Times New Roman" panose="02020603050405020304" pitchFamily="18" charset="0"/>
              </a:rPr>
              <a:t>IPCC</a:t>
            </a:r>
            <a:r>
              <a:rPr lang="zh-TW" altLang="en-US" dirty="0">
                <a:solidFill>
                  <a:schemeClr val="tx2"/>
                </a:solidFill>
                <a:latin typeface="Times New Roman" panose="02020603050405020304" pitchFamily="18" charset="0"/>
                <a:cs typeface="Times New Roman" panose="02020603050405020304" pitchFamily="18" charset="0"/>
              </a:rPr>
              <a:t>：</a:t>
            </a:r>
            <a:r>
              <a:rPr lang="en-US" altLang="zh-TW" dirty="0">
                <a:solidFill>
                  <a:schemeClr val="tx2"/>
                </a:solidFill>
                <a:latin typeface="Times New Roman" panose="02020603050405020304" pitchFamily="18" charset="0"/>
                <a:cs typeface="Times New Roman" panose="02020603050405020304" pitchFamily="18" charset="0"/>
              </a:rPr>
              <a:t>(b) </a:t>
            </a:r>
            <a:r>
              <a:rPr lang="zh-TW" altLang="en-US" dirty="0">
                <a:solidFill>
                  <a:schemeClr val="tx2"/>
                </a:solidFill>
                <a:latin typeface="Times New Roman" panose="02020603050405020304" pitchFamily="18" charset="0"/>
                <a:cs typeface="Times New Roman" panose="02020603050405020304" pitchFamily="18" charset="0"/>
              </a:rPr>
              <a:t>大氣二氧化碳濃度</a:t>
            </a:r>
            <a:br>
              <a:rPr lang="en-US" altLang="zh-TW" dirty="0">
                <a:solidFill>
                  <a:schemeClr val="tx2"/>
                </a:solidFill>
                <a:latin typeface="Times New Roman" panose="02020603050405020304" pitchFamily="18" charset="0"/>
                <a:cs typeface="Times New Roman" panose="02020603050405020304" pitchFamily="18" charset="0"/>
              </a:rPr>
            </a:br>
            <a:r>
              <a:rPr lang="en-US" altLang="zh-TW" dirty="0">
                <a:solidFill>
                  <a:schemeClr val="tx2"/>
                </a:solidFill>
                <a:latin typeface="Times New Roman" panose="02020603050405020304" pitchFamily="18" charset="0"/>
                <a:cs typeface="Times New Roman" panose="02020603050405020304" pitchFamily="18" charset="0"/>
              </a:rPr>
              <a:t>IPCC: (b) Atmospheric carbon dioxide concentration</a:t>
            </a:r>
            <a:endParaRPr lang="zh-TW" altLang="en-US" dirty="0">
              <a:solidFill>
                <a:schemeClr val="tx2"/>
              </a:solidFill>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484784"/>
            <a:ext cx="8229600" cy="367466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9</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永續課程講義範本1">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永續課程講義範本1" id="{1528A92D-3ECA-4471-B35D-8D8E4312FCCC}" vid="{B593B868-0227-43A5-9D1A-6504591ED7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永續課程講義範本1</Template>
  <TotalTime>479</TotalTime>
  <Words>3596</Words>
  <Application>Microsoft Macintosh PowerPoint</Application>
  <PresentationFormat>On-screen Show (4:3)</PresentationFormat>
  <Paragraphs>281</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永續課程講義範本1</vt:lpstr>
      <vt:lpstr>能源運用類型及力學轉換 Types of energy use and mechanical conversion</vt:lpstr>
      <vt:lpstr>能量：初始定義</vt:lpstr>
      <vt:lpstr>能量：初始定義 energy: Definition</vt:lpstr>
      <vt:lpstr>PowerPoint Presentation</vt:lpstr>
      <vt:lpstr>能量運用及環境 Energy use and environment</vt:lpstr>
      <vt:lpstr>PowerPoint Presentation</vt:lpstr>
      <vt:lpstr>PowerPoint Presentation</vt:lpstr>
      <vt:lpstr>IPCC：(a) 全球溫度變遷 IPCC: (a) Global temperature change</vt:lpstr>
      <vt:lpstr>IPCC：(b) 大氣二氧化碳濃度 IPCC: (b) Atmospheric carbon dioxide concentration</vt:lpstr>
      <vt:lpstr>IPCC (c) 大氣甲烷濃度 IPCC (c) Atmospheric methane concentration</vt:lpstr>
      <vt:lpstr>2010 年墨西哥灣溢油事件空中鳥瞰圖Aerial view of the 2010 Gulf of Mexico oil spill</vt:lpstr>
      <vt:lpstr>PowerPoint Presentation</vt:lpstr>
      <vt:lpstr>PowerPoint Presentation</vt:lpstr>
      <vt:lpstr>能量運用的類型 Types of energy use</vt:lpstr>
      <vt:lpstr>美國自1800年起200年區間能量消耗 Energy consumption in the United States over a 200-year interval since 1800</vt:lpstr>
      <vt:lpstr>於中國大陸某地區之清晨交通尖峰Early morning traffic rush hour in a certain area of ​​mainland China</vt:lpstr>
      <vt:lpstr>1970-2025年世界能量消耗 World energy consumption from 1970 to 2025</vt:lpstr>
      <vt:lpstr>2008年依國家別之世界能量消耗 World energy consumption by country, 2008</vt:lpstr>
      <vt:lpstr>世界及美國能量消耗 World and U.S. energy consumption</vt:lpstr>
      <vt:lpstr>1901 年之美國德州油田 Texas oil fields in 1901</vt:lpstr>
      <vt:lpstr>美國 20 世紀之能量消耗 (依燃料別) Energy consumption in the United States during the 20th century (by fuel)</vt:lpstr>
      <vt:lpstr>美國1949-2010年石油生產及進口 U.S. oil production and imports from 1949 to 2010</vt:lpstr>
      <vt:lpstr>PowerPoint Presentation</vt:lpstr>
      <vt:lpstr>2009 年美國能量最終使用情形 (依部門別) U.S. energy end use, 2009 (by sector)</vt:lpstr>
      <vt:lpstr>2009美國總能量流情形 Total energy flow situation in the United States in 2009</vt:lpstr>
      <vt:lpstr>能量資源 energy resources</vt:lpstr>
      <vt:lpstr>穿過美國阿拉斯加的原油管線。 全程 1,300 公里，油管直徑 1.22公尺 (4.0 英尺)。 1977 年起開始傳送原油。 Crude oil pipeline through Alaska, USA. The total distance is 1,300 kilometers, and the diameter of the oil pipe is 1.22 meters (4.0 feet). Crude oil has been transferred since 1977.</vt:lpstr>
      <vt:lpstr>2008年世界及美國可開採蘊藏量 World and U.S. recoverable reserves in 2008</vt:lpstr>
      <vt:lpstr>PowerPoint Presentation</vt:lpstr>
      <vt:lpstr>PowerPoint Presentation</vt:lpstr>
      <vt:lpstr>2008 年中國大陸運用的能量資源。 Energy resources used in mainland China in 2008.</vt:lpstr>
      <vt:lpstr>中國大陸長江三峽水庫 Three Gorges Reservoir in the Yangtze River Delta in Mainland China</vt:lpstr>
      <vt:lpstr>中國武漢長江三峽位置 Location of the Three Gorges of the Yangtze River in Wuhan, China</vt:lpstr>
      <vt:lpstr>指數成長、石油最高點及資源耗盡 Exponential growth, oil peaks and resource depletion</vt:lpstr>
      <vt:lpstr>指數成長、石油最高點及資源耗盡</vt:lpstr>
      <vt:lpstr>Exponential growth, oil peaks and resource depletion</vt:lpstr>
      <vt:lpstr>世界煤炭生產量(Hubbert鐘型曲線) World coal production (Hubbert bell curve)</vt:lpstr>
      <vt:lpstr>美國石油生產量。 圖中為Hubbert 預測值 (虛線) 及實際值 (實線) 的比較。 U.S. oil production in MBPD. The figure shows a comparison of Hubbert's predicted value (dashed line) and actual value (solid line).</vt:lpstr>
      <vt:lpstr>美國天然氣生產量。圖中為 Hubbert 預測值 (虛線) 及實際值 (實線) 的比較 U.S. natural gas production in MBPD. The figure shows the comparison between Hubbert's predicted value (dashed line) and actual value (solid line).</vt:lpstr>
      <vt:lpstr>石油：關鍵的資源 Oil: a key resource</vt:lpstr>
      <vt:lpstr>1970-2010世界油價波動狀況 World oil price fluctuations from 1970 to 2010</vt:lpstr>
      <vt:lpstr>中東油路管線分布情形 Distribution of oil pipelines in the Middle East</vt:lpstr>
      <vt:lpstr>能量節約 energy saving</vt:lpstr>
      <vt:lpstr>PowerPoint Presentation</vt:lpstr>
      <vt:lpstr>接近130 年來美國每個人的能量消耗分布圖 Distribution of energy consumption per person in the United States over nearly 130 years</vt:lpstr>
      <vt:lpstr>經濟及環境考量Economic and environmental considerations</vt:lpstr>
      <vt:lpstr>美國能量消耗及支出指標U.S. Energy Consumption and Expenditure Indicators</vt:lpstr>
      <vt:lpstr>PowerPoint Presentation</vt:lpstr>
      <vt:lpstr>局勢的改變 Transitions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2-2能源運用概述(44)</dc:title>
  <dc:creator>FHTLAB</dc:creator>
  <cp:lastModifiedBy>da yoda</cp:lastModifiedBy>
  <cp:revision>23</cp:revision>
  <dcterms:created xsi:type="dcterms:W3CDTF">2013-01-29T06:55:59Z</dcterms:created>
  <dcterms:modified xsi:type="dcterms:W3CDTF">2024-02-07T07:04:45Z</dcterms:modified>
</cp:coreProperties>
</file>