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1"/>
  </p:sldMasterIdLst>
  <p:notesMasterIdLst>
    <p:notesMasterId r:id="rId47"/>
  </p:notesMasterIdLst>
  <p:sldIdLst>
    <p:sldId id="306" r:id="rId2"/>
    <p:sldId id="257" r:id="rId3"/>
    <p:sldId id="259" r:id="rId4"/>
    <p:sldId id="258" r:id="rId5"/>
    <p:sldId id="260" r:id="rId6"/>
    <p:sldId id="261" r:id="rId7"/>
    <p:sldId id="263" r:id="rId8"/>
    <p:sldId id="264" r:id="rId9"/>
    <p:sldId id="265" r:id="rId10"/>
    <p:sldId id="266" r:id="rId11"/>
    <p:sldId id="267" r:id="rId12"/>
    <p:sldId id="268" r:id="rId13"/>
    <p:sldId id="269" r:id="rId14"/>
    <p:sldId id="270" r:id="rId15"/>
    <p:sldId id="272" r:id="rId16"/>
    <p:sldId id="271" r:id="rId17"/>
    <p:sldId id="302" r:id="rId18"/>
    <p:sldId id="303" r:id="rId19"/>
    <p:sldId id="304" r:id="rId20"/>
    <p:sldId id="305" r:id="rId21"/>
    <p:sldId id="275" r:id="rId22"/>
    <p:sldId id="277" r:id="rId23"/>
    <p:sldId id="278" r:id="rId24"/>
    <p:sldId id="281" r:id="rId25"/>
    <p:sldId id="280" r:id="rId26"/>
    <p:sldId id="284" r:id="rId27"/>
    <p:sldId id="308" r:id="rId28"/>
    <p:sldId id="283" r:id="rId29"/>
    <p:sldId id="285" r:id="rId30"/>
    <p:sldId id="288" r:id="rId31"/>
    <p:sldId id="286" r:id="rId32"/>
    <p:sldId id="287" r:id="rId33"/>
    <p:sldId id="289" r:id="rId34"/>
    <p:sldId id="290" r:id="rId35"/>
    <p:sldId id="292" r:id="rId36"/>
    <p:sldId id="274" r:id="rId37"/>
    <p:sldId id="307" r:id="rId38"/>
    <p:sldId id="293" r:id="rId39"/>
    <p:sldId id="294" r:id="rId40"/>
    <p:sldId id="295" r:id="rId41"/>
    <p:sldId id="296" r:id="rId42"/>
    <p:sldId id="297" r:id="rId43"/>
    <p:sldId id="298" r:id="rId44"/>
    <p:sldId id="299" r:id="rId45"/>
    <p:sldId id="300" r:id="rId4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40"/>
  </p:normalViewPr>
  <p:slideViewPr>
    <p:cSldViewPr>
      <p:cViewPr varScale="1">
        <p:scale>
          <a:sx n="92" d="100"/>
          <a:sy n="92" d="100"/>
        </p:scale>
        <p:origin x="1664"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89944C-7B2F-4264-836B-DD1687E49A8A}" type="datetimeFigureOut">
              <a:rPr lang="zh-TW" altLang="en-US" smtClean="0"/>
              <a:pPr/>
              <a:t>2024/2/13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276EE7-D956-4EE8-92AE-7D59446EDDCF}"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https://kknews.cc/zh-tw/news/28el3xr.html</a:t>
            </a:r>
            <a:r>
              <a:rPr lang="zh-TW" altLang="en-US" dirty="0"/>
              <a:t>，美國內華達州沙漠新月沙邱太陽能發電站。</a:t>
            </a:r>
            <a:endParaRPr lang="en-US" altLang="zh-TW" dirty="0"/>
          </a:p>
        </p:txBody>
      </p:sp>
      <p:sp>
        <p:nvSpPr>
          <p:cNvPr id="4" name="投影片編號版面配置區 3"/>
          <p:cNvSpPr>
            <a:spLocks noGrp="1"/>
          </p:cNvSpPr>
          <p:nvPr>
            <p:ph type="sldNum" sz="quarter" idx="10"/>
          </p:nvPr>
        </p:nvSpPr>
        <p:spPr/>
        <p:txBody>
          <a:bodyPr/>
          <a:lstStyle/>
          <a:p>
            <a:fld id="{5A276EE7-D956-4EE8-92AE-7D59446EDDCF}" type="slidenum">
              <a:rPr lang="zh-TW" altLang="en-US" smtClean="0"/>
              <a:pPr/>
              <a:t>5</a:t>
            </a:fld>
            <a:endParaRPr lang="zh-TW" altLang="en-US"/>
          </a:p>
        </p:txBody>
      </p:sp>
    </p:spTree>
    <p:extLst>
      <p:ext uri="{BB962C8B-B14F-4D97-AF65-F5344CB8AC3E}">
        <p14:creationId xmlns:p14="http://schemas.microsoft.com/office/powerpoint/2010/main" val="251578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accent1"/>
        </a:solid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28650" y="1600200"/>
            <a:ext cx="7886700" cy="2240280"/>
          </a:xfrm>
        </p:spPr>
        <p:txBody>
          <a:bodyPr anchor="b">
            <a:normAutofit/>
          </a:bodyPr>
          <a:lstStyle>
            <a:lvl1pPr algn="ctr" latinLnBrk="0">
              <a:defRPr lang="zh-TW" sz="4000" b="1">
                <a:solidFill>
                  <a:schemeClr val="bg1"/>
                </a:solidFill>
              </a:defRPr>
            </a:lvl1pPr>
          </a:lstStyle>
          <a:p>
            <a:r>
              <a:rPr lang="zh-TW" altLang="en-US"/>
              <a:t>按一下以編輯母片標題樣式</a:t>
            </a:r>
            <a:endParaRPr lang="zh-TW" dirty="0"/>
          </a:p>
        </p:txBody>
      </p:sp>
      <p:sp>
        <p:nvSpPr>
          <p:cNvPr id="3" name="副標題 2"/>
          <p:cNvSpPr>
            <a:spLocks noGrp="1"/>
          </p:cNvSpPr>
          <p:nvPr>
            <p:ph type="subTitle" idx="1"/>
          </p:nvPr>
        </p:nvSpPr>
        <p:spPr>
          <a:xfrm>
            <a:off x="628650" y="3854659"/>
            <a:ext cx="7886700" cy="1143000"/>
          </a:xfrm>
        </p:spPr>
        <p:txBody>
          <a:bodyPr>
            <a:normAutofit/>
          </a:bodyPr>
          <a:lstStyle>
            <a:lvl1pPr marL="0" indent="0" algn="ctr" latinLnBrk="0">
              <a:buNone/>
              <a:defRPr lang="zh-TW" sz="2600" cap="all" spc="38" baseline="0">
                <a:solidFill>
                  <a:schemeClr val="bg1"/>
                </a:solidFill>
              </a:defRPr>
            </a:lvl1pPr>
            <a:lvl2pPr marL="342900" indent="0" algn="ctr" latinLnBrk="0">
              <a:buNone/>
              <a:defRPr lang="zh-TW" sz="1500"/>
            </a:lvl2pPr>
            <a:lvl3pPr marL="685800" indent="0" algn="ctr" latinLnBrk="0">
              <a:buNone/>
              <a:defRPr lang="zh-TW" sz="1350"/>
            </a:lvl3pPr>
            <a:lvl4pPr marL="1028700" indent="0" algn="ctr" latinLnBrk="0">
              <a:buNone/>
              <a:defRPr lang="zh-TW" sz="1200"/>
            </a:lvl4pPr>
            <a:lvl5pPr marL="1371600" indent="0" algn="ctr" latinLnBrk="0">
              <a:buNone/>
              <a:defRPr lang="zh-TW" sz="1200"/>
            </a:lvl5pPr>
            <a:lvl6pPr marL="1714500" indent="0" algn="ctr" latinLnBrk="0">
              <a:buNone/>
              <a:defRPr lang="zh-TW" sz="1200"/>
            </a:lvl6pPr>
            <a:lvl7pPr marL="2057400" indent="0" algn="ctr" latinLnBrk="0">
              <a:buNone/>
              <a:defRPr lang="zh-TW" sz="1200"/>
            </a:lvl7pPr>
            <a:lvl8pPr marL="2400300" indent="0" algn="ctr" latinLnBrk="0">
              <a:buNone/>
              <a:defRPr lang="zh-TW" sz="1200"/>
            </a:lvl8pPr>
            <a:lvl9pPr marL="2743200" indent="0" algn="ctr" latinLnBrk="0">
              <a:buNone/>
              <a:defRPr lang="zh-TW" sz="1200"/>
            </a:lvl9pPr>
          </a:lstStyle>
          <a:p>
            <a:r>
              <a:rPr lang="zh-TW" altLang="en-US"/>
              <a:t>按一下以編輯母片副標題樣式</a:t>
            </a:r>
            <a:endParaRPr lang="zh-TW" dirty="0"/>
          </a:p>
        </p:txBody>
      </p:sp>
      <p:sp>
        <p:nvSpPr>
          <p:cNvPr id="7" name="矩形 6"/>
          <p:cNvSpPr/>
          <p:nvPr/>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4282200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含標題的圖片">
    <p:spTree>
      <p:nvGrpSpPr>
        <p:cNvPr id="1" name=""/>
        <p:cNvGrpSpPr/>
        <p:nvPr/>
      </p:nvGrpSpPr>
      <p:grpSpPr>
        <a:xfrm>
          <a:off x="0" y="0"/>
          <a:ext cx="0" cy="0"/>
          <a:chOff x="0" y="0"/>
          <a:chExt cx="0" cy="0"/>
        </a:xfrm>
      </p:grpSpPr>
      <p:sp>
        <p:nvSpPr>
          <p:cNvPr id="8" name="矩形 7"/>
          <p:cNvSpPr/>
          <p:nvPr/>
        </p:nvSpPr>
        <p:spPr>
          <a:xfrm>
            <a:off x="6115050" y="0"/>
            <a:ext cx="302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 name="文字版面配置區 3"/>
          <p:cNvSpPr>
            <a:spLocks noGrp="1"/>
          </p:cNvSpPr>
          <p:nvPr>
            <p:ph type="body" sz="half" idx="2"/>
          </p:nvPr>
        </p:nvSpPr>
        <p:spPr>
          <a:xfrm>
            <a:off x="6399610" y="4591761"/>
            <a:ext cx="2344340" cy="1580440"/>
          </a:xfrm>
        </p:spPr>
        <p:txBody>
          <a:bodyPr/>
          <a:lstStyle>
            <a:lvl1pPr marL="0" indent="0" latinLnBrk="0">
              <a:spcBef>
                <a:spcPts val="600"/>
              </a:spcBef>
              <a:buNone/>
              <a:defRPr lang="zh-TW" sz="1200">
                <a:solidFill>
                  <a:schemeClr val="bg1"/>
                </a:solidFill>
              </a:defRPr>
            </a:lvl1pPr>
            <a:lvl2pPr marL="342900" indent="0" latinLnBrk="0">
              <a:buNone/>
              <a:defRPr lang="zh-TW" sz="1050"/>
            </a:lvl2pPr>
            <a:lvl3pPr marL="685800" indent="0" latinLnBrk="0">
              <a:buNone/>
              <a:defRPr lang="zh-TW" sz="900"/>
            </a:lvl3pPr>
            <a:lvl4pPr marL="1028700" indent="0" latinLnBrk="0">
              <a:buNone/>
              <a:defRPr lang="zh-TW" sz="750"/>
            </a:lvl4pPr>
            <a:lvl5pPr marL="1371600" indent="0" latinLnBrk="0">
              <a:buNone/>
              <a:defRPr lang="zh-TW" sz="750"/>
            </a:lvl5pPr>
            <a:lvl6pPr marL="1714500" indent="0" latinLnBrk="0">
              <a:buNone/>
              <a:defRPr lang="zh-TW" sz="750"/>
            </a:lvl6pPr>
            <a:lvl7pPr marL="2057400" indent="0" latinLnBrk="0">
              <a:buNone/>
              <a:defRPr lang="zh-TW" sz="750"/>
            </a:lvl7pPr>
            <a:lvl8pPr marL="2400300" indent="0" latinLnBrk="0">
              <a:buNone/>
              <a:defRPr lang="zh-TW" sz="750"/>
            </a:lvl8pPr>
            <a:lvl9pPr marL="2743200" indent="0" latinLnBrk="0">
              <a:buNone/>
              <a:defRPr lang="zh-TW" sz="750"/>
            </a:lvl9pPr>
          </a:lstStyle>
          <a:p>
            <a:pPr lvl="0"/>
            <a:r>
              <a:rPr lang="zh-TW" altLang="en-US"/>
              <a:t>編輯母片文字樣式</a:t>
            </a:r>
          </a:p>
        </p:txBody>
      </p:sp>
      <p:sp>
        <p:nvSpPr>
          <p:cNvPr id="2" name="標題 1"/>
          <p:cNvSpPr>
            <a:spLocks noGrp="1"/>
          </p:cNvSpPr>
          <p:nvPr>
            <p:ph type="title"/>
          </p:nvPr>
        </p:nvSpPr>
        <p:spPr>
          <a:xfrm>
            <a:off x="6399610" y="1714500"/>
            <a:ext cx="2344340" cy="2877260"/>
          </a:xfrm>
        </p:spPr>
        <p:txBody>
          <a:bodyPr anchor="b">
            <a:normAutofit/>
          </a:bodyPr>
          <a:lstStyle>
            <a:lvl1pPr latinLnBrk="0">
              <a:defRPr lang="zh-TW" sz="2600">
                <a:solidFill>
                  <a:schemeClr val="bg1"/>
                </a:solidFill>
              </a:defRPr>
            </a:lvl1pPr>
          </a:lstStyle>
          <a:p>
            <a:r>
              <a:rPr lang="zh-TW" altLang="en-US"/>
              <a:t>按一下以編輯母片標題樣式</a:t>
            </a:r>
            <a:endParaRPr lang="zh-TW" dirty="0"/>
          </a:p>
        </p:txBody>
      </p:sp>
      <p:sp>
        <p:nvSpPr>
          <p:cNvPr id="6" name="圖片版面配置區 2"/>
          <p:cNvSpPr>
            <a:spLocks noGrp="1"/>
          </p:cNvSpPr>
          <p:nvPr>
            <p:ph type="pic" idx="1"/>
          </p:nvPr>
        </p:nvSpPr>
        <p:spPr>
          <a:xfrm>
            <a:off x="0" y="1"/>
            <a:ext cx="6076188" cy="6857999"/>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dirty="0"/>
          </a:p>
        </p:txBody>
      </p:sp>
    </p:spTree>
    <p:extLst>
      <p:ext uri="{BB962C8B-B14F-4D97-AF65-F5344CB8AC3E}">
        <p14:creationId xmlns:p14="http://schemas.microsoft.com/office/powerpoint/2010/main" val="344146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03744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43675" y="457200"/>
            <a:ext cx="1457325" cy="5719762"/>
          </a:xfrm>
        </p:spPr>
        <p:txBody>
          <a:bodyPr vert="eaVert"/>
          <a:lstStyle/>
          <a:p>
            <a:r>
              <a:rPr lang="zh-TW" altLang="en-US"/>
              <a:t>按一下以編輯母片標題樣式</a:t>
            </a:r>
            <a:endParaRPr lang="zh-TW"/>
          </a:p>
        </p:txBody>
      </p:sp>
      <p:sp>
        <p:nvSpPr>
          <p:cNvPr id="3" name="直排文字版面配置區 2"/>
          <p:cNvSpPr>
            <a:spLocks noGrp="1"/>
          </p:cNvSpPr>
          <p:nvPr>
            <p:ph type="body" orient="vert" idx="1"/>
          </p:nvPr>
        </p:nvSpPr>
        <p:spPr>
          <a:xfrm>
            <a:off x="1143000" y="457200"/>
            <a:ext cx="5286375" cy="571976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221236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含圖片的標題投影片">
    <p:bg>
      <p:bgRef idx="1001">
        <a:schemeClr val="bg1"/>
      </p:bgRef>
    </p:bg>
    <p:spTree>
      <p:nvGrpSpPr>
        <p:cNvPr id="1" name=""/>
        <p:cNvGrpSpPr/>
        <p:nvPr/>
      </p:nvGrpSpPr>
      <p:grpSpPr>
        <a:xfrm>
          <a:off x="0" y="0"/>
          <a:ext cx="0" cy="0"/>
          <a:chOff x="0" y="0"/>
          <a:chExt cx="0" cy="0"/>
        </a:xfrm>
      </p:grpSpPr>
      <p:sp>
        <p:nvSpPr>
          <p:cNvPr id="8" name="矩形 7"/>
          <p:cNvSpPr/>
          <p:nvPr/>
        </p:nvSpPr>
        <p:spPr>
          <a:xfrm>
            <a:off x="0" y="4800600"/>
            <a:ext cx="9144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 1"/>
          <p:cNvSpPr>
            <a:spLocks noGrp="1"/>
          </p:cNvSpPr>
          <p:nvPr>
            <p:ph type="ctrTitle"/>
          </p:nvPr>
        </p:nvSpPr>
        <p:spPr>
          <a:xfrm>
            <a:off x="400050" y="5115656"/>
            <a:ext cx="8343900" cy="914400"/>
          </a:xfrm>
        </p:spPr>
        <p:txBody>
          <a:bodyPr anchor="b">
            <a:normAutofit/>
          </a:bodyPr>
          <a:lstStyle>
            <a:lvl1pPr algn="ctr" latinLnBrk="0">
              <a:defRPr lang="zh-TW" sz="3300" spc="-38" baseline="0">
                <a:solidFill>
                  <a:schemeClr val="bg1"/>
                </a:solidFill>
              </a:defRPr>
            </a:lvl1pPr>
          </a:lstStyle>
          <a:p>
            <a:r>
              <a:rPr lang="zh-TW" altLang="en-US"/>
              <a:t>按一下以編輯母片標題樣式</a:t>
            </a:r>
            <a:endParaRPr lang="zh-TW" dirty="0"/>
          </a:p>
        </p:txBody>
      </p:sp>
      <p:sp>
        <p:nvSpPr>
          <p:cNvPr id="3" name="副標題 2"/>
          <p:cNvSpPr>
            <a:spLocks noGrp="1"/>
          </p:cNvSpPr>
          <p:nvPr>
            <p:ph type="subTitle" idx="1"/>
          </p:nvPr>
        </p:nvSpPr>
        <p:spPr>
          <a:xfrm>
            <a:off x="400050" y="6043123"/>
            <a:ext cx="8343900" cy="571500"/>
          </a:xfrm>
        </p:spPr>
        <p:txBody>
          <a:bodyPr>
            <a:normAutofit/>
          </a:bodyPr>
          <a:lstStyle>
            <a:lvl1pPr marL="0" indent="0" algn="ctr" latinLnBrk="0">
              <a:spcBef>
                <a:spcPts val="0"/>
              </a:spcBef>
              <a:buNone/>
              <a:defRPr lang="zh-TW" sz="1500" cap="all" spc="38" baseline="0">
                <a:solidFill>
                  <a:schemeClr val="bg1"/>
                </a:solidFill>
              </a:defRPr>
            </a:lvl1pPr>
            <a:lvl2pPr marL="342900" indent="0" algn="ctr" latinLnBrk="0">
              <a:buNone/>
              <a:defRPr lang="zh-TW" sz="1500"/>
            </a:lvl2pPr>
            <a:lvl3pPr marL="685800" indent="0" algn="ctr" latinLnBrk="0">
              <a:buNone/>
              <a:defRPr lang="zh-TW" sz="1350"/>
            </a:lvl3pPr>
            <a:lvl4pPr marL="1028700" indent="0" algn="ctr" latinLnBrk="0">
              <a:buNone/>
              <a:defRPr lang="zh-TW" sz="1200"/>
            </a:lvl4pPr>
            <a:lvl5pPr marL="1371600" indent="0" algn="ctr" latinLnBrk="0">
              <a:buNone/>
              <a:defRPr lang="zh-TW" sz="1200"/>
            </a:lvl5pPr>
            <a:lvl6pPr marL="1714500" indent="0" algn="ctr" latinLnBrk="0">
              <a:buNone/>
              <a:defRPr lang="zh-TW" sz="1200"/>
            </a:lvl6pPr>
            <a:lvl7pPr marL="2057400" indent="0" algn="ctr" latinLnBrk="0">
              <a:buNone/>
              <a:defRPr lang="zh-TW" sz="1200"/>
            </a:lvl7pPr>
            <a:lvl8pPr marL="2400300" indent="0" algn="ctr" latinLnBrk="0">
              <a:buNone/>
              <a:defRPr lang="zh-TW" sz="1200"/>
            </a:lvl8pPr>
            <a:lvl9pPr marL="2743200" indent="0" algn="ctr" latinLnBrk="0">
              <a:buNone/>
              <a:defRPr lang="zh-TW" sz="1200"/>
            </a:lvl9pPr>
          </a:lstStyle>
          <a:p>
            <a:r>
              <a:rPr lang="zh-TW" altLang="en-US"/>
              <a:t>按一下以編輯母片副標題樣式</a:t>
            </a:r>
            <a:endParaRPr lang="zh-TW"/>
          </a:p>
        </p:txBody>
      </p:sp>
      <p:sp>
        <p:nvSpPr>
          <p:cNvPr id="9" name="圖片版面配置區 2"/>
          <p:cNvSpPr>
            <a:spLocks noGrp="1"/>
          </p:cNvSpPr>
          <p:nvPr>
            <p:ph type="pic" idx="10"/>
          </p:nvPr>
        </p:nvSpPr>
        <p:spPr>
          <a:xfrm>
            <a:off x="1"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
        <p:nvSpPr>
          <p:cNvPr id="13" name="圖片版面配置區 2"/>
          <p:cNvSpPr>
            <a:spLocks noGrp="1"/>
          </p:cNvSpPr>
          <p:nvPr>
            <p:ph type="pic" idx="11"/>
          </p:nvPr>
        </p:nvSpPr>
        <p:spPr>
          <a:xfrm>
            <a:off x="3063240"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
        <p:nvSpPr>
          <p:cNvPr id="14" name="圖片版面配置區 2"/>
          <p:cNvSpPr>
            <a:spLocks noGrp="1"/>
          </p:cNvSpPr>
          <p:nvPr>
            <p:ph type="pic" idx="12"/>
          </p:nvPr>
        </p:nvSpPr>
        <p:spPr>
          <a:xfrm>
            <a:off x="6126480" y="1"/>
            <a:ext cx="3017520" cy="4745736"/>
          </a:xfrm>
        </p:spPr>
        <p:txBody>
          <a:bodyPr tIns="457200">
            <a:normAutofit/>
          </a:bodyPr>
          <a:lstStyle>
            <a:lvl1pPr marL="0" indent="0" algn="ctr" latinLnBrk="0">
              <a:buNone/>
              <a:defRPr lang="zh-TW" sz="1500"/>
            </a:lvl1pPr>
            <a:lvl2pPr marL="342900" indent="0" latinLnBrk="0">
              <a:buNone/>
              <a:defRPr lang="zh-TW" sz="2100"/>
            </a:lvl2pPr>
            <a:lvl3pPr marL="685800" indent="0" latinLnBrk="0">
              <a:buNone/>
              <a:defRPr lang="zh-TW" sz="1800"/>
            </a:lvl3pPr>
            <a:lvl4pPr marL="1028700" indent="0" latinLnBrk="0">
              <a:buNone/>
              <a:defRPr lang="zh-TW" sz="1500"/>
            </a:lvl4pPr>
            <a:lvl5pPr marL="1371600" indent="0" latinLnBrk="0">
              <a:buNone/>
              <a:defRPr lang="zh-TW" sz="1500"/>
            </a:lvl5pPr>
            <a:lvl6pPr marL="1714500" indent="0" latinLnBrk="0">
              <a:buNone/>
              <a:defRPr lang="zh-TW" sz="1500"/>
            </a:lvl6pPr>
            <a:lvl7pPr marL="2057400" indent="0" latinLnBrk="0">
              <a:buNone/>
              <a:defRPr lang="zh-TW" sz="1500"/>
            </a:lvl7pPr>
            <a:lvl8pPr marL="2400300" indent="0" latinLnBrk="0">
              <a:buNone/>
              <a:defRPr lang="zh-TW" sz="1500"/>
            </a:lvl8pPr>
            <a:lvl9pPr marL="2743200" indent="0" latinLnBrk="0">
              <a:buNone/>
              <a:defRPr lang="zh-TW" sz="1500"/>
            </a:lvl9pPr>
          </a:lstStyle>
          <a:p>
            <a:r>
              <a:rPr lang="zh-TW" altLang="en-US"/>
              <a:t>按一下圖示以新增圖片</a:t>
            </a:r>
            <a:endParaRPr lang="zh-TW"/>
          </a:p>
        </p:txBody>
      </p:sp>
    </p:spTree>
    <p:extLst>
      <p:ext uri="{BB962C8B-B14F-4D97-AF65-F5344CB8AC3E}">
        <p14:creationId xmlns:p14="http://schemas.microsoft.com/office/powerpoint/2010/main" val="3373982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a:xfrm>
            <a:off x="1143000" y="116632"/>
            <a:ext cx="6858000" cy="595536"/>
          </a:xfrm>
        </p:spPr>
        <p:txBody>
          <a:bodyPr/>
          <a:lstStyle/>
          <a:p>
            <a:r>
              <a:rPr lang="zh-TW" altLang="en-US"/>
              <a:t>按一下以編輯母片標題樣式</a:t>
            </a:r>
            <a:endParaRPr lang="zh-TW" dirty="0"/>
          </a:p>
        </p:txBody>
      </p:sp>
      <p:sp>
        <p:nvSpPr>
          <p:cNvPr id="3" name="內容版面配置區 2"/>
          <p:cNvSpPr>
            <a:spLocks noGrp="1"/>
          </p:cNvSpPr>
          <p:nvPr>
            <p:ph idx="1"/>
          </p:nvPr>
        </p:nvSpPr>
        <p:spPr>
          <a:xfrm>
            <a:off x="179512" y="908720"/>
            <a:ext cx="8784976" cy="5263480"/>
          </a:xfrm>
        </p:spPr>
        <p:txBody>
          <a:bodyPr/>
          <a:lstStyle>
            <a:lvl1pPr>
              <a:defRPr>
                <a:solidFill>
                  <a:schemeClr val="tx2"/>
                </a:solidFill>
                <a:latin typeface="Times New Roman" panose="02020603050405020304" pitchFamily="18" charset="0"/>
                <a:ea typeface="+mn-ea"/>
                <a:cs typeface="Times New Roman" panose="02020603050405020304" pitchFamily="18" charset="0"/>
              </a:defRPr>
            </a:lvl1pPr>
            <a:lvl2pPr>
              <a:defRPr>
                <a:solidFill>
                  <a:schemeClr val="tx2"/>
                </a:solidFill>
                <a:latin typeface="Times New Roman" panose="02020603050405020304" pitchFamily="18" charset="0"/>
                <a:ea typeface="+mn-ea"/>
                <a:cs typeface="Times New Roman" panose="02020603050405020304" pitchFamily="18" charset="0"/>
              </a:defRPr>
            </a:lvl2pPr>
            <a:lvl3pPr>
              <a:defRPr>
                <a:solidFill>
                  <a:schemeClr val="tx2"/>
                </a:solidFill>
                <a:latin typeface="Times New Roman" panose="02020603050405020304" pitchFamily="18" charset="0"/>
                <a:ea typeface="+mn-ea"/>
                <a:cs typeface="Times New Roman" panose="02020603050405020304" pitchFamily="18" charset="0"/>
              </a:defRPr>
            </a:lvl3pPr>
            <a:lvl4pPr>
              <a:defRPr>
                <a:solidFill>
                  <a:schemeClr val="tx2"/>
                </a:solidFill>
                <a:latin typeface="Times New Roman" panose="02020603050405020304" pitchFamily="18" charset="0"/>
                <a:ea typeface="+mn-ea"/>
                <a:cs typeface="Times New Roman" panose="02020603050405020304" pitchFamily="18" charset="0"/>
              </a:defRPr>
            </a:lvl4pPr>
            <a:lvl5pPr>
              <a:defRPr>
                <a:solidFill>
                  <a:schemeClr val="tx2"/>
                </a:solidFill>
                <a:latin typeface="Times New Roman" panose="02020603050405020304" pitchFamily="18" charset="0"/>
                <a:ea typeface="+mn-ea"/>
                <a:cs typeface="Times New Roman" panose="02020603050405020304" pitchFamily="18" charset="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日期版面配置區 3"/>
          <p:cNvSpPr>
            <a:spLocks noGrp="1"/>
          </p:cNvSpPr>
          <p:nvPr>
            <p:ph type="dt" sz="half" idx="10"/>
          </p:nvPr>
        </p:nvSpPr>
        <p:spPr/>
        <p:txBody>
          <a:bodyPr/>
          <a:lstStyle/>
          <a:p>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298202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章節標題">
    <p:bg>
      <p:bgPr>
        <a:solidFill>
          <a:schemeClr val="accent1"/>
        </a:solidFill>
        <a:effectLst/>
      </p:bgPr>
    </p:bg>
    <p:spTree>
      <p:nvGrpSpPr>
        <p:cNvPr id="1" name=""/>
        <p:cNvGrpSpPr/>
        <p:nvPr/>
      </p:nvGrpSpPr>
      <p:grpSpPr>
        <a:xfrm>
          <a:off x="0" y="0"/>
          <a:ext cx="0" cy="0"/>
          <a:chOff x="0" y="0"/>
          <a:chExt cx="0" cy="0"/>
        </a:xfrm>
      </p:grpSpPr>
      <p:sp>
        <p:nvSpPr>
          <p:cNvPr id="7" name="矩形 6"/>
          <p:cNvSpPr/>
          <p:nvPr/>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 1"/>
          <p:cNvSpPr>
            <a:spLocks noGrp="1"/>
          </p:cNvSpPr>
          <p:nvPr>
            <p:ph type="title"/>
          </p:nvPr>
        </p:nvSpPr>
        <p:spPr>
          <a:xfrm>
            <a:off x="623888" y="2514600"/>
            <a:ext cx="7886700" cy="2743200"/>
          </a:xfrm>
        </p:spPr>
        <p:txBody>
          <a:bodyPr anchor="b">
            <a:normAutofit/>
          </a:bodyPr>
          <a:lstStyle>
            <a:lvl1pPr algn="ctr" latinLnBrk="0">
              <a:defRPr lang="zh-TW" sz="3500" spc="-38" baseline="0">
                <a:solidFill>
                  <a:schemeClr val="bg1"/>
                </a:solidFill>
              </a:defRPr>
            </a:lvl1pPr>
          </a:lstStyle>
          <a:p>
            <a:r>
              <a:rPr lang="zh-TW" altLang="en-US"/>
              <a:t>按一下以編輯母片標題樣式</a:t>
            </a:r>
            <a:endParaRPr lang="zh-TW" dirty="0"/>
          </a:p>
        </p:txBody>
      </p:sp>
      <p:sp>
        <p:nvSpPr>
          <p:cNvPr id="3" name="文字版面配置區 2"/>
          <p:cNvSpPr>
            <a:spLocks noGrp="1"/>
          </p:cNvSpPr>
          <p:nvPr>
            <p:ph type="body" idx="1"/>
          </p:nvPr>
        </p:nvSpPr>
        <p:spPr>
          <a:xfrm>
            <a:off x="623888" y="5257800"/>
            <a:ext cx="7886700" cy="914400"/>
          </a:xfrm>
        </p:spPr>
        <p:txBody>
          <a:bodyPr>
            <a:normAutofit/>
          </a:bodyPr>
          <a:lstStyle>
            <a:lvl1pPr marL="0" indent="0" algn="ctr" latinLnBrk="0">
              <a:spcBef>
                <a:spcPts val="0"/>
              </a:spcBef>
              <a:buNone/>
              <a:defRPr lang="zh-TW" sz="2400" cap="all" spc="38" baseline="0">
                <a:solidFill>
                  <a:schemeClr val="bg1"/>
                </a:solidFill>
              </a:defRPr>
            </a:lvl1pPr>
            <a:lvl2pPr marL="342900" indent="0" latinLnBrk="0">
              <a:buNone/>
              <a:defRPr lang="zh-TW" sz="1500"/>
            </a:lvl2pPr>
            <a:lvl3pPr marL="685800" indent="0" latinLnBrk="0">
              <a:buNone/>
              <a:defRPr lang="zh-TW" sz="1350"/>
            </a:lvl3pPr>
            <a:lvl4pPr marL="1028700" indent="0" latinLnBrk="0">
              <a:buNone/>
              <a:defRPr lang="zh-TW" sz="1200"/>
            </a:lvl4pPr>
            <a:lvl5pPr marL="1371600" indent="0" latinLnBrk="0">
              <a:buNone/>
              <a:defRPr lang="zh-TW" sz="1200"/>
            </a:lvl5pPr>
            <a:lvl6pPr marL="1714500" indent="0" latinLnBrk="0">
              <a:buNone/>
              <a:defRPr lang="zh-TW" sz="1200"/>
            </a:lvl6pPr>
            <a:lvl7pPr marL="2057400" indent="0" latinLnBrk="0">
              <a:buNone/>
              <a:defRPr lang="zh-TW" sz="1200"/>
            </a:lvl7pPr>
            <a:lvl8pPr marL="2400300" indent="0" latinLnBrk="0">
              <a:buNone/>
              <a:defRPr lang="zh-TW" sz="1200"/>
            </a:lvl8pPr>
            <a:lvl9pPr marL="2743200" indent="0" latinLnBrk="0">
              <a:buNone/>
              <a:defRPr lang="zh-TW" sz="1200"/>
            </a:lvl9pPr>
          </a:lstStyle>
          <a:p>
            <a:pPr lvl="0"/>
            <a:r>
              <a:rPr lang="zh-TW" altLang="en-US"/>
              <a:t>編輯母片文字樣式</a:t>
            </a:r>
          </a:p>
        </p:txBody>
      </p:sp>
    </p:spTree>
    <p:extLst>
      <p:ext uri="{BB962C8B-B14F-4D97-AF65-F5344CB8AC3E}">
        <p14:creationId xmlns:p14="http://schemas.microsoft.com/office/powerpoint/2010/main" val="2396329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內容版面配置區 2"/>
          <p:cNvSpPr>
            <a:spLocks noGrp="1"/>
          </p:cNvSpPr>
          <p:nvPr>
            <p:ph sz="half" idx="1"/>
          </p:nvPr>
        </p:nvSpPr>
        <p:spPr>
          <a:xfrm>
            <a:off x="1143000" y="1714500"/>
            <a:ext cx="3371850" cy="4462272"/>
          </a:xfrm>
        </p:spPr>
        <p:txBody>
          <a:bodyPr>
            <a:normAutofit/>
          </a:bodyPr>
          <a:lstStyle>
            <a:lvl1pPr latinLnBrk="0">
              <a:defRPr lang="zh-TW" sz="2200">
                <a:solidFill>
                  <a:schemeClr val="tx2"/>
                </a:solidFill>
                <a:latin typeface="Times New Roman" panose="02020603050405020304" pitchFamily="18" charset="0"/>
                <a:cs typeface="Times New Roman" panose="02020603050405020304" pitchFamily="18" charset="0"/>
              </a:defRPr>
            </a:lvl1pPr>
            <a:lvl2pPr latinLnBrk="0">
              <a:defRPr lang="zh-TW" sz="2200">
                <a:solidFill>
                  <a:schemeClr val="tx2"/>
                </a:solidFill>
                <a:latin typeface="Times New Roman" panose="02020603050405020304" pitchFamily="18" charset="0"/>
                <a:cs typeface="Times New Roman" panose="02020603050405020304" pitchFamily="18" charset="0"/>
              </a:defRPr>
            </a:lvl2pPr>
            <a:lvl3pPr latinLnBrk="0">
              <a:defRPr lang="zh-TW" sz="2200">
                <a:solidFill>
                  <a:schemeClr val="tx2"/>
                </a:solidFill>
                <a:latin typeface="Times New Roman" panose="02020603050405020304" pitchFamily="18" charset="0"/>
                <a:cs typeface="Times New Roman" panose="02020603050405020304" pitchFamily="18" charset="0"/>
              </a:defRPr>
            </a:lvl3pPr>
            <a:lvl4pPr latinLnBrk="0">
              <a:defRPr lang="zh-TW" sz="2200">
                <a:solidFill>
                  <a:schemeClr val="tx2"/>
                </a:solidFill>
                <a:latin typeface="Times New Roman" panose="02020603050405020304" pitchFamily="18" charset="0"/>
                <a:cs typeface="Times New Roman" panose="02020603050405020304" pitchFamily="18" charset="0"/>
              </a:defRPr>
            </a:lvl4pPr>
            <a:lvl5pPr latinLnBrk="0">
              <a:defRPr lang="zh-TW" sz="2200">
                <a:solidFill>
                  <a:schemeClr val="tx2"/>
                </a:solidFill>
                <a:latin typeface="Times New Roman" panose="02020603050405020304" pitchFamily="18" charset="0"/>
                <a:cs typeface="Times New Roman" panose="02020603050405020304" pitchFamily="18" charset="0"/>
              </a:defRPr>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內容版面配置區 3"/>
          <p:cNvSpPr>
            <a:spLocks noGrp="1"/>
          </p:cNvSpPr>
          <p:nvPr>
            <p:ph sz="half" idx="2"/>
          </p:nvPr>
        </p:nvSpPr>
        <p:spPr>
          <a:xfrm>
            <a:off x="4629150" y="1714500"/>
            <a:ext cx="3371850" cy="4462272"/>
          </a:xfrm>
        </p:spPr>
        <p:txBody>
          <a:bodyPr>
            <a:normAutofit/>
          </a:bodyPr>
          <a:lstStyle>
            <a:lvl1pPr latinLnBrk="0">
              <a:defRPr lang="zh-TW" sz="2200">
                <a:solidFill>
                  <a:schemeClr val="tx2"/>
                </a:solidFill>
                <a:latin typeface="Times New Roman" panose="02020603050405020304" pitchFamily="18" charset="0"/>
                <a:cs typeface="Times New Roman" panose="02020603050405020304" pitchFamily="18" charset="0"/>
              </a:defRPr>
            </a:lvl1pPr>
            <a:lvl2pPr latinLnBrk="0">
              <a:defRPr lang="zh-TW" sz="2200">
                <a:solidFill>
                  <a:schemeClr val="tx2"/>
                </a:solidFill>
                <a:latin typeface="Times New Roman" panose="02020603050405020304" pitchFamily="18" charset="0"/>
                <a:cs typeface="Times New Roman" panose="02020603050405020304" pitchFamily="18" charset="0"/>
              </a:defRPr>
            </a:lvl2pPr>
            <a:lvl3pPr latinLnBrk="0">
              <a:defRPr lang="zh-TW" sz="2200">
                <a:solidFill>
                  <a:schemeClr val="tx2"/>
                </a:solidFill>
                <a:latin typeface="Times New Roman" panose="02020603050405020304" pitchFamily="18" charset="0"/>
                <a:cs typeface="Times New Roman" panose="02020603050405020304" pitchFamily="18" charset="0"/>
              </a:defRPr>
            </a:lvl3pPr>
            <a:lvl4pPr latinLnBrk="0">
              <a:defRPr lang="zh-TW" sz="2200">
                <a:solidFill>
                  <a:schemeClr val="tx2"/>
                </a:solidFill>
                <a:latin typeface="Times New Roman" panose="02020603050405020304" pitchFamily="18" charset="0"/>
                <a:cs typeface="Times New Roman" panose="02020603050405020304" pitchFamily="18" charset="0"/>
              </a:defRPr>
            </a:lvl4pPr>
            <a:lvl5pPr latinLnBrk="0">
              <a:defRPr lang="zh-TW" sz="2200">
                <a:solidFill>
                  <a:schemeClr val="tx2"/>
                </a:solidFill>
                <a:latin typeface="Times New Roman" panose="02020603050405020304" pitchFamily="18" charset="0"/>
                <a:cs typeface="Times New Roman" panose="02020603050405020304" pitchFamily="18" charset="0"/>
              </a:defRPr>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5" name="日期版面配置區 4"/>
          <p:cNvSpPr>
            <a:spLocks noGrp="1"/>
          </p:cNvSpPr>
          <p:nvPr>
            <p:ph type="dt" sz="half" idx="10"/>
          </p:nvPr>
        </p:nvSpPr>
        <p:spPr/>
        <p:txBody>
          <a:bodyPr/>
          <a:lstStyle/>
          <a:p>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195608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p>
        </p:txBody>
      </p:sp>
      <p:sp>
        <p:nvSpPr>
          <p:cNvPr id="3" name="文字版面配置區 2"/>
          <p:cNvSpPr>
            <a:spLocks noGrp="1"/>
          </p:cNvSpPr>
          <p:nvPr>
            <p:ph type="body" idx="1"/>
          </p:nvPr>
        </p:nvSpPr>
        <p:spPr>
          <a:xfrm>
            <a:off x="1145286" y="1733162"/>
            <a:ext cx="3374136" cy="685800"/>
          </a:xfrm>
        </p:spPr>
        <p:txBody>
          <a:bodyPr anchor="b">
            <a:normAutofit/>
          </a:bodyPr>
          <a:lstStyle>
            <a:lvl1pPr marL="0" indent="0" latinLnBrk="0">
              <a:spcBef>
                <a:spcPts val="0"/>
              </a:spcBef>
              <a:buNone/>
              <a:defRPr lang="zh-TW" sz="2400" b="1" cap="all" baseline="0">
                <a:latin typeface="+mj-lt"/>
              </a:defRPr>
            </a:lvl1pPr>
            <a:lvl2pPr marL="342900" indent="0" latinLnBrk="0">
              <a:buNone/>
              <a:defRPr lang="zh-TW" sz="1500" b="1"/>
            </a:lvl2pPr>
            <a:lvl3pPr marL="685800" indent="0" latinLnBrk="0">
              <a:buNone/>
              <a:defRPr lang="zh-TW" sz="1350" b="1"/>
            </a:lvl3pPr>
            <a:lvl4pPr marL="1028700" indent="0" latinLnBrk="0">
              <a:buNone/>
              <a:defRPr lang="zh-TW" sz="1200" b="1"/>
            </a:lvl4pPr>
            <a:lvl5pPr marL="1371600" indent="0" latinLnBrk="0">
              <a:buNone/>
              <a:defRPr lang="zh-TW" sz="1200" b="1"/>
            </a:lvl5pPr>
            <a:lvl6pPr marL="1714500" indent="0" latinLnBrk="0">
              <a:buNone/>
              <a:defRPr lang="zh-TW" sz="1200" b="1"/>
            </a:lvl6pPr>
            <a:lvl7pPr marL="2057400" indent="0" latinLnBrk="0">
              <a:buNone/>
              <a:defRPr lang="zh-TW" sz="1200" b="1"/>
            </a:lvl7pPr>
            <a:lvl8pPr marL="2400300" indent="0" latinLnBrk="0">
              <a:buNone/>
              <a:defRPr lang="zh-TW" sz="1200" b="1"/>
            </a:lvl8pPr>
            <a:lvl9pPr marL="2743200" indent="0" latinLnBrk="0">
              <a:buNone/>
              <a:defRPr lang="zh-TW" sz="1200" b="1"/>
            </a:lvl9pPr>
          </a:lstStyle>
          <a:p>
            <a:pPr lvl="0"/>
            <a:r>
              <a:rPr lang="zh-TW" altLang="en-US"/>
              <a:t>編輯母片文字樣式</a:t>
            </a:r>
          </a:p>
        </p:txBody>
      </p:sp>
      <p:sp>
        <p:nvSpPr>
          <p:cNvPr id="4" name="內容版面配置區 3"/>
          <p:cNvSpPr>
            <a:spLocks noGrp="1"/>
          </p:cNvSpPr>
          <p:nvPr>
            <p:ph sz="half" idx="2"/>
          </p:nvPr>
        </p:nvSpPr>
        <p:spPr>
          <a:xfrm>
            <a:off x="1145286" y="2481944"/>
            <a:ext cx="3374136" cy="3690257"/>
          </a:xfrm>
        </p:spPr>
        <p:txBody>
          <a:bodyPr>
            <a:normAutofit/>
          </a:bodyPr>
          <a:lstStyle>
            <a:lvl1pPr latinLnBrk="0">
              <a:defRPr lang="zh-TW" sz="2200"/>
            </a:lvl1pPr>
            <a:lvl2pPr latinLnBrk="0">
              <a:defRPr lang="zh-TW" sz="2200"/>
            </a:lvl2pPr>
            <a:lvl3pPr latinLnBrk="0">
              <a:defRPr lang="zh-TW" sz="2200"/>
            </a:lvl3pPr>
            <a:lvl4pPr latinLnBrk="0">
              <a:defRPr lang="zh-TW" sz="2200"/>
            </a:lvl4pPr>
            <a:lvl5pPr latinLnBrk="0">
              <a:defRPr lang="zh-TW" sz="22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5" name="文字版面配置區 4"/>
          <p:cNvSpPr>
            <a:spLocks noGrp="1"/>
          </p:cNvSpPr>
          <p:nvPr>
            <p:ph type="body" sz="quarter" idx="3"/>
          </p:nvPr>
        </p:nvSpPr>
        <p:spPr>
          <a:xfrm>
            <a:off x="4629150" y="1733162"/>
            <a:ext cx="3374136" cy="685800"/>
          </a:xfrm>
        </p:spPr>
        <p:txBody>
          <a:bodyPr anchor="b">
            <a:normAutofit/>
          </a:bodyPr>
          <a:lstStyle>
            <a:lvl1pPr marL="0" indent="0" latinLnBrk="0">
              <a:spcBef>
                <a:spcPts val="0"/>
              </a:spcBef>
              <a:buNone/>
              <a:defRPr lang="zh-TW" sz="2400" b="1" cap="all" baseline="0">
                <a:latin typeface="+mj-lt"/>
              </a:defRPr>
            </a:lvl1pPr>
            <a:lvl2pPr marL="342900" indent="0" latinLnBrk="0">
              <a:buNone/>
              <a:defRPr lang="zh-TW" sz="1500" b="1"/>
            </a:lvl2pPr>
            <a:lvl3pPr marL="685800" indent="0" latinLnBrk="0">
              <a:buNone/>
              <a:defRPr lang="zh-TW" sz="1350" b="1"/>
            </a:lvl3pPr>
            <a:lvl4pPr marL="1028700" indent="0" latinLnBrk="0">
              <a:buNone/>
              <a:defRPr lang="zh-TW" sz="1200" b="1"/>
            </a:lvl4pPr>
            <a:lvl5pPr marL="1371600" indent="0" latinLnBrk="0">
              <a:buNone/>
              <a:defRPr lang="zh-TW" sz="1200" b="1"/>
            </a:lvl5pPr>
            <a:lvl6pPr marL="1714500" indent="0" latinLnBrk="0">
              <a:buNone/>
              <a:defRPr lang="zh-TW" sz="1200" b="1"/>
            </a:lvl6pPr>
            <a:lvl7pPr marL="2057400" indent="0" latinLnBrk="0">
              <a:buNone/>
              <a:defRPr lang="zh-TW" sz="1200" b="1"/>
            </a:lvl7pPr>
            <a:lvl8pPr marL="2400300" indent="0" latinLnBrk="0">
              <a:buNone/>
              <a:defRPr lang="zh-TW" sz="1200" b="1"/>
            </a:lvl8pPr>
            <a:lvl9pPr marL="2743200" indent="0" latinLnBrk="0">
              <a:buNone/>
              <a:defRPr lang="zh-TW" sz="1200" b="1"/>
            </a:lvl9pPr>
          </a:lstStyle>
          <a:p>
            <a:pPr lvl="0"/>
            <a:r>
              <a:rPr lang="zh-TW" altLang="en-US"/>
              <a:t>編輯母片文字樣式</a:t>
            </a:r>
          </a:p>
        </p:txBody>
      </p:sp>
      <p:sp>
        <p:nvSpPr>
          <p:cNvPr id="6" name="內容版面配置區 5"/>
          <p:cNvSpPr>
            <a:spLocks noGrp="1"/>
          </p:cNvSpPr>
          <p:nvPr>
            <p:ph sz="quarter" idx="4"/>
          </p:nvPr>
        </p:nvSpPr>
        <p:spPr>
          <a:xfrm>
            <a:off x="4629150" y="2481944"/>
            <a:ext cx="3374136" cy="3690257"/>
          </a:xfrm>
        </p:spPr>
        <p:txBody>
          <a:bodyPr>
            <a:normAutofit/>
          </a:bodyPr>
          <a:lstStyle>
            <a:lvl1pPr latinLnBrk="0">
              <a:defRPr lang="zh-TW" sz="2200"/>
            </a:lvl1pPr>
            <a:lvl2pPr latinLnBrk="0">
              <a:defRPr lang="zh-TW" sz="2200"/>
            </a:lvl2pPr>
            <a:lvl3pPr latinLnBrk="0">
              <a:defRPr lang="zh-TW" sz="2200"/>
            </a:lvl3pPr>
            <a:lvl4pPr latinLnBrk="0">
              <a:defRPr lang="zh-TW" sz="2200"/>
            </a:lvl4pPr>
            <a:lvl5pPr latinLnBrk="0">
              <a:defRPr lang="zh-TW" sz="22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7" name="日期版面配置區 6"/>
          <p:cNvSpPr>
            <a:spLocks noGrp="1"/>
          </p:cNvSpPr>
          <p:nvPr>
            <p:ph type="dt" sz="half" idx="10"/>
          </p:nvPr>
        </p:nvSpPr>
        <p:spPr/>
        <p:txBody>
          <a:bodyPr/>
          <a:lstStyle/>
          <a:p>
            <a:endParaRPr lang="zh-TW" altLang="en-US" dirty="0"/>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20476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dirty="0"/>
          </a:p>
        </p:txBody>
      </p:sp>
      <p:sp>
        <p:nvSpPr>
          <p:cNvPr id="3" name="日期版面配置區 2"/>
          <p:cNvSpPr>
            <a:spLocks noGrp="1"/>
          </p:cNvSpPr>
          <p:nvPr>
            <p:ph type="dt" sz="half" idx="10"/>
          </p:nvPr>
        </p:nvSpPr>
        <p:spPr/>
        <p:txBody>
          <a:bodyPr/>
          <a:lstStyle/>
          <a:p>
            <a:endParaRPr lang="zh-TW" altLang="en-US" dirty="0"/>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24648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34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113859" y="1714498"/>
            <a:ext cx="2630091" cy="2880360"/>
          </a:xfrm>
        </p:spPr>
        <p:txBody>
          <a:bodyPr anchor="b">
            <a:normAutofit/>
          </a:bodyPr>
          <a:lstStyle>
            <a:lvl1pPr latinLnBrk="0">
              <a:defRPr lang="zh-TW" sz="2600"/>
            </a:lvl1pPr>
          </a:lstStyle>
          <a:p>
            <a:r>
              <a:rPr lang="zh-TW" altLang="en-US"/>
              <a:t>按一下以編輯母片標題樣式</a:t>
            </a:r>
            <a:endParaRPr lang="zh-TW" dirty="0"/>
          </a:p>
        </p:txBody>
      </p:sp>
      <p:sp>
        <p:nvSpPr>
          <p:cNvPr id="3" name="內容版面配置區 2"/>
          <p:cNvSpPr>
            <a:spLocks noGrp="1"/>
          </p:cNvSpPr>
          <p:nvPr>
            <p:ph idx="1"/>
          </p:nvPr>
        </p:nvSpPr>
        <p:spPr>
          <a:xfrm>
            <a:off x="397765" y="457200"/>
            <a:ext cx="5431583" cy="5715000"/>
          </a:xfrm>
        </p:spPr>
        <p:txBody>
          <a:bodyPr>
            <a:normAutofit/>
          </a:bodyPr>
          <a:lstStyle>
            <a:lvl1pPr latinLnBrk="0">
              <a:defRPr lang="zh-TW" sz="2400"/>
            </a:lvl1pPr>
            <a:lvl2pPr latinLnBrk="0">
              <a:defRPr lang="zh-TW" sz="2400"/>
            </a:lvl2pPr>
            <a:lvl3pPr latinLnBrk="0">
              <a:defRPr lang="zh-TW" sz="2400"/>
            </a:lvl3pPr>
            <a:lvl4pPr latinLnBrk="0">
              <a:defRPr lang="zh-TW" sz="2400"/>
            </a:lvl4pPr>
            <a:lvl5pPr latinLnBrk="0">
              <a:defRPr lang="zh-TW" sz="2400"/>
            </a:lvl5pPr>
            <a:lvl6pPr latinLnBrk="0">
              <a:defRPr lang="zh-TW" sz="1050"/>
            </a:lvl6pPr>
            <a:lvl7pPr latinLnBrk="0">
              <a:defRPr lang="zh-TW" sz="1050"/>
            </a:lvl7pPr>
            <a:lvl8pPr latinLnBrk="0">
              <a:defRPr lang="zh-TW" sz="1050"/>
            </a:lvl8pPr>
            <a:lvl9pPr latinLnBrk="0">
              <a:defRPr lang="zh-TW" sz="105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dirty="0"/>
          </a:p>
        </p:txBody>
      </p:sp>
      <p:sp>
        <p:nvSpPr>
          <p:cNvPr id="4" name="文字版面配置區 3"/>
          <p:cNvSpPr>
            <a:spLocks noGrp="1"/>
          </p:cNvSpPr>
          <p:nvPr>
            <p:ph type="body" sz="half" idx="2"/>
          </p:nvPr>
        </p:nvSpPr>
        <p:spPr>
          <a:xfrm>
            <a:off x="6113859" y="4590288"/>
            <a:ext cx="2635923" cy="1581912"/>
          </a:xfrm>
        </p:spPr>
        <p:txBody>
          <a:bodyPr/>
          <a:lstStyle>
            <a:lvl1pPr marL="0" indent="0" latinLnBrk="0">
              <a:spcBef>
                <a:spcPts val="600"/>
              </a:spcBef>
              <a:buNone/>
              <a:defRPr lang="zh-TW" sz="1200"/>
            </a:lvl1pPr>
            <a:lvl2pPr marL="342900" indent="0" latinLnBrk="0">
              <a:buNone/>
              <a:defRPr lang="zh-TW" sz="1050"/>
            </a:lvl2pPr>
            <a:lvl3pPr marL="685800" indent="0" latinLnBrk="0">
              <a:buNone/>
              <a:defRPr lang="zh-TW" sz="900"/>
            </a:lvl3pPr>
            <a:lvl4pPr marL="1028700" indent="0" latinLnBrk="0">
              <a:buNone/>
              <a:defRPr lang="zh-TW" sz="750"/>
            </a:lvl4pPr>
            <a:lvl5pPr marL="1371600" indent="0" latinLnBrk="0">
              <a:buNone/>
              <a:defRPr lang="zh-TW" sz="750"/>
            </a:lvl5pPr>
            <a:lvl6pPr marL="1714500" indent="0" latinLnBrk="0">
              <a:buNone/>
              <a:defRPr lang="zh-TW" sz="750"/>
            </a:lvl6pPr>
            <a:lvl7pPr marL="2057400" indent="0" latinLnBrk="0">
              <a:buNone/>
              <a:defRPr lang="zh-TW" sz="750"/>
            </a:lvl7pPr>
            <a:lvl8pPr marL="2400300" indent="0" latinLnBrk="0">
              <a:buNone/>
              <a:defRPr lang="zh-TW" sz="750"/>
            </a:lvl8pPr>
            <a:lvl9pPr marL="2743200" indent="0" latinLnBrk="0">
              <a:buNone/>
              <a:defRPr lang="zh-TW" sz="750"/>
            </a:lvl9pPr>
          </a:lstStyle>
          <a:p>
            <a:pPr lvl="0"/>
            <a:r>
              <a:rPr lang="zh-TW" altLang="en-US"/>
              <a:t>編輯母片文字樣式</a:t>
            </a:r>
          </a:p>
        </p:txBody>
      </p:sp>
      <p:sp>
        <p:nvSpPr>
          <p:cNvPr id="5" name="日期版面配置區 4"/>
          <p:cNvSpPr>
            <a:spLocks noGrp="1"/>
          </p:cNvSpPr>
          <p:nvPr>
            <p:ph type="dt" sz="half" idx="10"/>
          </p:nvPr>
        </p:nvSpPr>
        <p:spPr/>
        <p:txBody>
          <a:bodyPr/>
          <a:lstStyle/>
          <a:p>
            <a:endParaRPr lang="zh-TW" altLang="en-US" dirty="0"/>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3758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p:nvSpPr>
        <p:spPr>
          <a:xfrm>
            <a:off x="0" y="6583680"/>
            <a:ext cx="9144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標題版面配置區 1"/>
          <p:cNvSpPr>
            <a:spLocks noGrp="1"/>
          </p:cNvSpPr>
          <p:nvPr>
            <p:ph type="title"/>
          </p:nvPr>
        </p:nvSpPr>
        <p:spPr>
          <a:xfrm>
            <a:off x="1143000" y="457200"/>
            <a:ext cx="6858000" cy="1143000"/>
          </a:xfrm>
          <a:prstGeom prst="rect">
            <a:avLst/>
          </a:prstGeom>
        </p:spPr>
        <p:txBody>
          <a:bodyPr vert="horz" lIns="91440" tIns="45720" rIns="91440" bIns="45720" rtlCol="0" anchor="b">
            <a:normAutofit/>
          </a:bodyPr>
          <a:lstStyle/>
          <a:p>
            <a:r>
              <a:rPr lang="zh-TW" dirty="0"/>
              <a:t>按一下以編輯母片標題樣式</a:t>
            </a:r>
          </a:p>
        </p:txBody>
      </p:sp>
      <p:sp>
        <p:nvSpPr>
          <p:cNvPr id="3" name="文字版面配置區 2"/>
          <p:cNvSpPr>
            <a:spLocks noGrp="1"/>
          </p:cNvSpPr>
          <p:nvPr>
            <p:ph type="body" idx="1"/>
          </p:nvPr>
        </p:nvSpPr>
        <p:spPr>
          <a:xfrm>
            <a:off x="1143000" y="1714500"/>
            <a:ext cx="6858000" cy="4457700"/>
          </a:xfrm>
          <a:prstGeom prst="rect">
            <a:avLst/>
          </a:prstGeom>
        </p:spPr>
        <p:txBody>
          <a:bodyPr vert="horz" lIns="91440" tIns="45720" rIns="91440" bIns="45720" rtlCol="0">
            <a:normAutofit/>
          </a:body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4" name="日期版面配置區 3"/>
          <p:cNvSpPr>
            <a:spLocks noGrp="1"/>
          </p:cNvSpPr>
          <p:nvPr>
            <p:ph type="dt" sz="half" idx="2"/>
          </p:nvPr>
        </p:nvSpPr>
        <p:spPr>
          <a:xfrm>
            <a:off x="6140931" y="6601556"/>
            <a:ext cx="1150548" cy="228600"/>
          </a:xfrm>
          <a:prstGeom prst="rect">
            <a:avLst/>
          </a:prstGeom>
        </p:spPr>
        <p:txBody>
          <a:bodyPr vert="horz" lIns="91440" tIns="45720" rIns="91440" bIns="45720" rtlCol="0" anchor="ctr"/>
          <a:lstStyle>
            <a:lvl1pPr algn="r" latinLnBrk="0">
              <a:defRPr lang="zh-TW" sz="600">
                <a:solidFill>
                  <a:schemeClr val="bg1"/>
                </a:solidFill>
              </a:defRPr>
            </a:lvl1pPr>
          </a:lstStyle>
          <a:p>
            <a:endParaRPr lang="zh-TW" altLang="en-US" dirty="0"/>
          </a:p>
        </p:txBody>
      </p:sp>
      <p:sp>
        <p:nvSpPr>
          <p:cNvPr id="5" name="頁尾版面配置區 4"/>
          <p:cNvSpPr>
            <a:spLocks noGrp="1"/>
          </p:cNvSpPr>
          <p:nvPr>
            <p:ph type="ftr" sz="quarter" idx="3"/>
          </p:nvPr>
        </p:nvSpPr>
        <p:spPr>
          <a:xfrm>
            <a:off x="1143000" y="6601556"/>
            <a:ext cx="4868536" cy="228600"/>
          </a:xfrm>
          <a:prstGeom prst="rect">
            <a:avLst/>
          </a:prstGeom>
        </p:spPr>
        <p:txBody>
          <a:bodyPr vert="horz" lIns="91440" tIns="45720" rIns="91440" bIns="45720" rtlCol="0" anchor="ctr"/>
          <a:lstStyle>
            <a:lvl1pPr algn="l" latinLnBrk="0">
              <a:defRPr lang="zh-TW" sz="600">
                <a:solidFill>
                  <a:schemeClr val="bg1"/>
                </a:solidFill>
              </a:defRPr>
            </a:lvl1pPr>
          </a:lstStyle>
          <a:p>
            <a:endParaRPr lang="zh-TW" altLang="en-US"/>
          </a:p>
        </p:txBody>
      </p:sp>
      <p:sp>
        <p:nvSpPr>
          <p:cNvPr id="6" name="投影片編號版面配置區 5"/>
          <p:cNvSpPr>
            <a:spLocks noGrp="1"/>
          </p:cNvSpPr>
          <p:nvPr>
            <p:ph type="sldNum" sz="quarter" idx="4"/>
          </p:nvPr>
        </p:nvSpPr>
        <p:spPr>
          <a:xfrm>
            <a:off x="7420874" y="6601556"/>
            <a:ext cx="580127" cy="228600"/>
          </a:xfrm>
          <a:prstGeom prst="rect">
            <a:avLst/>
          </a:prstGeom>
        </p:spPr>
        <p:txBody>
          <a:bodyPr vert="horz" lIns="91440" tIns="45720" rIns="91440" bIns="45720" rtlCol="0" anchor="ctr"/>
          <a:lstStyle>
            <a:lvl1pPr algn="r" latinLnBrk="0">
              <a:defRPr lang="zh-TW" sz="600">
                <a:solidFill>
                  <a:schemeClr val="bg1"/>
                </a:solidFill>
              </a:defRPr>
            </a:lvl1pPr>
          </a:lstStyle>
          <a:p>
            <a:fld id="{08EE5728-927D-4899-8F57-AEB4512E7F76}" type="slidenum">
              <a:rPr lang="zh-TW" altLang="en-US" smtClean="0"/>
              <a:pPr/>
              <a:t>‹#›</a:t>
            </a:fld>
            <a:endParaRPr lang="zh-TW" altLang="en-US"/>
          </a:p>
        </p:txBody>
      </p:sp>
    </p:spTree>
    <p:extLst>
      <p:ext uri="{BB962C8B-B14F-4D97-AF65-F5344CB8AC3E}">
        <p14:creationId xmlns:p14="http://schemas.microsoft.com/office/powerpoint/2010/main" val="36507203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685800" rtl="0" eaLnBrk="1" latinLnBrk="0" hangingPunct="1">
        <a:lnSpc>
          <a:spcPct val="90000"/>
        </a:lnSpc>
        <a:spcBef>
          <a:spcPct val="0"/>
        </a:spcBef>
        <a:buNone/>
        <a:defRPr lang="zh-TW" sz="3500" kern="1200" cap="all" baseline="0">
          <a:solidFill>
            <a:schemeClr val="accent1"/>
          </a:solidFill>
          <a:latin typeface="+mj-lt"/>
          <a:ea typeface="+mj-ea"/>
          <a:cs typeface="+mj-cs"/>
        </a:defRPr>
      </a:lvl1pPr>
    </p:titleStyle>
    <p:bodyStyle>
      <a:lvl1pPr marL="205740" indent="-171450" algn="l" defTabSz="685800" rtl="0" eaLnBrk="1" latinLnBrk="0" hangingPunct="1">
        <a:lnSpc>
          <a:spcPct val="90000"/>
        </a:lnSpc>
        <a:spcBef>
          <a:spcPts val="135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1pPr>
      <a:lvl2pPr marL="44577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2pPr>
      <a:lvl3pPr marL="685800" indent="-17145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3pPr>
      <a:lvl4pPr marL="89154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4pPr>
      <a:lvl5pPr marL="1097280" indent="-137160" algn="l" defTabSz="685800" rtl="0" eaLnBrk="1" latinLnBrk="0" hangingPunct="1">
        <a:lnSpc>
          <a:spcPct val="90000"/>
        </a:lnSpc>
        <a:spcBef>
          <a:spcPts val="600"/>
        </a:spcBef>
        <a:buClr>
          <a:schemeClr val="accent1"/>
        </a:buClr>
        <a:buSzPct val="100000"/>
        <a:buFont typeface="Arial" pitchFamily="34" charset="0"/>
        <a:buChar char="▪"/>
        <a:defRPr lang="zh-TW" sz="2400" b="0" kern="1200">
          <a:solidFill>
            <a:schemeClr val="tx2"/>
          </a:solidFill>
          <a:latin typeface="Times New Roman" panose="02020603050405020304" pitchFamily="18" charset="0"/>
          <a:ea typeface="+mn-ea"/>
          <a:cs typeface="Times New Roman" panose="02020603050405020304" pitchFamily="18" charset="0"/>
        </a:defRPr>
      </a:lvl5pPr>
      <a:lvl6pPr marL="12687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buClr>
        <a:buSzPct val="100000"/>
        <a:buFont typeface="Arial" pitchFamily="34" charset="0"/>
        <a:buChar char="▪"/>
        <a:defRPr lang="zh-TW" sz="1050" kern="1200">
          <a:solidFill>
            <a:schemeClr val="tx1"/>
          </a:solidFill>
          <a:latin typeface="+mn-lt"/>
          <a:ea typeface="+mn-ea"/>
          <a:cs typeface="+mn-cs"/>
        </a:defRPr>
      </a:lvl9pPr>
    </p:bodyStyle>
    <p:otherStyle>
      <a:defPPr>
        <a:defRPr lang="zh-TW"/>
      </a:defPPr>
      <a:lvl1pPr marL="0" algn="l" defTabSz="685800" rtl="0" eaLnBrk="1" latinLnBrk="0" hangingPunct="1">
        <a:defRPr lang="zh-TW" sz="1350" kern="1200">
          <a:solidFill>
            <a:schemeClr val="tx1"/>
          </a:solidFill>
          <a:latin typeface="+mn-lt"/>
          <a:ea typeface="+mn-ea"/>
          <a:cs typeface="+mn-cs"/>
        </a:defRPr>
      </a:lvl1pPr>
      <a:lvl2pPr marL="342900" algn="l" defTabSz="685800" rtl="0" eaLnBrk="1" latinLnBrk="0" hangingPunct="1">
        <a:defRPr lang="zh-TW" sz="1350" kern="1200">
          <a:solidFill>
            <a:schemeClr val="tx1"/>
          </a:solidFill>
          <a:latin typeface="+mn-lt"/>
          <a:ea typeface="+mn-ea"/>
          <a:cs typeface="+mn-cs"/>
        </a:defRPr>
      </a:lvl2pPr>
      <a:lvl3pPr marL="685800" algn="l" defTabSz="685800" rtl="0" eaLnBrk="1" latinLnBrk="0" hangingPunct="1">
        <a:defRPr lang="zh-TW" sz="1350" kern="1200">
          <a:solidFill>
            <a:schemeClr val="tx1"/>
          </a:solidFill>
          <a:latin typeface="+mn-lt"/>
          <a:ea typeface="+mn-ea"/>
          <a:cs typeface="+mn-cs"/>
        </a:defRPr>
      </a:lvl3pPr>
      <a:lvl4pPr marL="1028700" algn="l" defTabSz="685800" rtl="0" eaLnBrk="1" latinLnBrk="0" hangingPunct="1">
        <a:defRPr lang="zh-TW" sz="1350" kern="1200">
          <a:solidFill>
            <a:schemeClr val="tx1"/>
          </a:solidFill>
          <a:latin typeface="+mn-lt"/>
          <a:ea typeface="+mn-ea"/>
          <a:cs typeface="+mn-cs"/>
        </a:defRPr>
      </a:lvl4pPr>
      <a:lvl5pPr marL="1371600" algn="l" defTabSz="685800" rtl="0" eaLnBrk="1" latinLnBrk="0" hangingPunct="1">
        <a:defRPr lang="zh-TW" sz="1350" kern="1200">
          <a:solidFill>
            <a:schemeClr val="tx1"/>
          </a:solidFill>
          <a:latin typeface="+mn-lt"/>
          <a:ea typeface="+mn-ea"/>
          <a:cs typeface="+mn-cs"/>
        </a:defRPr>
      </a:lvl5pPr>
      <a:lvl6pPr marL="1714500" algn="l" defTabSz="685800" rtl="0" eaLnBrk="1" latinLnBrk="0" hangingPunct="1">
        <a:defRPr lang="zh-TW" sz="1350" kern="1200">
          <a:solidFill>
            <a:schemeClr val="tx1"/>
          </a:solidFill>
          <a:latin typeface="+mn-lt"/>
          <a:ea typeface="+mn-ea"/>
          <a:cs typeface="+mn-cs"/>
        </a:defRPr>
      </a:lvl6pPr>
      <a:lvl7pPr marL="2057400" algn="l" defTabSz="685800" rtl="0" eaLnBrk="1" latinLnBrk="0" hangingPunct="1">
        <a:defRPr lang="zh-TW" sz="1350" kern="1200">
          <a:solidFill>
            <a:schemeClr val="tx1"/>
          </a:solidFill>
          <a:latin typeface="+mn-lt"/>
          <a:ea typeface="+mn-ea"/>
          <a:cs typeface="+mn-cs"/>
        </a:defRPr>
      </a:lvl7pPr>
      <a:lvl8pPr marL="2400300" algn="l" defTabSz="685800" rtl="0" eaLnBrk="1" latinLnBrk="0" hangingPunct="1">
        <a:defRPr lang="zh-TW" sz="1350" kern="1200">
          <a:solidFill>
            <a:schemeClr val="tx1"/>
          </a:solidFill>
          <a:latin typeface="+mn-lt"/>
          <a:ea typeface="+mn-ea"/>
          <a:cs typeface="+mn-cs"/>
        </a:defRPr>
      </a:lvl8pPr>
      <a:lvl9pPr marL="2743200" algn="l" defTabSz="685800" rtl="0" eaLnBrk="1" latinLnBrk="0" hangingPunct="1">
        <a:defRPr lang="zh-TW"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ctr"/>
            <a:r>
              <a:rPr lang="zh-TW" altLang="en-US" dirty="0"/>
              <a:t>綠色能源及供電系統</a:t>
            </a:r>
            <a:br>
              <a:rPr lang="en-US" altLang="zh-TW" dirty="0"/>
            </a:br>
            <a:r>
              <a:rPr lang="en-US" altLang="zh-TW" dirty="0"/>
              <a:t>Green energy and power supply system</a:t>
            </a:r>
            <a:endParaRPr lang="zh-TW" altLang="en-US" dirty="0"/>
          </a:p>
        </p:txBody>
      </p:sp>
      <p:sp>
        <p:nvSpPr>
          <p:cNvPr id="3" name="副標題 2"/>
          <p:cNvSpPr>
            <a:spLocks noGrp="1"/>
          </p:cNvSpPr>
          <p:nvPr>
            <p:ph type="subTitle" idx="1"/>
          </p:nvPr>
        </p:nvSpPr>
        <p:spPr/>
        <p:txBody>
          <a:bodyPr/>
          <a:lstStyle/>
          <a:p>
            <a:r>
              <a:rPr lang="zh-TW" altLang="en-US" dirty="0"/>
              <a:t>來自太陽能、風力和水力的電力</a:t>
            </a:r>
            <a:endParaRPr lang="en-US" altLang="zh-TW" dirty="0"/>
          </a:p>
          <a:p>
            <a:r>
              <a:rPr lang="en-US" altLang="zh-TW" dirty="0"/>
              <a:t>Electricity from solar, wind and hydro</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2400" dirty="0">
                <a:solidFill>
                  <a:schemeClr val="tx2"/>
                </a:solidFill>
              </a:rPr>
              <a:t>太陽電池的製造</a:t>
            </a:r>
            <a:r>
              <a:rPr lang="en-US" altLang="zh-TW" sz="2400" dirty="0">
                <a:solidFill>
                  <a:schemeClr val="tx2"/>
                </a:solidFill>
              </a:rPr>
              <a:t>Manufacturing of solar cells</a:t>
            </a:r>
            <a:endParaRPr lang="zh-TW" altLang="en-US" sz="2400" dirty="0">
              <a:solidFill>
                <a:schemeClr val="tx2"/>
              </a:solidFill>
            </a:endParaRPr>
          </a:p>
        </p:txBody>
      </p:sp>
      <p:sp>
        <p:nvSpPr>
          <p:cNvPr id="3" name="內容版面配置區 2"/>
          <p:cNvSpPr>
            <a:spLocks noGrp="1"/>
          </p:cNvSpPr>
          <p:nvPr>
            <p:ph idx="1"/>
          </p:nvPr>
        </p:nvSpPr>
        <p:spPr/>
        <p:txBody>
          <a:bodyPr>
            <a:normAutofit/>
          </a:bodyPr>
          <a:lstStyle/>
          <a:p>
            <a:r>
              <a:rPr lang="zh-TW" altLang="en-US" dirty="0"/>
              <a:t>今日大多數使用的 </a:t>
            </a:r>
            <a:r>
              <a:rPr lang="en-US" altLang="zh-TW" dirty="0"/>
              <a:t>PV </a:t>
            </a:r>
            <a:r>
              <a:rPr lang="zh-TW" altLang="en-US" dirty="0"/>
              <a:t>電池是由</a:t>
            </a:r>
            <a:r>
              <a:rPr lang="zh-TW" altLang="en-US" dirty="0">
                <a:solidFill>
                  <a:schemeClr val="accent3"/>
                </a:solidFill>
              </a:rPr>
              <a:t>單晶矽 </a:t>
            </a:r>
            <a:r>
              <a:rPr lang="en-US" altLang="zh-TW" dirty="0">
                <a:solidFill>
                  <a:schemeClr val="accent3"/>
                </a:solidFill>
              </a:rPr>
              <a:t>(single-crystal silicon) </a:t>
            </a:r>
            <a:r>
              <a:rPr lang="zh-TW" altLang="en-US" dirty="0"/>
              <a:t>做成的，不過其他的製造過程也已經快速變得具有經濟及技術競爭力。</a:t>
            </a:r>
            <a:endParaRPr lang="en-US" altLang="zh-TW" dirty="0"/>
          </a:p>
          <a:p>
            <a:r>
              <a:rPr lang="zh-TW" altLang="en-US" dirty="0"/>
              <a:t>其他尚有多晶矽及非晶矽兩種低製造成本的 </a:t>
            </a:r>
            <a:r>
              <a:rPr lang="en-US" altLang="zh-TW" dirty="0"/>
              <a:t>PV </a:t>
            </a:r>
            <a:r>
              <a:rPr lang="zh-TW" altLang="en-US" dirty="0"/>
              <a:t>電池，其中</a:t>
            </a:r>
            <a:r>
              <a:rPr lang="zh-TW" altLang="en-US" dirty="0">
                <a:solidFill>
                  <a:schemeClr val="accent3"/>
                </a:solidFill>
              </a:rPr>
              <a:t>多晶矽</a:t>
            </a:r>
            <a:r>
              <a:rPr lang="en-US" altLang="zh-TW" dirty="0">
                <a:solidFill>
                  <a:schemeClr val="accent3"/>
                </a:solidFill>
              </a:rPr>
              <a:t>(polycrystalline) </a:t>
            </a:r>
            <a:r>
              <a:rPr lang="zh-TW" altLang="en-US" dirty="0"/>
              <a:t>電池是由許多的單晶矽微粒隨機包裝製成，這些電池製造比較簡單又便宜，其效率為 </a:t>
            </a:r>
            <a:r>
              <a:rPr lang="en-US" altLang="zh-TW" dirty="0"/>
              <a:t>10</a:t>
            </a:r>
            <a:r>
              <a:rPr lang="zh-TW" altLang="en-US" dirty="0"/>
              <a:t>～</a:t>
            </a:r>
            <a:r>
              <a:rPr lang="en-US" altLang="zh-TW" dirty="0"/>
              <a:t>15%</a:t>
            </a:r>
            <a:r>
              <a:rPr lang="zh-TW" altLang="en-US" dirty="0"/>
              <a:t>。</a:t>
            </a:r>
            <a:endParaRPr lang="en-US" altLang="zh-TW" dirty="0"/>
          </a:p>
          <a:p>
            <a:r>
              <a:rPr lang="en-US" altLang="zh-TW" dirty="0"/>
              <a:t>Most PV cells in use today are made from single-crystal silicon, but other manufacturing processes are quickly becoming economically and technologically competitive.</a:t>
            </a:r>
          </a:p>
          <a:p>
            <a:r>
              <a:rPr lang="en-US" altLang="zh-TW" dirty="0"/>
              <a:t>There are other two types of low-cost PV cells, polycrystalline silicon and amorphous silicon. Among them, polycrystalline silicon (polycrystalline) cells are made of many single-crystalline silicon particles randomly packed. These cells are relatively simple and cheap to manufacture, and their efficiency is 10 to 15%.</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10</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solidFill>
                  <a:schemeClr val="tx2"/>
                </a:solidFill>
              </a:rPr>
              <a:t>Amorphous </a:t>
            </a:r>
            <a:r>
              <a:rPr lang="en-US" altLang="zh-TW" dirty="0" err="1">
                <a:solidFill>
                  <a:schemeClr val="tx2"/>
                </a:solidFill>
              </a:rPr>
              <a:t>PhotoVoltaics</a:t>
            </a:r>
            <a:endParaRPr lang="zh-TW" altLang="en-US" dirty="0">
              <a:solidFill>
                <a:schemeClr val="tx2"/>
              </a:solidFill>
            </a:endParaRPr>
          </a:p>
        </p:txBody>
      </p:sp>
      <p:pic>
        <p:nvPicPr>
          <p:cNvPr id="8" name="Picture 2"/>
          <p:cNvPicPr>
            <a:picLocks noGrp="1" noChangeAspect="1" noChangeArrowheads="1"/>
          </p:cNvPicPr>
          <p:nvPr>
            <p:ph idx="1"/>
          </p:nvPr>
        </p:nvPicPr>
        <p:blipFill>
          <a:blip r:embed="rId2" cstate="print"/>
          <a:srcRect/>
          <a:stretch>
            <a:fillRect/>
          </a:stretch>
        </p:blipFill>
        <p:spPr bwMode="auto">
          <a:xfrm>
            <a:off x="457200" y="954306"/>
            <a:ext cx="8229600" cy="509226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11</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563844"/>
            <a:ext cx="6858000" cy="595536"/>
          </a:xfrm>
        </p:spPr>
        <p:txBody>
          <a:bodyPr>
            <a:noAutofit/>
          </a:bodyPr>
          <a:lstStyle/>
          <a:p>
            <a:r>
              <a:rPr lang="zh-TW" altLang="en-US" sz="2400" dirty="0">
                <a:solidFill>
                  <a:schemeClr val="tx2"/>
                </a:solidFill>
              </a:rPr>
              <a:t>光伏發電系統和經濟學</a:t>
            </a:r>
            <a:br>
              <a:rPr lang="en-US" altLang="zh-TW" sz="2400" dirty="0">
                <a:solidFill>
                  <a:schemeClr val="tx2"/>
                </a:solidFill>
              </a:rPr>
            </a:br>
            <a:r>
              <a:rPr lang="en-US" altLang="zh-TW" sz="2400" dirty="0">
                <a:solidFill>
                  <a:schemeClr val="tx2"/>
                </a:solidFill>
              </a:rPr>
              <a:t>Photovoltaic power generation systems and economics</a:t>
            </a:r>
            <a:endParaRPr lang="zh-TW" altLang="en-US" sz="2400" dirty="0">
              <a:solidFill>
                <a:schemeClr val="tx2"/>
              </a:solidFill>
            </a:endParaRPr>
          </a:p>
        </p:txBody>
      </p:sp>
      <p:sp>
        <p:nvSpPr>
          <p:cNvPr id="3" name="內容版面配置區 2"/>
          <p:cNvSpPr>
            <a:spLocks noGrp="1"/>
          </p:cNvSpPr>
          <p:nvPr>
            <p:ph idx="1"/>
          </p:nvPr>
        </p:nvSpPr>
        <p:spPr>
          <a:xfrm>
            <a:off x="179511" y="1230737"/>
            <a:ext cx="8784976" cy="5263480"/>
          </a:xfrm>
        </p:spPr>
        <p:txBody>
          <a:bodyPr/>
          <a:lstStyle/>
          <a:p>
            <a:r>
              <a:rPr lang="zh-TW" altLang="en-US" dirty="0"/>
              <a:t>個別的太陽能電池通常會一起連接到平板式模組以滿足對電能的需求。</a:t>
            </a:r>
            <a:endParaRPr lang="en-US" altLang="zh-TW" dirty="0"/>
          </a:p>
          <a:p>
            <a:r>
              <a:rPr lang="en-US" altLang="zh-TW" dirty="0"/>
              <a:t>Individual solar cells are often connected together to flat-panel modules to meet the demand for electrical energy.</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12</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815085" y="2926213"/>
            <a:ext cx="7513830" cy="354139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195" name="Picture 3"/>
          <p:cNvPicPr>
            <a:picLocks noGrp="1" noChangeAspect="1" noChangeArrowheads="1"/>
          </p:cNvPicPr>
          <p:nvPr>
            <p:ph idx="1"/>
          </p:nvPr>
        </p:nvPicPr>
        <p:blipFill>
          <a:blip r:embed="rId2" cstate="print"/>
          <a:srcRect/>
          <a:stretch>
            <a:fillRect/>
          </a:stretch>
        </p:blipFill>
        <p:spPr bwMode="auto">
          <a:xfrm>
            <a:off x="680912" y="260350"/>
            <a:ext cx="7782176" cy="60483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13</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9218" name="Picture 2"/>
          <p:cNvPicPr>
            <a:picLocks noGrp="1" noChangeAspect="1" noChangeArrowheads="1"/>
          </p:cNvPicPr>
          <p:nvPr>
            <p:ph idx="1"/>
          </p:nvPr>
        </p:nvPicPr>
        <p:blipFill>
          <a:blip r:embed="rId2" cstate="print"/>
          <a:srcRect/>
          <a:stretch>
            <a:fillRect/>
          </a:stretch>
        </p:blipFill>
        <p:spPr bwMode="auto">
          <a:xfrm>
            <a:off x="457200" y="693824"/>
            <a:ext cx="8229600" cy="525445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14</a:t>
            </a:fld>
            <a:endParaRPr lang="zh-TW" altLang="en-US"/>
          </a:p>
        </p:txBody>
      </p:sp>
      <p:sp>
        <p:nvSpPr>
          <p:cNvPr id="3" name="TextBox 2">
            <a:extLst>
              <a:ext uri="{FF2B5EF4-FFF2-40B4-BE49-F238E27FC236}">
                <a16:creationId xmlns:a16="http://schemas.microsoft.com/office/drawing/2014/main" id="{885785C2-112F-B8E4-B4E1-82C92FB8EBEE}"/>
              </a:ext>
            </a:extLst>
          </p:cNvPr>
          <p:cNvSpPr txBox="1"/>
          <p:nvPr/>
        </p:nvSpPr>
        <p:spPr>
          <a:xfrm>
            <a:off x="4133546" y="5229200"/>
            <a:ext cx="876907" cy="369332"/>
          </a:xfrm>
          <a:prstGeom prst="rect">
            <a:avLst/>
          </a:prstGeom>
          <a:noFill/>
        </p:spPr>
        <p:txBody>
          <a:bodyPr wrap="none" rtlCol="0">
            <a:spAutoFit/>
          </a:bodyPr>
          <a:lstStyle/>
          <a:p>
            <a:r>
              <a:rPr lang="en-TW" dirty="0"/>
              <a:t>storage</a:t>
            </a:r>
          </a:p>
        </p:txBody>
      </p:sp>
      <p:sp>
        <p:nvSpPr>
          <p:cNvPr id="4" name="TextBox 3">
            <a:extLst>
              <a:ext uri="{FF2B5EF4-FFF2-40B4-BE49-F238E27FC236}">
                <a16:creationId xmlns:a16="http://schemas.microsoft.com/office/drawing/2014/main" id="{EAE7C27E-9B89-B7C5-E4FA-535A5AE57EEF}"/>
              </a:ext>
            </a:extLst>
          </p:cNvPr>
          <p:cNvSpPr txBox="1"/>
          <p:nvPr/>
        </p:nvSpPr>
        <p:spPr>
          <a:xfrm>
            <a:off x="5220072" y="5301208"/>
            <a:ext cx="910827" cy="369332"/>
          </a:xfrm>
          <a:prstGeom prst="rect">
            <a:avLst/>
          </a:prstGeom>
          <a:noFill/>
        </p:spPr>
        <p:txBody>
          <a:bodyPr wrap="none" rtlCol="0">
            <a:spAutoFit/>
          </a:bodyPr>
          <a:lstStyle/>
          <a:p>
            <a:r>
              <a:rPr lang="en-TW" dirty="0"/>
              <a:t>DC load</a:t>
            </a:r>
          </a:p>
        </p:txBody>
      </p:sp>
      <p:sp>
        <p:nvSpPr>
          <p:cNvPr id="6" name="TextBox 5">
            <a:extLst>
              <a:ext uri="{FF2B5EF4-FFF2-40B4-BE49-F238E27FC236}">
                <a16:creationId xmlns:a16="http://schemas.microsoft.com/office/drawing/2014/main" id="{C0BFD4CD-C10C-78B4-69CC-1A733A925BD2}"/>
              </a:ext>
            </a:extLst>
          </p:cNvPr>
          <p:cNvSpPr txBox="1"/>
          <p:nvPr/>
        </p:nvSpPr>
        <p:spPr>
          <a:xfrm>
            <a:off x="4133546" y="3573016"/>
            <a:ext cx="1325619" cy="369332"/>
          </a:xfrm>
          <a:prstGeom prst="rect">
            <a:avLst/>
          </a:prstGeom>
          <a:noFill/>
        </p:spPr>
        <p:txBody>
          <a:bodyPr wrap="none" rtlCol="0">
            <a:spAutoFit/>
          </a:bodyPr>
          <a:lstStyle/>
          <a:p>
            <a:r>
              <a:rPr lang="en-TW" dirty="0"/>
              <a:t>Transformer</a:t>
            </a:r>
          </a:p>
        </p:txBody>
      </p:sp>
      <p:sp>
        <p:nvSpPr>
          <p:cNvPr id="7" name="TextBox 6">
            <a:extLst>
              <a:ext uri="{FF2B5EF4-FFF2-40B4-BE49-F238E27FC236}">
                <a16:creationId xmlns:a16="http://schemas.microsoft.com/office/drawing/2014/main" id="{F8A778A3-AF1E-1C12-95C0-9F1BD43D676C}"/>
              </a:ext>
            </a:extLst>
          </p:cNvPr>
          <p:cNvSpPr txBox="1"/>
          <p:nvPr/>
        </p:nvSpPr>
        <p:spPr>
          <a:xfrm>
            <a:off x="3059832" y="3321050"/>
            <a:ext cx="753220" cy="369332"/>
          </a:xfrm>
          <a:prstGeom prst="rect">
            <a:avLst/>
          </a:prstGeom>
          <a:noFill/>
        </p:spPr>
        <p:txBody>
          <a:bodyPr wrap="none" rtlCol="0">
            <a:spAutoFit/>
          </a:bodyPr>
          <a:lstStyle/>
          <a:p>
            <a:r>
              <a:rPr lang="en-TW" dirty="0"/>
              <a:t>meter</a:t>
            </a:r>
          </a:p>
        </p:txBody>
      </p:sp>
      <p:sp>
        <p:nvSpPr>
          <p:cNvPr id="8" name="TextBox 7">
            <a:extLst>
              <a:ext uri="{FF2B5EF4-FFF2-40B4-BE49-F238E27FC236}">
                <a16:creationId xmlns:a16="http://schemas.microsoft.com/office/drawing/2014/main" id="{E723BDB0-2F4B-1E55-3F19-1D3C961B729A}"/>
              </a:ext>
            </a:extLst>
          </p:cNvPr>
          <p:cNvSpPr txBox="1"/>
          <p:nvPr/>
        </p:nvSpPr>
        <p:spPr>
          <a:xfrm>
            <a:off x="1547664" y="4715852"/>
            <a:ext cx="899542" cy="369332"/>
          </a:xfrm>
          <a:prstGeom prst="rect">
            <a:avLst/>
          </a:prstGeom>
          <a:noFill/>
        </p:spPr>
        <p:txBody>
          <a:bodyPr wrap="none" rtlCol="0">
            <a:spAutoFit/>
          </a:bodyPr>
          <a:lstStyle/>
          <a:p>
            <a:r>
              <a:rPr lang="en-TW" dirty="0"/>
              <a:t>AC load</a:t>
            </a:r>
          </a:p>
        </p:txBody>
      </p:sp>
      <p:sp>
        <p:nvSpPr>
          <p:cNvPr id="9" name="TextBox 8">
            <a:extLst>
              <a:ext uri="{FF2B5EF4-FFF2-40B4-BE49-F238E27FC236}">
                <a16:creationId xmlns:a16="http://schemas.microsoft.com/office/drawing/2014/main" id="{69343F70-5717-8736-5DB9-3EC1D4349DAF}"/>
              </a:ext>
            </a:extLst>
          </p:cNvPr>
          <p:cNvSpPr txBox="1"/>
          <p:nvPr/>
        </p:nvSpPr>
        <p:spPr>
          <a:xfrm>
            <a:off x="2971571" y="4082908"/>
            <a:ext cx="929742" cy="369332"/>
          </a:xfrm>
          <a:prstGeom prst="rect">
            <a:avLst/>
          </a:prstGeom>
          <a:noFill/>
        </p:spPr>
        <p:txBody>
          <a:bodyPr wrap="none" rtlCol="0">
            <a:spAutoFit/>
          </a:bodyPr>
          <a:lstStyle/>
          <a:p>
            <a:r>
              <a:rPr lang="en-TW" dirty="0"/>
              <a:t>invertor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solidFill>
                  <a:schemeClr val="tx2"/>
                </a:solidFill>
              </a:rPr>
              <a:t>Solar farms </a:t>
            </a:r>
            <a:r>
              <a:rPr lang="ja-JP" altLang="en-US">
                <a:solidFill>
                  <a:schemeClr val="tx2"/>
                </a:solidFill>
              </a:rPr>
              <a:t>太陽能發電場</a:t>
            </a:r>
            <a:endParaRPr lang="zh-TW" altLang="en-US" dirty="0">
              <a:solidFill>
                <a:schemeClr val="tx2"/>
              </a:solidFill>
            </a:endParaRPr>
          </a:p>
        </p:txBody>
      </p:sp>
      <p:pic>
        <p:nvPicPr>
          <p:cNvPr id="8" name="Picture 2"/>
          <p:cNvPicPr>
            <a:picLocks noGrp="1" noChangeAspect="1" noChangeArrowheads="1"/>
          </p:cNvPicPr>
          <p:nvPr>
            <p:ph idx="1"/>
          </p:nvPr>
        </p:nvPicPr>
        <p:blipFill>
          <a:blip r:embed="rId2" cstate="print"/>
          <a:stretch>
            <a:fillRect/>
          </a:stretch>
        </p:blipFill>
        <p:spPr bwMode="auto">
          <a:xfrm>
            <a:off x="8762" y="700058"/>
            <a:ext cx="8948002" cy="574116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世界各地已出現許多大型的 </a:t>
            </a:r>
            <a:r>
              <a:rPr lang="en-US" altLang="zh-TW" dirty="0"/>
              <a:t>PV </a:t>
            </a:r>
            <a:r>
              <a:rPr lang="zh-TW" altLang="en-US" dirty="0"/>
              <a:t>系統，發電量可高達 </a:t>
            </a:r>
            <a:r>
              <a:rPr lang="en-US" altLang="zh-TW" dirty="0"/>
              <a:t>MW </a:t>
            </a:r>
            <a:r>
              <a:rPr lang="zh-TW" altLang="en-US" dirty="0"/>
              <a:t>等級，其輸出直接提供商用設施電力或直接供給當地的電力網使用，今日多數的大小型裝置均與電網連接。</a:t>
            </a:r>
            <a:endParaRPr lang="en-US" altLang="zh-TW" dirty="0"/>
          </a:p>
          <a:p>
            <a:r>
              <a:rPr lang="en-US" altLang="zh-TW" dirty="0"/>
              <a:t>Many large-scale PV systems have appeared around the world, with power generation up to MW levels. Their output directly provides power to commercial facilities or directly to the local power grid. Most large and small installations today are connected to the grid.</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16</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1401062" y="3558890"/>
            <a:ext cx="6341876" cy="2824639"/>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5556" y="651164"/>
            <a:ext cx="7992888" cy="595536"/>
          </a:xfrm>
        </p:spPr>
        <p:txBody>
          <a:bodyPr>
            <a:noAutofit/>
          </a:bodyPr>
          <a:lstStyle/>
          <a:p>
            <a:pPr algn="l"/>
            <a:r>
              <a:rPr lang="zh-TW" altLang="en-US" sz="2400" dirty="0">
                <a:solidFill>
                  <a:schemeClr val="tx2"/>
                </a:solidFill>
              </a:rPr>
              <a:t>太陽能熱電設施</a:t>
            </a:r>
            <a:r>
              <a:rPr lang="en-US" altLang="zh-TW" sz="2400" dirty="0">
                <a:solidFill>
                  <a:schemeClr val="tx2"/>
                </a:solidFill>
              </a:rPr>
              <a:t>—</a:t>
            </a:r>
            <a:r>
              <a:rPr lang="zh-TW" altLang="en-US" sz="2400" dirty="0">
                <a:solidFill>
                  <a:schemeClr val="tx2"/>
                </a:solidFill>
              </a:rPr>
              <a:t>集中式太陽能電力 </a:t>
            </a:r>
            <a:r>
              <a:rPr lang="en-US" altLang="zh-TW" sz="2400" dirty="0">
                <a:solidFill>
                  <a:schemeClr val="tx2"/>
                </a:solidFill>
              </a:rPr>
              <a:t>(CSP)</a:t>
            </a:r>
            <a:br>
              <a:rPr lang="en-US" altLang="zh-TW" sz="2400" dirty="0">
                <a:solidFill>
                  <a:schemeClr val="tx2"/>
                </a:solidFill>
              </a:rPr>
            </a:br>
            <a:r>
              <a:rPr lang="en-US" altLang="zh-TW" sz="2400" dirty="0">
                <a:solidFill>
                  <a:schemeClr val="tx2"/>
                </a:solidFill>
              </a:rPr>
              <a:t>Solar Thermal Power Facilities—Concentrated Solar Power (CSP)</a:t>
            </a:r>
            <a:endParaRPr lang="zh-TW" altLang="en-US" sz="2400" dirty="0">
              <a:solidFill>
                <a:schemeClr val="tx2"/>
              </a:solidFill>
            </a:endParaRPr>
          </a:p>
        </p:txBody>
      </p:sp>
      <p:sp>
        <p:nvSpPr>
          <p:cNvPr id="3" name="內容版面配置區 2"/>
          <p:cNvSpPr>
            <a:spLocks noGrp="1"/>
          </p:cNvSpPr>
          <p:nvPr>
            <p:ph idx="1"/>
          </p:nvPr>
        </p:nvSpPr>
        <p:spPr>
          <a:xfrm>
            <a:off x="179512" y="1484784"/>
            <a:ext cx="8784976" cy="4687416"/>
          </a:xfrm>
        </p:spPr>
        <p:txBody>
          <a:bodyPr>
            <a:normAutofit fontScale="92500" lnSpcReduction="10000"/>
          </a:bodyPr>
          <a:lstStyle/>
          <a:p>
            <a:r>
              <a:rPr lang="zh-TW" altLang="en-US" dirty="0"/>
              <a:t>太陽熱能系統是使用集中式收集器，將直射陽光聚焦以產生高溫的流體，它們亦稱為</a:t>
            </a:r>
            <a:r>
              <a:rPr lang="zh-TW" altLang="en-US" dirty="0">
                <a:solidFill>
                  <a:schemeClr val="accent3"/>
                </a:solidFill>
              </a:rPr>
              <a:t>集中式太陽能電力 </a:t>
            </a:r>
            <a:r>
              <a:rPr lang="en-US" altLang="zh-TW" dirty="0"/>
              <a:t>(Concentrating Solar Power, CSP)</a:t>
            </a:r>
            <a:r>
              <a:rPr lang="zh-TW" altLang="en-US" dirty="0"/>
              <a:t>。</a:t>
            </a:r>
            <a:endParaRPr lang="en-US" altLang="zh-TW" dirty="0"/>
          </a:p>
          <a:p>
            <a:r>
              <a:rPr lang="zh-TW" altLang="en-US" dirty="0"/>
              <a:t>集中式收集器共有三種形式：</a:t>
            </a:r>
            <a:endParaRPr lang="en-US" altLang="zh-TW" dirty="0"/>
          </a:p>
          <a:p>
            <a:pPr marL="971550" lvl="1" indent="-514350">
              <a:buFont typeface="+mj-lt"/>
              <a:buAutoNum type="arabicPeriod"/>
            </a:pPr>
            <a:r>
              <a:rPr lang="zh-TW" altLang="en-US" dirty="0"/>
              <a:t>長槽型 </a:t>
            </a:r>
            <a:r>
              <a:rPr lang="en-US" altLang="zh-TW" dirty="0"/>
              <a:t>(</a:t>
            </a:r>
            <a:r>
              <a:rPr lang="zh-TW" altLang="en-US" dirty="0"/>
              <a:t>可用於中溫應用</a:t>
            </a:r>
            <a:r>
              <a:rPr lang="en-US" altLang="zh-TW" dirty="0"/>
              <a:t>)</a:t>
            </a:r>
          </a:p>
          <a:p>
            <a:pPr marL="971550" lvl="1" indent="-514350">
              <a:buFont typeface="+mj-lt"/>
              <a:buAutoNum type="arabicPeriod"/>
            </a:pPr>
            <a:r>
              <a:rPr lang="zh-TW" altLang="en-US" dirty="0"/>
              <a:t>拋物面型</a:t>
            </a:r>
            <a:endParaRPr lang="en-US" altLang="zh-TW" dirty="0"/>
          </a:p>
          <a:p>
            <a:pPr marL="971550" lvl="1" indent="-514350">
              <a:buFont typeface="+mj-lt"/>
              <a:buAutoNum type="arabicPeriod"/>
            </a:pPr>
            <a:r>
              <a:rPr lang="zh-TW" altLang="en-US" dirty="0"/>
              <a:t>中央接收器型 </a:t>
            </a:r>
            <a:r>
              <a:rPr lang="en-US" altLang="zh-TW" dirty="0"/>
              <a:t>(</a:t>
            </a:r>
            <a:r>
              <a:rPr lang="zh-TW" altLang="en-US" dirty="0"/>
              <a:t>可做為高溫應用</a:t>
            </a:r>
            <a:r>
              <a:rPr lang="en-US" altLang="zh-TW" dirty="0"/>
              <a:t>)</a:t>
            </a:r>
          </a:p>
          <a:p>
            <a:pPr marL="457200" lvl="1" indent="0">
              <a:buNone/>
            </a:pPr>
            <a:r>
              <a:rPr lang="en-US" altLang="zh-TW" dirty="0"/>
              <a:t>Solar thermal energy systems use concentrated collectors to focus direct sunlight to produce high-temperature fluids. They are also called Concentrating Solar Power (CSP).</a:t>
            </a:r>
          </a:p>
          <a:p>
            <a:pPr marL="457200" lvl="1" indent="0">
              <a:buNone/>
            </a:pPr>
            <a:r>
              <a:rPr lang="en-US" altLang="zh-TW" dirty="0"/>
              <a:t>There are three forms of centralized collectors:</a:t>
            </a:r>
          </a:p>
          <a:p>
            <a:pPr marL="457200" lvl="1" indent="0">
              <a:buNone/>
            </a:pPr>
            <a:r>
              <a:rPr lang="en-US" altLang="zh-TW" dirty="0"/>
              <a:t>Long geometry (can be used in medium temperature applications)</a:t>
            </a:r>
          </a:p>
          <a:p>
            <a:pPr marL="457200" lvl="1" indent="0">
              <a:buNone/>
            </a:pPr>
            <a:r>
              <a:rPr lang="en-US" altLang="zh-TW" dirty="0"/>
              <a:t>paraboloid</a:t>
            </a:r>
          </a:p>
          <a:p>
            <a:pPr marL="457200" lvl="1" indent="0">
              <a:buNone/>
            </a:pPr>
            <a:r>
              <a:rPr lang="en-US" altLang="zh-TW" dirty="0"/>
              <a:t>Central receiver type (available for high temperature applications)</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17</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2770" name="Picture 2"/>
          <p:cNvPicPr>
            <a:picLocks noGrp="1" noChangeAspect="1" noChangeArrowheads="1"/>
          </p:cNvPicPr>
          <p:nvPr>
            <p:ph idx="1"/>
          </p:nvPr>
        </p:nvPicPr>
        <p:blipFill>
          <a:blip r:embed="rId2" cstate="print"/>
          <a:srcRect/>
          <a:stretch>
            <a:fillRect/>
          </a:stretch>
        </p:blipFill>
        <p:spPr bwMode="auto">
          <a:xfrm>
            <a:off x="63149" y="1484784"/>
            <a:ext cx="8901339" cy="379066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18</a:t>
            </a:fld>
            <a:endParaRPr lang="zh-TW" altLang="en-US"/>
          </a:p>
        </p:txBody>
      </p:sp>
      <p:sp>
        <p:nvSpPr>
          <p:cNvPr id="3" name="TextBox 2">
            <a:extLst>
              <a:ext uri="{FF2B5EF4-FFF2-40B4-BE49-F238E27FC236}">
                <a16:creationId xmlns:a16="http://schemas.microsoft.com/office/drawing/2014/main" id="{B11DF032-B962-61FA-18C6-D251B48A0999}"/>
              </a:ext>
            </a:extLst>
          </p:cNvPr>
          <p:cNvSpPr txBox="1"/>
          <p:nvPr/>
        </p:nvSpPr>
        <p:spPr>
          <a:xfrm>
            <a:off x="264510" y="1916832"/>
            <a:ext cx="940835" cy="369332"/>
          </a:xfrm>
          <a:prstGeom prst="rect">
            <a:avLst/>
          </a:prstGeom>
          <a:noFill/>
        </p:spPr>
        <p:txBody>
          <a:bodyPr wrap="none" rtlCol="0">
            <a:spAutoFit/>
          </a:bodyPr>
          <a:lstStyle/>
          <a:p>
            <a:r>
              <a:rPr lang="en-TW" dirty="0"/>
              <a:t>receiver</a:t>
            </a:r>
          </a:p>
        </p:txBody>
      </p:sp>
      <p:sp>
        <p:nvSpPr>
          <p:cNvPr id="4" name="TextBox 3">
            <a:extLst>
              <a:ext uri="{FF2B5EF4-FFF2-40B4-BE49-F238E27FC236}">
                <a16:creationId xmlns:a16="http://schemas.microsoft.com/office/drawing/2014/main" id="{8362FC70-61F1-88DA-19E5-42DF694DA018}"/>
              </a:ext>
            </a:extLst>
          </p:cNvPr>
          <p:cNvSpPr txBox="1"/>
          <p:nvPr/>
        </p:nvSpPr>
        <p:spPr>
          <a:xfrm>
            <a:off x="1547664" y="1436846"/>
            <a:ext cx="1394613" cy="369332"/>
          </a:xfrm>
          <a:prstGeom prst="rect">
            <a:avLst/>
          </a:prstGeom>
          <a:noFill/>
        </p:spPr>
        <p:txBody>
          <a:bodyPr wrap="none" rtlCol="0">
            <a:spAutoFit/>
          </a:bodyPr>
          <a:lstStyle/>
          <a:p>
            <a:r>
              <a:rPr lang="en-TW" dirty="0"/>
              <a:t>concentrator</a:t>
            </a:r>
          </a:p>
        </p:txBody>
      </p:sp>
      <p:sp>
        <p:nvSpPr>
          <p:cNvPr id="6" name="TextBox 5">
            <a:extLst>
              <a:ext uri="{FF2B5EF4-FFF2-40B4-BE49-F238E27FC236}">
                <a16:creationId xmlns:a16="http://schemas.microsoft.com/office/drawing/2014/main" id="{F71269C0-229C-393D-1386-3869E8EF810F}"/>
              </a:ext>
            </a:extLst>
          </p:cNvPr>
          <p:cNvSpPr txBox="1"/>
          <p:nvPr/>
        </p:nvSpPr>
        <p:spPr>
          <a:xfrm>
            <a:off x="2552621" y="2492896"/>
            <a:ext cx="940835" cy="369332"/>
          </a:xfrm>
          <a:prstGeom prst="rect">
            <a:avLst/>
          </a:prstGeom>
          <a:noFill/>
        </p:spPr>
        <p:txBody>
          <a:bodyPr wrap="none" rtlCol="0">
            <a:spAutoFit/>
          </a:bodyPr>
          <a:lstStyle/>
          <a:p>
            <a:r>
              <a:rPr lang="en-TW" dirty="0"/>
              <a:t>receiver</a:t>
            </a:r>
          </a:p>
        </p:txBody>
      </p:sp>
      <p:sp>
        <p:nvSpPr>
          <p:cNvPr id="7" name="TextBox 6">
            <a:extLst>
              <a:ext uri="{FF2B5EF4-FFF2-40B4-BE49-F238E27FC236}">
                <a16:creationId xmlns:a16="http://schemas.microsoft.com/office/drawing/2014/main" id="{6859F35C-AC6C-1E9F-3D1D-FF0F04C28CAC}"/>
              </a:ext>
            </a:extLst>
          </p:cNvPr>
          <p:cNvSpPr txBox="1"/>
          <p:nvPr/>
        </p:nvSpPr>
        <p:spPr>
          <a:xfrm>
            <a:off x="7412133" y="1397888"/>
            <a:ext cx="1394613" cy="369332"/>
          </a:xfrm>
          <a:prstGeom prst="rect">
            <a:avLst/>
          </a:prstGeom>
          <a:noFill/>
        </p:spPr>
        <p:txBody>
          <a:bodyPr wrap="none" rtlCol="0">
            <a:spAutoFit/>
          </a:bodyPr>
          <a:lstStyle/>
          <a:p>
            <a:r>
              <a:rPr lang="en-TW" dirty="0"/>
              <a:t>concentrator</a:t>
            </a:r>
          </a:p>
        </p:txBody>
      </p:sp>
      <p:sp>
        <p:nvSpPr>
          <p:cNvPr id="8" name="TextBox 7">
            <a:extLst>
              <a:ext uri="{FF2B5EF4-FFF2-40B4-BE49-F238E27FC236}">
                <a16:creationId xmlns:a16="http://schemas.microsoft.com/office/drawing/2014/main" id="{423FEC52-0BCD-99B7-4A83-3C8CC25AEB34}"/>
              </a:ext>
            </a:extLst>
          </p:cNvPr>
          <p:cNvSpPr txBox="1"/>
          <p:nvPr/>
        </p:nvSpPr>
        <p:spPr>
          <a:xfrm>
            <a:off x="6084168" y="1393495"/>
            <a:ext cx="940835" cy="369332"/>
          </a:xfrm>
          <a:prstGeom prst="rect">
            <a:avLst/>
          </a:prstGeom>
          <a:noFill/>
        </p:spPr>
        <p:txBody>
          <a:bodyPr wrap="none" rtlCol="0">
            <a:spAutoFit/>
          </a:bodyPr>
          <a:lstStyle/>
          <a:p>
            <a:r>
              <a:rPr lang="en-TW" dirty="0"/>
              <a:t>receiver</a:t>
            </a:r>
          </a:p>
        </p:txBody>
      </p:sp>
      <p:sp>
        <p:nvSpPr>
          <p:cNvPr id="9" name="TextBox 8">
            <a:extLst>
              <a:ext uri="{FF2B5EF4-FFF2-40B4-BE49-F238E27FC236}">
                <a16:creationId xmlns:a16="http://schemas.microsoft.com/office/drawing/2014/main" id="{F3AADBA9-332F-6AFC-CB08-8902EF08C1B9}"/>
              </a:ext>
            </a:extLst>
          </p:cNvPr>
          <p:cNvSpPr txBox="1"/>
          <p:nvPr/>
        </p:nvSpPr>
        <p:spPr>
          <a:xfrm>
            <a:off x="5783224" y="2677562"/>
            <a:ext cx="988476" cy="369332"/>
          </a:xfrm>
          <a:prstGeom prst="rect">
            <a:avLst/>
          </a:prstGeom>
          <a:noFill/>
        </p:spPr>
        <p:txBody>
          <a:bodyPr wrap="none" rtlCol="0">
            <a:spAutoFit/>
          </a:bodyPr>
          <a:lstStyle/>
          <a:p>
            <a:r>
              <a:rPr lang="en-TW" dirty="0"/>
              <a:t>reflector</a:t>
            </a:r>
          </a:p>
        </p:txBody>
      </p:sp>
      <p:sp>
        <p:nvSpPr>
          <p:cNvPr id="10" name="TextBox 9">
            <a:extLst>
              <a:ext uri="{FF2B5EF4-FFF2-40B4-BE49-F238E27FC236}">
                <a16:creationId xmlns:a16="http://schemas.microsoft.com/office/drawing/2014/main" id="{B75DB1CD-DCCF-53D2-801D-2B5766145C2F}"/>
              </a:ext>
            </a:extLst>
          </p:cNvPr>
          <p:cNvSpPr txBox="1"/>
          <p:nvPr/>
        </p:nvSpPr>
        <p:spPr>
          <a:xfrm>
            <a:off x="6566371" y="4581128"/>
            <a:ext cx="2577629" cy="369332"/>
          </a:xfrm>
          <a:prstGeom prst="rect">
            <a:avLst/>
          </a:prstGeom>
          <a:noFill/>
        </p:spPr>
        <p:txBody>
          <a:bodyPr wrap="none" rtlCol="0">
            <a:spAutoFit/>
          </a:bodyPr>
          <a:lstStyle/>
          <a:p>
            <a:r>
              <a:rPr lang="en-US" dirty="0"/>
              <a:t>P</a:t>
            </a:r>
            <a:r>
              <a:rPr lang="en-TW" dirty="0"/>
              <a:t>oint focus parabolic dish</a:t>
            </a:r>
          </a:p>
        </p:txBody>
      </p:sp>
      <p:sp>
        <p:nvSpPr>
          <p:cNvPr id="11" name="TextBox 10">
            <a:extLst>
              <a:ext uri="{FF2B5EF4-FFF2-40B4-BE49-F238E27FC236}">
                <a16:creationId xmlns:a16="http://schemas.microsoft.com/office/drawing/2014/main" id="{550E4CA9-5CF5-A3D3-2C9E-A5439C56011A}"/>
              </a:ext>
            </a:extLst>
          </p:cNvPr>
          <p:cNvSpPr txBox="1"/>
          <p:nvPr/>
        </p:nvSpPr>
        <p:spPr>
          <a:xfrm>
            <a:off x="3721497" y="4581128"/>
            <a:ext cx="2076531" cy="369332"/>
          </a:xfrm>
          <a:prstGeom prst="rect">
            <a:avLst/>
          </a:prstGeom>
          <a:noFill/>
        </p:spPr>
        <p:txBody>
          <a:bodyPr wrap="none" rtlCol="0">
            <a:spAutoFit/>
          </a:bodyPr>
          <a:lstStyle/>
          <a:p>
            <a:r>
              <a:rPr lang="en-US" dirty="0"/>
              <a:t>P</a:t>
            </a:r>
            <a:r>
              <a:rPr lang="en-TW" dirty="0"/>
              <a:t>oint focus reflector</a:t>
            </a:r>
          </a:p>
        </p:txBody>
      </p:sp>
      <p:sp>
        <p:nvSpPr>
          <p:cNvPr id="12" name="TextBox 11">
            <a:extLst>
              <a:ext uri="{FF2B5EF4-FFF2-40B4-BE49-F238E27FC236}">
                <a16:creationId xmlns:a16="http://schemas.microsoft.com/office/drawing/2014/main" id="{2E5F7CD0-C3C0-82F6-E0F2-EB5E936B0C1A}"/>
              </a:ext>
            </a:extLst>
          </p:cNvPr>
          <p:cNvSpPr txBox="1"/>
          <p:nvPr/>
        </p:nvSpPr>
        <p:spPr>
          <a:xfrm>
            <a:off x="264510" y="4765794"/>
            <a:ext cx="2076531" cy="646331"/>
          </a:xfrm>
          <a:prstGeom prst="rect">
            <a:avLst/>
          </a:prstGeom>
          <a:noFill/>
        </p:spPr>
        <p:txBody>
          <a:bodyPr wrap="square" rtlCol="0">
            <a:spAutoFit/>
          </a:bodyPr>
          <a:lstStyle/>
          <a:p>
            <a:r>
              <a:rPr lang="en-US" dirty="0"/>
              <a:t>L</a:t>
            </a:r>
            <a:r>
              <a:rPr lang="en-TW" dirty="0"/>
              <a:t>ine focus parabolic dish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19" y="908720"/>
            <a:ext cx="8640960" cy="1143000"/>
          </a:xfrm>
        </p:spPr>
        <p:txBody>
          <a:bodyPr>
            <a:noAutofit/>
          </a:bodyPr>
          <a:lstStyle/>
          <a:p>
            <a:r>
              <a:rPr lang="zh-TW" altLang="en-US" sz="2400" dirty="0">
                <a:solidFill>
                  <a:schemeClr val="tx2"/>
                </a:solidFill>
              </a:rPr>
              <a:t>美國加州 </a:t>
            </a:r>
            <a:r>
              <a:rPr lang="en-US" altLang="zh-TW" sz="2400" dirty="0">
                <a:solidFill>
                  <a:schemeClr val="tx2"/>
                </a:solidFill>
              </a:rPr>
              <a:t>Kramer Junction </a:t>
            </a:r>
            <a:r>
              <a:rPr lang="zh-TW" altLang="en-US" sz="2400" dirty="0">
                <a:solidFill>
                  <a:schemeClr val="tx2"/>
                </a:solidFill>
              </a:rPr>
              <a:t>太陽熱電系統，使用長槽型集中式收集器，提供 </a:t>
            </a:r>
            <a:r>
              <a:rPr lang="en-US" altLang="zh-TW" sz="2400" dirty="0">
                <a:solidFill>
                  <a:schemeClr val="tx2"/>
                </a:solidFill>
              </a:rPr>
              <a:t>165 MW</a:t>
            </a:r>
            <a:r>
              <a:rPr lang="zh-TW" altLang="en-US" sz="2400" dirty="0">
                <a:solidFill>
                  <a:schemeClr val="tx2"/>
                </a:solidFill>
              </a:rPr>
              <a:t>。</a:t>
            </a:r>
            <a:br>
              <a:rPr lang="en-US" altLang="zh-TW" sz="2400" dirty="0">
                <a:solidFill>
                  <a:schemeClr val="tx2"/>
                </a:solidFill>
              </a:rPr>
            </a:br>
            <a:r>
              <a:rPr lang="en-US" altLang="zh-TW" sz="2400" dirty="0">
                <a:solidFill>
                  <a:schemeClr val="tx2"/>
                </a:solidFill>
              </a:rPr>
              <a:t>The Kramer Junction solar thermal power system in California, USA, uses long trough centralized collectors to provide 165 MW.</a:t>
            </a:r>
            <a:endParaRPr lang="zh-TW" altLang="en-US" sz="2400" dirty="0">
              <a:solidFill>
                <a:schemeClr val="tx2"/>
              </a:solidFill>
            </a:endParaRPr>
          </a:p>
        </p:txBody>
      </p:sp>
      <p:pic>
        <p:nvPicPr>
          <p:cNvPr id="33794" name="Picture 2"/>
          <p:cNvPicPr>
            <a:picLocks noGrp="1" noChangeAspect="1" noChangeArrowheads="1"/>
          </p:cNvPicPr>
          <p:nvPr>
            <p:ph idx="1"/>
          </p:nvPr>
        </p:nvPicPr>
        <p:blipFill>
          <a:blip r:embed="rId2" cstate="print"/>
          <a:stretch>
            <a:fillRect/>
          </a:stretch>
        </p:blipFill>
        <p:spPr bwMode="auto">
          <a:xfrm>
            <a:off x="2150078" y="2348880"/>
            <a:ext cx="4843843" cy="3889753"/>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19</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簡介</a:t>
            </a:r>
            <a:r>
              <a:rPr lang="en-US" altLang="zh-TW" dirty="0"/>
              <a:t>introduction</a:t>
            </a:r>
            <a:endParaRPr lang="zh-TW" altLang="en-US" dirty="0"/>
          </a:p>
        </p:txBody>
      </p:sp>
      <p:sp>
        <p:nvSpPr>
          <p:cNvPr id="3" name="內容版面配置區 2"/>
          <p:cNvSpPr>
            <a:spLocks noGrp="1"/>
          </p:cNvSpPr>
          <p:nvPr>
            <p:ph idx="1"/>
          </p:nvPr>
        </p:nvSpPr>
        <p:spPr/>
        <p:txBody>
          <a:bodyPr>
            <a:normAutofit fontScale="92500" lnSpcReduction="20000"/>
          </a:bodyPr>
          <a:lstStyle/>
          <a:p>
            <a:r>
              <a:rPr lang="zh-TW" altLang="en-US" dirty="0">
                <a:solidFill>
                  <a:schemeClr val="accent3"/>
                </a:solidFill>
              </a:rPr>
              <a:t>光伏 </a:t>
            </a:r>
            <a:r>
              <a:rPr lang="en-US" altLang="zh-TW" dirty="0">
                <a:solidFill>
                  <a:schemeClr val="accent3"/>
                </a:solidFill>
              </a:rPr>
              <a:t>(photovoltaic, PV) </a:t>
            </a:r>
            <a:r>
              <a:rPr lang="zh-TW" altLang="en-US" dirty="0"/>
              <a:t>發電是指太陽光直接轉換成電能。</a:t>
            </a:r>
            <a:endParaRPr lang="en-US" altLang="zh-TW" dirty="0"/>
          </a:p>
          <a:p>
            <a:endParaRPr lang="en-US" altLang="zh-TW" dirty="0"/>
          </a:p>
          <a:p>
            <a:r>
              <a:rPr lang="zh-TW" altLang="en-US" dirty="0"/>
              <a:t>相對而言，</a:t>
            </a:r>
            <a:r>
              <a:rPr lang="en-US" altLang="zh-TW" dirty="0"/>
              <a:t>PV </a:t>
            </a:r>
            <a:r>
              <a:rPr lang="zh-TW" altLang="en-US" dirty="0"/>
              <a:t>價格仍處於高價位，但市場卻持續成長。</a:t>
            </a:r>
            <a:endParaRPr lang="en-US" altLang="zh-TW" dirty="0"/>
          </a:p>
          <a:p>
            <a:endParaRPr lang="en-US" altLang="zh-TW" dirty="0"/>
          </a:p>
          <a:p>
            <a:r>
              <a:rPr lang="en-US" altLang="zh-TW" dirty="0"/>
              <a:t>PV </a:t>
            </a:r>
            <a:r>
              <a:rPr lang="zh-TW" altLang="en-US" dirty="0"/>
              <a:t>市場在電力公司電廠、住宅聯網機組、消費產品 </a:t>
            </a:r>
            <a:r>
              <a:rPr lang="en-US" altLang="zh-TW" dirty="0"/>
              <a:t>(</a:t>
            </a:r>
            <a:r>
              <a:rPr lang="zh-TW" altLang="en-US" dirty="0"/>
              <a:t>如計算器、手錶</a:t>
            </a:r>
            <a:r>
              <a:rPr lang="en-US" altLang="zh-TW" dirty="0"/>
              <a:t>)</a:t>
            </a:r>
            <a:r>
              <a:rPr lang="zh-TW" altLang="en-US" dirty="0"/>
              <a:t>等成長非常迅速。</a:t>
            </a:r>
            <a:endParaRPr lang="en-US" altLang="zh-TW" dirty="0"/>
          </a:p>
          <a:p>
            <a:r>
              <a:rPr lang="en-US" altLang="zh-TW" dirty="0"/>
              <a:t>Photovoltaic (PV) power generation refers to the direct conversion of sunlight into electrical energy.</a:t>
            </a:r>
          </a:p>
          <a:p>
            <a:endParaRPr lang="en-US" altLang="zh-TW" dirty="0"/>
          </a:p>
          <a:p>
            <a:r>
              <a:rPr lang="en-US" altLang="zh-TW" dirty="0"/>
              <a:t>PV prices remain relatively high, but the market continues to grow.</a:t>
            </a:r>
          </a:p>
          <a:p>
            <a:endParaRPr lang="en-US" altLang="zh-TW" dirty="0"/>
          </a:p>
          <a:p>
            <a:r>
              <a:rPr lang="en-US" altLang="zh-TW" dirty="0"/>
              <a:t>The PV market is growing rapidly in power company power plants, residential grid-connected units, consumer products (such as calculators, watches), etc.</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4819" name="Picture 3"/>
          <p:cNvPicPr>
            <a:picLocks noGrp="1" noChangeAspect="1" noChangeArrowheads="1"/>
          </p:cNvPicPr>
          <p:nvPr>
            <p:ph idx="1"/>
          </p:nvPr>
        </p:nvPicPr>
        <p:blipFill>
          <a:blip r:embed="rId2" cstate="print"/>
          <a:srcRect/>
          <a:stretch>
            <a:fillRect/>
          </a:stretch>
        </p:blipFill>
        <p:spPr bwMode="auto">
          <a:xfrm>
            <a:off x="245293" y="617304"/>
            <a:ext cx="8657825" cy="576402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20</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457200" y="739807"/>
            <a:ext cx="8229600" cy="5449824"/>
          </a:xfrm>
          <a:prstGeom prst="rect">
            <a:avLst/>
          </a:prstGeom>
          <a:noFill/>
          <a:ln w="9525">
            <a:noFill/>
            <a:miter lim="800000"/>
            <a:headEnd/>
            <a:tailEnd/>
          </a:ln>
        </p:spPr>
      </p:pic>
      <p:sp>
        <p:nvSpPr>
          <p:cNvPr id="2" name="標題 1"/>
          <p:cNvSpPr>
            <a:spLocks noGrp="1"/>
          </p:cNvSpPr>
          <p:nvPr>
            <p:ph type="title"/>
          </p:nvPr>
        </p:nvSpPr>
        <p:spPr/>
        <p:txBody>
          <a:bodyPr/>
          <a:lstStyle/>
          <a:p>
            <a:r>
              <a:rPr lang="zh-TW" altLang="en-US" dirty="0">
                <a:solidFill>
                  <a:schemeClr val="tx2"/>
                </a:solidFill>
              </a:rPr>
              <a:t>風能</a:t>
            </a:r>
            <a:r>
              <a:rPr lang="en-US" altLang="zh-TW" dirty="0">
                <a:solidFill>
                  <a:schemeClr val="tx2"/>
                </a:solidFill>
              </a:rPr>
              <a:t>Wind energy</a:t>
            </a:r>
            <a:endParaRPr lang="zh-TW" altLang="en-US" dirty="0">
              <a:solidFill>
                <a:schemeClr val="tx2"/>
              </a:solidFill>
            </a:endParaRPr>
          </a:p>
        </p:txBody>
      </p:sp>
      <p:sp>
        <p:nvSpPr>
          <p:cNvPr id="3" name="內容版面配置區 2"/>
          <p:cNvSpPr>
            <a:spLocks noGrp="1"/>
          </p:cNvSpPr>
          <p:nvPr>
            <p:ph idx="1"/>
          </p:nvPr>
        </p:nvSpPr>
        <p:spPr>
          <a:xfrm>
            <a:off x="4572000" y="668368"/>
            <a:ext cx="4032448" cy="4736101"/>
          </a:xfrm>
        </p:spPr>
        <p:txBody>
          <a:bodyPr>
            <a:normAutofit fontScale="77500" lnSpcReduction="20000"/>
          </a:bodyPr>
          <a:lstStyle/>
          <a:p>
            <a:r>
              <a:rPr lang="zh-TW" altLang="en-US" dirty="0"/>
              <a:t>風能是當今成長最快速的能量形式。</a:t>
            </a:r>
            <a:endParaRPr lang="en-US" altLang="zh-TW" dirty="0"/>
          </a:p>
          <a:p>
            <a:endParaRPr lang="en-US" altLang="zh-TW" dirty="0"/>
          </a:p>
          <a:p>
            <a:r>
              <a:rPr lang="zh-TW" altLang="en-US" dirty="0"/>
              <a:t>風力發電對環境幾乎沒有影響，主要是視覺污染的問題，而其他一些顧慮則包括噪音、通訊干擾，及對蝙蝠、猛禽的影響偶爾會被提起。</a:t>
            </a:r>
            <a:endParaRPr lang="en-US" altLang="zh-TW" dirty="0"/>
          </a:p>
          <a:p>
            <a:r>
              <a:rPr lang="en-US" altLang="zh-TW" dirty="0"/>
              <a:t>Wind energy is the fastest growing form of energy today.</a:t>
            </a:r>
          </a:p>
          <a:p>
            <a:endParaRPr lang="en-US" altLang="zh-TW" dirty="0"/>
          </a:p>
          <a:p>
            <a:r>
              <a:rPr lang="en-US" altLang="zh-TW" dirty="0"/>
              <a:t>Wind power has almost no impact on the environment, mainly visual pollution, while other concerns include noise, communication interference, and the impact on bats and raptors that are occasionally raised.</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21</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風力發電快速成長地方之一為</a:t>
            </a:r>
            <a:r>
              <a:rPr lang="zh-TW" altLang="en-US" dirty="0">
                <a:solidFill>
                  <a:schemeClr val="accent3"/>
                </a:solidFill>
              </a:rPr>
              <a:t>離岸 </a:t>
            </a:r>
            <a:r>
              <a:rPr lang="en-US" altLang="zh-TW" dirty="0">
                <a:solidFill>
                  <a:schemeClr val="accent3"/>
                </a:solidFill>
              </a:rPr>
              <a:t>(offshore) </a:t>
            </a:r>
            <a:r>
              <a:rPr lang="zh-TW" altLang="en-US" dirty="0"/>
              <a:t>地區。</a:t>
            </a:r>
            <a:endParaRPr lang="en-US" altLang="zh-TW" dirty="0"/>
          </a:p>
          <a:p>
            <a:endParaRPr lang="zh-TW" altLang="en-US" dirty="0"/>
          </a:p>
          <a:p>
            <a:r>
              <a:rPr lang="zh-TW" altLang="en-US" dirty="0"/>
              <a:t>這種場所具有許多優點，包括風速普遍較高、不穩定氣流較少。因需要基礎工作及鹽霧腐蝕防護，使得離岸式風力機組比陸上機組昂貴許多。</a:t>
            </a:r>
            <a:endParaRPr lang="en-US" altLang="zh-TW" dirty="0"/>
          </a:p>
          <a:p>
            <a:r>
              <a:rPr lang="en-US" altLang="zh-TW" dirty="0"/>
              <a:t>One of the areas where wind power is growing rapidly is offshore.</a:t>
            </a:r>
          </a:p>
          <a:p>
            <a:endParaRPr lang="en-US" altLang="zh-TW" dirty="0"/>
          </a:p>
          <a:p>
            <a:r>
              <a:rPr lang="en-US" altLang="zh-TW" dirty="0"/>
              <a:t>Such locations have many advantages, including generally higher wind speeds and fewer unstable airflows. Offshore wind turbines are much more expensive than onshore units because they require foundation work and salt spray corrosion protection.</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1691680" y="116632"/>
            <a:ext cx="5906857" cy="6486414"/>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23</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2"/>
                </a:solidFill>
              </a:rPr>
              <a:t>風能系統</a:t>
            </a:r>
            <a:r>
              <a:rPr lang="en-US" altLang="zh-TW" dirty="0">
                <a:solidFill>
                  <a:schemeClr val="tx2"/>
                </a:solidFill>
              </a:rPr>
              <a:t>wind energy system</a:t>
            </a:r>
            <a:endParaRPr lang="zh-TW" altLang="en-US" dirty="0">
              <a:solidFill>
                <a:schemeClr val="tx2"/>
              </a:solidFill>
            </a:endParaRPr>
          </a:p>
        </p:txBody>
      </p:sp>
      <p:sp>
        <p:nvSpPr>
          <p:cNvPr id="3" name="內容版面配置區 2"/>
          <p:cNvSpPr>
            <a:spLocks noGrp="1"/>
          </p:cNvSpPr>
          <p:nvPr>
            <p:ph idx="1"/>
          </p:nvPr>
        </p:nvSpPr>
        <p:spPr/>
        <p:txBody>
          <a:bodyPr/>
          <a:lstStyle/>
          <a:p>
            <a:r>
              <a:rPr lang="zh-TW" altLang="en-US" dirty="0"/>
              <a:t>從風中萃取的能量正比於風速 </a:t>
            </a:r>
            <a:r>
              <a:rPr lang="en-US" altLang="zh-TW" dirty="0"/>
              <a:t>(</a:t>
            </a:r>
            <a:r>
              <a:rPr lang="en-US" altLang="zh-TW" i="1" dirty="0"/>
              <a:t>v</a:t>
            </a:r>
            <a:r>
              <a:rPr lang="en-US" altLang="zh-TW" dirty="0"/>
              <a:t>) </a:t>
            </a:r>
            <a:r>
              <a:rPr lang="zh-TW" altLang="en-US" dirty="0"/>
              <a:t>的立方和葉片掃過的面積。</a:t>
            </a:r>
            <a:endParaRPr lang="en-US" altLang="zh-TW" dirty="0"/>
          </a:p>
          <a:p>
            <a:r>
              <a:rPr lang="en-US" altLang="zh-TW" dirty="0"/>
              <a:t>The energy extracted from the wind is proportional to the cube of the wind speed (v) and the area swept by the blades.</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24</a:t>
            </a:fld>
            <a:endParaRPr lang="zh-TW" altLang="en-US"/>
          </a:p>
        </p:txBody>
      </p:sp>
      <p:pic>
        <p:nvPicPr>
          <p:cNvPr id="19458" name="Picture 2"/>
          <p:cNvPicPr>
            <a:picLocks noChangeAspect="1" noChangeArrowheads="1"/>
          </p:cNvPicPr>
          <p:nvPr/>
        </p:nvPicPr>
        <p:blipFill>
          <a:blip r:embed="rId2" cstate="print"/>
          <a:srcRect/>
          <a:stretch>
            <a:fillRect/>
          </a:stretch>
        </p:blipFill>
        <p:spPr bwMode="auto">
          <a:xfrm>
            <a:off x="610893" y="2202460"/>
            <a:ext cx="3500438" cy="546735"/>
          </a:xfrm>
          <a:prstGeom prst="rect">
            <a:avLst/>
          </a:prstGeom>
          <a:noFill/>
          <a:ln w="9525">
            <a:noFill/>
            <a:miter lim="800000"/>
            <a:headEnd/>
            <a:tailEnd/>
          </a:ln>
        </p:spPr>
      </p:pic>
      <p:pic>
        <p:nvPicPr>
          <p:cNvPr id="19459" name="Picture 3"/>
          <p:cNvPicPr>
            <a:picLocks noChangeAspect="1" noChangeArrowheads="1"/>
          </p:cNvPicPr>
          <p:nvPr/>
        </p:nvPicPr>
        <p:blipFill>
          <a:blip r:embed="rId3" cstate="print"/>
          <a:srcRect/>
          <a:stretch>
            <a:fillRect/>
          </a:stretch>
        </p:blipFill>
        <p:spPr bwMode="auto">
          <a:xfrm>
            <a:off x="4788024" y="2242465"/>
            <a:ext cx="3427095" cy="50673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683568" y="2852483"/>
            <a:ext cx="7768741" cy="358250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6386" name="Picture 2"/>
          <p:cNvPicPr>
            <a:picLocks noGrp="1" noChangeAspect="1" noChangeArrowheads="1"/>
          </p:cNvPicPr>
          <p:nvPr>
            <p:ph idx="1"/>
          </p:nvPr>
        </p:nvPicPr>
        <p:blipFill>
          <a:blip r:embed="rId2" cstate="print"/>
          <a:stretch>
            <a:fillRect/>
          </a:stretch>
        </p:blipFill>
        <p:spPr bwMode="auto">
          <a:xfrm>
            <a:off x="271834" y="404663"/>
            <a:ext cx="8476629" cy="6180723"/>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Picture 2"/>
          <p:cNvPicPr>
            <a:picLocks noGrp="1" noChangeAspect="1" noChangeArrowheads="1"/>
          </p:cNvPicPr>
          <p:nvPr>
            <p:ph idx="1"/>
          </p:nvPr>
        </p:nvPicPr>
        <p:blipFill>
          <a:blip r:embed="rId2" cstate="print"/>
          <a:stretch>
            <a:fillRect/>
          </a:stretch>
        </p:blipFill>
        <p:spPr bwMode="auto">
          <a:xfrm>
            <a:off x="179388" y="1377870"/>
            <a:ext cx="8785225" cy="432450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26</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Picture 2"/>
          <p:cNvPicPr>
            <a:picLocks noGrp="1" noChangeAspect="1" noChangeArrowheads="1"/>
          </p:cNvPicPr>
          <p:nvPr>
            <p:ph idx="1"/>
          </p:nvPr>
        </p:nvPicPr>
        <p:blipFill>
          <a:blip r:embed="rId2" cstate="print"/>
          <a:stretch>
            <a:fillRect/>
          </a:stretch>
        </p:blipFill>
        <p:spPr bwMode="auto">
          <a:xfrm>
            <a:off x="179388" y="1377870"/>
            <a:ext cx="8785225" cy="432450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27</a:t>
            </a:fld>
            <a:endParaRPr lang="zh-TW" altLang="en-US"/>
          </a:p>
        </p:txBody>
      </p:sp>
      <p:sp>
        <p:nvSpPr>
          <p:cNvPr id="3" name="TextBox 2">
            <a:extLst>
              <a:ext uri="{FF2B5EF4-FFF2-40B4-BE49-F238E27FC236}">
                <a16:creationId xmlns:a16="http://schemas.microsoft.com/office/drawing/2014/main" id="{6D3A3028-A151-CCC4-566F-306ABE9302DC}"/>
              </a:ext>
            </a:extLst>
          </p:cNvPr>
          <p:cNvSpPr txBox="1"/>
          <p:nvPr/>
        </p:nvSpPr>
        <p:spPr>
          <a:xfrm>
            <a:off x="323403" y="1916832"/>
            <a:ext cx="8425061" cy="646331"/>
          </a:xfrm>
          <a:prstGeom prst="rect">
            <a:avLst/>
          </a:prstGeom>
          <a:solidFill>
            <a:schemeClr val="bg1"/>
          </a:solidFill>
        </p:spPr>
        <p:txBody>
          <a:bodyPr wrap="square" rtlCol="0">
            <a:spAutoFit/>
          </a:bodyPr>
          <a:lstStyle/>
          <a:p>
            <a:r>
              <a:rPr lang="en-TW" dirty="0"/>
              <a:t>Suppose the radius of blades were 2 m, and windspeed 25 mph. What would be the maximum output power?</a:t>
            </a:r>
          </a:p>
        </p:txBody>
      </p:sp>
      <p:sp>
        <p:nvSpPr>
          <p:cNvPr id="4" name="TextBox 3">
            <a:extLst>
              <a:ext uri="{FF2B5EF4-FFF2-40B4-BE49-F238E27FC236}">
                <a16:creationId xmlns:a16="http://schemas.microsoft.com/office/drawing/2014/main" id="{36DAF5B1-1DF8-05CF-35D6-CE78A41088CB}"/>
              </a:ext>
            </a:extLst>
          </p:cNvPr>
          <p:cNvSpPr txBox="1"/>
          <p:nvPr/>
        </p:nvSpPr>
        <p:spPr>
          <a:xfrm>
            <a:off x="971600" y="3228865"/>
            <a:ext cx="6336704" cy="369332"/>
          </a:xfrm>
          <a:prstGeom prst="rect">
            <a:avLst/>
          </a:prstGeom>
          <a:solidFill>
            <a:schemeClr val="bg1"/>
          </a:solidFill>
        </p:spPr>
        <p:txBody>
          <a:bodyPr wrap="square" rtlCol="0">
            <a:spAutoFit/>
          </a:bodyPr>
          <a:lstStyle/>
          <a:p>
            <a:r>
              <a:rPr lang="en-TW" dirty="0"/>
              <a:t>Convert to feet.</a:t>
            </a:r>
          </a:p>
        </p:txBody>
      </p:sp>
    </p:spTree>
    <p:extLst>
      <p:ext uri="{BB962C8B-B14F-4D97-AF65-F5344CB8AC3E}">
        <p14:creationId xmlns:p14="http://schemas.microsoft.com/office/powerpoint/2010/main" val="235896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1196752"/>
            <a:ext cx="8209285" cy="863824"/>
          </a:xfrm>
        </p:spPr>
        <p:txBody>
          <a:bodyPr>
            <a:noAutofit/>
          </a:bodyPr>
          <a:lstStyle/>
          <a:p>
            <a:pPr algn="l"/>
            <a:r>
              <a:rPr lang="zh-TW" altLang="en-US" sz="2400" dirty="0">
                <a:solidFill>
                  <a:schemeClr val="tx2"/>
                </a:solidFill>
              </a:rPr>
              <a:t>住宅風能系統。其可以單戶使用或將 </a:t>
            </a:r>
            <a:r>
              <a:rPr lang="en-US" altLang="zh-TW" sz="2400" dirty="0">
                <a:solidFill>
                  <a:schemeClr val="tx2"/>
                </a:solidFill>
              </a:rPr>
              <a:t>AC </a:t>
            </a:r>
            <a:r>
              <a:rPr lang="zh-TW" altLang="en-US" sz="2400" dirty="0">
                <a:solidFill>
                  <a:schemeClr val="tx2"/>
                </a:solidFill>
              </a:rPr>
              <a:t>輸出饋入電力公司電網。</a:t>
            </a:r>
            <a:br>
              <a:rPr lang="en-US" altLang="zh-TW" sz="2400" dirty="0">
                <a:solidFill>
                  <a:schemeClr val="tx2"/>
                </a:solidFill>
              </a:rPr>
            </a:br>
            <a:r>
              <a:rPr lang="en-US" altLang="zh-TW" sz="2400" dirty="0">
                <a:solidFill>
                  <a:schemeClr val="tx2"/>
                </a:solidFill>
              </a:rPr>
              <a:t>Residential wind energy systems. It can be used in a single household or feed the AC output into the utility grid.</a:t>
            </a:r>
            <a:endParaRPr lang="zh-TW" altLang="en-US" sz="2400" dirty="0">
              <a:solidFill>
                <a:schemeClr val="tx2"/>
              </a:solidFill>
            </a:endParaRPr>
          </a:p>
        </p:txBody>
      </p:sp>
      <p:pic>
        <p:nvPicPr>
          <p:cNvPr id="18434" name="Picture 2"/>
          <p:cNvPicPr>
            <a:picLocks noGrp="1" noChangeAspect="1" noChangeArrowheads="1"/>
          </p:cNvPicPr>
          <p:nvPr>
            <p:ph idx="1"/>
          </p:nvPr>
        </p:nvPicPr>
        <p:blipFill>
          <a:blip r:embed="rId2" cstate="print"/>
          <a:stretch>
            <a:fillRect/>
          </a:stretch>
        </p:blipFill>
        <p:spPr bwMode="auto">
          <a:xfrm>
            <a:off x="2262558" y="2284759"/>
            <a:ext cx="4618884" cy="425435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28</a:t>
            </a:fld>
            <a:endParaRPr lang="zh-TW" altLang="en-US"/>
          </a:p>
        </p:txBody>
      </p:sp>
      <p:sp>
        <p:nvSpPr>
          <p:cNvPr id="3" name="TextBox 2">
            <a:extLst>
              <a:ext uri="{FF2B5EF4-FFF2-40B4-BE49-F238E27FC236}">
                <a16:creationId xmlns:a16="http://schemas.microsoft.com/office/drawing/2014/main" id="{9E5AF8BD-FB15-E05F-9A46-C2F49685B4C8}"/>
              </a:ext>
            </a:extLst>
          </p:cNvPr>
          <p:cNvSpPr txBox="1"/>
          <p:nvPr/>
        </p:nvSpPr>
        <p:spPr>
          <a:xfrm>
            <a:off x="3995936" y="6021288"/>
            <a:ext cx="1426994" cy="369332"/>
          </a:xfrm>
          <a:prstGeom prst="rect">
            <a:avLst/>
          </a:prstGeom>
          <a:noFill/>
        </p:spPr>
        <p:txBody>
          <a:bodyPr wrap="none" rtlCol="0">
            <a:spAutoFit/>
          </a:bodyPr>
          <a:lstStyle/>
          <a:p>
            <a:r>
              <a:rPr lang="en-TW" dirty="0"/>
              <a:t>DC electricity</a:t>
            </a:r>
          </a:p>
        </p:txBody>
      </p:sp>
      <p:sp>
        <p:nvSpPr>
          <p:cNvPr id="4" name="TextBox 3">
            <a:extLst>
              <a:ext uri="{FF2B5EF4-FFF2-40B4-BE49-F238E27FC236}">
                <a16:creationId xmlns:a16="http://schemas.microsoft.com/office/drawing/2014/main" id="{DC17F78A-5535-881A-38CD-8CD22292A074}"/>
              </a:ext>
            </a:extLst>
          </p:cNvPr>
          <p:cNvSpPr txBox="1"/>
          <p:nvPr/>
        </p:nvSpPr>
        <p:spPr>
          <a:xfrm>
            <a:off x="4244562" y="4725144"/>
            <a:ext cx="929742" cy="369332"/>
          </a:xfrm>
          <a:prstGeom prst="rect">
            <a:avLst/>
          </a:prstGeom>
          <a:noFill/>
        </p:spPr>
        <p:txBody>
          <a:bodyPr wrap="none" rtlCol="0">
            <a:spAutoFit/>
          </a:bodyPr>
          <a:lstStyle/>
          <a:p>
            <a:r>
              <a:rPr lang="en-TW" dirty="0"/>
              <a:t>invertor</a:t>
            </a:r>
          </a:p>
        </p:txBody>
      </p:sp>
      <p:sp>
        <p:nvSpPr>
          <p:cNvPr id="6" name="TextBox 5">
            <a:extLst>
              <a:ext uri="{FF2B5EF4-FFF2-40B4-BE49-F238E27FC236}">
                <a16:creationId xmlns:a16="http://schemas.microsoft.com/office/drawing/2014/main" id="{0AB0A434-045E-1378-12FD-94CED16FB181}"/>
              </a:ext>
            </a:extLst>
          </p:cNvPr>
          <p:cNvSpPr txBox="1"/>
          <p:nvPr/>
        </p:nvSpPr>
        <p:spPr>
          <a:xfrm>
            <a:off x="5724128" y="4679584"/>
            <a:ext cx="899542" cy="369332"/>
          </a:xfrm>
          <a:prstGeom prst="rect">
            <a:avLst/>
          </a:prstGeom>
          <a:noFill/>
        </p:spPr>
        <p:txBody>
          <a:bodyPr wrap="none" rtlCol="0">
            <a:spAutoFit/>
          </a:bodyPr>
          <a:lstStyle/>
          <a:p>
            <a:r>
              <a:rPr lang="en-TW" dirty="0"/>
              <a:t>AC load</a:t>
            </a:r>
          </a:p>
        </p:txBody>
      </p:sp>
      <p:sp>
        <p:nvSpPr>
          <p:cNvPr id="7" name="TextBox 6">
            <a:extLst>
              <a:ext uri="{FF2B5EF4-FFF2-40B4-BE49-F238E27FC236}">
                <a16:creationId xmlns:a16="http://schemas.microsoft.com/office/drawing/2014/main" id="{F7A627AE-7945-6A5A-08F5-1C5E1DFCCCD0}"/>
              </a:ext>
            </a:extLst>
          </p:cNvPr>
          <p:cNvSpPr txBox="1"/>
          <p:nvPr/>
        </p:nvSpPr>
        <p:spPr>
          <a:xfrm>
            <a:off x="4904705" y="3974219"/>
            <a:ext cx="1269194" cy="369332"/>
          </a:xfrm>
          <a:prstGeom prst="rect">
            <a:avLst/>
          </a:prstGeom>
          <a:noFill/>
        </p:spPr>
        <p:txBody>
          <a:bodyPr wrap="none" rtlCol="0">
            <a:spAutoFit/>
          </a:bodyPr>
          <a:lstStyle/>
          <a:p>
            <a:r>
              <a:rPr lang="en-US" dirty="0"/>
              <a:t>C</a:t>
            </a:r>
            <a:r>
              <a:rPr lang="en-TW" dirty="0"/>
              <a:t>ontrol box</a:t>
            </a:r>
          </a:p>
        </p:txBody>
      </p:sp>
      <p:sp>
        <p:nvSpPr>
          <p:cNvPr id="8" name="TextBox 7">
            <a:extLst>
              <a:ext uri="{FF2B5EF4-FFF2-40B4-BE49-F238E27FC236}">
                <a16:creationId xmlns:a16="http://schemas.microsoft.com/office/drawing/2014/main" id="{AA2D5789-30F5-15A0-6381-FE47C71B60E5}"/>
              </a:ext>
            </a:extLst>
          </p:cNvPr>
          <p:cNvSpPr txBox="1"/>
          <p:nvPr/>
        </p:nvSpPr>
        <p:spPr>
          <a:xfrm>
            <a:off x="5354668" y="3565370"/>
            <a:ext cx="738920" cy="369332"/>
          </a:xfrm>
          <a:prstGeom prst="rect">
            <a:avLst/>
          </a:prstGeom>
          <a:noFill/>
        </p:spPr>
        <p:txBody>
          <a:bodyPr wrap="none" rtlCol="0">
            <a:spAutoFit/>
          </a:bodyPr>
          <a:lstStyle/>
          <a:p>
            <a:r>
              <a:rPr lang="en-TW" dirty="0"/>
              <a:t>tower</a:t>
            </a:r>
          </a:p>
        </p:txBody>
      </p:sp>
      <p:sp>
        <p:nvSpPr>
          <p:cNvPr id="9" name="TextBox 8">
            <a:extLst>
              <a:ext uri="{FF2B5EF4-FFF2-40B4-BE49-F238E27FC236}">
                <a16:creationId xmlns:a16="http://schemas.microsoft.com/office/drawing/2014/main" id="{1005ADF8-CC1F-4724-738F-41439CE84CAF}"/>
              </a:ext>
            </a:extLst>
          </p:cNvPr>
          <p:cNvSpPr txBox="1"/>
          <p:nvPr/>
        </p:nvSpPr>
        <p:spPr>
          <a:xfrm>
            <a:off x="3846614" y="2060576"/>
            <a:ext cx="875561" cy="369332"/>
          </a:xfrm>
          <a:prstGeom prst="rect">
            <a:avLst/>
          </a:prstGeom>
          <a:noFill/>
        </p:spPr>
        <p:txBody>
          <a:bodyPr wrap="none" rtlCol="0">
            <a:spAutoFit/>
          </a:bodyPr>
          <a:lstStyle/>
          <a:p>
            <a:r>
              <a:rPr lang="en-TW" dirty="0"/>
              <a:t>turbine</a:t>
            </a:r>
          </a:p>
        </p:txBody>
      </p:sp>
      <p:sp>
        <p:nvSpPr>
          <p:cNvPr id="10" name="TextBox 9">
            <a:extLst>
              <a:ext uri="{FF2B5EF4-FFF2-40B4-BE49-F238E27FC236}">
                <a16:creationId xmlns:a16="http://schemas.microsoft.com/office/drawing/2014/main" id="{DF94AD97-A9CA-E29C-693E-952935E9CC75}"/>
              </a:ext>
            </a:extLst>
          </p:cNvPr>
          <p:cNvSpPr txBox="1"/>
          <p:nvPr/>
        </p:nvSpPr>
        <p:spPr>
          <a:xfrm>
            <a:off x="5620017" y="2648006"/>
            <a:ext cx="659604" cy="369332"/>
          </a:xfrm>
          <a:prstGeom prst="rect">
            <a:avLst/>
          </a:prstGeom>
          <a:noFill/>
        </p:spPr>
        <p:txBody>
          <a:bodyPr wrap="none" rtlCol="0">
            <a:spAutoFit/>
          </a:bodyPr>
          <a:lstStyle/>
          <a:p>
            <a:r>
              <a:rPr lang="en-TW" dirty="0"/>
              <a:t>rotor</a:t>
            </a:r>
          </a:p>
        </p:txBody>
      </p:sp>
      <p:sp>
        <p:nvSpPr>
          <p:cNvPr id="11" name="TextBox 10">
            <a:extLst>
              <a:ext uri="{FF2B5EF4-FFF2-40B4-BE49-F238E27FC236}">
                <a16:creationId xmlns:a16="http://schemas.microsoft.com/office/drawing/2014/main" id="{F33E3D8D-FE29-805F-7FBA-BBD700070E04}"/>
              </a:ext>
            </a:extLst>
          </p:cNvPr>
          <p:cNvSpPr txBox="1"/>
          <p:nvPr/>
        </p:nvSpPr>
        <p:spPr>
          <a:xfrm>
            <a:off x="1547664" y="6021288"/>
            <a:ext cx="876907" cy="369332"/>
          </a:xfrm>
          <a:prstGeom prst="rect">
            <a:avLst/>
          </a:prstGeom>
          <a:noFill/>
        </p:spPr>
        <p:txBody>
          <a:bodyPr wrap="none" rtlCol="0">
            <a:spAutoFit/>
          </a:bodyPr>
          <a:lstStyle/>
          <a:p>
            <a:r>
              <a:rPr lang="en-TW" dirty="0"/>
              <a:t>storage</a:t>
            </a:r>
          </a:p>
        </p:txBody>
      </p:sp>
      <p:sp>
        <p:nvSpPr>
          <p:cNvPr id="12" name="TextBox 11">
            <a:extLst>
              <a:ext uri="{FF2B5EF4-FFF2-40B4-BE49-F238E27FC236}">
                <a16:creationId xmlns:a16="http://schemas.microsoft.com/office/drawing/2014/main" id="{95FDA688-9B0B-24A7-DADA-D58E20FB9199}"/>
              </a:ext>
            </a:extLst>
          </p:cNvPr>
          <p:cNvSpPr txBox="1"/>
          <p:nvPr/>
        </p:nvSpPr>
        <p:spPr>
          <a:xfrm>
            <a:off x="1034126" y="5048916"/>
            <a:ext cx="1390445" cy="369332"/>
          </a:xfrm>
          <a:prstGeom prst="rect">
            <a:avLst/>
          </a:prstGeom>
          <a:noFill/>
        </p:spPr>
        <p:txBody>
          <a:bodyPr wrap="none" rtlCol="0">
            <a:spAutoFit/>
          </a:bodyPr>
          <a:lstStyle/>
          <a:p>
            <a:r>
              <a:rPr lang="en-TW" dirty="0"/>
              <a:t>transformers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zh-TW" altLang="en-US" dirty="0"/>
              <a:t>風力機一般依轉軸方向來分類，包括</a:t>
            </a:r>
            <a:r>
              <a:rPr lang="zh-TW" altLang="en-US" dirty="0">
                <a:solidFill>
                  <a:schemeClr val="accent3"/>
                </a:solidFill>
              </a:rPr>
              <a:t>水平軸式 </a:t>
            </a:r>
            <a:r>
              <a:rPr lang="en-US" altLang="zh-TW" dirty="0">
                <a:solidFill>
                  <a:schemeClr val="accent3"/>
                </a:solidFill>
              </a:rPr>
              <a:t>(horizontal-axis) </a:t>
            </a:r>
            <a:r>
              <a:rPr lang="zh-TW" altLang="en-US" dirty="0"/>
              <a:t>風力機和</a:t>
            </a:r>
            <a:r>
              <a:rPr lang="zh-TW" altLang="en-US" dirty="0">
                <a:solidFill>
                  <a:schemeClr val="accent3"/>
                </a:solidFill>
              </a:rPr>
              <a:t>垂直軸式 </a:t>
            </a:r>
            <a:r>
              <a:rPr lang="en-US" altLang="zh-TW" dirty="0">
                <a:solidFill>
                  <a:schemeClr val="accent3"/>
                </a:solidFill>
              </a:rPr>
              <a:t>(vertical-axis) </a:t>
            </a:r>
            <a:r>
              <a:rPr lang="zh-TW" altLang="en-US" dirty="0"/>
              <a:t>風力機。</a:t>
            </a:r>
            <a:endParaRPr lang="en-US" altLang="zh-TW" dirty="0"/>
          </a:p>
          <a:p>
            <a:r>
              <a:rPr lang="en-US" altLang="zh-TW" dirty="0"/>
              <a:t>Wind turbines are generally classified according to the direction of the rotation axis, including horizontal-axis wind turbines and vertical-axis wind turbines.</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29</a:t>
            </a:fld>
            <a:endParaRPr lang="zh-TW" altLang="en-US"/>
          </a:p>
        </p:txBody>
      </p:sp>
      <p:pic>
        <p:nvPicPr>
          <p:cNvPr id="6" name="Picture 3"/>
          <p:cNvPicPr>
            <a:picLocks noChangeAspect="1" noChangeArrowheads="1"/>
          </p:cNvPicPr>
          <p:nvPr/>
        </p:nvPicPr>
        <p:blipFill>
          <a:blip r:embed="rId2" cstate="print"/>
          <a:stretch>
            <a:fillRect/>
          </a:stretch>
        </p:blipFill>
        <p:spPr bwMode="auto">
          <a:xfrm>
            <a:off x="755514" y="2845008"/>
            <a:ext cx="7632972" cy="355582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Picture 2"/>
          <p:cNvPicPr>
            <a:picLocks noGrp="1" noChangeAspect="1" noChangeArrowheads="1"/>
          </p:cNvPicPr>
          <p:nvPr>
            <p:ph idx="1"/>
          </p:nvPr>
        </p:nvPicPr>
        <p:blipFill>
          <a:blip r:embed="rId2" cstate="print"/>
          <a:stretch>
            <a:fillRect/>
          </a:stretch>
        </p:blipFill>
        <p:spPr bwMode="auto">
          <a:xfrm>
            <a:off x="179388" y="1271225"/>
            <a:ext cx="8785225" cy="453779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a:t>
            </a:fld>
            <a:endParaRPr lang="zh-TW" altLang="en-US"/>
          </a:p>
        </p:txBody>
      </p:sp>
      <p:sp>
        <p:nvSpPr>
          <p:cNvPr id="3" name="TextBox 2">
            <a:extLst>
              <a:ext uri="{FF2B5EF4-FFF2-40B4-BE49-F238E27FC236}">
                <a16:creationId xmlns:a16="http://schemas.microsoft.com/office/drawing/2014/main" id="{1AF66D44-AEE0-440C-460E-70FA4FEDD799}"/>
              </a:ext>
            </a:extLst>
          </p:cNvPr>
          <p:cNvSpPr txBox="1"/>
          <p:nvPr/>
        </p:nvSpPr>
        <p:spPr>
          <a:xfrm>
            <a:off x="611560" y="2780928"/>
            <a:ext cx="646331" cy="369332"/>
          </a:xfrm>
          <a:prstGeom prst="rect">
            <a:avLst/>
          </a:prstGeom>
          <a:noFill/>
        </p:spPr>
        <p:txBody>
          <a:bodyPr wrap="none" rtlCol="0">
            <a:spAutoFit/>
          </a:bodyPr>
          <a:lstStyle/>
          <a:p>
            <a:r>
              <a:rPr lang="en-TW" dirty="0"/>
              <a:t>wind</a:t>
            </a:r>
          </a:p>
        </p:txBody>
      </p:sp>
      <p:sp>
        <p:nvSpPr>
          <p:cNvPr id="4" name="TextBox 3">
            <a:extLst>
              <a:ext uri="{FF2B5EF4-FFF2-40B4-BE49-F238E27FC236}">
                <a16:creationId xmlns:a16="http://schemas.microsoft.com/office/drawing/2014/main" id="{76F8B75B-6980-AA3D-4BFA-B96B99F9109E}"/>
              </a:ext>
            </a:extLst>
          </p:cNvPr>
          <p:cNvSpPr txBox="1"/>
          <p:nvPr/>
        </p:nvSpPr>
        <p:spPr>
          <a:xfrm>
            <a:off x="952740" y="3244334"/>
            <a:ext cx="955711" cy="369332"/>
          </a:xfrm>
          <a:prstGeom prst="rect">
            <a:avLst/>
          </a:prstGeom>
          <a:noFill/>
        </p:spPr>
        <p:txBody>
          <a:bodyPr wrap="none" rtlCol="0">
            <a:spAutoFit/>
          </a:bodyPr>
          <a:lstStyle/>
          <a:p>
            <a:r>
              <a:rPr lang="en-TW" dirty="0"/>
              <a:t>biomass</a:t>
            </a:r>
          </a:p>
        </p:txBody>
      </p:sp>
      <p:sp>
        <p:nvSpPr>
          <p:cNvPr id="7" name="TextBox 6">
            <a:extLst>
              <a:ext uri="{FF2B5EF4-FFF2-40B4-BE49-F238E27FC236}">
                <a16:creationId xmlns:a16="http://schemas.microsoft.com/office/drawing/2014/main" id="{8BE911BA-8950-0905-43FC-7456FD5F8956}"/>
              </a:ext>
            </a:extLst>
          </p:cNvPr>
          <p:cNvSpPr txBox="1"/>
          <p:nvPr/>
        </p:nvSpPr>
        <p:spPr>
          <a:xfrm>
            <a:off x="781106" y="3783861"/>
            <a:ext cx="723788" cy="369332"/>
          </a:xfrm>
          <a:prstGeom prst="rect">
            <a:avLst/>
          </a:prstGeom>
          <a:noFill/>
        </p:spPr>
        <p:txBody>
          <a:bodyPr wrap="none" rtlCol="0">
            <a:spAutoFit/>
          </a:bodyPr>
          <a:lstStyle/>
          <a:p>
            <a:r>
              <a:rPr lang="en-TW" dirty="0"/>
              <a:t>hydro</a:t>
            </a:r>
          </a:p>
        </p:txBody>
      </p:sp>
      <p:sp>
        <p:nvSpPr>
          <p:cNvPr id="8" name="TextBox 7">
            <a:extLst>
              <a:ext uri="{FF2B5EF4-FFF2-40B4-BE49-F238E27FC236}">
                <a16:creationId xmlns:a16="http://schemas.microsoft.com/office/drawing/2014/main" id="{B9A22602-579F-8425-1A8A-9BF19A3C397A}"/>
              </a:ext>
            </a:extLst>
          </p:cNvPr>
          <p:cNvSpPr txBox="1"/>
          <p:nvPr/>
        </p:nvSpPr>
        <p:spPr>
          <a:xfrm>
            <a:off x="3131840" y="2276872"/>
            <a:ext cx="639919" cy="369332"/>
          </a:xfrm>
          <a:prstGeom prst="rect">
            <a:avLst/>
          </a:prstGeom>
          <a:noFill/>
        </p:spPr>
        <p:txBody>
          <a:bodyPr wrap="none" rtlCol="0">
            <a:spAutoFit/>
          </a:bodyPr>
          <a:lstStyle/>
          <a:p>
            <a:r>
              <a:rPr lang="en-TW" dirty="0"/>
              <a:t>solar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485560" y="549275"/>
            <a:ext cx="8172880" cy="57594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30</a:t>
            </a:fld>
            <a:endParaRPr lang="zh-TW" altLang="en-US"/>
          </a:p>
        </p:txBody>
      </p:sp>
      <p:sp>
        <p:nvSpPr>
          <p:cNvPr id="3" name="TextBox 2">
            <a:extLst>
              <a:ext uri="{FF2B5EF4-FFF2-40B4-BE49-F238E27FC236}">
                <a16:creationId xmlns:a16="http://schemas.microsoft.com/office/drawing/2014/main" id="{50790B21-470D-D458-6E23-33A15062F70B}"/>
              </a:ext>
            </a:extLst>
          </p:cNvPr>
          <p:cNvSpPr txBox="1"/>
          <p:nvPr/>
        </p:nvSpPr>
        <p:spPr>
          <a:xfrm>
            <a:off x="207818" y="1343891"/>
            <a:ext cx="1038554" cy="646331"/>
          </a:xfrm>
          <a:prstGeom prst="rect">
            <a:avLst/>
          </a:prstGeom>
          <a:noFill/>
        </p:spPr>
        <p:txBody>
          <a:bodyPr wrap="none" rtlCol="0">
            <a:spAutoFit/>
          </a:bodyPr>
          <a:lstStyle/>
          <a:p>
            <a:r>
              <a:rPr lang="en-US" dirty="0"/>
              <a:t>B</a:t>
            </a:r>
            <a:r>
              <a:rPr lang="en-TW" dirty="0"/>
              <a:t>lade</a:t>
            </a:r>
          </a:p>
          <a:p>
            <a:r>
              <a:rPr lang="en-TW" dirty="0"/>
              <a:t>diameter</a:t>
            </a:r>
          </a:p>
        </p:txBody>
      </p:sp>
      <p:sp>
        <p:nvSpPr>
          <p:cNvPr id="4" name="TextBox 3">
            <a:extLst>
              <a:ext uri="{FF2B5EF4-FFF2-40B4-BE49-F238E27FC236}">
                <a16:creationId xmlns:a16="http://schemas.microsoft.com/office/drawing/2014/main" id="{4CC6AAEC-4630-EC98-2384-4FA4D2D1A417}"/>
              </a:ext>
            </a:extLst>
          </p:cNvPr>
          <p:cNvSpPr txBox="1"/>
          <p:nvPr/>
        </p:nvSpPr>
        <p:spPr>
          <a:xfrm>
            <a:off x="2555776" y="1286217"/>
            <a:ext cx="1787669" cy="369332"/>
          </a:xfrm>
          <a:prstGeom prst="rect">
            <a:avLst/>
          </a:prstGeom>
          <a:noFill/>
        </p:spPr>
        <p:txBody>
          <a:bodyPr wrap="none" rtlCol="0">
            <a:spAutoFit/>
          </a:bodyPr>
          <a:lstStyle/>
          <a:p>
            <a:r>
              <a:rPr lang="en-US" dirty="0"/>
              <a:t>G</a:t>
            </a:r>
            <a:r>
              <a:rPr lang="en-TW" dirty="0"/>
              <a:t>ear and turbine</a:t>
            </a:r>
          </a:p>
        </p:txBody>
      </p:sp>
      <p:sp>
        <p:nvSpPr>
          <p:cNvPr id="6" name="TextBox 5">
            <a:extLst>
              <a:ext uri="{FF2B5EF4-FFF2-40B4-BE49-F238E27FC236}">
                <a16:creationId xmlns:a16="http://schemas.microsoft.com/office/drawing/2014/main" id="{72C8B5D0-4EE5-32FD-FF9C-8598C8B67E8A}"/>
              </a:ext>
            </a:extLst>
          </p:cNvPr>
          <p:cNvSpPr txBox="1"/>
          <p:nvPr/>
        </p:nvSpPr>
        <p:spPr>
          <a:xfrm>
            <a:off x="2915816" y="4221088"/>
            <a:ext cx="738920" cy="369332"/>
          </a:xfrm>
          <a:prstGeom prst="rect">
            <a:avLst/>
          </a:prstGeom>
          <a:noFill/>
        </p:spPr>
        <p:txBody>
          <a:bodyPr wrap="none" rtlCol="0">
            <a:spAutoFit/>
          </a:bodyPr>
          <a:lstStyle/>
          <a:p>
            <a:r>
              <a:rPr lang="en-TW" dirty="0"/>
              <a:t>tower</a:t>
            </a:r>
          </a:p>
        </p:txBody>
      </p:sp>
      <p:sp>
        <p:nvSpPr>
          <p:cNvPr id="7" name="TextBox 6">
            <a:extLst>
              <a:ext uri="{FF2B5EF4-FFF2-40B4-BE49-F238E27FC236}">
                <a16:creationId xmlns:a16="http://schemas.microsoft.com/office/drawing/2014/main" id="{089376EE-CC08-09D5-BC89-865791151643}"/>
              </a:ext>
            </a:extLst>
          </p:cNvPr>
          <p:cNvSpPr txBox="1"/>
          <p:nvPr/>
        </p:nvSpPr>
        <p:spPr>
          <a:xfrm>
            <a:off x="3445921" y="797967"/>
            <a:ext cx="797013" cy="369332"/>
          </a:xfrm>
          <a:prstGeom prst="rect">
            <a:avLst/>
          </a:prstGeom>
          <a:noFill/>
        </p:spPr>
        <p:txBody>
          <a:bodyPr wrap="none" rtlCol="0">
            <a:spAutoFit/>
          </a:bodyPr>
          <a:lstStyle/>
          <a:p>
            <a:r>
              <a:rPr lang="en-TW" dirty="0"/>
              <a:t>blades</a:t>
            </a:r>
          </a:p>
        </p:txBody>
      </p:sp>
      <p:sp>
        <p:nvSpPr>
          <p:cNvPr id="9" name="TextBox 8">
            <a:extLst>
              <a:ext uri="{FF2B5EF4-FFF2-40B4-BE49-F238E27FC236}">
                <a16:creationId xmlns:a16="http://schemas.microsoft.com/office/drawing/2014/main" id="{8B70A79A-76D2-9CBB-344B-BAF4A39CFEDE}"/>
              </a:ext>
            </a:extLst>
          </p:cNvPr>
          <p:cNvSpPr txBox="1"/>
          <p:nvPr/>
        </p:nvSpPr>
        <p:spPr>
          <a:xfrm>
            <a:off x="4152483" y="5387117"/>
            <a:ext cx="1787669" cy="369332"/>
          </a:xfrm>
          <a:prstGeom prst="rect">
            <a:avLst/>
          </a:prstGeom>
          <a:noFill/>
        </p:spPr>
        <p:txBody>
          <a:bodyPr wrap="none" rtlCol="0">
            <a:spAutoFit/>
          </a:bodyPr>
          <a:lstStyle/>
          <a:p>
            <a:r>
              <a:rPr lang="en-US" dirty="0"/>
              <a:t>G</a:t>
            </a:r>
            <a:r>
              <a:rPr lang="en-TW" dirty="0"/>
              <a:t>ear and turbine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482" name="Picture 2"/>
          <p:cNvPicPr>
            <a:picLocks noGrp="1" noChangeAspect="1" noChangeArrowheads="1"/>
          </p:cNvPicPr>
          <p:nvPr>
            <p:ph idx="1"/>
          </p:nvPr>
        </p:nvPicPr>
        <p:blipFill>
          <a:blip r:embed="rId2" cstate="print"/>
          <a:srcRect/>
          <a:stretch>
            <a:fillRect/>
          </a:stretch>
        </p:blipFill>
        <p:spPr bwMode="auto">
          <a:xfrm>
            <a:off x="1819757" y="71710"/>
            <a:ext cx="5504486" cy="65976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31</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324" y="511906"/>
            <a:ext cx="9001000" cy="595536"/>
          </a:xfrm>
        </p:spPr>
        <p:txBody>
          <a:bodyPr>
            <a:noAutofit/>
          </a:bodyPr>
          <a:lstStyle/>
          <a:p>
            <a:r>
              <a:rPr lang="zh-TW" altLang="en-US" sz="2400" dirty="0">
                <a:solidFill>
                  <a:schemeClr val="tx2"/>
                </a:solidFill>
              </a:rPr>
              <a:t>位於美國加州 </a:t>
            </a:r>
            <a:r>
              <a:rPr lang="en-US" altLang="zh-TW" sz="2400" dirty="0">
                <a:solidFill>
                  <a:schemeClr val="tx2"/>
                </a:solidFill>
              </a:rPr>
              <a:t>Altamont</a:t>
            </a:r>
            <a:r>
              <a:rPr lang="zh-TW" altLang="en-US" sz="2400" dirty="0">
                <a:solidFill>
                  <a:schemeClr val="tx2"/>
                </a:solidFill>
              </a:rPr>
              <a:t> </a:t>
            </a:r>
            <a:r>
              <a:rPr lang="en-US" altLang="zh-TW" sz="2400" dirty="0">
                <a:solidFill>
                  <a:schemeClr val="tx2"/>
                </a:solidFill>
              </a:rPr>
              <a:t>Pass </a:t>
            </a:r>
            <a:r>
              <a:rPr lang="zh-TW" altLang="en-US" sz="2400" dirty="0">
                <a:solidFill>
                  <a:schemeClr val="tx2"/>
                </a:solidFill>
              </a:rPr>
              <a:t>之</a:t>
            </a:r>
            <a:r>
              <a:rPr lang="en-US" altLang="zh-TW" sz="2400" dirty="0" err="1">
                <a:solidFill>
                  <a:schemeClr val="tx2"/>
                </a:solidFill>
              </a:rPr>
              <a:t>Darrieus</a:t>
            </a:r>
            <a:r>
              <a:rPr lang="en-US" altLang="zh-TW" sz="2400" dirty="0">
                <a:solidFill>
                  <a:schemeClr val="tx2"/>
                </a:solidFill>
              </a:rPr>
              <a:t> </a:t>
            </a:r>
            <a:r>
              <a:rPr lang="zh-TW" altLang="en-US" sz="2400" dirty="0">
                <a:solidFill>
                  <a:schemeClr val="tx2"/>
                </a:solidFill>
              </a:rPr>
              <a:t>型轉子。</a:t>
            </a:r>
            <a:br>
              <a:rPr lang="en-US" altLang="zh-TW" sz="2400" dirty="0">
                <a:solidFill>
                  <a:schemeClr val="tx2"/>
                </a:solidFill>
              </a:rPr>
            </a:br>
            <a:r>
              <a:rPr lang="en-US" altLang="zh-TW" sz="2400" dirty="0" err="1">
                <a:solidFill>
                  <a:schemeClr val="tx2"/>
                </a:solidFill>
              </a:rPr>
              <a:t>Darrieus</a:t>
            </a:r>
            <a:r>
              <a:rPr lang="en-US" altLang="zh-TW" sz="2400" dirty="0">
                <a:solidFill>
                  <a:schemeClr val="tx2"/>
                </a:solidFill>
              </a:rPr>
              <a:t> type rotor located in Altamont Pass, California, USA.</a:t>
            </a:r>
            <a:endParaRPr lang="zh-TW" altLang="en-US" sz="2400" dirty="0">
              <a:solidFill>
                <a:schemeClr val="tx2"/>
              </a:solidFill>
            </a:endParaRPr>
          </a:p>
        </p:txBody>
      </p:sp>
      <p:pic>
        <p:nvPicPr>
          <p:cNvPr id="21506" name="Picture 2"/>
          <p:cNvPicPr>
            <a:picLocks noGrp="1" noChangeAspect="1" noChangeArrowheads="1"/>
          </p:cNvPicPr>
          <p:nvPr>
            <p:ph idx="1"/>
          </p:nvPr>
        </p:nvPicPr>
        <p:blipFill>
          <a:blip r:embed="rId2" cstate="print"/>
          <a:stretch>
            <a:fillRect/>
          </a:stretch>
        </p:blipFill>
        <p:spPr bwMode="auto">
          <a:xfrm>
            <a:off x="2816870" y="1340768"/>
            <a:ext cx="3510260" cy="470755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282812"/>
            <a:ext cx="6858000" cy="595536"/>
          </a:xfrm>
        </p:spPr>
        <p:txBody>
          <a:bodyPr>
            <a:noAutofit/>
          </a:bodyPr>
          <a:lstStyle/>
          <a:p>
            <a:r>
              <a:rPr lang="zh-TW" altLang="en-US" sz="2400" dirty="0">
                <a:solidFill>
                  <a:schemeClr val="tx2"/>
                </a:solidFill>
              </a:rPr>
              <a:t>風能儲存及經濟性</a:t>
            </a:r>
            <a:r>
              <a:rPr lang="en-US" altLang="zh-TW" sz="2400" dirty="0">
                <a:solidFill>
                  <a:schemeClr val="tx2"/>
                </a:solidFill>
              </a:rPr>
              <a:t>Wind energy storage and economics</a:t>
            </a:r>
            <a:endParaRPr lang="zh-TW" altLang="en-US" sz="2400" dirty="0">
              <a:solidFill>
                <a:schemeClr val="tx2"/>
              </a:solidFill>
            </a:endParaRPr>
          </a:p>
        </p:txBody>
      </p:sp>
      <p:sp>
        <p:nvSpPr>
          <p:cNvPr id="3" name="內容版面配置區 2"/>
          <p:cNvSpPr>
            <a:spLocks noGrp="1"/>
          </p:cNvSpPr>
          <p:nvPr>
            <p:ph idx="1"/>
          </p:nvPr>
        </p:nvSpPr>
        <p:spPr>
          <a:xfrm>
            <a:off x="179512" y="1268760"/>
            <a:ext cx="8784976" cy="4903440"/>
          </a:xfrm>
        </p:spPr>
        <p:txBody>
          <a:bodyPr/>
          <a:lstStyle/>
          <a:p>
            <a:r>
              <a:rPr lang="zh-TW" altLang="en-US" dirty="0"/>
              <a:t>儲存是風力場重要議題之一；由於風的</a:t>
            </a:r>
            <a:r>
              <a:rPr lang="zh-TW" altLang="en-US" dirty="0">
                <a:solidFill>
                  <a:schemeClr val="accent3"/>
                </a:solidFill>
              </a:rPr>
              <a:t>易變性</a:t>
            </a:r>
            <a:r>
              <a:rPr lang="zh-TW" altLang="en-US" dirty="0"/>
              <a:t>，電能輸出很難排定及預測。</a:t>
            </a:r>
            <a:endParaRPr lang="en-US" altLang="zh-TW" dirty="0"/>
          </a:p>
          <a:p>
            <a:r>
              <a:rPr lang="en-US" altLang="zh-TW" dirty="0"/>
              <a:t>Storage is one of the important issues in wind farms; due to the variability of wind, electrical energy output is difficult to schedule and predict.</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33</a:t>
            </a:fld>
            <a:endParaRPr lang="zh-TW" altLang="en-US"/>
          </a:p>
        </p:txBody>
      </p:sp>
      <p:pic>
        <p:nvPicPr>
          <p:cNvPr id="7" name="Picture 2"/>
          <p:cNvPicPr>
            <a:picLocks noChangeAspect="1" noChangeArrowheads="1"/>
          </p:cNvPicPr>
          <p:nvPr/>
        </p:nvPicPr>
        <p:blipFill>
          <a:blip r:embed="rId2" cstate="print"/>
          <a:srcRect/>
          <a:stretch>
            <a:fillRect/>
          </a:stretch>
        </p:blipFill>
        <p:spPr bwMode="auto">
          <a:xfrm>
            <a:off x="2753705" y="3069767"/>
            <a:ext cx="3636590" cy="34605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3554" name="Picture 2"/>
          <p:cNvPicPr>
            <a:picLocks noGrp="1" noChangeAspect="1" noChangeArrowheads="1"/>
          </p:cNvPicPr>
          <p:nvPr>
            <p:ph idx="1"/>
          </p:nvPr>
        </p:nvPicPr>
        <p:blipFill>
          <a:blip r:embed="rId2" cstate="print"/>
          <a:srcRect/>
          <a:stretch>
            <a:fillRect/>
          </a:stretch>
        </p:blipFill>
        <p:spPr bwMode="auto">
          <a:xfrm>
            <a:off x="1965047" y="216619"/>
            <a:ext cx="5213906" cy="630872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34</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2"/>
                </a:solidFill>
              </a:rPr>
              <a:t>水力發電</a:t>
            </a:r>
            <a:r>
              <a:rPr lang="en-US" altLang="zh-TW" dirty="0">
                <a:solidFill>
                  <a:schemeClr val="tx2"/>
                </a:solidFill>
              </a:rPr>
              <a:t>hydroelectric power</a:t>
            </a:r>
            <a:endParaRPr lang="zh-TW" altLang="en-US" dirty="0">
              <a:solidFill>
                <a:schemeClr val="tx2"/>
              </a:solidFill>
            </a:endParaRPr>
          </a:p>
        </p:txBody>
      </p:sp>
      <p:sp>
        <p:nvSpPr>
          <p:cNvPr id="3" name="內容版面配置區 2"/>
          <p:cNvSpPr>
            <a:spLocks noGrp="1"/>
          </p:cNvSpPr>
          <p:nvPr>
            <p:ph idx="1"/>
          </p:nvPr>
        </p:nvSpPr>
        <p:spPr/>
        <p:txBody>
          <a:bodyPr/>
          <a:lstStyle/>
          <a:p>
            <a:r>
              <a:rPr lang="zh-TW" altLang="en-US" dirty="0"/>
              <a:t>根據歷史記載，</a:t>
            </a:r>
            <a:r>
              <a:rPr lang="zh-TW" altLang="en-US" dirty="0">
                <a:solidFill>
                  <a:schemeClr val="accent3"/>
                </a:solidFill>
              </a:rPr>
              <a:t>水力發電</a:t>
            </a:r>
            <a:r>
              <a:rPr lang="zh-TW" altLang="en-US" dirty="0"/>
              <a:t>是幾世紀以來藉由控制水來作有用的功</a:t>
            </a:r>
            <a:r>
              <a:rPr lang="en-US" altLang="zh-TW" dirty="0"/>
              <a:t>——</a:t>
            </a:r>
            <a:r>
              <a:rPr lang="zh-TW" altLang="en-US" dirty="0"/>
              <a:t>如碾磨穀物、鋸木材及提供電能做一些其他的工作。</a:t>
            </a:r>
            <a:endParaRPr lang="en-US" altLang="zh-TW" dirty="0"/>
          </a:p>
          <a:p>
            <a:endParaRPr lang="en-US" altLang="zh-TW" dirty="0"/>
          </a:p>
          <a:p>
            <a:r>
              <a:rPr lang="zh-TW" altLang="en-US" dirty="0"/>
              <a:t>雖然水力發電不會產生污染，但其對生態環境卻會造成影響。水壩可能引起氾濫，淹沒大片的陸地。</a:t>
            </a:r>
            <a:endParaRPr lang="en-US" altLang="zh-TW" dirty="0"/>
          </a:p>
          <a:p>
            <a:r>
              <a:rPr lang="en-US" altLang="zh-TW" dirty="0"/>
              <a:t>According to historical records, hydropower has been used for centuries by controlling water to do useful work - such as grinding grain, sawing lumber and providing electricity for other tasks.</a:t>
            </a:r>
          </a:p>
          <a:p>
            <a:endParaRPr lang="en-US" altLang="zh-TW" dirty="0"/>
          </a:p>
          <a:p>
            <a:r>
              <a:rPr lang="en-US" altLang="zh-TW" dirty="0"/>
              <a:t>Although hydropower does not produce pollution, it does have an impact on the ecological environment. Dams can cause flooding that inundates large areas of land.</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35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457200" y="825909"/>
            <a:ext cx="8229600" cy="527761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36</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8" name="Picture 2"/>
          <p:cNvPicPr>
            <a:picLocks noGrp="1" noChangeAspect="1" noChangeArrowheads="1"/>
          </p:cNvPicPr>
          <p:nvPr>
            <p:ph idx="1"/>
          </p:nvPr>
        </p:nvPicPr>
        <p:blipFill>
          <a:blip r:embed="rId2" cstate="print"/>
          <a:srcRect/>
          <a:stretch>
            <a:fillRect/>
          </a:stretch>
        </p:blipFill>
        <p:spPr bwMode="auto">
          <a:xfrm>
            <a:off x="457200" y="825909"/>
            <a:ext cx="8229600" cy="527761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37</a:t>
            </a:fld>
            <a:endParaRPr lang="zh-TW" altLang="en-US"/>
          </a:p>
        </p:txBody>
      </p:sp>
      <p:sp>
        <p:nvSpPr>
          <p:cNvPr id="3" name="TextBox 2">
            <a:extLst>
              <a:ext uri="{FF2B5EF4-FFF2-40B4-BE49-F238E27FC236}">
                <a16:creationId xmlns:a16="http://schemas.microsoft.com/office/drawing/2014/main" id="{D317FFBA-5AB7-EF53-A47F-B12819EBF9BE}"/>
              </a:ext>
            </a:extLst>
          </p:cNvPr>
          <p:cNvSpPr txBox="1"/>
          <p:nvPr/>
        </p:nvSpPr>
        <p:spPr>
          <a:xfrm>
            <a:off x="457200" y="1196752"/>
            <a:ext cx="8229600" cy="2031325"/>
          </a:xfrm>
          <a:prstGeom prst="rect">
            <a:avLst/>
          </a:prstGeom>
          <a:solidFill>
            <a:schemeClr val="bg1"/>
          </a:solidFill>
        </p:spPr>
        <p:txBody>
          <a:bodyPr wrap="square" rtlCol="0">
            <a:spAutoFit/>
          </a:bodyPr>
          <a:lstStyle/>
          <a:p>
            <a:r>
              <a:rPr lang="en-TW" dirty="0"/>
              <a:t>Pumping water.</a:t>
            </a:r>
          </a:p>
          <a:p>
            <a:endParaRPr lang="en-TW" dirty="0"/>
          </a:p>
          <a:p>
            <a:r>
              <a:rPr lang="en-TW" dirty="0"/>
              <a:t>Suppose 60 square meter (16,000 Gallons) of water to be pumped in 8 hours to a height of 5 meters. What power is needed by the motor?</a:t>
            </a:r>
          </a:p>
          <a:p>
            <a:endParaRPr lang="en-TW" dirty="0"/>
          </a:p>
          <a:p>
            <a:r>
              <a:rPr lang="en-TW" dirty="0"/>
              <a:t>We write the power equation = work divided by time in terms of the water density, volume, height to be reached, acceleration due to gravity and time.</a:t>
            </a:r>
          </a:p>
        </p:txBody>
      </p:sp>
      <p:sp>
        <p:nvSpPr>
          <p:cNvPr id="4" name="TextBox 3">
            <a:extLst>
              <a:ext uri="{FF2B5EF4-FFF2-40B4-BE49-F238E27FC236}">
                <a16:creationId xmlns:a16="http://schemas.microsoft.com/office/drawing/2014/main" id="{5A60B158-AC7F-CF78-D929-FFB3856AFB72}"/>
              </a:ext>
            </a:extLst>
          </p:cNvPr>
          <p:cNvSpPr txBox="1"/>
          <p:nvPr/>
        </p:nvSpPr>
        <p:spPr>
          <a:xfrm>
            <a:off x="457201" y="5354127"/>
            <a:ext cx="8229600" cy="923330"/>
          </a:xfrm>
          <a:prstGeom prst="rect">
            <a:avLst/>
          </a:prstGeom>
          <a:solidFill>
            <a:schemeClr val="bg1"/>
          </a:solidFill>
        </p:spPr>
        <p:txBody>
          <a:bodyPr wrap="square" rtlCol="0">
            <a:spAutoFit/>
          </a:bodyPr>
          <a:lstStyle/>
          <a:p>
            <a:r>
              <a:rPr lang="en-TW" dirty="0"/>
              <a:t>If the motor were operated at 60% efficiency, then 170 Watts are needed. This pumping could be achieved by a 175 Watt solar battery </a:t>
            </a:r>
            <a:r>
              <a:rPr lang="en-TW"/>
              <a:t>array.</a:t>
            </a:r>
          </a:p>
          <a:p>
            <a:endParaRPr lang="en-TW" dirty="0"/>
          </a:p>
        </p:txBody>
      </p:sp>
    </p:spTree>
    <p:extLst>
      <p:ext uri="{BB962C8B-B14F-4D97-AF65-F5344CB8AC3E}">
        <p14:creationId xmlns:p14="http://schemas.microsoft.com/office/powerpoint/2010/main" val="225777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5602" name="Picture 2"/>
          <p:cNvPicPr>
            <a:picLocks noGrp="1" noChangeAspect="1" noChangeArrowheads="1"/>
          </p:cNvPicPr>
          <p:nvPr>
            <p:ph idx="1"/>
          </p:nvPr>
        </p:nvPicPr>
        <p:blipFill>
          <a:blip r:embed="rId2" cstate="print"/>
          <a:srcRect/>
          <a:stretch>
            <a:fillRect/>
          </a:stretch>
        </p:blipFill>
        <p:spPr bwMode="auto">
          <a:xfrm>
            <a:off x="1619672" y="404664"/>
            <a:ext cx="6162579" cy="600206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38</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solidFill>
                  <a:schemeClr val="tx2"/>
                </a:solidFill>
              </a:rPr>
              <a:t>Hoover dam</a:t>
            </a:r>
            <a:endParaRPr lang="zh-TW" altLang="en-US" dirty="0">
              <a:solidFill>
                <a:schemeClr val="tx2"/>
              </a:solidFill>
            </a:endParaRPr>
          </a:p>
        </p:txBody>
      </p:sp>
      <p:pic>
        <p:nvPicPr>
          <p:cNvPr id="26626" name="Picture 2"/>
          <p:cNvPicPr>
            <a:picLocks noGrp="1" noChangeAspect="1" noChangeArrowheads="1"/>
          </p:cNvPicPr>
          <p:nvPr>
            <p:ph idx="1"/>
          </p:nvPr>
        </p:nvPicPr>
        <p:blipFill>
          <a:blip r:embed="rId2" cstate="print"/>
          <a:stretch>
            <a:fillRect/>
          </a:stretch>
        </p:blipFill>
        <p:spPr bwMode="auto">
          <a:xfrm>
            <a:off x="179388" y="914655"/>
            <a:ext cx="8785225" cy="525093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39</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7" name="Picture 3"/>
          <p:cNvPicPr>
            <a:picLocks noGrp="1" noChangeAspect="1" noChangeArrowheads="1"/>
          </p:cNvPicPr>
          <p:nvPr>
            <p:ph idx="1"/>
          </p:nvPr>
        </p:nvPicPr>
        <p:blipFill>
          <a:blip r:embed="rId2" cstate="print"/>
          <a:srcRect/>
          <a:stretch>
            <a:fillRect/>
          </a:stretch>
        </p:blipFill>
        <p:spPr bwMode="auto">
          <a:xfrm>
            <a:off x="501488" y="712168"/>
            <a:ext cx="8177056" cy="583247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a:t>
            </a:fld>
            <a:endParaRPr lang="zh-TW" altLang="en-US"/>
          </a:p>
        </p:txBody>
      </p:sp>
      <p:sp>
        <p:nvSpPr>
          <p:cNvPr id="3" name="TextBox 2">
            <a:extLst>
              <a:ext uri="{FF2B5EF4-FFF2-40B4-BE49-F238E27FC236}">
                <a16:creationId xmlns:a16="http://schemas.microsoft.com/office/drawing/2014/main" id="{FEAB24DB-83B6-6FCA-A07C-3F49230E5F57}"/>
              </a:ext>
            </a:extLst>
          </p:cNvPr>
          <p:cNvSpPr txBox="1"/>
          <p:nvPr/>
        </p:nvSpPr>
        <p:spPr>
          <a:xfrm>
            <a:off x="474313" y="2636912"/>
            <a:ext cx="594073" cy="369332"/>
          </a:xfrm>
          <a:prstGeom prst="rect">
            <a:avLst/>
          </a:prstGeom>
          <a:noFill/>
        </p:spPr>
        <p:txBody>
          <a:bodyPr wrap="none" rtlCol="0">
            <a:spAutoFit/>
          </a:bodyPr>
          <a:lstStyle/>
          <a:p>
            <a:r>
              <a:rPr lang="en-TW" dirty="0"/>
              <a:t>Cost</a:t>
            </a:r>
          </a:p>
        </p:txBody>
      </p:sp>
      <p:sp>
        <p:nvSpPr>
          <p:cNvPr id="4" name="TextBox 3">
            <a:extLst>
              <a:ext uri="{FF2B5EF4-FFF2-40B4-BE49-F238E27FC236}">
                <a16:creationId xmlns:a16="http://schemas.microsoft.com/office/drawing/2014/main" id="{E5A4960F-B1E5-0F53-439E-ABC05B684547}"/>
              </a:ext>
            </a:extLst>
          </p:cNvPr>
          <p:cNvSpPr txBox="1"/>
          <p:nvPr/>
        </p:nvSpPr>
        <p:spPr>
          <a:xfrm>
            <a:off x="3289499" y="3006244"/>
            <a:ext cx="2601033" cy="369332"/>
          </a:xfrm>
          <a:prstGeom prst="rect">
            <a:avLst/>
          </a:prstGeom>
          <a:noFill/>
        </p:spPr>
        <p:txBody>
          <a:bodyPr wrap="none" rtlCol="0">
            <a:spAutoFit/>
          </a:bodyPr>
          <a:lstStyle/>
          <a:p>
            <a:r>
              <a:rPr lang="en-US" dirty="0"/>
              <a:t>P</a:t>
            </a:r>
            <a:r>
              <a:rPr lang="en-TW" dirty="0"/>
              <a:t>roduction over the years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3000" y="479364"/>
            <a:ext cx="6858000" cy="595536"/>
          </a:xfrm>
        </p:spPr>
        <p:txBody>
          <a:bodyPr>
            <a:normAutofit fontScale="90000"/>
          </a:bodyPr>
          <a:lstStyle/>
          <a:p>
            <a:r>
              <a:rPr lang="zh-TW" altLang="en-US" dirty="0">
                <a:solidFill>
                  <a:schemeClr val="tx2"/>
                </a:solidFill>
              </a:rPr>
              <a:t>水電能量系統</a:t>
            </a:r>
            <a:r>
              <a:rPr lang="en-US" altLang="zh-TW" dirty="0">
                <a:solidFill>
                  <a:schemeClr val="tx2"/>
                </a:solidFill>
              </a:rPr>
              <a:t> Hydropower energy system</a:t>
            </a:r>
            <a:endParaRPr lang="zh-TW" altLang="en-US" dirty="0">
              <a:solidFill>
                <a:schemeClr val="tx2"/>
              </a:solidFill>
            </a:endParaRPr>
          </a:p>
        </p:txBody>
      </p:sp>
      <p:sp>
        <p:nvSpPr>
          <p:cNvPr id="3" name="內容版面配置區 2"/>
          <p:cNvSpPr>
            <a:spLocks noGrp="1"/>
          </p:cNvSpPr>
          <p:nvPr>
            <p:ph idx="1"/>
          </p:nvPr>
        </p:nvSpPr>
        <p:spPr>
          <a:xfrm>
            <a:off x="179512" y="1484784"/>
            <a:ext cx="8784976" cy="4687416"/>
          </a:xfrm>
        </p:spPr>
        <p:txBody>
          <a:bodyPr/>
          <a:lstStyle/>
          <a:p>
            <a:r>
              <a:rPr lang="zh-TW" altLang="en-US" dirty="0"/>
              <a:t>簡單的水力電廠模型，水流是透過一條很大的</a:t>
            </a:r>
            <a:r>
              <a:rPr lang="zh-TW" altLang="en-US" dirty="0">
                <a:solidFill>
                  <a:schemeClr val="accent3"/>
                </a:solidFill>
              </a:rPr>
              <a:t>壓力水管 </a:t>
            </a:r>
            <a:r>
              <a:rPr lang="en-US" altLang="zh-TW" dirty="0">
                <a:solidFill>
                  <a:schemeClr val="accent3"/>
                </a:solidFill>
              </a:rPr>
              <a:t>( penstock) </a:t>
            </a:r>
            <a:r>
              <a:rPr lang="zh-TW" altLang="en-US" dirty="0"/>
              <a:t>自水壩引入發電廠，推動反動式或衝擊式渦輪機。</a:t>
            </a:r>
            <a:endParaRPr lang="en-US" altLang="zh-TW" dirty="0"/>
          </a:p>
          <a:p>
            <a:r>
              <a:rPr lang="zh-TW" altLang="en-US" dirty="0"/>
              <a:t>輸出電力是「水頭」</a:t>
            </a:r>
            <a:r>
              <a:rPr lang="en-US" altLang="zh-TW" dirty="0"/>
              <a:t>(head) </a:t>
            </a:r>
            <a:r>
              <a:rPr lang="zh-TW" altLang="en-US" dirty="0"/>
              <a:t>和水流速率兩者的函數。</a:t>
            </a:r>
            <a:endParaRPr lang="en-US" altLang="zh-TW" dirty="0"/>
          </a:p>
          <a:p>
            <a:r>
              <a:rPr lang="zh-TW" altLang="en-US" dirty="0"/>
              <a:t>水頭是指從最高的水庫水位到產生動力渦輪機的距離。</a:t>
            </a:r>
            <a:endParaRPr lang="en-US" altLang="zh-TW" dirty="0"/>
          </a:p>
          <a:p>
            <a:r>
              <a:rPr lang="en-US" altLang="zh-TW" dirty="0"/>
              <a:t>In a simple hydroelectric power plant model, water flows from a dam into the power plant through a large penstock, driving a reaction or impulse turbine.</a:t>
            </a:r>
          </a:p>
          <a:p>
            <a:r>
              <a:rPr lang="en-US" altLang="zh-TW" dirty="0"/>
              <a:t>The power output is a function of both head and water flow rate.</a:t>
            </a:r>
          </a:p>
          <a:p>
            <a:r>
              <a:rPr lang="en-US" altLang="zh-TW" dirty="0"/>
              <a:t>Head is the distance from the highest reservoir water level to the turbine that produces power.</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40</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7650" name="Picture 2"/>
          <p:cNvPicPr>
            <a:picLocks noGrp="1" noChangeAspect="1" noChangeArrowheads="1"/>
          </p:cNvPicPr>
          <p:nvPr>
            <p:ph idx="1"/>
          </p:nvPr>
        </p:nvPicPr>
        <p:blipFill>
          <a:blip r:embed="rId2" cstate="print"/>
          <a:stretch>
            <a:fillRect/>
          </a:stretch>
        </p:blipFill>
        <p:spPr bwMode="auto">
          <a:xfrm>
            <a:off x="179388" y="1103246"/>
            <a:ext cx="8785225" cy="4873757"/>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41</a:t>
            </a:fld>
            <a:endParaRPr lang="zh-TW" altLang="en-US"/>
          </a:p>
        </p:txBody>
      </p:sp>
      <p:sp>
        <p:nvSpPr>
          <p:cNvPr id="3" name="TextBox 2">
            <a:extLst>
              <a:ext uri="{FF2B5EF4-FFF2-40B4-BE49-F238E27FC236}">
                <a16:creationId xmlns:a16="http://schemas.microsoft.com/office/drawing/2014/main" id="{A86CE140-AC2C-489D-612B-EF99DC8E2B13}"/>
              </a:ext>
            </a:extLst>
          </p:cNvPr>
          <p:cNvSpPr txBox="1"/>
          <p:nvPr/>
        </p:nvSpPr>
        <p:spPr>
          <a:xfrm>
            <a:off x="899592" y="2348880"/>
            <a:ext cx="1021626" cy="369332"/>
          </a:xfrm>
          <a:prstGeom prst="rect">
            <a:avLst/>
          </a:prstGeom>
          <a:noFill/>
        </p:spPr>
        <p:txBody>
          <a:bodyPr wrap="none" rtlCol="0">
            <a:spAutoFit/>
          </a:bodyPr>
          <a:lstStyle/>
          <a:p>
            <a:r>
              <a:rPr lang="en-TW" dirty="0"/>
              <a:t>reservoir</a:t>
            </a:r>
          </a:p>
        </p:txBody>
      </p:sp>
      <p:sp>
        <p:nvSpPr>
          <p:cNvPr id="4" name="TextBox 3">
            <a:extLst>
              <a:ext uri="{FF2B5EF4-FFF2-40B4-BE49-F238E27FC236}">
                <a16:creationId xmlns:a16="http://schemas.microsoft.com/office/drawing/2014/main" id="{306DD865-B33D-CB68-85DD-2FC6FF03CD80}"/>
              </a:ext>
            </a:extLst>
          </p:cNvPr>
          <p:cNvSpPr txBox="1"/>
          <p:nvPr/>
        </p:nvSpPr>
        <p:spPr>
          <a:xfrm>
            <a:off x="2483768" y="4149080"/>
            <a:ext cx="1208088" cy="369332"/>
          </a:xfrm>
          <a:prstGeom prst="rect">
            <a:avLst/>
          </a:prstGeom>
          <a:noFill/>
        </p:spPr>
        <p:txBody>
          <a:bodyPr wrap="none" rtlCol="0">
            <a:spAutoFit/>
          </a:bodyPr>
          <a:lstStyle/>
          <a:p>
            <a:r>
              <a:rPr lang="en-US" dirty="0"/>
              <a:t>F</a:t>
            </a:r>
            <a:r>
              <a:rPr lang="en-TW" dirty="0"/>
              <a:t>low tubes</a:t>
            </a:r>
          </a:p>
        </p:txBody>
      </p:sp>
      <p:sp>
        <p:nvSpPr>
          <p:cNvPr id="6" name="TextBox 5">
            <a:extLst>
              <a:ext uri="{FF2B5EF4-FFF2-40B4-BE49-F238E27FC236}">
                <a16:creationId xmlns:a16="http://schemas.microsoft.com/office/drawing/2014/main" id="{0FF928F5-17FD-F505-71F7-06E6B10FBEBC}"/>
              </a:ext>
            </a:extLst>
          </p:cNvPr>
          <p:cNvSpPr txBox="1"/>
          <p:nvPr/>
        </p:nvSpPr>
        <p:spPr>
          <a:xfrm>
            <a:off x="5148064" y="2718212"/>
            <a:ext cx="875561" cy="369332"/>
          </a:xfrm>
          <a:prstGeom prst="rect">
            <a:avLst/>
          </a:prstGeom>
          <a:noFill/>
        </p:spPr>
        <p:txBody>
          <a:bodyPr wrap="none" rtlCol="0">
            <a:spAutoFit/>
          </a:bodyPr>
          <a:lstStyle/>
          <a:p>
            <a:r>
              <a:rPr lang="en-TW" dirty="0"/>
              <a:t>turbine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8674" name="Picture 2"/>
          <p:cNvPicPr>
            <a:picLocks noGrp="1" noChangeAspect="1" noChangeArrowheads="1"/>
          </p:cNvPicPr>
          <p:nvPr>
            <p:ph idx="1"/>
          </p:nvPr>
        </p:nvPicPr>
        <p:blipFill>
          <a:blip r:embed="rId2" cstate="print"/>
          <a:srcRect/>
          <a:stretch>
            <a:fillRect/>
          </a:stretch>
        </p:blipFill>
        <p:spPr bwMode="auto">
          <a:xfrm>
            <a:off x="457200" y="1484784"/>
            <a:ext cx="8229600" cy="3616799"/>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42</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9698" name="Picture 2"/>
          <p:cNvPicPr>
            <a:picLocks noGrp="1" noChangeAspect="1" noChangeArrowheads="1"/>
          </p:cNvPicPr>
          <p:nvPr>
            <p:ph idx="1"/>
          </p:nvPr>
        </p:nvPicPr>
        <p:blipFill>
          <a:blip r:embed="rId2" cstate="print"/>
          <a:srcRect/>
          <a:stretch>
            <a:fillRect/>
          </a:stretch>
        </p:blipFill>
        <p:spPr bwMode="auto">
          <a:xfrm>
            <a:off x="457200" y="431643"/>
            <a:ext cx="8229600" cy="5634352"/>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43</a:t>
            </a:fld>
            <a:endParaRPr lang="zh-TW" altLang="en-US"/>
          </a:p>
        </p:txBody>
      </p:sp>
      <p:sp>
        <p:nvSpPr>
          <p:cNvPr id="3" name="TextBox 2">
            <a:extLst>
              <a:ext uri="{FF2B5EF4-FFF2-40B4-BE49-F238E27FC236}">
                <a16:creationId xmlns:a16="http://schemas.microsoft.com/office/drawing/2014/main" id="{0C26D7D0-253B-EDBD-6D33-EF80CF0C3DC1}"/>
              </a:ext>
            </a:extLst>
          </p:cNvPr>
          <p:cNvSpPr txBox="1"/>
          <p:nvPr/>
        </p:nvSpPr>
        <p:spPr>
          <a:xfrm>
            <a:off x="7777142" y="2204864"/>
            <a:ext cx="1339149" cy="369332"/>
          </a:xfrm>
          <a:prstGeom prst="rect">
            <a:avLst/>
          </a:prstGeom>
          <a:noFill/>
        </p:spPr>
        <p:txBody>
          <a:bodyPr wrap="none" rtlCol="0">
            <a:spAutoFit/>
          </a:bodyPr>
          <a:lstStyle/>
          <a:p>
            <a:r>
              <a:rPr lang="en-US" dirty="0"/>
              <a:t>F</a:t>
            </a:r>
            <a:r>
              <a:rPr lang="en-TW" dirty="0"/>
              <a:t>ixed blades</a:t>
            </a:r>
          </a:p>
        </p:txBody>
      </p:sp>
      <p:sp>
        <p:nvSpPr>
          <p:cNvPr id="4" name="TextBox 3">
            <a:extLst>
              <a:ext uri="{FF2B5EF4-FFF2-40B4-BE49-F238E27FC236}">
                <a16:creationId xmlns:a16="http://schemas.microsoft.com/office/drawing/2014/main" id="{26E48D31-799E-F27A-A94E-DAD4804D020F}"/>
              </a:ext>
            </a:extLst>
          </p:cNvPr>
          <p:cNvSpPr txBox="1"/>
          <p:nvPr/>
        </p:nvSpPr>
        <p:spPr>
          <a:xfrm>
            <a:off x="7588638" y="3429000"/>
            <a:ext cx="1555362" cy="369332"/>
          </a:xfrm>
          <a:prstGeom prst="rect">
            <a:avLst/>
          </a:prstGeom>
          <a:noFill/>
        </p:spPr>
        <p:txBody>
          <a:bodyPr wrap="none" rtlCol="0">
            <a:spAutoFit/>
          </a:bodyPr>
          <a:lstStyle/>
          <a:p>
            <a:r>
              <a:rPr lang="en-US" dirty="0"/>
              <a:t>T</a:t>
            </a:r>
            <a:r>
              <a:rPr lang="en-TW" dirty="0"/>
              <a:t>urning blades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solidFill>
                  <a:schemeClr val="tx2"/>
                </a:solidFill>
              </a:rPr>
              <a:t>Pelton </a:t>
            </a:r>
            <a:r>
              <a:rPr lang="zh-TW" altLang="en-US" dirty="0">
                <a:solidFill>
                  <a:schemeClr val="tx2"/>
                </a:solidFill>
              </a:rPr>
              <a:t>水輪機。</a:t>
            </a:r>
            <a:r>
              <a:rPr lang="en-US" altLang="zh-TW" dirty="0">
                <a:solidFill>
                  <a:schemeClr val="tx2"/>
                </a:solidFill>
              </a:rPr>
              <a:t>Pelton turbine.</a:t>
            </a:r>
            <a:endParaRPr lang="zh-TW" altLang="en-US" dirty="0">
              <a:solidFill>
                <a:schemeClr val="tx2"/>
              </a:solidFill>
            </a:endParaRPr>
          </a:p>
        </p:txBody>
      </p:sp>
      <p:pic>
        <p:nvPicPr>
          <p:cNvPr id="30722" name="Picture 2"/>
          <p:cNvPicPr>
            <a:picLocks noGrp="1" noChangeAspect="1" noChangeArrowheads="1"/>
          </p:cNvPicPr>
          <p:nvPr>
            <p:ph idx="1"/>
          </p:nvPr>
        </p:nvPicPr>
        <p:blipFill>
          <a:blip r:embed="rId2" cstate="print"/>
          <a:stretch>
            <a:fillRect/>
          </a:stretch>
        </p:blipFill>
        <p:spPr bwMode="auto">
          <a:xfrm>
            <a:off x="1787620" y="980728"/>
            <a:ext cx="5568760" cy="5004021"/>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44</a:t>
            </a:fld>
            <a:endParaRPr lang="zh-TW" altLang="en-US"/>
          </a:p>
        </p:txBody>
      </p:sp>
      <p:sp>
        <p:nvSpPr>
          <p:cNvPr id="3" name="TextBox 2">
            <a:extLst>
              <a:ext uri="{FF2B5EF4-FFF2-40B4-BE49-F238E27FC236}">
                <a16:creationId xmlns:a16="http://schemas.microsoft.com/office/drawing/2014/main" id="{0B5E770B-F942-9960-A3CD-693D56C3FF99}"/>
              </a:ext>
            </a:extLst>
          </p:cNvPr>
          <p:cNvSpPr txBox="1"/>
          <p:nvPr/>
        </p:nvSpPr>
        <p:spPr>
          <a:xfrm>
            <a:off x="3347864" y="5692606"/>
            <a:ext cx="776366" cy="369332"/>
          </a:xfrm>
          <a:prstGeom prst="rect">
            <a:avLst/>
          </a:prstGeom>
          <a:noFill/>
        </p:spPr>
        <p:txBody>
          <a:bodyPr wrap="none" rtlCol="0">
            <a:spAutoFit/>
          </a:bodyPr>
          <a:lstStyle/>
          <a:p>
            <a:r>
              <a:rPr lang="en-TW" dirty="0"/>
              <a:t>nozzle</a:t>
            </a:r>
          </a:p>
        </p:txBody>
      </p:sp>
      <p:sp>
        <p:nvSpPr>
          <p:cNvPr id="4" name="TextBox 3">
            <a:extLst>
              <a:ext uri="{FF2B5EF4-FFF2-40B4-BE49-F238E27FC236}">
                <a16:creationId xmlns:a16="http://schemas.microsoft.com/office/drawing/2014/main" id="{D9350F7B-21FD-C127-859D-17DC6E0B679B}"/>
              </a:ext>
            </a:extLst>
          </p:cNvPr>
          <p:cNvSpPr txBox="1"/>
          <p:nvPr/>
        </p:nvSpPr>
        <p:spPr>
          <a:xfrm>
            <a:off x="1403648" y="4149080"/>
            <a:ext cx="1832361" cy="369332"/>
          </a:xfrm>
          <a:prstGeom prst="rect">
            <a:avLst/>
          </a:prstGeom>
          <a:noFill/>
        </p:spPr>
        <p:txBody>
          <a:bodyPr wrap="none" rtlCol="0">
            <a:spAutoFit/>
          </a:bodyPr>
          <a:lstStyle/>
          <a:p>
            <a:r>
              <a:rPr lang="en-US" dirty="0"/>
              <a:t>P</a:t>
            </a:r>
            <a:r>
              <a:rPr lang="en-TW" dirty="0"/>
              <a:t>ressurized tubes</a:t>
            </a:r>
          </a:p>
        </p:txBody>
      </p:sp>
      <p:sp>
        <p:nvSpPr>
          <p:cNvPr id="6" name="TextBox 5">
            <a:extLst>
              <a:ext uri="{FF2B5EF4-FFF2-40B4-BE49-F238E27FC236}">
                <a16:creationId xmlns:a16="http://schemas.microsoft.com/office/drawing/2014/main" id="{61CC721E-EDBB-A80F-1E87-C87CCFAF2FDE}"/>
              </a:ext>
            </a:extLst>
          </p:cNvPr>
          <p:cNvSpPr txBox="1"/>
          <p:nvPr/>
        </p:nvSpPr>
        <p:spPr>
          <a:xfrm>
            <a:off x="6084168" y="1857154"/>
            <a:ext cx="875561" cy="369332"/>
          </a:xfrm>
          <a:prstGeom prst="rect">
            <a:avLst/>
          </a:prstGeom>
          <a:noFill/>
        </p:spPr>
        <p:txBody>
          <a:bodyPr wrap="none" rtlCol="0">
            <a:spAutoFit/>
          </a:bodyPr>
          <a:lstStyle/>
          <a:p>
            <a:r>
              <a:rPr lang="en-TW" dirty="0"/>
              <a:t>turbine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179512" y="471122"/>
            <a:ext cx="8784976" cy="4392488"/>
          </a:xfrm>
        </p:spPr>
        <p:txBody>
          <a:bodyPr/>
          <a:lstStyle/>
          <a:p>
            <a:r>
              <a:rPr lang="zh-TW" altLang="en-US" dirty="0"/>
              <a:t>現代的水輪機有兩大形式</a:t>
            </a:r>
            <a:r>
              <a:rPr lang="en-US" altLang="zh-TW" dirty="0"/>
              <a:t>—</a:t>
            </a:r>
            <a:r>
              <a:rPr lang="zh-TW" altLang="en-US" dirty="0">
                <a:solidFill>
                  <a:schemeClr val="accent3"/>
                </a:solidFill>
              </a:rPr>
              <a:t>衝擊式</a:t>
            </a:r>
            <a:r>
              <a:rPr lang="zh-TW" altLang="en-US" dirty="0"/>
              <a:t> </a:t>
            </a:r>
            <a:r>
              <a:rPr lang="en-US" altLang="zh-TW" dirty="0"/>
              <a:t>(impulse) </a:t>
            </a:r>
            <a:r>
              <a:rPr lang="zh-TW" altLang="en-US" dirty="0"/>
              <a:t>和</a:t>
            </a:r>
            <a:r>
              <a:rPr lang="zh-TW" altLang="en-US" dirty="0">
                <a:solidFill>
                  <a:schemeClr val="accent3"/>
                </a:solidFill>
              </a:rPr>
              <a:t>反動式</a:t>
            </a:r>
            <a:r>
              <a:rPr lang="zh-TW" altLang="en-US" dirty="0"/>
              <a:t> </a:t>
            </a:r>
            <a:r>
              <a:rPr lang="en-US" altLang="zh-TW" dirty="0"/>
              <a:t>(reaction)</a:t>
            </a:r>
            <a:r>
              <a:rPr lang="zh-TW" altLang="en-US" dirty="0"/>
              <a:t>。</a:t>
            </a:r>
            <a:endParaRPr lang="en-US" altLang="zh-TW" dirty="0"/>
          </a:p>
          <a:p>
            <a:r>
              <a:rPr lang="zh-TW" altLang="en-US" dirty="0"/>
              <a:t>最近幾年，發展小型或低水頭發電方式已明顯大幅增加水力發電量，此即所謂的</a:t>
            </a:r>
            <a:r>
              <a:rPr lang="zh-TW" altLang="en-US" dirty="0">
                <a:solidFill>
                  <a:schemeClr val="accent3"/>
                </a:solidFill>
              </a:rPr>
              <a:t>微水力 </a:t>
            </a:r>
            <a:r>
              <a:rPr lang="en-US" altLang="zh-TW" dirty="0">
                <a:solidFill>
                  <a:schemeClr val="accent3"/>
                </a:solidFill>
              </a:rPr>
              <a:t>(micro-hydro)</a:t>
            </a:r>
            <a:r>
              <a:rPr lang="zh-TW" altLang="en-US" dirty="0"/>
              <a:t>。</a:t>
            </a:r>
            <a:endParaRPr lang="en-US" altLang="zh-TW" dirty="0"/>
          </a:p>
          <a:p>
            <a:r>
              <a:rPr lang="en-US" altLang="zh-TW" dirty="0"/>
              <a:t>There are two main types of modern hydraulic turbines - impulse and reaction.</a:t>
            </a:r>
          </a:p>
          <a:p>
            <a:r>
              <a:rPr lang="en-US" altLang="zh-TW" dirty="0"/>
              <a:t>In recent years, hydroelectric power generation has been significantly increased by the development of small or low-head power generation methods, so-called micro-hydro.</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45</a:t>
            </a:fld>
            <a:endParaRPr lang="zh-TW" altLang="en-US"/>
          </a:p>
        </p:txBody>
      </p:sp>
      <p:pic>
        <p:nvPicPr>
          <p:cNvPr id="6" name="Picture 2"/>
          <p:cNvPicPr>
            <a:picLocks noChangeAspect="1" noChangeArrowheads="1"/>
          </p:cNvPicPr>
          <p:nvPr/>
        </p:nvPicPr>
        <p:blipFill>
          <a:blip r:embed="rId2" cstate="print"/>
          <a:srcRect/>
          <a:stretch>
            <a:fillRect/>
          </a:stretch>
        </p:blipFill>
        <p:spPr bwMode="auto">
          <a:xfrm>
            <a:off x="1691680" y="3627815"/>
            <a:ext cx="5760640" cy="277348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2050" name="Picture 2"/>
          <p:cNvPicPr>
            <a:picLocks noGrp="1" noChangeAspect="1" noChangeArrowheads="1"/>
          </p:cNvPicPr>
          <p:nvPr>
            <p:ph idx="1"/>
          </p:nvPr>
        </p:nvPicPr>
        <p:blipFill>
          <a:blip r:embed="rId3" cstate="print"/>
          <a:srcRect/>
          <a:stretch>
            <a:fillRect/>
          </a:stretch>
        </p:blipFill>
        <p:spPr bwMode="auto">
          <a:xfrm>
            <a:off x="179513" y="544440"/>
            <a:ext cx="8770834" cy="5297743"/>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5</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solidFill>
                  <a:schemeClr val="tx2"/>
                </a:solidFill>
              </a:rPr>
              <a:t>太陽電池原理</a:t>
            </a:r>
            <a:r>
              <a:rPr lang="en-US" altLang="zh-TW" dirty="0">
                <a:solidFill>
                  <a:schemeClr val="tx2"/>
                </a:solidFill>
              </a:rPr>
              <a:t>Solar cell principle</a:t>
            </a:r>
            <a:endParaRPr lang="zh-TW" altLang="en-US" dirty="0">
              <a:solidFill>
                <a:schemeClr val="tx2"/>
              </a:solidFill>
            </a:endParaRPr>
          </a:p>
        </p:txBody>
      </p:sp>
      <p:sp>
        <p:nvSpPr>
          <p:cNvPr id="3" name="內容版面配置區 2"/>
          <p:cNvSpPr>
            <a:spLocks noGrp="1"/>
          </p:cNvSpPr>
          <p:nvPr>
            <p:ph idx="1"/>
          </p:nvPr>
        </p:nvSpPr>
        <p:spPr>
          <a:xfrm>
            <a:off x="179511" y="797260"/>
            <a:ext cx="8784976" cy="5263480"/>
          </a:xfrm>
        </p:spPr>
        <p:txBody>
          <a:bodyPr/>
          <a:lstStyle/>
          <a:p>
            <a:r>
              <a:rPr lang="en-US" altLang="zh-TW" dirty="0"/>
              <a:t>1887 </a:t>
            </a:r>
            <a:r>
              <a:rPr lang="zh-TW" altLang="en-US" dirty="0"/>
              <a:t>年 </a:t>
            </a:r>
            <a:r>
              <a:rPr lang="en-US" altLang="zh-TW" dirty="0"/>
              <a:t>Heinrich Hertz </a:t>
            </a:r>
            <a:r>
              <a:rPr lang="zh-TW" altLang="en-US" dirty="0"/>
              <a:t>即發現可將光直接轉換成電能的原理，直至</a:t>
            </a:r>
            <a:r>
              <a:rPr lang="en-US" altLang="zh-TW" dirty="0"/>
              <a:t>1905 </a:t>
            </a:r>
            <a:r>
              <a:rPr lang="zh-TW" altLang="en-US" dirty="0"/>
              <a:t>年才被 </a:t>
            </a:r>
            <a:r>
              <a:rPr lang="en-US" altLang="zh-TW" dirty="0"/>
              <a:t>Albert Einstein (</a:t>
            </a:r>
            <a:r>
              <a:rPr lang="zh-TW" altLang="en-US" dirty="0"/>
              <a:t>愛因斯坦</a:t>
            </a:r>
            <a:r>
              <a:rPr lang="en-US" altLang="zh-TW" dirty="0"/>
              <a:t>) </a:t>
            </a:r>
            <a:r>
              <a:rPr lang="zh-TW" altLang="en-US" dirty="0"/>
              <a:t>所解釋，當時觀察到光撞擊金屬會發射出電子，此乃大家所熟知的</a:t>
            </a:r>
            <a:r>
              <a:rPr lang="zh-TW" altLang="en-US" dirty="0">
                <a:solidFill>
                  <a:schemeClr val="accent3"/>
                </a:solidFill>
              </a:rPr>
              <a:t>光電效應 </a:t>
            </a:r>
            <a:r>
              <a:rPr lang="en-US" altLang="zh-TW" dirty="0">
                <a:solidFill>
                  <a:schemeClr val="accent3"/>
                </a:solidFill>
              </a:rPr>
              <a:t>(photoelectric effect)</a:t>
            </a:r>
            <a:r>
              <a:rPr lang="zh-TW" altLang="en-US" dirty="0"/>
              <a:t>。</a:t>
            </a:r>
            <a:endParaRPr lang="en-US" altLang="zh-TW" dirty="0"/>
          </a:p>
          <a:p>
            <a:r>
              <a:rPr lang="en-US" altLang="zh-TW" dirty="0"/>
              <a:t>In 1887, Heinrich Hertz discovered the principle that can directly convert light into electrical energy. The observation was explained by Albert Einstein in 1905. This is the well-known photoelectric effect.</a:t>
            </a:r>
            <a:endParaRPr lang="zh-TW" altLang="en-US" dirty="0"/>
          </a:p>
        </p:txBody>
      </p:sp>
      <p:sp>
        <p:nvSpPr>
          <p:cNvPr id="5" name="投影片編號版面配置區 4"/>
          <p:cNvSpPr>
            <a:spLocks noGrp="1"/>
          </p:cNvSpPr>
          <p:nvPr>
            <p:ph type="sldNum" sz="quarter" idx="12"/>
          </p:nvPr>
        </p:nvSpPr>
        <p:spPr/>
        <p:txBody>
          <a:bodyPr/>
          <a:lstStyle/>
          <a:p>
            <a:fld id="{08EE5728-927D-4899-8F57-AEB4512E7F76}" type="slidenum">
              <a:rPr lang="zh-TW" altLang="en-US" smtClean="0"/>
              <a:pPr/>
              <a:t>6</a:t>
            </a:fld>
            <a:endParaRPr lang="zh-TW" altLang="en-US"/>
          </a:p>
        </p:txBody>
      </p:sp>
      <p:pic>
        <p:nvPicPr>
          <p:cNvPr id="6" name="Picture 2"/>
          <p:cNvPicPr>
            <a:picLocks noChangeAspect="1" noChangeArrowheads="1"/>
          </p:cNvPicPr>
          <p:nvPr/>
        </p:nvPicPr>
        <p:blipFill>
          <a:blip r:embed="rId2" cstate="print"/>
          <a:stretch>
            <a:fillRect/>
          </a:stretch>
        </p:blipFill>
        <p:spPr bwMode="auto">
          <a:xfrm>
            <a:off x="3231476" y="4704439"/>
            <a:ext cx="2681047" cy="1776499"/>
          </a:xfrm>
          <a:prstGeom prst="rect">
            <a:avLst/>
          </a:prstGeom>
          <a:noFill/>
          <a:ln w="9525">
            <a:noFill/>
            <a:miter lim="800000"/>
            <a:headEnd/>
            <a:tailEnd/>
          </a:ln>
        </p:spPr>
      </p:pic>
      <p:sp>
        <p:nvSpPr>
          <p:cNvPr id="7" name="標題 1"/>
          <p:cNvSpPr txBox="1">
            <a:spLocks/>
          </p:cNvSpPr>
          <p:nvPr/>
        </p:nvSpPr>
        <p:spPr>
          <a:xfrm>
            <a:off x="179511" y="3871856"/>
            <a:ext cx="9198260" cy="844624"/>
          </a:xfrm>
          <a:prstGeom prst="rect">
            <a:avLst/>
          </a:prstGeom>
        </p:spPr>
        <p:txBody>
          <a:bodyPr vert="horz" lIns="91440" tIns="45720" rIns="91440" bIns="45720" rtlCol="0">
            <a:normAutofit fontScale="70000" lnSpcReduction="20000"/>
          </a:bodyPr>
          <a:lstStyle>
            <a:lvl1pPr marL="205740" indent="-171450" defTabSz="685800">
              <a:lnSpc>
                <a:spcPct val="90000"/>
              </a:lnSpc>
              <a:spcBef>
                <a:spcPts val="1350"/>
              </a:spcBef>
              <a:buClr>
                <a:schemeClr val="accent1"/>
              </a:buClr>
              <a:buSzPct val="100000"/>
              <a:buFont typeface="Arial" pitchFamily="34" charset="0"/>
              <a:buChar char="▪"/>
              <a:defRPr lang="zh-TW" sz="2400" b="0">
                <a:solidFill>
                  <a:schemeClr val="tx2"/>
                </a:solidFill>
                <a:latin typeface="Times New Roman" panose="02020603050405020304" pitchFamily="18" charset="0"/>
                <a:cs typeface="Times New Roman" panose="02020603050405020304" pitchFamily="18" charset="0"/>
              </a:defRPr>
            </a:lvl1pPr>
            <a:lvl2pPr marL="445770" indent="-171450" defTabSz="685800">
              <a:lnSpc>
                <a:spcPct val="90000"/>
              </a:lnSpc>
              <a:spcBef>
                <a:spcPts val="600"/>
              </a:spcBef>
              <a:buClr>
                <a:schemeClr val="accent1"/>
              </a:buClr>
              <a:buSzPct val="100000"/>
              <a:buFont typeface="Arial" pitchFamily="34" charset="0"/>
              <a:buChar char="▪"/>
              <a:defRPr lang="zh-TW" sz="2400" b="0">
                <a:solidFill>
                  <a:schemeClr val="tx2"/>
                </a:solidFill>
                <a:latin typeface="Times New Roman" panose="02020603050405020304" pitchFamily="18" charset="0"/>
                <a:cs typeface="Times New Roman" panose="02020603050405020304" pitchFamily="18" charset="0"/>
              </a:defRPr>
            </a:lvl2pPr>
            <a:lvl3pPr marL="685800" indent="-171450" defTabSz="685800">
              <a:lnSpc>
                <a:spcPct val="90000"/>
              </a:lnSpc>
              <a:spcBef>
                <a:spcPts val="600"/>
              </a:spcBef>
              <a:buClr>
                <a:schemeClr val="accent1"/>
              </a:buClr>
              <a:buSzPct val="100000"/>
              <a:buFont typeface="Arial" pitchFamily="34" charset="0"/>
              <a:buChar char="▪"/>
              <a:defRPr lang="zh-TW" sz="2400" b="0">
                <a:solidFill>
                  <a:schemeClr val="tx2"/>
                </a:solidFill>
                <a:latin typeface="Times New Roman" panose="02020603050405020304" pitchFamily="18" charset="0"/>
                <a:cs typeface="Times New Roman" panose="02020603050405020304" pitchFamily="18" charset="0"/>
              </a:defRPr>
            </a:lvl3pPr>
            <a:lvl4pPr marL="891540" indent="-137160" defTabSz="685800">
              <a:lnSpc>
                <a:spcPct val="90000"/>
              </a:lnSpc>
              <a:spcBef>
                <a:spcPts val="600"/>
              </a:spcBef>
              <a:buClr>
                <a:schemeClr val="accent1"/>
              </a:buClr>
              <a:buSzPct val="100000"/>
              <a:buFont typeface="Arial" pitchFamily="34" charset="0"/>
              <a:buChar char="▪"/>
              <a:defRPr lang="zh-TW" sz="2400" b="0">
                <a:solidFill>
                  <a:schemeClr val="tx2"/>
                </a:solidFill>
                <a:latin typeface="Times New Roman" panose="02020603050405020304" pitchFamily="18" charset="0"/>
                <a:cs typeface="Times New Roman" panose="02020603050405020304" pitchFamily="18" charset="0"/>
              </a:defRPr>
            </a:lvl4pPr>
            <a:lvl5pPr marL="1097280" indent="-137160" defTabSz="685800">
              <a:lnSpc>
                <a:spcPct val="90000"/>
              </a:lnSpc>
              <a:spcBef>
                <a:spcPts val="600"/>
              </a:spcBef>
              <a:buClr>
                <a:schemeClr val="accent1"/>
              </a:buClr>
              <a:buSzPct val="100000"/>
              <a:buFont typeface="Arial" pitchFamily="34" charset="0"/>
              <a:buChar char="▪"/>
              <a:defRPr lang="zh-TW" sz="2400" b="0">
                <a:solidFill>
                  <a:schemeClr val="tx2"/>
                </a:solidFill>
                <a:latin typeface="Times New Roman" panose="02020603050405020304" pitchFamily="18" charset="0"/>
                <a:cs typeface="Times New Roman" panose="02020603050405020304" pitchFamily="18" charset="0"/>
              </a:defRPr>
            </a:lvl5pPr>
            <a:lvl6pPr marL="1268730" indent="-137160" defTabSz="685800">
              <a:lnSpc>
                <a:spcPct val="90000"/>
              </a:lnSpc>
              <a:spcBef>
                <a:spcPts val="600"/>
              </a:spcBef>
              <a:buClr>
                <a:schemeClr val="accent1"/>
              </a:buClr>
              <a:buSzPct val="100000"/>
              <a:buFont typeface="Arial" pitchFamily="34" charset="0"/>
              <a:buChar char="▪"/>
              <a:defRPr lang="zh-TW" sz="1050"/>
            </a:lvl6pPr>
            <a:lvl7pPr marL="1440180" indent="-137160" defTabSz="685800">
              <a:lnSpc>
                <a:spcPct val="90000"/>
              </a:lnSpc>
              <a:spcBef>
                <a:spcPts val="600"/>
              </a:spcBef>
              <a:buClr>
                <a:schemeClr val="accent1"/>
              </a:buClr>
              <a:buSzPct val="100000"/>
              <a:buFont typeface="Arial" pitchFamily="34" charset="0"/>
              <a:buChar char="▪"/>
              <a:defRPr lang="zh-TW" sz="1050"/>
            </a:lvl7pPr>
            <a:lvl8pPr marL="1611630" indent="-137160" defTabSz="685800">
              <a:lnSpc>
                <a:spcPct val="90000"/>
              </a:lnSpc>
              <a:spcBef>
                <a:spcPts val="600"/>
              </a:spcBef>
              <a:buClr>
                <a:schemeClr val="accent1"/>
              </a:buClr>
              <a:buSzPct val="100000"/>
              <a:buFont typeface="Arial" pitchFamily="34" charset="0"/>
              <a:buChar char="▪"/>
              <a:defRPr lang="zh-TW" sz="1050"/>
            </a:lvl8pPr>
            <a:lvl9pPr marL="1783080" indent="-137160" defTabSz="685800">
              <a:lnSpc>
                <a:spcPct val="90000"/>
              </a:lnSpc>
              <a:spcBef>
                <a:spcPts val="600"/>
              </a:spcBef>
              <a:buClr>
                <a:schemeClr val="accent1"/>
              </a:buClr>
              <a:buSzPct val="100000"/>
              <a:buFont typeface="Arial" pitchFamily="34" charset="0"/>
              <a:buChar char="▪"/>
              <a:defRPr lang="zh-TW" sz="1050"/>
            </a:lvl9pPr>
          </a:lstStyle>
          <a:p>
            <a:r>
              <a:rPr lang="zh-TW" altLang="en-US" dirty="0"/>
              <a:t>觀察光電效應的裝置。光接觸金屬板</a:t>
            </a:r>
            <a:r>
              <a:rPr lang="en-US" altLang="zh-TW" dirty="0"/>
              <a:t>(</a:t>
            </a:r>
            <a:r>
              <a:rPr lang="zh-TW" altLang="en-US" dirty="0"/>
              <a:t>於抽真空的管子中</a:t>
            </a:r>
            <a:r>
              <a:rPr lang="en-US" altLang="zh-TW" dirty="0"/>
              <a:t>) </a:t>
            </a:r>
            <a:r>
              <a:rPr lang="zh-TW" altLang="en-US" dirty="0"/>
              <a:t>及發射出電子。</a:t>
            </a:r>
            <a:endParaRPr lang="en-US" altLang="zh-TW" dirty="0"/>
          </a:p>
          <a:p>
            <a:r>
              <a:rPr lang="en-US" altLang="zh-TW" dirty="0"/>
              <a:t>A device for observing the photoelectric effect. Light contacts a metal plate (in an evacuated tube) and electrons are emitted.</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2400" dirty="0">
                <a:solidFill>
                  <a:schemeClr val="tx2"/>
                </a:solidFill>
              </a:rPr>
              <a:t>太陽電池的構造。</a:t>
            </a:r>
            <a:r>
              <a:rPr lang="en-US" altLang="zh-TW" sz="2400" dirty="0">
                <a:solidFill>
                  <a:schemeClr val="tx2"/>
                </a:solidFill>
              </a:rPr>
              <a:t>Construction of solar cells.</a:t>
            </a:r>
            <a:endParaRPr lang="zh-TW" altLang="en-US" sz="2400" dirty="0">
              <a:solidFill>
                <a:schemeClr val="tx2"/>
              </a:solidFill>
            </a:endParaRPr>
          </a:p>
        </p:txBody>
      </p:sp>
      <p:pic>
        <p:nvPicPr>
          <p:cNvPr id="8" name="Picture 2"/>
          <p:cNvPicPr>
            <a:picLocks noGrp="1" noChangeAspect="1" noChangeArrowheads="1"/>
          </p:cNvPicPr>
          <p:nvPr>
            <p:ph idx="1"/>
          </p:nvPr>
        </p:nvPicPr>
        <p:blipFill>
          <a:blip r:embed="rId2" cstate="print"/>
          <a:stretch>
            <a:fillRect/>
          </a:stretch>
        </p:blipFill>
        <p:spPr bwMode="auto">
          <a:xfrm>
            <a:off x="981881" y="908050"/>
            <a:ext cx="7180239" cy="52641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7</a:t>
            </a:fld>
            <a:endParaRPr lang="zh-TW" altLang="en-US"/>
          </a:p>
        </p:txBody>
      </p:sp>
      <p:sp>
        <p:nvSpPr>
          <p:cNvPr id="3" name="TextBox 2">
            <a:extLst>
              <a:ext uri="{FF2B5EF4-FFF2-40B4-BE49-F238E27FC236}">
                <a16:creationId xmlns:a16="http://schemas.microsoft.com/office/drawing/2014/main" id="{E53E1949-BD27-3BDE-FACF-BA2DB2646358}"/>
              </a:ext>
            </a:extLst>
          </p:cNvPr>
          <p:cNvSpPr txBox="1"/>
          <p:nvPr/>
        </p:nvSpPr>
        <p:spPr>
          <a:xfrm>
            <a:off x="3347864" y="1844824"/>
            <a:ext cx="929550" cy="369332"/>
          </a:xfrm>
          <a:prstGeom prst="rect">
            <a:avLst/>
          </a:prstGeom>
          <a:noFill/>
        </p:spPr>
        <p:txBody>
          <a:bodyPr wrap="none" rtlCol="0">
            <a:spAutoFit/>
          </a:bodyPr>
          <a:lstStyle/>
          <a:p>
            <a:r>
              <a:rPr lang="en-TW" dirty="0"/>
              <a:t>sunlight</a:t>
            </a:r>
          </a:p>
        </p:txBody>
      </p:sp>
      <p:sp>
        <p:nvSpPr>
          <p:cNvPr id="4" name="TextBox 3">
            <a:extLst>
              <a:ext uri="{FF2B5EF4-FFF2-40B4-BE49-F238E27FC236}">
                <a16:creationId xmlns:a16="http://schemas.microsoft.com/office/drawing/2014/main" id="{6E793515-856B-0977-3B84-4CA02EEA0C86}"/>
              </a:ext>
            </a:extLst>
          </p:cNvPr>
          <p:cNvSpPr txBox="1"/>
          <p:nvPr/>
        </p:nvSpPr>
        <p:spPr>
          <a:xfrm>
            <a:off x="1763688" y="3059668"/>
            <a:ext cx="636713" cy="369332"/>
          </a:xfrm>
          <a:prstGeom prst="rect">
            <a:avLst/>
          </a:prstGeom>
          <a:noFill/>
        </p:spPr>
        <p:txBody>
          <a:bodyPr wrap="none" rtlCol="0">
            <a:spAutoFit/>
          </a:bodyPr>
          <a:lstStyle/>
          <a:p>
            <a:r>
              <a:rPr lang="en-TW" dirty="0"/>
              <a:t>glass</a:t>
            </a:r>
          </a:p>
        </p:txBody>
      </p:sp>
      <p:sp>
        <p:nvSpPr>
          <p:cNvPr id="6" name="TextBox 5">
            <a:extLst>
              <a:ext uri="{FF2B5EF4-FFF2-40B4-BE49-F238E27FC236}">
                <a16:creationId xmlns:a16="http://schemas.microsoft.com/office/drawing/2014/main" id="{25EA1B87-3FFD-4D9F-D07A-005B11672AF8}"/>
              </a:ext>
            </a:extLst>
          </p:cNvPr>
          <p:cNvSpPr txBox="1"/>
          <p:nvPr/>
        </p:nvSpPr>
        <p:spPr>
          <a:xfrm>
            <a:off x="2393474" y="2592395"/>
            <a:ext cx="1168397" cy="369332"/>
          </a:xfrm>
          <a:prstGeom prst="rect">
            <a:avLst/>
          </a:prstGeom>
          <a:noFill/>
        </p:spPr>
        <p:txBody>
          <a:bodyPr wrap="none" rtlCol="0">
            <a:spAutoFit/>
          </a:bodyPr>
          <a:lstStyle/>
          <a:p>
            <a:r>
              <a:rPr lang="en-TW" dirty="0"/>
              <a:t>electrodes</a:t>
            </a:r>
          </a:p>
        </p:txBody>
      </p:sp>
      <p:sp>
        <p:nvSpPr>
          <p:cNvPr id="7" name="TextBox 6">
            <a:extLst>
              <a:ext uri="{FF2B5EF4-FFF2-40B4-BE49-F238E27FC236}">
                <a16:creationId xmlns:a16="http://schemas.microsoft.com/office/drawing/2014/main" id="{AE1B8630-4D46-601F-29C1-7FEACE7C915D}"/>
              </a:ext>
            </a:extLst>
          </p:cNvPr>
          <p:cNvSpPr txBox="1"/>
          <p:nvPr/>
        </p:nvSpPr>
        <p:spPr>
          <a:xfrm>
            <a:off x="5940152" y="5728586"/>
            <a:ext cx="1372042" cy="369332"/>
          </a:xfrm>
          <a:prstGeom prst="rect">
            <a:avLst/>
          </a:prstGeom>
          <a:noFill/>
        </p:spPr>
        <p:txBody>
          <a:bodyPr wrap="none" rtlCol="0">
            <a:spAutoFit/>
          </a:bodyPr>
          <a:lstStyle/>
          <a:p>
            <a:r>
              <a:rPr lang="en-US" dirty="0"/>
              <a:t>B</a:t>
            </a:r>
            <a:r>
              <a:rPr lang="en-TW" dirty="0"/>
              <a:t>ack contact</a:t>
            </a:r>
          </a:p>
        </p:txBody>
      </p:sp>
      <p:sp>
        <p:nvSpPr>
          <p:cNvPr id="9" name="TextBox 8">
            <a:extLst>
              <a:ext uri="{FF2B5EF4-FFF2-40B4-BE49-F238E27FC236}">
                <a16:creationId xmlns:a16="http://schemas.microsoft.com/office/drawing/2014/main" id="{01996D27-0554-E6D1-4BFA-9D1728F68A7D}"/>
              </a:ext>
            </a:extLst>
          </p:cNvPr>
          <p:cNvSpPr txBox="1"/>
          <p:nvPr/>
        </p:nvSpPr>
        <p:spPr>
          <a:xfrm>
            <a:off x="3539632" y="6015588"/>
            <a:ext cx="1670522" cy="369332"/>
          </a:xfrm>
          <a:prstGeom prst="rect">
            <a:avLst/>
          </a:prstGeom>
          <a:noFill/>
        </p:spPr>
        <p:txBody>
          <a:bodyPr wrap="none" rtlCol="0">
            <a:spAutoFit/>
          </a:bodyPr>
          <a:lstStyle/>
          <a:p>
            <a:r>
              <a:rPr lang="en-TW" dirty="0"/>
              <a:t>semiconductors</a:t>
            </a:r>
          </a:p>
        </p:txBody>
      </p:sp>
      <p:sp>
        <p:nvSpPr>
          <p:cNvPr id="10" name="TextBox 9">
            <a:extLst>
              <a:ext uri="{FF2B5EF4-FFF2-40B4-BE49-F238E27FC236}">
                <a16:creationId xmlns:a16="http://schemas.microsoft.com/office/drawing/2014/main" id="{DAC945F3-912D-F11C-075B-2289F242925C}"/>
              </a:ext>
            </a:extLst>
          </p:cNvPr>
          <p:cNvSpPr txBox="1"/>
          <p:nvPr/>
        </p:nvSpPr>
        <p:spPr>
          <a:xfrm>
            <a:off x="6361175" y="4365104"/>
            <a:ext cx="1052981" cy="369332"/>
          </a:xfrm>
          <a:prstGeom prst="rect">
            <a:avLst/>
          </a:prstGeom>
          <a:noFill/>
        </p:spPr>
        <p:txBody>
          <a:bodyPr wrap="none" rtlCol="0">
            <a:spAutoFit/>
          </a:bodyPr>
          <a:lstStyle/>
          <a:p>
            <a:r>
              <a:rPr lang="en-TW" dirty="0"/>
              <a:t>electrons</a:t>
            </a:r>
          </a:p>
        </p:txBody>
      </p:sp>
      <p:sp>
        <p:nvSpPr>
          <p:cNvPr id="11" name="TextBox 10">
            <a:extLst>
              <a:ext uri="{FF2B5EF4-FFF2-40B4-BE49-F238E27FC236}">
                <a16:creationId xmlns:a16="http://schemas.microsoft.com/office/drawing/2014/main" id="{F2D418EE-A4CD-21CE-49F1-D69392A4FF4E}"/>
              </a:ext>
            </a:extLst>
          </p:cNvPr>
          <p:cNvSpPr txBox="1"/>
          <p:nvPr/>
        </p:nvSpPr>
        <p:spPr>
          <a:xfrm>
            <a:off x="725938" y="3429000"/>
            <a:ext cx="1014380" cy="369332"/>
          </a:xfrm>
          <a:prstGeom prst="rect">
            <a:avLst/>
          </a:prstGeom>
          <a:noFill/>
        </p:spPr>
        <p:txBody>
          <a:bodyPr wrap="none" rtlCol="0">
            <a:spAutoFit/>
          </a:bodyPr>
          <a:lstStyle/>
          <a:p>
            <a:r>
              <a:rPr lang="en-TW" dirty="0"/>
              <a:t>adhesive</a:t>
            </a:r>
          </a:p>
        </p:txBody>
      </p:sp>
      <p:sp>
        <p:nvSpPr>
          <p:cNvPr id="12" name="TextBox 11">
            <a:extLst>
              <a:ext uri="{FF2B5EF4-FFF2-40B4-BE49-F238E27FC236}">
                <a16:creationId xmlns:a16="http://schemas.microsoft.com/office/drawing/2014/main" id="{28111097-D640-9C24-60E4-28F0807C62DC}"/>
              </a:ext>
            </a:extLst>
          </p:cNvPr>
          <p:cNvSpPr txBox="1"/>
          <p:nvPr/>
        </p:nvSpPr>
        <p:spPr>
          <a:xfrm>
            <a:off x="270268" y="4800600"/>
            <a:ext cx="1925720" cy="369332"/>
          </a:xfrm>
          <a:prstGeom prst="rect">
            <a:avLst/>
          </a:prstGeom>
          <a:noFill/>
        </p:spPr>
        <p:txBody>
          <a:bodyPr wrap="none" rtlCol="0">
            <a:spAutoFit/>
          </a:bodyPr>
          <a:lstStyle/>
          <a:p>
            <a:r>
              <a:rPr lang="en-US" dirty="0"/>
              <a:t>A</a:t>
            </a:r>
            <a:r>
              <a:rPr lang="en-TW" dirty="0"/>
              <a:t>nti-reflective film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5122" name="Picture 2"/>
          <p:cNvPicPr>
            <a:picLocks noGrp="1" noChangeAspect="1" noChangeArrowheads="1"/>
          </p:cNvPicPr>
          <p:nvPr>
            <p:ph idx="1"/>
          </p:nvPr>
        </p:nvPicPr>
        <p:blipFill>
          <a:blip r:embed="rId2" cstate="print"/>
          <a:stretch>
            <a:fillRect/>
          </a:stretch>
        </p:blipFill>
        <p:spPr bwMode="auto">
          <a:xfrm>
            <a:off x="179388" y="1064787"/>
            <a:ext cx="8785225" cy="4950676"/>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8</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146" name="Picture 2"/>
          <p:cNvPicPr>
            <a:picLocks noGrp="1" noChangeAspect="1" noChangeArrowheads="1"/>
          </p:cNvPicPr>
          <p:nvPr>
            <p:ph idx="1"/>
          </p:nvPr>
        </p:nvPicPr>
        <p:blipFill>
          <a:blip r:embed="rId2" cstate="print"/>
          <a:srcRect/>
          <a:stretch>
            <a:fillRect/>
          </a:stretch>
        </p:blipFill>
        <p:spPr bwMode="auto">
          <a:xfrm>
            <a:off x="457200" y="1340768"/>
            <a:ext cx="8229600" cy="376699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08EE5728-927D-4899-8F57-AEB4512E7F76}" type="slidenum">
              <a:rPr lang="zh-TW" altLang="en-US" smtClean="0"/>
              <a:pPr/>
              <a:t>9</a:t>
            </a:fld>
            <a:endParaRPr lang="zh-TW"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永續課程講義範本1">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永續課程講義範本1" id="{1528A92D-3ECA-4471-B35D-8D8E4312FCCC}" vid="{B593B868-0227-43A5-9D1A-6504591ED761}"/>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1778</TotalTime>
  <Words>1880</Words>
  <Application>Microsoft Macintosh PowerPoint</Application>
  <PresentationFormat>On-screen Show (4:3)</PresentationFormat>
  <Paragraphs>193</Paragraphs>
  <Slides>45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Times New Roman</vt:lpstr>
      <vt:lpstr>永續課程講義範本1</vt:lpstr>
      <vt:lpstr>綠色能源及供電系統 Green energy and power supply system</vt:lpstr>
      <vt:lpstr>簡介introduction</vt:lpstr>
      <vt:lpstr>PowerPoint Presentation</vt:lpstr>
      <vt:lpstr>PowerPoint Presentation</vt:lpstr>
      <vt:lpstr>PowerPoint Presentation</vt:lpstr>
      <vt:lpstr>太陽電池原理Solar cell principle</vt:lpstr>
      <vt:lpstr>太陽電池的構造。Construction of solar cells.</vt:lpstr>
      <vt:lpstr>PowerPoint Presentation</vt:lpstr>
      <vt:lpstr>PowerPoint Presentation</vt:lpstr>
      <vt:lpstr>太陽電池的製造Manufacturing of solar cells</vt:lpstr>
      <vt:lpstr>Amorphous PhotoVoltaics</vt:lpstr>
      <vt:lpstr>光伏發電系統和經濟學 Photovoltaic power generation systems and economics</vt:lpstr>
      <vt:lpstr>PowerPoint Presentation</vt:lpstr>
      <vt:lpstr>PowerPoint Presentation</vt:lpstr>
      <vt:lpstr>Solar farms 太陽能發電場</vt:lpstr>
      <vt:lpstr>PowerPoint Presentation</vt:lpstr>
      <vt:lpstr>太陽能熱電設施—集中式太陽能電力 (CSP) Solar Thermal Power Facilities—Concentrated Solar Power (CSP)</vt:lpstr>
      <vt:lpstr>PowerPoint Presentation</vt:lpstr>
      <vt:lpstr>美國加州 Kramer Junction 太陽熱電系統，使用長槽型集中式收集器，提供 165 MW。 The Kramer Junction solar thermal power system in California, USA, uses long trough centralized collectors to provide 165 MW.</vt:lpstr>
      <vt:lpstr>PowerPoint Presentation</vt:lpstr>
      <vt:lpstr>風能Wind energy</vt:lpstr>
      <vt:lpstr>PowerPoint Presentation</vt:lpstr>
      <vt:lpstr>PowerPoint Presentation</vt:lpstr>
      <vt:lpstr>風能系統wind energy system</vt:lpstr>
      <vt:lpstr>PowerPoint Presentation</vt:lpstr>
      <vt:lpstr>PowerPoint Presentation</vt:lpstr>
      <vt:lpstr>PowerPoint Presentation</vt:lpstr>
      <vt:lpstr>住宅風能系統。其可以單戶使用或將 AC 輸出饋入電力公司電網。 Residential wind energy systems. It can be used in a single household or feed the AC output into the utility grid.</vt:lpstr>
      <vt:lpstr>PowerPoint Presentation</vt:lpstr>
      <vt:lpstr>PowerPoint Presentation</vt:lpstr>
      <vt:lpstr>PowerPoint Presentation</vt:lpstr>
      <vt:lpstr>位於美國加州 Altamont Pass 之Darrieus 型轉子。 Darrieus type rotor located in Altamont Pass, California, USA.</vt:lpstr>
      <vt:lpstr>風能儲存及經濟性Wind energy storage and economics</vt:lpstr>
      <vt:lpstr>PowerPoint Presentation</vt:lpstr>
      <vt:lpstr>水力發電hydroelectric power</vt:lpstr>
      <vt:lpstr>PowerPoint Presentation</vt:lpstr>
      <vt:lpstr>PowerPoint Presentation</vt:lpstr>
      <vt:lpstr>PowerPoint Presentation</vt:lpstr>
      <vt:lpstr>Hoover dam</vt:lpstr>
      <vt:lpstr>水電能量系統 Hydropower energy system</vt:lpstr>
      <vt:lpstr>PowerPoint Presentation</vt:lpstr>
      <vt:lpstr>PowerPoint Presentation</vt:lpstr>
      <vt:lpstr>PowerPoint Presentation</vt:lpstr>
      <vt:lpstr>Pelton 水輪機。Pelton turbine.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7-1來自太陽能、風力和水力的電力(43)</dc:title>
  <dc:creator>Tommy Wang</dc:creator>
  <cp:lastModifiedBy>da yoda</cp:lastModifiedBy>
  <cp:revision>7</cp:revision>
  <dcterms:created xsi:type="dcterms:W3CDTF">2013-01-31T05:25:51Z</dcterms:created>
  <dcterms:modified xsi:type="dcterms:W3CDTF">2024-02-14T08:30:12Z</dcterms:modified>
</cp:coreProperties>
</file>