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33"/>
  </p:notesMasterIdLst>
  <p:sldIdLst>
    <p:sldId id="294" r:id="rId2"/>
    <p:sldId id="257" r:id="rId3"/>
    <p:sldId id="258" r:id="rId4"/>
    <p:sldId id="260" r:id="rId5"/>
    <p:sldId id="261" r:id="rId6"/>
    <p:sldId id="262"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80" r:id="rId22"/>
    <p:sldId id="281" r:id="rId23"/>
    <p:sldId id="282" r:id="rId24"/>
    <p:sldId id="283" r:id="rId25"/>
    <p:sldId id="284" r:id="rId26"/>
    <p:sldId id="286" r:id="rId27"/>
    <p:sldId id="287" r:id="rId28"/>
    <p:sldId id="289" r:id="rId29"/>
    <p:sldId id="290" r:id="rId30"/>
    <p:sldId id="292" r:id="rId31"/>
    <p:sldId id="293"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5255" autoAdjust="0"/>
  </p:normalViewPr>
  <p:slideViewPr>
    <p:cSldViewPr>
      <p:cViewPr varScale="1">
        <p:scale>
          <a:sx n="92" d="100"/>
          <a:sy n="92" d="100"/>
        </p:scale>
        <p:origin x="166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9944C-7B2F-4264-836B-DD1687E49A8A}" type="datetimeFigureOut">
              <a:rPr lang="zh-TW" altLang="en-US" smtClean="0"/>
              <a:pPr/>
              <a:t>2024/2/13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76EE7-D956-4EE8-92AE-7D59446EDD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28650" y="1600200"/>
            <a:ext cx="7886700" cy="2240280"/>
          </a:xfrm>
        </p:spPr>
        <p:txBody>
          <a:bodyPr anchor="b">
            <a:normAutofit/>
          </a:bodyPr>
          <a:lstStyle>
            <a:lvl1pPr algn="ctr" latinLnBrk="0">
              <a:defRPr lang="zh-TW" sz="4000" b="1">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628650" y="3854659"/>
            <a:ext cx="7886700" cy="1143000"/>
          </a:xfrm>
        </p:spPr>
        <p:txBody>
          <a:bodyPr>
            <a:normAutofit/>
          </a:bodyPr>
          <a:lstStyle>
            <a:lvl1pPr marL="0" indent="0" algn="ctr" latinLnBrk="0">
              <a:buNone/>
              <a:defRPr lang="zh-TW" sz="26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dirty="0"/>
          </a:p>
        </p:txBody>
      </p:sp>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2914560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含標題的圖片">
    <p:spTree>
      <p:nvGrpSpPr>
        <p:cNvPr id="1" name=""/>
        <p:cNvGrpSpPr/>
        <p:nvPr/>
      </p:nvGrpSpPr>
      <p:grpSpPr>
        <a:xfrm>
          <a:off x="0" y="0"/>
          <a:ext cx="0" cy="0"/>
          <a:chOff x="0" y="0"/>
          <a:chExt cx="0" cy="0"/>
        </a:xfrm>
      </p:grpSpPr>
      <p:sp>
        <p:nvSpPr>
          <p:cNvPr id="8" name="矩形 7"/>
          <p:cNvSpPr/>
          <p:nvPr/>
        </p:nvSpPr>
        <p:spPr>
          <a:xfrm>
            <a:off x="6115050" y="0"/>
            <a:ext cx="302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 name="文字版面配置區 3"/>
          <p:cNvSpPr>
            <a:spLocks noGrp="1"/>
          </p:cNvSpPr>
          <p:nvPr>
            <p:ph type="body" sz="half" idx="2"/>
          </p:nvPr>
        </p:nvSpPr>
        <p:spPr>
          <a:xfrm>
            <a:off x="6399610" y="4591761"/>
            <a:ext cx="2344340" cy="1580440"/>
          </a:xfrm>
        </p:spPr>
        <p:txBody>
          <a:bodyPr/>
          <a:lstStyle>
            <a:lvl1pPr marL="0" indent="0" latinLnBrk="0">
              <a:spcBef>
                <a:spcPts val="600"/>
              </a:spcBef>
              <a:buNone/>
              <a:defRPr lang="zh-TW" sz="1200">
                <a:solidFill>
                  <a:schemeClr val="bg1"/>
                </a:solidFill>
              </a:defRPr>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2" name="標題 1"/>
          <p:cNvSpPr>
            <a:spLocks noGrp="1"/>
          </p:cNvSpPr>
          <p:nvPr>
            <p:ph type="title"/>
          </p:nvPr>
        </p:nvSpPr>
        <p:spPr>
          <a:xfrm>
            <a:off x="6399610" y="1714500"/>
            <a:ext cx="2344340" cy="2877260"/>
          </a:xfrm>
        </p:spPr>
        <p:txBody>
          <a:bodyPr anchor="b">
            <a:normAutofit/>
          </a:bodyPr>
          <a:lstStyle>
            <a:lvl1pPr latinLnBrk="0">
              <a:defRPr lang="zh-TW" sz="2600">
                <a:solidFill>
                  <a:schemeClr val="bg1"/>
                </a:solidFill>
              </a:defRPr>
            </a:lvl1pPr>
          </a:lstStyle>
          <a:p>
            <a:r>
              <a:rPr lang="zh-TW" altLang="en-US"/>
              <a:t>按一下以編輯母片標題樣式</a:t>
            </a:r>
            <a:endParaRPr lang="zh-TW" dirty="0"/>
          </a:p>
        </p:txBody>
      </p:sp>
      <p:sp>
        <p:nvSpPr>
          <p:cNvPr id="6" name="圖片版面配置區 2"/>
          <p:cNvSpPr>
            <a:spLocks noGrp="1"/>
          </p:cNvSpPr>
          <p:nvPr>
            <p:ph type="pic" idx="1"/>
          </p:nvPr>
        </p:nvSpPr>
        <p:spPr>
          <a:xfrm>
            <a:off x="0" y="1"/>
            <a:ext cx="6076188" cy="6857999"/>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dirty="0"/>
          </a:p>
        </p:txBody>
      </p:sp>
    </p:spTree>
    <p:extLst>
      <p:ext uri="{BB962C8B-B14F-4D97-AF65-F5344CB8AC3E}">
        <p14:creationId xmlns:p14="http://schemas.microsoft.com/office/powerpoint/2010/main" val="64171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14639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457200"/>
            <a:ext cx="1457325" cy="5719762"/>
          </a:xfrm>
        </p:spPr>
        <p:txBody>
          <a:bodyPr vert="eaVert"/>
          <a:lstStyle/>
          <a:p>
            <a:r>
              <a:rPr lang="zh-TW" altLang="en-US"/>
              <a:t>按一下以編輯母片標題樣式</a:t>
            </a:r>
            <a:endParaRPr lang="zh-TW"/>
          </a:p>
        </p:txBody>
      </p:sp>
      <p:sp>
        <p:nvSpPr>
          <p:cNvPr id="3" name="直排文字版面配置區 2"/>
          <p:cNvSpPr>
            <a:spLocks noGrp="1"/>
          </p:cNvSpPr>
          <p:nvPr>
            <p:ph type="body" orient="vert" idx="1"/>
          </p:nvPr>
        </p:nvSpPr>
        <p:spPr>
          <a:xfrm>
            <a:off x="1143000" y="457200"/>
            <a:ext cx="5286375" cy="5719762"/>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65562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含圖片的標題投影片">
    <p:bg>
      <p:bgRef idx="1001">
        <a:schemeClr val="bg1"/>
      </p:bgRef>
    </p:bg>
    <p:spTree>
      <p:nvGrpSpPr>
        <p:cNvPr id="1" name=""/>
        <p:cNvGrpSpPr/>
        <p:nvPr/>
      </p:nvGrpSpPr>
      <p:grpSpPr>
        <a:xfrm>
          <a:off x="0" y="0"/>
          <a:ext cx="0" cy="0"/>
          <a:chOff x="0" y="0"/>
          <a:chExt cx="0" cy="0"/>
        </a:xfrm>
      </p:grpSpPr>
      <p:sp>
        <p:nvSpPr>
          <p:cNvPr id="8" name="矩形 7"/>
          <p:cNvSpPr/>
          <p:nvPr/>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ctrTitle"/>
          </p:nvPr>
        </p:nvSpPr>
        <p:spPr>
          <a:xfrm>
            <a:off x="400050" y="5115656"/>
            <a:ext cx="8343900" cy="914400"/>
          </a:xfrm>
        </p:spPr>
        <p:txBody>
          <a:bodyPr anchor="b">
            <a:normAutofit/>
          </a:bodyPr>
          <a:lstStyle>
            <a:lvl1pPr algn="ctr" latinLnBrk="0">
              <a:defRPr lang="zh-TW" sz="3300" spc="-38" baseline="0">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400050" y="6043123"/>
            <a:ext cx="8343900" cy="571500"/>
          </a:xfrm>
        </p:spPr>
        <p:txBody>
          <a:bodyPr>
            <a:normAutofit/>
          </a:bodyPr>
          <a:lstStyle>
            <a:lvl1pPr marL="0" indent="0" algn="ctr" latinLnBrk="0">
              <a:spcBef>
                <a:spcPts val="0"/>
              </a:spcBef>
              <a:buNone/>
              <a:defRPr lang="zh-TW" sz="15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a:p>
        </p:txBody>
      </p:sp>
      <p:sp>
        <p:nvSpPr>
          <p:cNvPr id="9" name="圖片版面配置區 2"/>
          <p:cNvSpPr>
            <a:spLocks noGrp="1"/>
          </p:cNvSpPr>
          <p:nvPr>
            <p:ph type="pic" idx="10"/>
          </p:nvPr>
        </p:nvSpPr>
        <p:spPr>
          <a:xfrm>
            <a:off x="1"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3" name="圖片版面配置區 2"/>
          <p:cNvSpPr>
            <a:spLocks noGrp="1"/>
          </p:cNvSpPr>
          <p:nvPr>
            <p:ph type="pic" idx="11"/>
          </p:nvPr>
        </p:nvSpPr>
        <p:spPr>
          <a:xfrm>
            <a:off x="306324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4" name="圖片版面配置區 2"/>
          <p:cNvSpPr>
            <a:spLocks noGrp="1"/>
          </p:cNvSpPr>
          <p:nvPr>
            <p:ph type="pic" idx="12"/>
          </p:nvPr>
        </p:nvSpPr>
        <p:spPr>
          <a:xfrm>
            <a:off x="612648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Tree>
    <p:extLst>
      <p:ext uri="{BB962C8B-B14F-4D97-AF65-F5344CB8AC3E}">
        <p14:creationId xmlns:p14="http://schemas.microsoft.com/office/powerpoint/2010/main" val="3000510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a:xfrm>
            <a:off x="1143000" y="116632"/>
            <a:ext cx="6858000" cy="595536"/>
          </a:xfrm>
        </p:spPr>
        <p:txBody>
          <a:bodyPr/>
          <a:lstStyle/>
          <a:p>
            <a:r>
              <a:rPr lang="zh-TW" altLang="en-US"/>
              <a:t>按一下以編輯母片標題樣式</a:t>
            </a:r>
            <a:endParaRPr lang="zh-TW" dirty="0"/>
          </a:p>
        </p:txBody>
      </p:sp>
      <p:sp>
        <p:nvSpPr>
          <p:cNvPr id="3" name="內容版面配置區 2"/>
          <p:cNvSpPr>
            <a:spLocks noGrp="1"/>
          </p:cNvSpPr>
          <p:nvPr>
            <p:ph idx="1"/>
          </p:nvPr>
        </p:nvSpPr>
        <p:spPr>
          <a:xfrm>
            <a:off x="179512" y="908720"/>
            <a:ext cx="8784976" cy="5263480"/>
          </a:xfrm>
        </p:spPr>
        <p:txBody>
          <a:bodyPr/>
          <a:lstStyle>
            <a:lvl1pPr>
              <a:defRPr>
                <a:solidFill>
                  <a:schemeClr val="tx2"/>
                </a:solidFill>
                <a:latin typeface="Times New Roman" panose="02020603050405020304" pitchFamily="18" charset="0"/>
                <a:ea typeface="+mn-ea"/>
                <a:cs typeface="Times New Roman" panose="02020603050405020304" pitchFamily="18" charset="0"/>
              </a:defRPr>
            </a:lvl1pPr>
            <a:lvl2pPr>
              <a:defRPr>
                <a:solidFill>
                  <a:schemeClr val="tx2"/>
                </a:solidFill>
                <a:latin typeface="Times New Roman" panose="02020603050405020304" pitchFamily="18" charset="0"/>
                <a:ea typeface="+mn-ea"/>
                <a:cs typeface="Times New Roman" panose="02020603050405020304" pitchFamily="18" charset="0"/>
              </a:defRPr>
            </a:lvl2pPr>
            <a:lvl3pPr>
              <a:defRPr>
                <a:solidFill>
                  <a:schemeClr val="tx2"/>
                </a:solidFill>
                <a:latin typeface="Times New Roman" panose="02020603050405020304" pitchFamily="18" charset="0"/>
                <a:ea typeface="+mn-ea"/>
                <a:cs typeface="Times New Roman" panose="02020603050405020304" pitchFamily="18" charset="0"/>
              </a:defRPr>
            </a:lvl3pPr>
            <a:lvl4pPr>
              <a:defRPr>
                <a:solidFill>
                  <a:schemeClr val="tx2"/>
                </a:solidFill>
                <a:latin typeface="Times New Roman" panose="02020603050405020304" pitchFamily="18" charset="0"/>
                <a:ea typeface="+mn-ea"/>
                <a:cs typeface="Times New Roman" panose="02020603050405020304" pitchFamily="18" charset="0"/>
              </a:defRPr>
            </a:lvl4pPr>
            <a:lvl5pPr>
              <a:defRPr>
                <a:solidFill>
                  <a:schemeClr val="tx2"/>
                </a:solidFill>
                <a:latin typeface="Times New Roman" panose="02020603050405020304" pitchFamily="18" charset="0"/>
                <a:ea typeface="+mn-ea"/>
                <a:cs typeface="Times New Roman" panose="02020603050405020304" pitchFamily="18" charset="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21082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章節標題">
    <p:bg>
      <p:bgPr>
        <a:solidFill>
          <a:schemeClr val="accent1"/>
        </a:solidFill>
        <a:effectLst/>
      </p:bgPr>
    </p:bg>
    <p:spTree>
      <p:nvGrpSpPr>
        <p:cNvPr id="1" name=""/>
        <p:cNvGrpSpPr/>
        <p:nvPr/>
      </p:nvGrpSpPr>
      <p:grpSpPr>
        <a:xfrm>
          <a:off x="0" y="0"/>
          <a:ext cx="0" cy="0"/>
          <a:chOff x="0" y="0"/>
          <a:chExt cx="0" cy="0"/>
        </a:xfrm>
      </p:grpSpPr>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title"/>
          </p:nvPr>
        </p:nvSpPr>
        <p:spPr>
          <a:xfrm>
            <a:off x="623888" y="2514600"/>
            <a:ext cx="7886700" cy="2743200"/>
          </a:xfrm>
        </p:spPr>
        <p:txBody>
          <a:bodyPr anchor="b">
            <a:normAutofit/>
          </a:bodyPr>
          <a:lstStyle>
            <a:lvl1pPr algn="ctr" latinLnBrk="0">
              <a:defRPr lang="zh-TW" sz="3500" spc="-38" baseline="0">
                <a:solidFill>
                  <a:schemeClr val="bg1"/>
                </a:solidFill>
              </a:defRPr>
            </a:lvl1pPr>
          </a:lstStyle>
          <a:p>
            <a:r>
              <a:rPr lang="zh-TW" altLang="en-US"/>
              <a:t>按一下以編輯母片標題樣式</a:t>
            </a:r>
            <a:endParaRPr lang="zh-TW" dirty="0"/>
          </a:p>
        </p:txBody>
      </p:sp>
      <p:sp>
        <p:nvSpPr>
          <p:cNvPr id="3" name="文字版面配置區 2"/>
          <p:cNvSpPr>
            <a:spLocks noGrp="1"/>
          </p:cNvSpPr>
          <p:nvPr>
            <p:ph type="body" idx="1"/>
          </p:nvPr>
        </p:nvSpPr>
        <p:spPr>
          <a:xfrm>
            <a:off x="623888" y="5257800"/>
            <a:ext cx="7886700" cy="914400"/>
          </a:xfrm>
        </p:spPr>
        <p:txBody>
          <a:bodyPr>
            <a:normAutofit/>
          </a:bodyPr>
          <a:lstStyle>
            <a:lvl1pPr marL="0" indent="0" algn="ctr" latinLnBrk="0">
              <a:spcBef>
                <a:spcPts val="0"/>
              </a:spcBef>
              <a:buNone/>
              <a:defRPr lang="zh-TW" sz="2400" cap="all" spc="38" baseline="0">
                <a:solidFill>
                  <a:schemeClr val="bg1"/>
                </a:solidFill>
              </a:defRPr>
            </a:lvl1pPr>
            <a:lvl2pPr marL="342900" indent="0" latinLnBrk="0">
              <a:buNone/>
              <a:defRPr lang="zh-TW" sz="1500"/>
            </a:lvl2pPr>
            <a:lvl3pPr marL="685800" indent="0" latinLnBrk="0">
              <a:buNone/>
              <a:defRPr lang="zh-TW" sz="1350"/>
            </a:lvl3pPr>
            <a:lvl4pPr marL="1028700" indent="0" latinLnBrk="0">
              <a:buNone/>
              <a:defRPr lang="zh-TW" sz="1200"/>
            </a:lvl4pPr>
            <a:lvl5pPr marL="1371600" indent="0" latinLnBrk="0">
              <a:buNone/>
              <a:defRPr lang="zh-TW" sz="1200"/>
            </a:lvl5pPr>
            <a:lvl6pPr marL="1714500" indent="0" latinLnBrk="0">
              <a:buNone/>
              <a:defRPr lang="zh-TW" sz="1200"/>
            </a:lvl6pPr>
            <a:lvl7pPr marL="2057400" indent="0" latinLnBrk="0">
              <a:buNone/>
              <a:defRPr lang="zh-TW" sz="1200"/>
            </a:lvl7pPr>
            <a:lvl8pPr marL="2400300" indent="0" latinLnBrk="0">
              <a:buNone/>
              <a:defRPr lang="zh-TW" sz="1200"/>
            </a:lvl8pPr>
            <a:lvl9pPr marL="2743200" indent="0" latinLnBrk="0">
              <a:buNone/>
              <a:defRPr lang="zh-TW" sz="1200"/>
            </a:lvl9pPr>
          </a:lstStyle>
          <a:p>
            <a:pPr lvl="0"/>
            <a:r>
              <a:rPr lang="zh-TW" altLang="en-US"/>
              <a:t>編輯母片文字樣式</a:t>
            </a:r>
          </a:p>
        </p:txBody>
      </p:sp>
    </p:spTree>
    <p:extLst>
      <p:ext uri="{BB962C8B-B14F-4D97-AF65-F5344CB8AC3E}">
        <p14:creationId xmlns:p14="http://schemas.microsoft.com/office/powerpoint/2010/main" val="2653966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內容版面配置區 2"/>
          <p:cNvSpPr>
            <a:spLocks noGrp="1"/>
          </p:cNvSpPr>
          <p:nvPr>
            <p:ph sz="half" idx="1"/>
          </p:nvPr>
        </p:nvSpPr>
        <p:spPr>
          <a:xfrm>
            <a:off x="114300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內容版面配置區 3"/>
          <p:cNvSpPr>
            <a:spLocks noGrp="1"/>
          </p:cNvSpPr>
          <p:nvPr>
            <p:ph sz="half" idx="2"/>
          </p:nvPr>
        </p:nvSpPr>
        <p:spPr>
          <a:xfrm>
            <a:off x="462915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日期版面配置區 4"/>
          <p:cNvSpPr>
            <a:spLocks noGrp="1"/>
          </p:cNvSpPr>
          <p:nvPr>
            <p:ph type="dt" sz="half" idx="10"/>
          </p:nvPr>
        </p:nvSpPr>
        <p:spPr/>
        <p:txBody>
          <a:bodyPr/>
          <a:lstStyle/>
          <a:p>
            <a:endParaRPr lang="zh-TW" alt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06615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文字版面配置區 2"/>
          <p:cNvSpPr>
            <a:spLocks noGrp="1"/>
          </p:cNvSpPr>
          <p:nvPr>
            <p:ph type="body" idx="1"/>
          </p:nvPr>
        </p:nvSpPr>
        <p:spPr>
          <a:xfrm>
            <a:off x="1145286"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4" name="內容版面配置區 3"/>
          <p:cNvSpPr>
            <a:spLocks noGrp="1"/>
          </p:cNvSpPr>
          <p:nvPr>
            <p:ph sz="half" idx="2"/>
          </p:nvPr>
        </p:nvSpPr>
        <p:spPr>
          <a:xfrm>
            <a:off x="1145286"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文字版面配置區 4"/>
          <p:cNvSpPr>
            <a:spLocks noGrp="1"/>
          </p:cNvSpPr>
          <p:nvPr>
            <p:ph type="body" sz="quarter" idx="3"/>
          </p:nvPr>
        </p:nvSpPr>
        <p:spPr>
          <a:xfrm>
            <a:off x="4629150"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6" name="內容版面配置區 5"/>
          <p:cNvSpPr>
            <a:spLocks noGrp="1"/>
          </p:cNvSpPr>
          <p:nvPr>
            <p:ph sz="quarter" idx="4"/>
          </p:nvPr>
        </p:nvSpPr>
        <p:spPr>
          <a:xfrm>
            <a:off x="4629150"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7" name="日期版面配置區 6"/>
          <p:cNvSpPr>
            <a:spLocks noGrp="1"/>
          </p:cNvSpPr>
          <p:nvPr>
            <p:ph type="dt" sz="half" idx="10"/>
          </p:nvPr>
        </p:nvSpPr>
        <p:spPr/>
        <p:txBody>
          <a:bodyPr/>
          <a:lstStyle/>
          <a:p>
            <a:endParaRPr lang="zh-TW" altLang="en-US" dirty="0"/>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77987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日期版面配置區 2"/>
          <p:cNvSpPr>
            <a:spLocks noGrp="1"/>
          </p:cNvSpPr>
          <p:nvPr>
            <p:ph type="dt" sz="half" idx="10"/>
          </p:nvPr>
        </p:nvSpPr>
        <p:spPr/>
        <p:txBody>
          <a:bodyPr/>
          <a:lstStyle/>
          <a:p>
            <a:endParaRPr lang="zh-TW" altLang="en-US"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179725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15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113859" y="1714498"/>
            <a:ext cx="2630091" cy="2880360"/>
          </a:xfrm>
        </p:spPr>
        <p:txBody>
          <a:bodyPr anchor="b">
            <a:normAutofit/>
          </a:bodyPr>
          <a:lstStyle>
            <a:lvl1pPr latinLnBrk="0">
              <a:defRPr lang="zh-TW" sz="2600"/>
            </a:lvl1pPr>
          </a:lstStyle>
          <a:p>
            <a:r>
              <a:rPr lang="zh-TW" altLang="en-US"/>
              <a:t>按一下以編輯母片標題樣式</a:t>
            </a:r>
            <a:endParaRPr lang="zh-TW" dirty="0"/>
          </a:p>
        </p:txBody>
      </p:sp>
      <p:sp>
        <p:nvSpPr>
          <p:cNvPr id="3" name="內容版面配置區 2"/>
          <p:cNvSpPr>
            <a:spLocks noGrp="1"/>
          </p:cNvSpPr>
          <p:nvPr>
            <p:ph idx="1"/>
          </p:nvPr>
        </p:nvSpPr>
        <p:spPr>
          <a:xfrm>
            <a:off x="397765" y="457200"/>
            <a:ext cx="5431583" cy="5715000"/>
          </a:xfrm>
        </p:spPr>
        <p:txBody>
          <a:bodyPr>
            <a:normAutofit/>
          </a:bodyPr>
          <a:lstStyle>
            <a:lvl1pPr latinLnBrk="0">
              <a:defRPr lang="zh-TW" sz="2400"/>
            </a:lvl1pPr>
            <a:lvl2pPr latinLnBrk="0">
              <a:defRPr lang="zh-TW" sz="2400"/>
            </a:lvl2pPr>
            <a:lvl3pPr latinLnBrk="0">
              <a:defRPr lang="zh-TW" sz="2400"/>
            </a:lvl3pPr>
            <a:lvl4pPr latinLnBrk="0">
              <a:defRPr lang="zh-TW" sz="2400"/>
            </a:lvl4pPr>
            <a:lvl5pPr latinLnBrk="0">
              <a:defRPr lang="zh-TW" sz="24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文字版面配置區 3"/>
          <p:cNvSpPr>
            <a:spLocks noGrp="1"/>
          </p:cNvSpPr>
          <p:nvPr>
            <p:ph type="body" sz="half" idx="2"/>
          </p:nvPr>
        </p:nvSpPr>
        <p:spPr>
          <a:xfrm>
            <a:off x="6113859" y="4590288"/>
            <a:ext cx="2635923" cy="1581912"/>
          </a:xfrm>
        </p:spPr>
        <p:txBody>
          <a:bodyPr/>
          <a:lstStyle>
            <a:lvl1pPr marL="0" indent="0" latinLnBrk="0">
              <a:spcBef>
                <a:spcPts val="600"/>
              </a:spcBef>
              <a:buNone/>
              <a:defRPr lang="zh-TW" sz="1200"/>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24981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6583680"/>
            <a:ext cx="9144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版面配置區 1"/>
          <p:cNvSpPr>
            <a:spLocks noGrp="1"/>
          </p:cNvSpPr>
          <p:nvPr>
            <p:ph type="title"/>
          </p:nvPr>
        </p:nvSpPr>
        <p:spPr>
          <a:xfrm>
            <a:off x="1143000" y="457200"/>
            <a:ext cx="6858000" cy="1143000"/>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143000" y="1714500"/>
            <a:ext cx="6858000" cy="44577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6140931" y="6601556"/>
            <a:ext cx="1150548" cy="228600"/>
          </a:xfrm>
          <a:prstGeom prst="rect">
            <a:avLst/>
          </a:prstGeom>
        </p:spPr>
        <p:txBody>
          <a:bodyPr vert="horz" lIns="91440" tIns="45720" rIns="91440" bIns="45720" rtlCol="0" anchor="ctr"/>
          <a:lstStyle>
            <a:lvl1pPr algn="r" latinLnBrk="0">
              <a:defRPr lang="zh-TW" sz="600">
                <a:solidFill>
                  <a:schemeClr val="bg1"/>
                </a:solidFill>
              </a:defRPr>
            </a:lvl1pPr>
          </a:lstStyle>
          <a:p>
            <a:endParaRPr lang="zh-TW" altLang="en-US" dirty="0"/>
          </a:p>
        </p:txBody>
      </p:sp>
      <p:sp>
        <p:nvSpPr>
          <p:cNvPr id="5" name="頁尾版面配置區 4"/>
          <p:cNvSpPr>
            <a:spLocks noGrp="1"/>
          </p:cNvSpPr>
          <p:nvPr>
            <p:ph type="ftr" sz="quarter" idx="3"/>
          </p:nvPr>
        </p:nvSpPr>
        <p:spPr>
          <a:xfrm>
            <a:off x="1143000" y="6601556"/>
            <a:ext cx="4868536" cy="228600"/>
          </a:xfrm>
          <a:prstGeom prst="rect">
            <a:avLst/>
          </a:prstGeom>
        </p:spPr>
        <p:txBody>
          <a:bodyPr vert="horz" lIns="91440" tIns="45720" rIns="91440" bIns="45720" rtlCol="0" anchor="ctr"/>
          <a:lstStyle>
            <a:lvl1pPr algn="l" latinLnBrk="0">
              <a:defRPr lang="zh-TW" sz="600">
                <a:solidFill>
                  <a:schemeClr val="bg1"/>
                </a:solidFill>
              </a:defRPr>
            </a:lvl1pPr>
          </a:lstStyle>
          <a:p>
            <a:endParaRPr lang="zh-TW" altLang="en-US"/>
          </a:p>
        </p:txBody>
      </p:sp>
      <p:sp>
        <p:nvSpPr>
          <p:cNvPr id="6" name="投影片編號版面配置區 5"/>
          <p:cNvSpPr>
            <a:spLocks noGrp="1"/>
          </p:cNvSpPr>
          <p:nvPr>
            <p:ph type="sldNum" sz="quarter" idx="4"/>
          </p:nvPr>
        </p:nvSpPr>
        <p:spPr>
          <a:xfrm>
            <a:off x="7420874" y="6601556"/>
            <a:ext cx="580127" cy="228600"/>
          </a:xfrm>
          <a:prstGeom prst="rect">
            <a:avLst/>
          </a:prstGeom>
        </p:spPr>
        <p:txBody>
          <a:bodyPr vert="horz" lIns="91440" tIns="45720" rIns="91440" bIns="45720" rtlCol="0" anchor="ctr"/>
          <a:lstStyle>
            <a:lvl1pPr algn="r" latinLnBrk="0">
              <a:defRPr lang="zh-TW" sz="600">
                <a:solidFill>
                  <a:schemeClr val="bg1"/>
                </a:solidFill>
              </a:defRPr>
            </a:lvl1p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7816626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685800" rtl="0" eaLnBrk="1" latinLnBrk="0" hangingPunct="1">
        <a:lnSpc>
          <a:spcPct val="90000"/>
        </a:lnSpc>
        <a:spcBef>
          <a:spcPct val="0"/>
        </a:spcBef>
        <a:buNone/>
        <a:defRPr lang="zh-TW" sz="3500" kern="1200" cap="all" baseline="0">
          <a:solidFill>
            <a:schemeClr val="accent1"/>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p:bodyStyle>
    <p:otherStyle>
      <a:defPPr>
        <a:defRPr lang="zh-TW"/>
      </a:defPPr>
      <a:lvl1pPr marL="0" algn="l" defTabSz="685800" rtl="0" eaLnBrk="1" latinLnBrk="0" hangingPunct="1">
        <a:defRPr lang="zh-TW" sz="1350" kern="1200">
          <a:solidFill>
            <a:schemeClr val="tx1"/>
          </a:solidFill>
          <a:latin typeface="+mn-lt"/>
          <a:ea typeface="+mn-ea"/>
          <a:cs typeface="+mn-cs"/>
        </a:defRPr>
      </a:lvl1pPr>
      <a:lvl2pPr marL="342900" algn="l" defTabSz="685800" rtl="0" eaLnBrk="1" latinLnBrk="0" hangingPunct="1">
        <a:defRPr lang="zh-TW" sz="1350" kern="1200">
          <a:solidFill>
            <a:schemeClr val="tx1"/>
          </a:solidFill>
          <a:latin typeface="+mn-lt"/>
          <a:ea typeface="+mn-ea"/>
          <a:cs typeface="+mn-cs"/>
        </a:defRPr>
      </a:lvl2pPr>
      <a:lvl3pPr marL="685800" algn="l" defTabSz="685800" rtl="0" eaLnBrk="1" latinLnBrk="0" hangingPunct="1">
        <a:defRPr lang="zh-TW" sz="1350" kern="1200">
          <a:solidFill>
            <a:schemeClr val="tx1"/>
          </a:solidFill>
          <a:latin typeface="+mn-lt"/>
          <a:ea typeface="+mn-ea"/>
          <a:cs typeface="+mn-cs"/>
        </a:defRPr>
      </a:lvl3pPr>
      <a:lvl4pPr marL="1028700" algn="l" defTabSz="685800" rtl="0" eaLnBrk="1" latinLnBrk="0" hangingPunct="1">
        <a:defRPr lang="zh-TW" sz="1350" kern="1200">
          <a:solidFill>
            <a:schemeClr val="tx1"/>
          </a:solidFill>
          <a:latin typeface="+mn-lt"/>
          <a:ea typeface="+mn-ea"/>
          <a:cs typeface="+mn-cs"/>
        </a:defRPr>
      </a:lvl4pPr>
      <a:lvl5pPr marL="1371600" algn="l" defTabSz="685800" rtl="0" eaLnBrk="1" latinLnBrk="0" hangingPunct="1">
        <a:defRPr lang="zh-TW" sz="1350" kern="1200">
          <a:solidFill>
            <a:schemeClr val="tx1"/>
          </a:solidFill>
          <a:latin typeface="+mn-lt"/>
          <a:ea typeface="+mn-ea"/>
          <a:cs typeface="+mn-cs"/>
        </a:defRPr>
      </a:lvl5pPr>
      <a:lvl6pPr marL="1714500" algn="l" defTabSz="685800" rtl="0" eaLnBrk="1" latinLnBrk="0" hangingPunct="1">
        <a:defRPr lang="zh-TW" sz="1350" kern="1200">
          <a:solidFill>
            <a:schemeClr val="tx1"/>
          </a:solidFill>
          <a:latin typeface="+mn-lt"/>
          <a:ea typeface="+mn-ea"/>
          <a:cs typeface="+mn-cs"/>
        </a:defRPr>
      </a:lvl6pPr>
      <a:lvl7pPr marL="2057400" algn="l" defTabSz="685800" rtl="0" eaLnBrk="1" latinLnBrk="0" hangingPunct="1">
        <a:defRPr lang="zh-TW" sz="1350" kern="1200">
          <a:solidFill>
            <a:schemeClr val="tx1"/>
          </a:solidFill>
          <a:latin typeface="+mn-lt"/>
          <a:ea typeface="+mn-ea"/>
          <a:cs typeface="+mn-cs"/>
        </a:defRPr>
      </a:lvl7pPr>
      <a:lvl8pPr marL="2400300" algn="l" defTabSz="685800" rtl="0" eaLnBrk="1" latinLnBrk="0" hangingPunct="1">
        <a:defRPr lang="zh-TW" sz="1350" kern="1200">
          <a:solidFill>
            <a:schemeClr val="tx1"/>
          </a:solidFill>
          <a:latin typeface="+mn-lt"/>
          <a:ea typeface="+mn-ea"/>
          <a:cs typeface="+mn-cs"/>
        </a:defRPr>
      </a:lvl8pPr>
      <a:lvl9pPr marL="2743200" algn="l" defTabSz="685800" rtl="0" eaLnBrk="1" latinLnBrk="0" hangingPunct="1">
        <a:defRPr lang="zh-TW"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dirty="0"/>
              <a:t>溫室效應及汙染來源</a:t>
            </a:r>
            <a:br>
              <a:rPr lang="en-US" altLang="zh-TW" dirty="0"/>
            </a:br>
            <a:r>
              <a:rPr lang="en-US" altLang="zh-TW" dirty="0"/>
              <a:t>Greenhouse effect and sources of pollution</a:t>
            </a:r>
            <a:endParaRPr lang="zh-TW" altLang="en-US" dirty="0"/>
          </a:p>
        </p:txBody>
      </p:sp>
      <p:sp>
        <p:nvSpPr>
          <p:cNvPr id="3" name="副標題 2"/>
          <p:cNvSpPr>
            <a:spLocks noGrp="1"/>
          </p:cNvSpPr>
          <p:nvPr>
            <p:ph type="subTitle" idx="1"/>
          </p:nvPr>
        </p:nvSpPr>
        <p:spPr/>
        <p:txBody>
          <a:bodyPr>
            <a:normAutofit fontScale="92500"/>
          </a:bodyPr>
          <a:lstStyle/>
          <a:p>
            <a:r>
              <a:rPr lang="zh-TW" altLang="en-US" dirty="0"/>
              <a:t>溫室效應及熱污染</a:t>
            </a:r>
            <a:endParaRPr lang="en-US" altLang="zh-TW" dirty="0"/>
          </a:p>
          <a:p>
            <a:r>
              <a:rPr lang="en-US" altLang="zh-TW" dirty="0"/>
              <a:t>Greenhouse effect and thermal pollution</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1967422" y="151803"/>
            <a:ext cx="4395854" cy="630872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10</a:t>
            </a:fld>
            <a:endParaRPr lang="zh-TW" altLang="en-US"/>
          </a:p>
        </p:txBody>
      </p:sp>
      <p:sp>
        <p:nvSpPr>
          <p:cNvPr id="3" name="標題 1">
            <a:extLst>
              <a:ext uri="{FF2B5EF4-FFF2-40B4-BE49-F238E27FC236}">
                <a16:creationId xmlns:a16="http://schemas.microsoft.com/office/drawing/2014/main" id="{13486B78-20F8-E6E8-9136-4AD74626CB5C}"/>
              </a:ext>
            </a:extLst>
          </p:cNvPr>
          <p:cNvSpPr txBox="1">
            <a:spLocks/>
          </p:cNvSpPr>
          <p:nvPr/>
        </p:nvSpPr>
        <p:spPr>
          <a:xfrm>
            <a:off x="6643664" y="144463"/>
            <a:ext cx="2500336" cy="595536"/>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lang="zh-TW" sz="3500" kern="1200" cap="all" baseline="0">
                <a:solidFill>
                  <a:schemeClr val="accent1"/>
                </a:solidFill>
                <a:latin typeface="+mj-lt"/>
                <a:ea typeface="+mj-ea"/>
                <a:cs typeface="+mj-cs"/>
              </a:defRPr>
            </a:lvl1pPr>
          </a:lstStyle>
          <a:p>
            <a:r>
              <a:rPr lang="en-US" altLang="zh-TW">
                <a:solidFill>
                  <a:schemeClr val="tx2"/>
                </a:solidFill>
              </a:rPr>
              <a:t>CO</a:t>
            </a:r>
            <a:r>
              <a:rPr lang="en-US" altLang="zh-TW" baseline="-25000">
                <a:solidFill>
                  <a:schemeClr val="tx2"/>
                </a:solidFill>
              </a:rPr>
              <a:t>2</a:t>
            </a:r>
            <a:r>
              <a:rPr lang="en-US" altLang="zh-TW">
                <a:solidFill>
                  <a:schemeClr val="tx2"/>
                </a:solidFill>
              </a:rPr>
              <a:t> Output</a:t>
            </a:r>
            <a:endParaRPr lang="en-US" altLang="en-US" baseline="-250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457200" y="1484784"/>
            <a:ext cx="8229600" cy="2769628"/>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11</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1" y="836712"/>
            <a:ext cx="6858000" cy="595536"/>
          </a:xfrm>
        </p:spPr>
        <p:txBody>
          <a:bodyPr>
            <a:normAutofit fontScale="90000"/>
          </a:bodyPr>
          <a:lstStyle/>
          <a:p>
            <a:r>
              <a:rPr lang="zh-TW" altLang="en-US" dirty="0">
                <a:solidFill>
                  <a:schemeClr val="tx2"/>
                </a:solidFill>
              </a:rPr>
              <a:t>全球暖化：可能的衝擊</a:t>
            </a:r>
            <a:br>
              <a:rPr lang="en-US" altLang="zh-TW" dirty="0">
                <a:solidFill>
                  <a:schemeClr val="tx2"/>
                </a:solidFill>
              </a:rPr>
            </a:br>
            <a:r>
              <a:rPr lang="en-US" altLang="zh-TW" dirty="0">
                <a:solidFill>
                  <a:schemeClr val="tx2"/>
                </a:solidFill>
              </a:rPr>
              <a:t>Global Warming: Possible Impacts</a:t>
            </a:r>
            <a:endParaRPr lang="zh-TW" altLang="en-US" dirty="0">
              <a:solidFill>
                <a:schemeClr val="tx2"/>
              </a:solidFill>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72000" y="2044011"/>
            <a:ext cx="9000000" cy="452873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12</a:t>
            </a:fld>
            <a:endParaRPr lang="zh-TW" altLang="en-US"/>
          </a:p>
        </p:txBody>
      </p:sp>
      <p:sp>
        <p:nvSpPr>
          <p:cNvPr id="3" name="TextBox 2">
            <a:extLst>
              <a:ext uri="{FF2B5EF4-FFF2-40B4-BE49-F238E27FC236}">
                <a16:creationId xmlns:a16="http://schemas.microsoft.com/office/drawing/2014/main" id="{B33573FA-3C63-EA3E-EA6D-19C78CA1B139}"/>
              </a:ext>
            </a:extLst>
          </p:cNvPr>
          <p:cNvSpPr txBox="1"/>
          <p:nvPr/>
        </p:nvSpPr>
        <p:spPr>
          <a:xfrm>
            <a:off x="1763688" y="5373216"/>
            <a:ext cx="2337756" cy="369332"/>
          </a:xfrm>
          <a:prstGeom prst="rect">
            <a:avLst/>
          </a:prstGeom>
          <a:noFill/>
        </p:spPr>
        <p:txBody>
          <a:bodyPr wrap="none" rtlCol="0">
            <a:spAutoFit/>
          </a:bodyPr>
          <a:lstStyle/>
          <a:p>
            <a:r>
              <a:rPr lang="en-TW" dirty="0"/>
              <a:t>Projected Temperature</a:t>
            </a:r>
          </a:p>
        </p:txBody>
      </p:sp>
      <p:sp>
        <p:nvSpPr>
          <p:cNvPr id="4" name="TextBox 3">
            <a:extLst>
              <a:ext uri="{FF2B5EF4-FFF2-40B4-BE49-F238E27FC236}">
                <a16:creationId xmlns:a16="http://schemas.microsoft.com/office/drawing/2014/main" id="{69BF50C7-1DF5-F47B-C8F2-0A8804CA5827}"/>
              </a:ext>
            </a:extLst>
          </p:cNvPr>
          <p:cNvSpPr txBox="1"/>
          <p:nvPr/>
        </p:nvSpPr>
        <p:spPr>
          <a:xfrm>
            <a:off x="2390430" y="2924944"/>
            <a:ext cx="1084271" cy="369332"/>
          </a:xfrm>
          <a:prstGeom prst="rect">
            <a:avLst/>
          </a:prstGeom>
          <a:noFill/>
        </p:spPr>
        <p:txBody>
          <a:bodyPr wrap="none" rtlCol="0">
            <a:spAutoFit/>
          </a:bodyPr>
          <a:lstStyle/>
          <a:p>
            <a:r>
              <a:rPr lang="en-TW" dirty="0"/>
              <a:t>Observed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72000" y="980728"/>
            <a:ext cx="9000000" cy="4621778"/>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13</a:t>
            </a:fld>
            <a:endParaRPr lang="zh-TW" altLang="en-US"/>
          </a:p>
        </p:txBody>
      </p:sp>
      <p:sp>
        <p:nvSpPr>
          <p:cNvPr id="3" name="TextBox 2">
            <a:extLst>
              <a:ext uri="{FF2B5EF4-FFF2-40B4-BE49-F238E27FC236}">
                <a16:creationId xmlns:a16="http://schemas.microsoft.com/office/drawing/2014/main" id="{DAE05BD6-D2CA-B799-71FA-81F8C49505C5}"/>
              </a:ext>
            </a:extLst>
          </p:cNvPr>
          <p:cNvSpPr txBox="1"/>
          <p:nvPr/>
        </p:nvSpPr>
        <p:spPr>
          <a:xfrm>
            <a:off x="3275856" y="4509120"/>
            <a:ext cx="1031051" cy="369332"/>
          </a:xfrm>
          <a:prstGeom prst="rect">
            <a:avLst/>
          </a:prstGeom>
          <a:noFill/>
        </p:spPr>
        <p:txBody>
          <a:bodyPr wrap="none" rtlCol="0">
            <a:spAutoFit/>
          </a:bodyPr>
          <a:lstStyle/>
          <a:p>
            <a:r>
              <a:rPr lang="en-TW" dirty="0"/>
              <a:t>Modeled</a:t>
            </a:r>
          </a:p>
        </p:txBody>
      </p:sp>
      <p:sp>
        <p:nvSpPr>
          <p:cNvPr id="4" name="TextBox 3">
            <a:extLst>
              <a:ext uri="{FF2B5EF4-FFF2-40B4-BE49-F238E27FC236}">
                <a16:creationId xmlns:a16="http://schemas.microsoft.com/office/drawing/2014/main" id="{AD9B95E7-5C8E-687D-4662-A9D026F1CC74}"/>
              </a:ext>
            </a:extLst>
          </p:cNvPr>
          <p:cNvSpPr txBox="1"/>
          <p:nvPr/>
        </p:nvSpPr>
        <p:spPr>
          <a:xfrm>
            <a:off x="1835696" y="1772816"/>
            <a:ext cx="1084271" cy="369332"/>
          </a:xfrm>
          <a:prstGeom prst="rect">
            <a:avLst/>
          </a:prstGeom>
          <a:noFill/>
        </p:spPr>
        <p:txBody>
          <a:bodyPr wrap="none" rtlCol="0">
            <a:spAutoFit/>
          </a:bodyPr>
          <a:lstStyle/>
          <a:p>
            <a:r>
              <a:rPr lang="en-TW" dirty="0"/>
              <a:t>Observed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70000" lnSpcReduction="20000"/>
          </a:bodyPr>
          <a:lstStyle/>
          <a:p>
            <a:r>
              <a:rPr lang="zh-TW" altLang="en-US" dirty="0"/>
              <a:t>暖化趨勢包含很多且令人恐懼的潛在影響，有：</a:t>
            </a:r>
          </a:p>
          <a:p>
            <a:pPr marL="971550" lvl="1" indent="-514350">
              <a:buFont typeface="+mj-lt"/>
              <a:buAutoNum type="arabicPeriod"/>
            </a:pPr>
            <a:r>
              <a:rPr lang="zh-TW" altLang="en-US" dirty="0"/>
              <a:t>於各地區之全球性溫度增加並不一致，在南北極將會較大且會造成冰帽融解，各地的海平面將因而上升 </a:t>
            </a:r>
            <a:r>
              <a:rPr lang="en-US" altLang="zh-TW" dirty="0"/>
              <a:t>0.3</a:t>
            </a:r>
            <a:r>
              <a:rPr lang="zh-TW" altLang="en-US" dirty="0"/>
              <a:t>～</a:t>
            </a:r>
            <a:r>
              <a:rPr lang="en-US" altLang="zh-TW" dirty="0"/>
              <a:t>7 </a:t>
            </a:r>
            <a:r>
              <a:rPr lang="zh-TW" altLang="en-US" dirty="0"/>
              <a:t>公尺 </a:t>
            </a:r>
            <a:r>
              <a:rPr lang="en-US" altLang="zh-TW" dirty="0"/>
              <a:t>(1</a:t>
            </a:r>
            <a:r>
              <a:rPr lang="zh-TW" altLang="en-US" dirty="0"/>
              <a:t>～</a:t>
            </a:r>
            <a:r>
              <a:rPr lang="en-US" altLang="zh-TW" dirty="0"/>
              <a:t>23 </a:t>
            </a:r>
            <a:r>
              <a:rPr lang="zh-TW" altLang="en-US" dirty="0"/>
              <a:t>英尺</a:t>
            </a:r>
            <a:r>
              <a:rPr lang="en-US" altLang="zh-TW" dirty="0"/>
              <a:t>)</a:t>
            </a:r>
            <a:r>
              <a:rPr lang="zh-TW" altLang="en-US" dirty="0"/>
              <a:t>，幾乎全世界大部分港口及許多國家海岸邊的農地皆會淹在水面下。</a:t>
            </a:r>
          </a:p>
          <a:p>
            <a:pPr marL="971550" lvl="1" indent="-514350">
              <a:buFont typeface="+mj-lt"/>
              <a:buAutoNum type="arabicPeriod"/>
            </a:pPr>
            <a:r>
              <a:rPr lang="zh-TW" altLang="en-US" dirty="0"/>
              <a:t>降雨量的改變與暴風雨型態的變化會造成植物生長的區域遷移與成長季節改變，此對農業將會有嚴重影響。</a:t>
            </a:r>
            <a:endParaRPr lang="en-US" altLang="zh-TW" dirty="0"/>
          </a:p>
          <a:p>
            <a:pPr marL="971550" lvl="1" indent="-514350">
              <a:buFont typeface="+mj-lt"/>
              <a:buAutoNum type="arabicPeriod" startAt="3"/>
            </a:pPr>
            <a:r>
              <a:rPr lang="zh-TW" altLang="en-US" dirty="0"/>
              <a:t>在冬天，溫度增加幾度也許可以讓人感覺溫暖一些，但在夏季，將會讓人難以忍受。</a:t>
            </a:r>
          </a:p>
          <a:p>
            <a:pPr marL="971550" lvl="1" indent="-514350">
              <a:buFont typeface="+mj-lt"/>
              <a:buAutoNum type="arabicPeriod" startAt="3"/>
            </a:pPr>
            <a:r>
              <a:rPr lang="zh-TW" altLang="en-US" dirty="0"/>
              <a:t>由於海流是由南北極與赤道間之溫度差所帶動，在有些區域 </a:t>
            </a:r>
            <a:r>
              <a:rPr lang="en-US" altLang="zh-TW" dirty="0"/>
              <a:t>(</a:t>
            </a:r>
            <a:r>
              <a:rPr lang="zh-TW" altLang="en-US" dirty="0"/>
              <a:t>例如歐洲</a:t>
            </a:r>
            <a:r>
              <a:rPr lang="en-US" altLang="zh-TW" dirty="0"/>
              <a:t>) </a:t>
            </a:r>
            <a:r>
              <a:rPr lang="zh-TW" altLang="en-US" dirty="0"/>
              <a:t>因海洋環流型態的改變可能會變得較冷。</a:t>
            </a:r>
          </a:p>
          <a:p>
            <a:pPr marL="457200" lvl="1" indent="0">
              <a:buNone/>
            </a:pPr>
            <a:r>
              <a:rPr lang="en-US" altLang="zh-TW" dirty="0"/>
              <a:t>The warming trend has many and frightening potential impacts, including:</a:t>
            </a:r>
          </a:p>
          <a:p>
            <a:pPr marL="457200" lvl="1" indent="0">
              <a:buNone/>
            </a:pPr>
            <a:r>
              <a:rPr lang="en-US" altLang="zh-TW" dirty="0"/>
              <a:t>The global temperature increase is not consistent in various regions. It will be greater in the Arctic and Antarctic and will cause ice caps to melt. Sea levels will rise by 0.3 to 7 meters (1 to 23 feet) in almost all ports around the world. Agricultural land along the coasts of many countries will be submerged under the water.</a:t>
            </a:r>
          </a:p>
          <a:p>
            <a:pPr marL="457200" lvl="1" indent="0">
              <a:buNone/>
            </a:pPr>
            <a:r>
              <a:rPr lang="en-US" altLang="zh-TW" dirty="0"/>
              <a:t>Changes in rainfall and storm patterns will cause regional migration of plant growth and changes in growing seasons, which will have a serious impact on agriculture.</a:t>
            </a:r>
          </a:p>
          <a:p>
            <a:pPr marL="457200" lvl="1" indent="0">
              <a:buNone/>
            </a:pPr>
            <a:r>
              <a:rPr lang="en-US" altLang="zh-TW" dirty="0"/>
              <a:t>In the winter, a few degrees of increase in temperature may make it feel warmer, but in the summer, it will be unbearable.</a:t>
            </a:r>
          </a:p>
          <a:p>
            <a:pPr marL="457200" lvl="1" indent="0">
              <a:buNone/>
            </a:pPr>
            <a:r>
              <a:rPr lang="en-US" altLang="zh-TW" dirty="0"/>
              <a:t>Because ocean currents are driven by the temperature difference between the North Pole and the equator, some areas (such as Europe) may become cooler due to changes in ocean circulation patterns.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251520" y="188640"/>
            <a:ext cx="8568952" cy="631774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15</a:t>
            </a:fld>
            <a:endParaRPr lang="zh-TW" altLang="en-US"/>
          </a:p>
        </p:txBody>
      </p:sp>
      <p:sp>
        <p:nvSpPr>
          <p:cNvPr id="3" name="TextBox 2">
            <a:extLst>
              <a:ext uri="{FF2B5EF4-FFF2-40B4-BE49-F238E27FC236}">
                <a16:creationId xmlns:a16="http://schemas.microsoft.com/office/drawing/2014/main" id="{1F338D42-40B4-16AD-31C4-67262920D10C}"/>
              </a:ext>
            </a:extLst>
          </p:cNvPr>
          <p:cNvSpPr txBox="1"/>
          <p:nvPr/>
        </p:nvSpPr>
        <p:spPr>
          <a:xfrm>
            <a:off x="275540" y="1556792"/>
            <a:ext cx="965970" cy="369332"/>
          </a:xfrm>
          <a:prstGeom prst="rect">
            <a:avLst/>
          </a:prstGeom>
          <a:noFill/>
        </p:spPr>
        <p:txBody>
          <a:bodyPr wrap="none" rtlCol="0">
            <a:spAutoFit/>
          </a:bodyPr>
          <a:lstStyle/>
          <a:p>
            <a:r>
              <a:rPr lang="en-TW" dirty="0"/>
              <a:t>weather</a:t>
            </a:r>
          </a:p>
        </p:txBody>
      </p:sp>
      <p:sp>
        <p:nvSpPr>
          <p:cNvPr id="4" name="TextBox 3">
            <a:extLst>
              <a:ext uri="{FF2B5EF4-FFF2-40B4-BE49-F238E27FC236}">
                <a16:creationId xmlns:a16="http://schemas.microsoft.com/office/drawing/2014/main" id="{9A6B03B2-0C61-CAB3-7780-F1401E38E439}"/>
              </a:ext>
            </a:extLst>
          </p:cNvPr>
          <p:cNvSpPr txBox="1"/>
          <p:nvPr/>
        </p:nvSpPr>
        <p:spPr>
          <a:xfrm>
            <a:off x="121876" y="3280773"/>
            <a:ext cx="1273297" cy="369332"/>
          </a:xfrm>
          <a:prstGeom prst="rect">
            <a:avLst/>
          </a:prstGeom>
          <a:noFill/>
        </p:spPr>
        <p:txBody>
          <a:bodyPr wrap="none" rtlCol="0">
            <a:spAutoFit/>
          </a:bodyPr>
          <a:lstStyle/>
          <a:p>
            <a:r>
              <a:rPr lang="en-TW" dirty="0"/>
              <a:t>biodiversity</a:t>
            </a:r>
          </a:p>
        </p:txBody>
      </p:sp>
      <p:sp>
        <p:nvSpPr>
          <p:cNvPr id="6" name="TextBox 5">
            <a:extLst>
              <a:ext uri="{FF2B5EF4-FFF2-40B4-BE49-F238E27FC236}">
                <a16:creationId xmlns:a16="http://schemas.microsoft.com/office/drawing/2014/main" id="{501B818E-4A96-618A-632B-66D7809D73C3}"/>
              </a:ext>
            </a:extLst>
          </p:cNvPr>
          <p:cNvSpPr txBox="1"/>
          <p:nvPr/>
        </p:nvSpPr>
        <p:spPr>
          <a:xfrm>
            <a:off x="121876" y="4310063"/>
            <a:ext cx="1318053" cy="369332"/>
          </a:xfrm>
          <a:prstGeom prst="rect">
            <a:avLst/>
          </a:prstGeom>
          <a:noFill/>
        </p:spPr>
        <p:txBody>
          <a:bodyPr wrap="none" rtlCol="0">
            <a:spAutoFit/>
          </a:bodyPr>
          <a:lstStyle/>
          <a:p>
            <a:r>
              <a:rPr lang="en-US" dirty="0"/>
              <a:t>F</a:t>
            </a:r>
            <a:r>
              <a:rPr lang="en-TW" dirty="0"/>
              <a:t>ood supply</a:t>
            </a:r>
          </a:p>
        </p:txBody>
      </p:sp>
      <p:sp>
        <p:nvSpPr>
          <p:cNvPr id="7" name="TextBox 6">
            <a:extLst>
              <a:ext uri="{FF2B5EF4-FFF2-40B4-BE49-F238E27FC236}">
                <a16:creationId xmlns:a16="http://schemas.microsoft.com/office/drawing/2014/main" id="{63D67AFF-03C1-2523-F3E3-D60A046B015E}"/>
              </a:ext>
            </a:extLst>
          </p:cNvPr>
          <p:cNvSpPr txBox="1"/>
          <p:nvPr/>
        </p:nvSpPr>
        <p:spPr>
          <a:xfrm>
            <a:off x="280413" y="5408221"/>
            <a:ext cx="784189" cy="369332"/>
          </a:xfrm>
          <a:prstGeom prst="rect">
            <a:avLst/>
          </a:prstGeom>
          <a:noFill/>
        </p:spPr>
        <p:txBody>
          <a:bodyPr wrap="none" rtlCol="0">
            <a:spAutoFit/>
          </a:bodyPr>
          <a:lstStyle/>
          <a:p>
            <a:r>
              <a:rPr lang="en-TW" dirty="0"/>
              <a:t>health</a:t>
            </a:r>
          </a:p>
        </p:txBody>
      </p:sp>
      <p:sp>
        <p:nvSpPr>
          <p:cNvPr id="8" name="TextBox 7">
            <a:extLst>
              <a:ext uri="{FF2B5EF4-FFF2-40B4-BE49-F238E27FC236}">
                <a16:creationId xmlns:a16="http://schemas.microsoft.com/office/drawing/2014/main" id="{7C92B108-4268-28AB-1A37-83CD97A6FA7F}"/>
              </a:ext>
            </a:extLst>
          </p:cNvPr>
          <p:cNvSpPr txBox="1"/>
          <p:nvPr/>
        </p:nvSpPr>
        <p:spPr>
          <a:xfrm>
            <a:off x="188385" y="6135066"/>
            <a:ext cx="973343" cy="369332"/>
          </a:xfrm>
          <a:prstGeom prst="rect">
            <a:avLst/>
          </a:prstGeom>
          <a:noFill/>
        </p:spPr>
        <p:txBody>
          <a:bodyPr wrap="none" rtlCol="0">
            <a:spAutoFit/>
          </a:bodyPr>
          <a:lstStyle/>
          <a:p>
            <a:r>
              <a:rPr lang="en-TW" dirty="0"/>
              <a:t>fisheries</a:t>
            </a:r>
          </a:p>
        </p:txBody>
      </p:sp>
      <p:sp>
        <p:nvSpPr>
          <p:cNvPr id="9" name="TextBox 8">
            <a:extLst>
              <a:ext uri="{FF2B5EF4-FFF2-40B4-BE49-F238E27FC236}">
                <a16:creationId xmlns:a16="http://schemas.microsoft.com/office/drawing/2014/main" id="{7E715891-7408-5B5D-8E3E-379854E06F6A}"/>
              </a:ext>
            </a:extLst>
          </p:cNvPr>
          <p:cNvSpPr txBox="1"/>
          <p:nvPr/>
        </p:nvSpPr>
        <p:spPr>
          <a:xfrm>
            <a:off x="3427987" y="1556792"/>
            <a:ext cx="1603003" cy="923330"/>
          </a:xfrm>
          <a:prstGeom prst="rect">
            <a:avLst/>
          </a:prstGeom>
          <a:noFill/>
        </p:spPr>
        <p:txBody>
          <a:bodyPr wrap="none" rtlCol="0">
            <a:spAutoFit/>
          </a:bodyPr>
          <a:lstStyle/>
          <a:p>
            <a:r>
              <a:rPr lang="en-US" dirty="0"/>
              <a:t>I</a:t>
            </a:r>
            <a:r>
              <a:rPr lang="en-TW" dirty="0"/>
              <a:t>ce cap melting</a:t>
            </a:r>
          </a:p>
          <a:p>
            <a:endParaRPr lang="en-TW" dirty="0"/>
          </a:p>
          <a:p>
            <a:r>
              <a:rPr lang="en-US" dirty="0"/>
              <a:t>S</a:t>
            </a:r>
            <a:r>
              <a:rPr lang="en-TW" dirty="0"/>
              <a:t>ea level rise</a:t>
            </a:r>
          </a:p>
        </p:txBody>
      </p:sp>
      <p:sp>
        <p:nvSpPr>
          <p:cNvPr id="10" name="TextBox 9">
            <a:extLst>
              <a:ext uri="{FF2B5EF4-FFF2-40B4-BE49-F238E27FC236}">
                <a16:creationId xmlns:a16="http://schemas.microsoft.com/office/drawing/2014/main" id="{2E365DF1-84E2-9CD8-A1FB-1F1E939BD25C}"/>
              </a:ext>
            </a:extLst>
          </p:cNvPr>
          <p:cNvSpPr txBox="1"/>
          <p:nvPr/>
        </p:nvSpPr>
        <p:spPr>
          <a:xfrm>
            <a:off x="3295275" y="3199448"/>
            <a:ext cx="1812547" cy="646331"/>
          </a:xfrm>
          <a:prstGeom prst="rect">
            <a:avLst/>
          </a:prstGeom>
          <a:noFill/>
        </p:spPr>
        <p:txBody>
          <a:bodyPr wrap="none" rtlCol="0">
            <a:spAutoFit/>
          </a:bodyPr>
          <a:lstStyle/>
          <a:p>
            <a:r>
              <a:rPr lang="en-US" dirty="0"/>
              <a:t>L</a:t>
            </a:r>
            <a:r>
              <a:rPr lang="en-TW" dirty="0"/>
              <a:t>oss of species</a:t>
            </a:r>
          </a:p>
          <a:p>
            <a:r>
              <a:rPr lang="en-US" dirty="0"/>
              <a:t>C</a:t>
            </a:r>
            <a:r>
              <a:rPr lang="en-TW" dirty="0"/>
              <a:t>oral devastation</a:t>
            </a:r>
          </a:p>
        </p:txBody>
      </p:sp>
      <p:sp>
        <p:nvSpPr>
          <p:cNvPr id="11" name="TextBox 10">
            <a:extLst>
              <a:ext uri="{FF2B5EF4-FFF2-40B4-BE49-F238E27FC236}">
                <a16:creationId xmlns:a16="http://schemas.microsoft.com/office/drawing/2014/main" id="{1AF7B09A-F99D-9539-9771-63A4C3FDB65A}"/>
              </a:ext>
            </a:extLst>
          </p:cNvPr>
          <p:cNvSpPr txBox="1"/>
          <p:nvPr/>
        </p:nvSpPr>
        <p:spPr>
          <a:xfrm>
            <a:off x="3505273" y="3894564"/>
            <a:ext cx="2061446" cy="1200329"/>
          </a:xfrm>
          <a:prstGeom prst="rect">
            <a:avLst/>
          </a:prstGeom>
          <a:noFill/>
        </p:spPr>
        <p:txBody>
          <a:bodyPr wrap="square" rtlCol="0">
            <a:spAutoFit/>
          </a:bodyPr>
          <a:lstStyle/>
          <a:p>
            <a:r>
              <a:rPr lang="en-US" dirty="0"/>
              <a:t>W</a:t>
            </a:r>
            <a:r>
              <a:rPr lang="en-TW" dirty="0"/>
              <a:t>ater supply challenges</a:t>
            </a:r>
          </a:p>
          <a:p>
            <a:r>
              <a:rPr lang="en-US" dirty="0"/>
              <a:t>I</a:t>
            </a:r>
            <a:r>
              <a:rPr lang="en-TW" dirty="0"/>
              <a:t>ncreased temperatures</a:t>
            </a:r>
          </a:p>
        </p:txBody>
      </p:sp>
      <p:sp>
        <p:nvSpPr>
          <p:cNvPr id="12" name="TextBox 11">
            <a:extLst>
              <a:ext uri="{FF2B5EF4-FFF2-40B4-BE49-F238E27FC236}">
                <a16:creationId xmlns:a16="http://schemas.microsoft.com/office/drawing/2014/main" id="{41D7F7D4-CAFA-7319-F319-6F3205CC479B}"/>
              </a:ext>
            </a:extLst>
          </p:cNvPr>
          <p:cNvSpPr txBox="1"/>
          <p:nvPr/>
        </p:nvSpPr>
        <p:spPr>
          <a:xfrm>
            <a:off x="1650032" y="5408221"/>
            <a:ext cx="3555910" cy="369332"/>
          </a:xfrm>
          <a:prstGeom prst="rect">
            <a:avLst/>
          </a:prstGeom>
          <a:noFill/>
        </p:spPr>
        <p:txBody>
          <a:bodyPr wrap="none" rtlCol="0">
            <a:spAutoFit/>
          </a:bodyPr>
          <a:lstStyle/>
          <a:p>
            <a:r>
              <a:rPr lang="en-US" dirty="0"/>
              <a:t>I</a:t>
            </a:r>
            <a:r>
              <a:rPr lang="en-TW" dirty="0"/>
              <a:t>llness from increased temperatures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400" dirty="0">
                <a:solidFill>
                  <a:schemeClr val="tx2"/>
                </a:solidFill>
              </a:rPr>
              <a:t>Lifetime of carbon compounds in atmosphere</a:t>
            </a:r>
            <a:endParaRPr lang="zh-TW" altLang="en-US" sz="2400" dirty="0">
              <a:solidFill>
                <a:schemeClr val="tx2"/>
              </a:solidFill>
            </a:endParaRPr>
          </a:p>
        </p:txBody>
      </p:sp>
      <p:pic>
        <p:nvPicPr>
          <p:cNvPr id="8" name="Picture 2"/>
          <p:cNvPicPr>
            <a:picLocks noGrp="1" noChangeAspect="1" noChangeArrowheads="1"/>
          </p:cNvPicPr>
          <p:nvPr>
            <p:ph idx="1"/>
          </p:nvPr>
        </p:nvPicPr>
        <p:blipFill>
          <a:blip r:embed="rId2" cstate="print"/>
          <a:srcRect/>
          <a:stretch>
            <a:fillRect/>
          </a:stretch>
        </p:blipFill>
        <p:spPr bwMode="auto">
          <a:xfrm>
            <a:off x="457200" y="828100"/>
            <a:ext cx="8229600" cy="5657523"/>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16</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CO</a:t>
            </a:r>
            <a:r>
              <a:rPr lang="en-US" altLang="zh-TW" baseline="-25000" dirty="0"/>
              <a:t>2</a:t>
            </a:r>
            <a:r>
              <a:rPr lang="en-US" altLang="zh-TW" dirty="0"/>
              <a:t> </a:t>
            </a:r>
            <a:r>
              <a:rPr lang="zh-TW" altLang="en-US" dirty="0"/>
              <a:t>約有一半被海洋與植物吸收，而另一半則停留於大氣層中。</a:t>
            </a:r>
            <a:endParaRPr lang="en-US" altLang="zh-TW" dirty="0"/>
          </a:p>
          <a:p>
            <a:endParaRPr lang="en-US" altLang="zh-TW" dirty="0"/>
          </a:p>
          <a:p>
            <a:r>
              <a:rPr lang="zh-TW" altLang="en-US" dirty="0"/>
              <a:t>全球暖化引發的效應於世界各地皆不同，不論是氣候變遷規模大小或是比例，不同的地區差異性迥異。</a:t>
            </a:r>
            <a:endParaRPr lang="en-US" altLang="zh-TW" dirty="0"/>
          </a:p>
          <a:p>
            <a:r>
              <a:rPr lang="en-US" altLang="zh-TW" dirty="0"/>
              <a:t>About half of CO</a:t>
            </a:r>
            <a:r>
              <a:rPr lang="en-US" altLang="zh-TW" baseline="-25000" dirty="0"/>
              <a:t>2</a:t>
            </a:r>
            <a:r>
              <a:rPr lang="en-US" altLang="zh-TW" dirty="0"/>
              <a:t> is absorbed by oceans and plants, while the other half remains in the atmosphere.</a:t>
            </a:r>
          </a:p>
          <a:p>
            <a:endParaRPr lang="en-US" altLang="zh-TW" dirty="0"/>
          </a:p>
          <a:p>
            <a:r>
              <a:rPr lang="en-US" altLang="zh-TW" dirty="0"/>
              <a:t>The effects of global warming vary across the world. Whether it is the scale or proportion of climate change, the differences vary greatly from region to region.</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17</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1293522" y="314861"/>
            <a:ext cx="6556956" cy="622827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18</a:t>
            </a:fld>
            <a:endParaRPr lang="zh-TW" altLang="en-US"/>
          </a:p>
        </p:txBody>
      </p:sp>
      <p:sp>
        <p:nvSpPr>
          <p:cNvPr id="3" name="TextBox 2">
            <a:extLst>
              <a:ext uri="{FF2B5EF4-FFF2-40B4-BE49-F238E27FC236}">
                <a16:creationId xmlns:a16="http://schemas.microsoft.com/office/drawing/2014/main" id="{F2B1FE12-1F92-DF97-27D6-F22E3EABF1E0}"/>
              </a:ext>
            </a:extLst>
          </p:cNvPr>
          <p:cNvSpPr txBox="1"/>
          <p:nvPr/>
        </p:nvSpPr>
        <p:spPr>
          <a:xfrm>
            <a:off x="339126" y="910397"/>
            <a:ext cx="3752374" cy="369332"/>
          </a:xfrm>
          <a:prstGeom prst="rect">
            <a:avLst/>
          </a:prstGeom>
          <a:noFill/>
        </p:spPr>
        <p:txBody>
          <a:bodyPr wrap="none" rtlCol="0">
            <a:spAutoFit/>
          </a:bodyPr>
          <a:lstStyle/>
          <a:p>
            <a:r>
              <a:rPr lang="en-US" dirty="0"/>
              <a:t>Warming: P</a:t>
            </a:r>
            <a:r>
              <a:rPr lang="en-TW" dirty="0"/>
              <a:t>olar ice caps less reflective</a:t>
            </a:r>
          </a:p>
        </p:txBody>
      </p:sp>
      <p:sp>
        <p:nvSpPr>
          <p:cNvPr id="4" name="TextBox 3">
            <a:extLst>
              <a:ext uri="{FF2B5EF4-FFF2-40B4-BE49-F238E27FC236}">
                <a16:creationId xmlns:a16="http://schemas.microsoft.com/office/drawing/2014/main" id="{DB6AD8CF-62E2-E478-436D-011BE4E06563}"/>
              </a:ext>
            </a:extLst>
          </p:cNvPr>
          <p:cNvSpPr txBox="1"/>
          <p:nvPr/>
        </p:nvSpPr>
        <p:spPr>
          <a:xfrm>
            <a:off x="5385022" y="1095063"/>
            <a:ext cx="3758978" cy="369332"/>
          </a:xfrm>
          <a:prstGeom prst="rect">
            <a:avLst/>
          </a:prstGeom>
          <a:noFill/>
        </p:spPr>
        <p:txBody>
          <a:bodyPr wrap="none" rtlCol="0">
            <a:spAutoFit/>
          </a:bodyPr>
          <a:lstStyle/>
          <a:p>
            <a:r>
              <a:rPr lang="en-US" dirty="0"/>
              <a:t>W</a:t>
            </a:r>
            <a:r>
              <a:rPr lang="en-TW" dirty="0"/>
              <a:t>arming: carbon is sequestered in ice</a:t>
            </a:r>
          </a:p>
        </p:txBody>
      </p:sp>
      <p:sp>
        <p:nvSpPr>
          <p:cNvPr id="6" name="TextBox 5">
            <a:extLst>
              <a:ext uri="{FF2B5EF4-FFF2-40B4-BE49-F238E27FC236}">
                <a16:creationId xmlns:a16="http://schemas.microsoft.com/office/drawing/2014/main" id="{1132F83C-E47F-69EE-4F97-3B15A3F8D53C}"/>
              </a:ext>
            </a:extLst>
          </p:cNvPr>
          <p:cNvSpPr txBox="1"/>
          <p:nvPr/>
        </p:nvSpPr>
        <p:spPr>
          <a:xfrm>
            <a:off x="32758" y="2505670"/>
            <a:ext cx="3436462" cy="923330"/>
          </a:xfrm>
          <a:prstGeom prst="rect">
            <a:avLst/>
          </a:prstGeom>
          <a:noFill/>
        </p:spPr>
        <p:txBody>
          <a:bodyPr wrap="square" rtlCol="0">
            <a:spAutoFit/>
          </a:bodyPr>
          <a:lstStyle/>
          <a:p>
            <a:r>
              <a:rPr lang="en-TW" dirty="0"/>
              <a:t>Warming: causes temperature gradients in altitude regions, less CO</a:t>
            </a:r>
            <a:r>
              <a:rPr lang="en-TW" baseline="-25000" dirty="0"/>
              <a:t>2</a:t>
            </a:r>
            <a:r>
              <a:rPr lang="en-TW" dirty="0"/>
              <a:t> absorbed in ocean</a:t>
            </a:r>
          </a:p>
        </p:txBody>
      </p:sp>
      <p:sp>
        <p:nvSpPr>
          <p:cNvPr id="7" name="TextBox 6">
            <a:extLst>
              <a:ext uri="{FF2B5EF4-FFF2-40B4-BE49-F238E27FC236}">
                <a16:creationId xmlns:a16="http://schemas.microsoft.com/office/drawing/2014/main" id="{C447FC70-E6F1-05AA-FD10-8D5ECEBBAF9B}"/>
              </a:ext>
            </a:extLst>
          </p:cNvPr>
          <p:cNvSpPr txBox="1"/>
          <p:nvPr/>
        </p:nvSpPr>
        <p:spPr>
          <a:xfrm>
            <a:off x="96982" y="4114800"/>
            <a:ext cx="2314778" cy="923330"/>
          </a:xfrm>
          <a:prstGeom prst="rect">
            <a:avLst/>
          </a:prstGeom>
          <a:noFill/>
        </p:spPr>
        <p:txBody>
          <a:bodyPr wrap="square" rtlCol="0">
            <a:spAutoFit/>
          </a:bodyPr>
          <a:lstStyle/>
          <a:p>
            <a:r>
              <a:rPr lang="en-US" dirty="0"/>
              <a:t>W</a:t>
            </a:r>
            <a:r>
              <a:rPr lang="en-TW" dirty="0"/>
              <a:t>arming: warming oceans less able to digest CO</a:t>
            </a:r>
            <a:r>
              <a:rPr lang="en-TW" baseline="-25000" dirty="0"/>
              <a:t>2</a:t>
            </a:r>
          </a:p>
        </p:txBody>
      </p:sp>
      <p:sp>
        <p:nvSpPr>
          <p:cNvPr id="8" name="TextBox 7">
            <a:extLst>
              <a:ext uri="{FF2B5EF4-FFF2-40B4-BE49-F238E27FC236}">
                <a16:creationId xmlns:a16="http://schemas.microsoft.com/office/drawing/2014/main" id="{1FBB8EED-E61F-3616-5F54-94B076AE7A02}"/>
              </a:ext>
            </a:extLst>
          </p:cNvPr>
          <p:cNvSpPr txBox="1"/>
          <p:nvPr/>
        </p:nvSpPr>
        <p:spPr>
          <a:xfrm>
            <a:off x="5874580" y="2473036"/>
            <a:ext cx="3092588" cy="646331"/>
          </a:xfrm>
          <a:prstGeom prst="rect">
            <a:avLst/>
          </a:prstGeom>
          <a:noFill/>
        </p:spPr>
        <p:txBody>
          <a:bodyPr wrap="square" rtlCol="0">
            <a:spAutoFit/>
          </a:bodyPr>
          <a:lstStyle/>
          <a:p>
            <a:r>
              <a:rPr lang="en-TW" dirty="0"/>
              <a:t>Cooling: High atmospheric CO</a:t>
            </a:r>
            <a:r>
              <a:rPr lang="en-TW" baseline="-25000" dirty="0"/>
              <a:t>2</a:t>
            </a:r>
            <a:r>
              <a:rPr lang="en-TW" dirty="0"/>
              <a:t> increases absorption in plants</a:t>
            </a:r>
          </a:p>
        </p:txBody>
      </p:sp>
      <p:sp>
        <p:nvSpPr>
          <p:cNvPr id="9" name="TextBox 8">
            <a:extLst>
              <a:ext uri="{FF2B5EF4-FFF2-40B4-BE49-F238E27FC236}">
                <a16:creationId xmlns:a16="http://schemas.microsoft.com/office/drawing/2014/main" id="{210C3946-CDD3-CACF-8FBB-8B21036D038F}"/>
              </a:ext>
            </a:extLst>
          </p:cNvPr>
          <p:cNvSpPr txBox="1"/>
          <p:nvPr/>
        </p:nvSpPr>
        <p:spPr>
          <a:xfrm>
            <a:off x="6808752" y="3819100"/>
            <a:ext cx="2266649" cy="923330"/>
          </a:xfrm>
          <a:prstGeom prst="rect">
            <a:avLst/>
          </a:prstGeom>
          <a:noFill/>
        </p:spPr>
        <p:txBody>
          <a:bodyPr wrap="square" rtlCol="0">
            <a:spAutoFit/>
          </a:bodyPr>
          <a:lstStyle/>
          <a:p>
            <a:r>
              <a:rPr lang="en-TW" dirty="0"/>
              <a:t>Cooling: Cutting trees increases reflection in tropical areas</a:t>
            </a:r>
          </a:p>
        </p:txBody>
      </p:sp>
      <p:sp>
        <p:nvSpPr>
          <p:cNvPr id="10" name="TextBox 9">
            <a:extLst>
              <a:ext uri="{FF2B5EF4-FFF2-40B4-BE49-F238E27FC236}">
                <a16:creationId xmlns:a16="http://schemas.microsoft.com/office/drawing/2014/main" id="{5B4B7B96-FF32-27A9-8B1C-892006C68AD7}"/>
              </a:ext>
            </a:extLst>
          </p:cNvPr>
          <p:cNvSpPr txBox="1"/>
          <p:nvPr/>
        </p:nvSpPr>
        <p:spPr>
          <a:xfrm>
            <a:off x="5461099" y="4751023"/>
            <a:ext cx="3606824" cy="646331"/>
          </a:xfrm>
          <a:prstGeom prst="rect">
            <a:avLst/>
          </a:prstGeom>
          <a:noFill/>
        </p:spPr>
        <p:txBody>
          <a:bodyPr wrap="square" rtlCol="0">
            <a:spAutoFit/>
          </a:bodyPr>
          <a:lstStyle/>
          <a:p>
            <a:r>
              <a:rPr lang="en-TW" dirty="0"/>
              <a:t>Warming: cutting trees releases more CO</a:t>
            </a:r>
            <a:r>
              <a:rPr lang="en-TW" baseline="-25000" dirty="0"/>
              <a:t>2</a:t>
            </a:r>
          </a:p>
        </p:txBody>
      </p:sp>
      <p:sp>
        <p:nvSpPr>
          <p:cNvPr id="11" name="TextBox 10">
            <a:extLst>
              <a:ext uri="{FF2B5EF4-FFF2-40B4-BE49-F238E27FC236}">
                <a16:creationId xmlns:a16="http://schemas.microsoft.com/office/drawing/2014/main" id="{532176C4-1D0D-8C89-DE13-7123E0162B44}"/>
              </a:ext>
            </a:extLst>
          </p:cNvPr>
          <p:cNvSpPr txBox="1"/>
          <p:nvPr/>
        </p:nvSpPr>
        <p:spPr>
          <a:xfrm>
            <a:off x="5499540" y="5475044"/>
            <a:ext cx="3547478" cy="646331"/>
          </a:xfrm>
          <a:prstGeom prst="rect">
            <a:avLst/>
          </a:prstGeom>
          <a:noFill/>
        </p:spPr>
        <p:txBody>
          <a:bodyPr wrap="square" rtlCol="0">
            <a:spAutoFit/>
          </a:bodyPr>
          <a:lstStyle/>
          <a:p>
            <a:r>
              <a:rPr lang="en-TW" dirty="0"/>
              <a:t>Cooling: Increased humidity results in more clouds</a:t>
            </a:r>
          </a:p>
        </p:txBody>
      </p:sp>
      <p:sp>
        <p:nvSpPr>
          <p:cNvPr id="12" name="TextBox 11">
            <a:extLst>
              <a:ext uri="{FF2B5EF4-FFF2-40B4-BE49-F238E27FC236}">
                <a16:creationId xmlns:a16="http://schemas.microsoft.com/office/drawing/2014/main" id="{C5C47F32-4FFD-7FD1-7E90-9C701358A4B5}"/>
              </a:ext>
            </a:extLst>
          </p:cNvPr>
          <p:cNvSpPr txBox="1"/>
          <p:nvPr/>
        </p:nvSpPr>
        <p:spPr>
          <a:xfrm>
            <a:off x="564803" y="5236359"/>
            <a:ext cx="3547479" cy="646331"/>
          </a:xfrm>
          <a:prstGeom prst="rect">
            <a:avLst/>
          </a:prstGeom>
          <a:noFill/>
        </p:spPr>
        <p:txBody>
          <a:bodyPr wrap="square" rtlCol="0">
            <a:spAutoFit/>
          </a:bodyPr>
          <a:lstStyle/>
          <a:p>
            <a:r>
              <a:rPr lang="en-TW" dirty="0"/>
              <a:t>Warming: Increased temperatures increases humidity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685800"/>
            <a:ext cx="6858000" cy="595536"/>
          </a:xfrm>
        </p:spPr>
        <p:txBody>
          <a:bodyPr>
            <a:normAutofit fontScale="90000"/>
          </a:bodyPr>
          <a:lstStyle/>
          <a:p>
            <a:r>
              <a:rPr lang="zh-TW" altLang="en-US" dirty="0"/>
              <a:t>全球暖化：可能的行動</a:t>
            </a:r>
            <a:br>
              <a:rPr lang="en-US" altLang="zh-TW" dirty="0"/>
            </a:br>
            <a:r>
              <a:rPr lang="en-US" altLang="zh-TW" dirty="0"/>
              <a:t>Global Warming: Possible Actions</a:t>
            </a:r>
            <a:endParaRPr lang="zh-TW" altLang="en-US" dirty="0"/>
          </a:p>
        </p:txBody>
      </p:sp>
      <p:sp>
        <p:nvSpPr>
          <p:cNvPr id="3" name="內容版面配置區 2"/>
          <p:cNvSpPr>
            <a:spLocks noGrp="1"/>
          </p:cNvSpPr>
          <p:nvPr>
            <p:ph idx="1"/>
          </p:nvPr>
        </p:nvSpPr>
        <p:spPr>
          <a:xfrm>
            <a:off x="179512" y="1556792"/>
            <a:ext cx="8784976" cy="3150829"/>
          </a:xfrm>
        </p:spPr>
        <p:txBody>
          <a:bodyPr>
            <a:normAutofit fontScale="92500" lnSpcReduction="10000"/>
          </a:bodyPr>
          <a:lstStyle/>
          <a:p>
            <a:r>
              <a:rPr lang="zh-TW" altLang="en-US" dirty="0"/>
              <a:t>如果有的話，究竟有何措施可防止溫室氣體濃度上升到無法接受的程度？能源政策當然是一種選擇，些許的改變極有助於將 </a:t>
            </a:r>
            <a:r>
              <a:rPr lang="en-US" altLang="zh-TW" dirty="0"/>
              <a:t>CO</a:t>
            </a:r>
            <a:r>
              <a:rPr lang="en-US" altLang="zh-TW" baseline="-25000" dirty="0"/>
              <a:t>2</a:t>
            </a:r>
            <a:r>
              <a:rPr lang="en-US" altLang="zh-TW" dirty="0"/>
              <a:t> </a:t>
            </a:r>
            <a:r>
              <a:rPr lang="zh-TW" altLang="en-US" dirty="0"/>
              <a:t>的排放減量。其他選項如加強重視能量節約、經濟性獎勵、再生能量技術及核能發電等均是。</a:t>
            </a:r>
            <a:endParaRPr lang="en-US" altLang="zh-TW" dirty="0"/>
          </a:p>
          <a:p>
            <a:r>
              <a:rPr lang="en-US" altLang="zh-TW" dirty="0"/>
              <a:t>What measures, if any, can be taken to prevent greenhouse gas concentrations from rising to unacceptable levels? Energy policy is certainly an option, and small changes can go a long way toward reducing CO2 emissions. Other options include an increased focus on energy conservation, financial incentives, renewable energy technologies and nuclear power generation.</a:t>
            </a: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19</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800100" y="4707621"/>
            <a:ext cx="7543800" cy="1863878"/>
          </a:xfrm>
          <a:prstGeom prst="rect">
            <a:avLst/>
          </a:prstGeom>
          <a:noFill/>
          <a:ln w="9525">
            <a:noFill/>
            <a:miter lim="800000"/>
            <a:headEnd/>
            <a:tailEnd/>
          </a:ln>
        </p:spPr>
      </p:pic>
      <p:sp>
        <p:nvSpPr>
          <p:cNvPr id="4" name="TextBox 3">
            <a:extLst>
              <a:ext uri="{FF2B5EF4-FFF2-40B4-BE49-F238E27FC236}">
                <a16:creationId xmlns:a16="http://schemas.microsoft.com/office/drawing/2014/main" id="{BD7B811D-8E7A-D57C-327F-0BD050C5753C}"/>
              </a:ext>
            </a:extLst>
          </p:cNvPr>
          <p:cNvSpPr txBox="1"/>
          <p:nvPr/>
        </p:nvSpPr>
        <p:spPr>
          <a:xfrm>
            <a:off x="395536" y="5565204"/>
            <a:ext cx="1237903" cy="923330"/>
          </a:xfrm>
          <a:prstGeom prst="rect">
            <a:avLst/>
          </a:prstGeom>
          <a:noFill/>
        </p:spPr>
        <p:txBody>
          <a:bodyPr wrap="none" rtlCol="0">
            <a:spAutoFit/>
          </a:bodyPr>
          <a:lstStyle/>
          <a:p>
            <a:r>
              <a:rPr lang="en-US" dirty="0"/>
              <a:t>V</a:t>
            </a:r>
            <a:r>
              <a:rPr lang="en-TW" dirty="0"/>
              <a:t>ehicles</a:t>
            </a:r>
          </a:p>
          <a:p>
            <a:r>
              <a:rPr lang="en-US" dirty="0"/>
              <a:t>P</a:t>
            </a:r>
            <a:r>
              <a:rPr lang="en-TW" dirty="0"/>
              <a:t>ower</a:t>
            </a:r>
          </a:p>
          <a:p>
            <a:r>
              <a:rPr lang="en-US" dirty="0"/>
              <a:t>N</a:t>
            </a:r>
            <a:r>
              <a:rPr lang="en-TW" dirty="0"/>
              <a:t>atural gas</a:t>
            </a:r>
          </a:p>
        </p:txBody>
      </p:sp>
      <p:sp>
        <p:nvSpPr>
          <p:cNvPr id="7" name="TextBox 6">
            <a:extLst>
              <a:ext uri="{FF2B5EF4-FFF2-40B4-BE49-F238E27FC236}">
                <a16:creationId xmlns:a16="http://schemas.microsoft.com/office/drawing/2014/main" id="{686F6D5D-A972-4F26-523C-4BCC4DBC1179}"/>
              </a:ext>
            </a:extLst>
          </p:cNvPr>
          <p:cNvSpPr txBox="1"/>
          <p:nvPr/>
        </p:nvSpPr>
        <p:spPr>
          <a:xfrm>
            <a:off x="4326620" y="5435932"/>
            <a:ext cx="749436" cy="369332"/>
          </a:xfrm>
          <a:prstGeom prst="rect">
            <a:avLst/>
          </a:prstGeom>
          <a:noFill/>
        </p:spPr>
        <p:txBody>
          <a:bodyPr wrap="none" rtlCol="0">
            <a:spAutoFit/>
          </a:bodyPr>
          <a:lstStyle/>
          <a:p>
            <a:r>
              <a:rPr lang="en-TW" dirty="0"/>
              <a:t>gallon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簡介</a:t>
            </a:r>
            <a:r>
              <a:rPr lang="en-US" altLang="zh-TW" dirty="0">
                <a:solidFill>
                  <a:schemeClr val="tx2"/>
                </a:solidFill>
              </a:rPr>
              <a:t>introduction</a:t>
            </a:r>
            <a:endParaRPr lang="zh-TW" altLang="en-US" dirty="0">
              <a:solidFill>
                <a:schemeClr val="tx2"/>
              </a:solidFill>
            </a:endParaRPr>
          </a:p>
        </p:txBody>
      </p:sp>
      <p:sp>
        <p:nvSpPr>
          <p:cNvPr id="3" name="內容版面配置區 2"/>
          <p:cNvSpPr>
            <a:spLocks noGrp="1"/>
          </p:cNvSpPr>
          <p:nvPr>
            <p:ph idx="1"/>
          </p:nvPr>
        </p:nvSpPr>
        <p:spPr/>
        <p:txBody>
          <a:bodyPr>
            <a:normAutofit fontScale="85000" lnSpcReduction="20000"/>
          </a:bodyPr>
          <a:lstStyle/>
          <a:p>
            <a:r>
              <a:rPr lang="zh-TW" altLang="en-US" dirty="0"/>
              <a:t>現今人類處身於一個非常大的實驗室之中</a:t>
            </a:r>
            <a:r>
              <a:rPr lang="en-US" altLang="zh-TW" dirty="0"/>
              <a:t>——</a:t>
            </a:r>
            <a:r>
              <a:rPr lang="zh-TW" altLang="en-US" dirty="0"/>
              <a:t>整個地球，我們的實驗甚至並非是可逆的或是良性的。如今由於人類大量燃燒化石燃料，我們的大氣層已變成一個大實驗室，導致發生許多可怕的效應，對周遭氣候已經產生災難性改變。</a:t>
            </a:r>
            <a:endParaRPr lang="en-US" altLang="zh-TW" dirty="0"/>
          </a:p>
          <a:p>
            <a:endParaRPr lang="en-US" altLang="zh-TW" dirty="0"/>
          </a:p>
          <a:p>
            <a:r>
              <a:rPr lang="zh-TW" altLang="en-US" dirty="0"/>
              <a:t>中國大陸、美國、日本及沙烏地阿拉伯等國家使用燃煤、燃油發電最主要的 </a:t>
            </a:r>
            <a:r>
              <a:rPr lang="en-US" altLang="zh-TW" dirty="0"/>
              <a:t>CO</a:t>
            </a:r>
            <a:r>
              <a:rPr lang="en-US" altLang="zh-TW" baseline="-25000" dirty="0"/>
              <a:t>2</a:t>
            </a:r>
            <a:r>
              <a:rPr lang="en-US" altLang="zh-TW" dirty="0"/>
              <a:t> </a:t>
            </a:r>
            <a:r>
              <a:rPr lang="zh-TW" altLang="en-US" dirty="0"/>
              <a:t>排放國，其因人口成長及 </a:t>
            </a:r>
            <a:r>
              <a:rPr lang="en-US" altLang="zh-TW" dirty="0"/>
              <a:t>GDP</a:t>
            </a:r>
            <a:r>
              <a:rPr lang="zh-TW" altLang="en-US" dirty="0"/>
              <a:t>的</a:t>
            </a:r>
            <a:r>
              <a:rPr lang="en-US" altLang="zh-TW" dirty="0"/>
              <a:t> </a:t>
            </a:r>
            <a:r>
              <a:rPr lang="zh-TW" altLang="en-US" dirty="0"/>
              <a:t>增加而使用資源、能源亦為影響溫室氣體的增加。</a:t>
            </a:r>
            <a:endParaRPr lang="en-US" altLang="zh-TW" dirty="0"/>
          </a:p>
          <a:p>
            <a:endParaRPr lang="en-US" altLang="zh-TW" dirty="0"/>
          </a:p>
          <a:p>
            <a:r>
              <a:rPr lang="en-US" altLang="zh-TW" dirty="0"/>
              <a:t>Today humans are in a very large laboratory - the entire earth, and our experiments are not even reversible or benign. Nowadays, due to the massive burning of fossil fuels by humans, our atmosphere has become a big laboratory, causing many terrible effects and catastrophic changes to the surrounding climate.</a:t>
            </a:r>
          </a:p>
          <a:p>
            <a:endParaRPr lang="en-US" altLang="zh-TW" dirty="0"/>
          </a:p>
          <a:p>
            <a:r>
              <a:rPr lang="en-US" altLang="zh-TW" dirty="0"/>
              <a:t>Mainland China, the United States, Japan and Saudi Arabia are the major CO</a:t>
            </a:r>
            <a:r>
              <a:rPr lang="en-US" altLang="zh-TW" baseline="-25000" dirty="0"/>
              <a:t>2</a:t>
            </a:r>
            <a:r>
              <a:rPr lang="en-US" altLang="zh-TW" dirty="0"/>
              <a:t> emitters that use coal-fired and oil-fired power generation. Their use of resources and energy due to population growth and increase in GDP also affects the increase in greenhouse gases.</a:t>
            </a:r>
            <a:endParaRPr lang="zh-TW" altLang="en-US" dirty="0"/>
          </a:p>
          <a:p>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62500" lnSpcReduction="20000"/>
          </a:bodyPr>
          <a:lstStyle/>
          <a:p>
            <a:r>
              <a:rPr lang="zh-TW" altLang="en-US" dirty="0"/>
              <a:t>有兩種立法行動用來解決全球暖化議題：「</a:t>
            </a:r>
            <a:r>
              <a:rPr lang="zh-TW" altLang="en-US" dirty="0">
                <a:solidFill>
                  <a:schemeClr val="accent3"/>
                </a:solidFill>
              </a:rPr>
              <a:t>上限及貿易</a:t>
            </a:r>
            <a:r>
              <a:rPr lang="zh-TW" altLang="en-US" dirty="0"/>
              <a:t>」</a:t>
            </a:r>
            <a:r>
              <a:rPr lang="en-US" altLang="zh-TW" dirty="0"/>
              <a:t>(cap and trade)</a:t>
            </a:r>
            <a:r>
              <a:rPr lang="zh-TW" altLang="en-US" dirty="0"/>
              <a:t>和</a:t>
            </a:r>
            <a:r>
              <a:rPr lang="zh-TW" altLang="en-US" dirty="0">
                <a:solidFill>
                  <a:schemeClr val="accent3"/>
                </a:solidFill>
              </a:rPr>
              <a:t>碳稅</a:t>
            </a:r>
            <a:r>
              <a:rPr lang="zh-TW" altLang="en-US" dirty="0"/>
              <a:t>。</a:t>
            </a:r>
            <a:endParaRPr lang="en-US" altLang="zh-TW" dirty="0"/>
          </a:p>
          <a:p>
            <a:r>
              <a:rPr lang="zh-TW" altLang="en-US" dirty="0">
                <a:solidFill>
                  <a:schemeClr val="accent3"/>
                </a:solidFill>
              </a:rPr>
              <a:t>碳稅</a:t>
            </a:r>
            <a:r>
              <a:rPr lang="zh-TW" altLang="en-US" dirty="0"/>
              <a:t>係指對 </a:t>
            </a:r>
            <a:r>
              <a:rPr lang="en-US" altLang="zh-TW" dirty="0"/>
              <a:t>CO</a:t>
            </a:r>
            <a:r>
              <a:rPr lang="en-US" altLang="zh-TW" baseline="-25000" dirty="0"/>
              <a:t>2</a:t>
            </a:r>
            <a:r>
              <a:rPr lang="en-US" altLang="zh-TW" dirty="0"/>
              <a:t> </a:t>
            </a:r>
            <a:r>
              <a:rPr lang="zh-TW" altLang="en-US" dirty="0"/>
              <a:t>產量加以課稅，即每公噸碳排放需要繳稅。</a:t>
            </a:r>
            <a:endParaRPr lang="en-US" altLang="zh-TW" dirty="0"/>
          </a:p>
          <a:p>
            <a:r>
              <a:rPr lang="zh-TW" altLang="en-US" dirty="0">
                <a:solidFill>
                  <a:schemeClr val="accent3"/>
                </a:solidFill>
              </a:rPr>
              <a:t>碳封存 </a:t>
            </a:r>
            <a:r>
              <a:rPr lang="en-US" altLang="zh-TW" dirty="0">
                <a:solidFill>
                  <a:schemeClr val="accent3"/>
                </a:solidFill>
              </a:rPr>
              <a:t>(carbon sequestration)</a:t>
            </a:r>
            <a:r>
              <a:rPr lang="zh-TW" altLang="en-US" dirty="0"/>
              <a:t>，其目標在於發生的源頭即把碳捕捉住，並將其導向非大氣的儲槽。</a:t>
            </a:r>
            <a:endParaRPr lang="en-US" altLang="zh-TW" dirty="0"/>
          </a:p>
          <a:p>
            <a:r>
              <a:rPr lang="en-US" altLang="zh-TW" dirty="0"/>
              <a:t>1992 </a:t>
            </a:r>
            <a:r>
              <a:rPr lang="zh-TW" altLang="en-US" dirty="0"/>
              <a:t>年 </a:t>
            </a:r>
            <a:r>
              <a:rPr lang="en-US" altLang="zh-TW" dirty="0"/>
              <a:t>6 </a:t>
            </a:r>
            <a:r>
              <a:rPr lang="zh-TW" altLang="en-US" dirty="0"/>
              <a:t>月，在里約熱內盧召開地球高峰會，共有 </a:t>
            </a:r>
            <a:r>
              <a:rPr lang="en-US" altLang="zh-TW" dirty="0"/>
              <a:t>167 </a:t>
            </a:r>
            <a:r>
              <a:rPr lang="zh-TW" altLang="en-US" dirty="0"/>
              <a:t>個國家簽署「</a:t>
            </a:r>
            <a:r>
              <a:rPr lang="zh-TW" altLang="en-US" dirty="0">
                <a:solidFill>
                  <a:schemeClr val="accent3"/>
                </a:solidFill>
              </a:rPr>
              <a:t>聯合國氣候變化綱要公約</a:t>
            </a:r>
            <a:r>
              <a:rPr lang="zh-TW" altLang="en-US" dirty="0"/>
              <a:t>」。</a:t>
            </a:r>
            <a:endParaRPr lang="en-US" altLang="zh-TW" dirty="0"/>
          </a:p>
          <a:p>
            <a:r>
              <a:rPr lang="en-US" altLang="zh-TW" dirty="0"/>
              <a:t>1997 </a:t>
            </a:r>
            <a:r>
              <a:rPr lang="zh-TW" altLang="en-US" dirty="0"/>
              <a:t>年 </a:t>
            </a:r>
            <a:r>
              <a:rPr lang="en-US" altLang="zh-TW" dirty="0"/>
              <a:t>12 </a:t>
            </a:r>
            <a:r>
              <a:rPr lang="zh-TW" altLang="en-US" dirty="0"/>
              <a:t>月， 「</a:t>
            </a:r>
            <a:r>
              <a:rPr lang="zh-TW" altLang="en-US" dirty="0">
                <a:solidFill>
                  <a:schemeClr val="accent3"/>
                </a:solidFill>
              </a:rPr>
              <a:t>京都議定書</a:t>
            </a:r>
            <a:r>
              <a:rPr lang="zh-TW" altLang="en-US" dirty="0"/>
              <a:t>」中討論環境問題，國際會議在日本京都舉行，與會國家達成一項協定，目標設於 </a:t>
            </a:r>
            <a:r>
              <a:rPr lang="en-US" altLang="zh-TW" dirty="0"/>
              <a:t>2010 </a:t>
            </a:r>
            <a:r>
              <a:rPr lang="zh-TW" altLang="en-US" dirty="0"/>
              <a:t>年將已開發國家的溫室氣體排放量減少到低於 </a:t>
            </a:r>
            <a:r>
              <a:rPr lang="en-US" altLang="zh-TW" dirty="0"/>
              <a:t>1990 </a:t>
            </a:r>
            <a:r>
              <a:rPr lang="zh-TW" altLang="en-US" dirty="0"/>
              <a:t>年標準的 </a:t>
            </a:r>
            <a:r>
              <a:rPr lang="en-US" altLang="zh-TW" dirty="0"/>
              <a:t>5%</a:t>
            </a:r>
            <a:r>
              <a:rPr lang="zh-TW" altLang="en-US" dirty="0"/>
              <a:t>。</a:t>
            </a:r>
          </a:p>
          <a:p>
            <a:r>
              <a:rPr lang="en-US" altLang="zh-TW" dirty="0"/>
              <a:t>There are two types of legislative action to address global warming: "cap and trade" and carbon taxes.</a:t>
            </a:r>
          </a:p>
          <a:p>
            <a:r>
              <a:rPr lang="en-US" altLang="zh-TW" dirty="0"/>
              <a:t>A carbon tax is a tax on CO</a:t>
            </a:r>
            <a:r>
              <a:rPr lang="en-US" altLang="zh-TW" baseline="-25000" dirty="0"/>
              <a:t>2</a:t>
            </a:r>
            <a:r>
              <a:rPr lang="en-US" altLang="zh-TW" dirty="0"/>
              <a:t> production, i.e. a tax is paid on every metric ton of carbon emitted.</a:t>
            </a:r>
          </a:p>
          <a:p>
            <a:r>
              <a:rPr lang="en-US" altLang="zh-TW" dirty="0"/>
              <a:t>Carbon sequestration aims to capture carbon at its source and direct it to non-atmospheric storage tanks.</a:t>
            </a:r>
          </a:p>
          <a:p>
            <a:r>
              <a:rPr lang="en-US" altLang="zh-TW" dirty="0"/>
              <a:t>In June 1992, at the Earth Summit held in Rio de Janeiro, a total of 167 countries signed the United Nations Framework Convention on Climate Change.</a:t>
            </a:r>
          </a:p>
          <a:p>
            <a:r>
              <a:rPr lang="en-US" altLang="zh-TW" dirty="0"/>
              <a:t>In December 1997, environmental issues were discussed in the "Kyoto Protocol". An international conference was held in Kyoto, Japan. The participating countries reached an agreement to reduce greenhouse gas emissions by 1990 in developed countries to below 5% of the 1990 standards.</a:t>
            </a:r>
            <a:endParaRPr lang="zh-TW" altLang="en-US" dirty="0"/>
          </a:p>
          <a:p>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20</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tx2"/>
                </a:solidFill>
              </a:rPr>
              <a:t>Power distribution in </a:t>
            </a:r>
            <a:r>
              <a:rPr lang="en-US" altLang="zh-TW" dirty="0" err="1">
                <a:solidFill>
                  <a:schemeClr val="tx2"/>
                </a:solidFill>
              </a:rPr>
              <a:t>prc</a:t>
            </a:r>
            <a:endParaRPr lang="zh-TW" altLang="en-US" dirty="0">
              <a:solidFill>
                <a:schemeClr val="tx2"/>
              </a:solidFill>
            </a:endParaRPr>
          </a:p>
        </p:txBody>
      </p:sp>
      <p:pic>
        <p:nvPicPr>
          <p:cNvPr id="16386" name="Picture 2"/>
          <p:cNvPicPr>
            <a:picLocks noGrp="1" noChangeAspect="1" noChangeArrowheads="1"/>
          </p:cNvPicPr>
          <p:nvPr>
            <p:ph idx="1"/>
          </p:nvPr>
        </p:nvPicPr>
        <p:blipFill>
          <a:blip r:embed="rId2" cstate="print"/>
          <a:srcRect/>
          <a:stretch>
            <a:fillRect/>
          </a:stretch>
        </p:blipFill>
        <p:spPr bwMode="auto">
          <a:xfrm>
            <a:off x="179512" y="1306145"/>
            <a:ext cx="8229600" cy="471493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21</a:t>
            </a:fld>
            <a:endParaRPr lang="zh-TW" altLang="en-US"/>
          </a:p>
        </p:txBody>
      </p:sp>
      <p:sp>
        <p:nvSpPr>
          <p:cNvPr id="3" name="TextBox 2">
            <a:extLst>
              <a:ext uri="{FF2B5EF4-FFF2-40B4-BE49-F238E27FC236}">
                <a16:creationId xmlns:a16="http://schemas.microsoft.com/office/drawing/2014/main" id="{88AF3635-BC33-49EC-139C-72FA5BFDBA46}"/>
              </a:ext>
            </a:extLst>
          </p:cNvPr>
          <p:cNvSpPr txBox="1"/>
          <p:nvPr/>
        </p:nvSpPr>
        <p:spPr>
          <a:xfrm>
            <a:off x="8126181" y="3933056"/>
            <a:ext cx="565861" cy="369332"/>
          </a:xfrm>
          <a:prstGeom prst="rect">
            <a:avLst/>
          </a:prstGeom>
          <a:noFill/>
        </p:spPr>
        <p:txBody>
          <a:bodyPr wrap="none" rtlCol="0">
            <a:spAutoFit/>
          </a:bodyPr>
          <a:lstStyle/>
          <a:p>
            <a:r>
              <a:rPr lang="en-TW" dirty="0"/>
              <a:t>coal</a:t>
            </a:r>
          </a:p>
        </p:txBody>
      </p:sp>
      <p:sp>
        <p:nvSpPr>
          <p:cNvPr id="4" name="TextBox 3">
            <a:extLst>
              <a:ext uri="{FF2B5EF4-FFF2-40B4-BE49-F238E27FC236}">
                <a16:creationId xmlns:a16="http://schemas.microsoft.com/office/drawing/2014/main" id="{07508359-97F8-87D5-4847-9457E701E536}"/>
              </a:ext>
            </a:extLst>
          </p:cNvPr>
          <p:cNvSpPr txBox="1"/>
          <p:nvPr/>
        </p:nvSpPr>
        <p:spPr>
          <a:xfrm>
            <a:off x="8066437" y="2740278"/>
            <a:ext cx="538011" cy="369332"/>
          </a:xfrm>
          <a:prstGeom prst="rect">
            <a:avLst/>
          </a:prstGeom>
          <a:noFill/>
        </p:spPr>
        <p:txBody>
          <a:bodyPr wrap="square" rtlCol="0">
            <a:spAutoFit/>
          </a:bodyPr>
          <a:lstStyle/>
          <a:p>
            <a:r>
              <a:rPr lang="en-TW" dirty="0"/>
              <a:t>oil</a:t>
            </a:r>
          </a:p>
        </p:txBody>
      </p:sp>
      <p:sp>
        <p:nvSpPr>
          <p:cNvPr id="6" name="TextBox 5">
            <a:extLst>
              <a:ext uri="{FF2B5EF4-FFF2-40B4-BE49-F238E27FC236}">
                <a16:creationId xmlns:a16="http://schemas.microsoft.com/office/drawing/2014/main" id="{B5AE96F9-69F3-BD92-F60C-9CEF68464368}"/>
              </a:ext>
            </a:extLst>
          </p:cNvPr>
          <p:cNvSpPr txBox="1"/>
          <p:nvPr/>
        </p:nvSpPr>
        <p:spPr>
          <a:xfrm>
            <a:off x="7053433" y="2301640"/>
            <a:ext cx="734881" cy="369332"/>
          </a:xfrm>
          <a:prstGeom prst="rect">
            <a:avLst/>
          </a:prstGeom>
          <a:noFill/>
        </p:spPr>
        <p:txBody>
          <a:bodyPr wrap="none" rtlCol="0">
            <a:spAutoFit/>
          </a:bodyPr>
          <a:lstStyle/>
          <a:p>
            <a:r>
              <a:rPr lang="en-TW" dirty="0"/>
              <a:t>waste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熱污染</a:t>
            </a:r>
            <a:r>
              <a:rPr lang="en-US" altLang="zh-TW" dirty="0">
                <a:solidFill>
                  <a:schemeClr val="tx2"/>
                </a:solidFill>
              </a:rPr>
              <a:t> thermal pollution</a:t>
            </a:r>
            <a:endParaRPr lang="zh-TW" altLang="en-US" dirty="0">
              <a:solidFill>
                <a:schemeClr val="tx2"/>
              </a:solidFill>
            </a:endParaRPr>
          </a:p>
        </p:txBody>
      </p:sp>
      <p:sp>
        <p:nvSpPr>
          <p:cNvPr id="3" name="內容版面配置區 2"/>
          <p:cNvSpPr>
            <a:spLocks noGrp="1"/>
          </p:cNvSpPr>
          <p:nvPr>
            <p:ph idx="1"/>
          </p:nvPr>
        </p:nvSpPr>
        <p:spPr/>
        <p:txBody>
          <a:bodyPr/>
          <a:lstStyle/>
          <a:p>
            <a:r>
              <a:rPr lang="zh-TW" altLang="en-US" dirty="0">
                <a:solidFill>
                  <a:schemeClr val="accent3"/>
                </a:solidFill>
              </a:rPr>
              <a:t>熱污染 </a:t>
            </a:r>
            <a:r>
              <a:rPr lang="en-US" altLang="zh-TW" dirty="0">
                <a:solidFill>
                  <a:schemeClr val="accent3"/>
                </a:solidFill>
              </a:rPr>
              <a:t>(thermal pollution) </a:t>
            </a:r>
            <a:r>
              <a:rPr lang="zh-TW" altLang="en-US" dirty="0"/>
              <a:t>定義為「將不想要的熱能額外地排放至環境中」，尤其是大自然水域。</a:t>
            </a:r>
            <a:endParaRPr lang="en-US" altLang="zh-TW" dirty="0"/>
          </a:p>
          <a:p>
            <a:r>
              <a:rPr lang="en-US" altLang="zh-TW" dirty="0"/>
              <a:t>Thermal pollution is defined as "the additional emission of unwanted thermal energy into the environment," especially natural waters.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22</a:t>
            </a:fld>
            <a:endParaRPr lang="zh-TW" altLang="en-US"/>
          </a:p>
        </p:txBody>
      </p:sp>
      <p:pic>
        <p:nvPicPr>
          <p:cNvPr id="10" name="Picture 2"/>
          <p:cNvPicPr>
            <a:picLocks noChangeAspect="1" noChangeArrowheads="1"/>
          </p:cNvPicPr>
          <p:nvPr/>
        </p:nvPicPr>
        <p:blipFill>
          <a:blip r:embed="rId2" cstate="print"/>
          <a:srcRect/>
          <a:stretch>
            <a:fillRect/>
          </a:stretch>
        </p:blipFill>
        <p:spPr bwMode="auto">
          <a:xfrm>
            <a:off x="1743790" y="2999187"/>
            <a:ext cx="7220698" cy="3173013"/>
          </a:xfrm>
          <a:prstGeom prst="rect">
            <a:avLst/>
          </a:prstGeom>
          <a:noFill/>
          <a:ln w="9525">
            <a:noFill/>
            <a:miter lim="800000"/>
            <a:headEnd/>
            <a:tailEnd/>
          </a:ln>
        </p:spPr>
      </p:pic>
      <p:sp>
        <p:nvSpPr>
          <p:cNvPr id="4" name="TextBox 3">
            <a:extLst>
              <a:ext uri="{FF2B5EF4-FFF2-40B4-BE49-F238E27FC236}">
                <a16:creationId xmlns:a16="http://schemas.microsoft.com/office/drawing/2014/main" id="{D0499B02-1704-52B7-5A55-1640B53C73D7}"/>
              </a:ext>
            </a:extLst>
          </p:cNvPr>
          <p:cNvSpPr txBox="1"/>
          <p:nvPr/>
        </p:nvSpPr>
        <p:spPr>
          <a:xfrm>
            <a:off x="179512" y="4216361"/>
            <a:ext cx="1617302" cy="369332"/>
          </a:xfrm>
          <a:prstGeom prst="rect">
            <a:avLst/>
          </a:prstGeom>
          <a:noFill/>
        </p:spPr>
        <p:txBody>
          <a:bodyPr wrap="none" rtlCol="0">
            <a:spAutoFit/>
          </a:bodyPr>
          <a:lstStyle/>
          <a:p>
            <a:r>
              <a:rPr lang="en-TW" dirty="0"/>
              <a:t>petrochemicals</a:t>
            </a:r>
          </a:p>
        </p:txBody>
      </p:sp>
      <p:sp>
        <p:nvSpPr>
          <p:cNvPr id="6" name="TextBox 5">
            <a:extLst>
              <a:ext uri="{FF2B5EF4-FFF2-40B4-BE49-F238E27FC236}">
                <a16:creationId xmlns:a16="http://schemas.microsoft.com/office/drawing/2014/main" id="{D89597C0-6AF3-256E-1C7D-0AEE46EB12F5}"/>
              </a:ext>
            </a:extLst>
          </p:cNvPr>
          <p:cNvSpPr txBox="1"/>
          <p:nvPr/>
        </p:nvSpPr>
        <p:spPr>
          <a:xfrm>
            <a:off x="321158" y="4782245"/>
            <a:ext cx="1475656" cy="646331"/>
          </a:xfrm>
          <a:prstGeom prst="rect">
            <a:avLst/>
          </a:prstGeom>
          <a:noFill/>
        </p:spPr>
        <p:txBody>
          <a:bodyPr wrap="square" rtlCol="0">
            <a:spAutoFit/>
          </a:bodyPr>
          <a:lstStyle/>
          <a:p>
            <a:r>
              <a:rPr lang="en-US" dirty="0"/>
              <a:t>L</a:t>
            </a:r>
            <a:r>
              <a:rPr lang="en-TW" dirty="0"/>
              <a:t>ight water reactors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891940"/>
            <a:ext cx="6858000" cy="595536"/>
          </a:xfrm>
        </p:spPr>
        <p:txBody>
          <a:bodyPr>
            <a:noAutofit/>
          </a:bodyPr>
          <a:lstStyle/>
          <a:p>
            <a:r>
              <a:rPr lang="zh-TW" altLang="en-US" sz="2400" dirty="0">
                <a:solidFill>
                  <a:schemeClr val="tx2"/>
                </a:solidFill>
              </a:rPr>
              <a:t>熱污染對生態影響及優養化的問題</a:t>
            </a:r>
            <a:br>
              <a:rPr lang="en-US" altLang="zh-TW" sz="2400" dirty="0">
                <a:solidFill>
                  <a:schemeClr val="tx2"/>
                </a:solidFill>
              </a:rPr>
            </a:br>
            <a:r>
              <a:rPr lang="en-US" altLang="zh-TW" sz="2400" dirty="0">
                <a:solidFill>
                  <a:schemeClr val="tx2"/>
                </a:solidFill>
              </a:rPr>
              <a:t>Thermal pollution’s impact on ecology and issues of eutrophication</a:t>
            </a:r>
            <a:endParaRPr lang="zh-TW" altLang="en-US" sz="2400" dirty="0">
              <a:solidFill>
                <a:schemeClr val="tx2"/>
              </a:solidFill>
            </a:endParaRPr>
          </a:p>
        </p:txBody>
      </p:sp>
      <p:sp>
        <p:nvSpPr>
          <p:cNvPr id="7" name="內容版面配置區 6"/>
          <p:cNvSpPr>
            <a:spLocks noGrp="1"/>
          </p:cNvSpPr>
          <p:nvPr>
            <p:ph idx="1"/>
          </p:nvPr>
        </p:nvSpPr>
        <p:spPr>
          <a:xfrm>
            <a:off x="179512" y="1916832"/>
            <a:ext cx="8784976" cy="4255368"/>
          </a:xfrm>
        </p:spPr>
        <p:txBody>
          <a:bodyPr>
            <a:normAutofit fontScale="55000" lnSpcReduction="20000"/>
          </a:bodyPr>
          <a:lstStyle/>
          <a:p>
            <a:r>
              <a:rPr lang="zh-TW" altLang="en-US" dirty="0"/>
              <a:t>將廢熱傾入河流或湖泊中影響水域環境極大，水溫增加將會造成：</a:t>
            </a:r>
          </a:p>
          <a:p>
            <a:pPr lvl="1"/>
            <a:r>
              <a:rPr lang="zh-TW" altLang="en-US" dirty="0"/>
              <a:t>水中含氧能力減少。</a:t>
            </a:r>
          </a:p>
          <a:p>
            <a:pPr lvl="1"/>
            <a:r>
              <a:rPr lang="zh-TW" altLang="en-US" dirty="0"/>
              <a:t>化學反應率增加。</a:t>
            </a:r>
          </a:p>
          <a:p>
            <a:pPr lvl="1"/>
            <a:r>
              <a:rPr lang="zh-TW" altLang="en-US" dirty="0"/>
              <a:t>整個食物鏈的繁殖、行為與成長模式都會改變。</a:t>
            </a:r>
          </a:p>
          <a:p>
            <a:pPr lvl="1"/>
            <a:r>
              <a:rPr lang="zh-TW" altLang="en-US" dirty="0"/>
              <a:t>對於水的天然結構將造成永久性的傷害。</a:t>
            </a:r>
            <a:endParaRPr lang="en-US" altLang="zh-TW" dirty="0"/>
          </a:p>
          <a:p>
            <a:pPr lvl="1"/>
            <a:endParaRPr lang="en-US" altLang="zh-TW" dirty="0"/>
          </a:p>
          <a:p>
            <a:pPr lvl="1"/>
            <a:r>
              <a:rPr lang="zh-TW" altLang="en-US" dirty="0">
                <a:solidFill>
                  <a:schemeClr val="accent3"/>
                </a:solidFill>
              </a:rPr>
              <a:t>優養化 </a:t>
            </a:r>
            <a:r>
              <a:rPr lang="en-US" altLang="zh-TW" dirty="0">
                <a:solidFill>
                  <a:schemeClr val="accent3"/>
                </a:solidFill>
              </a:rPr>
              <a:t>(eutrophication) </a:t>
            </a:r>
            <a:r>
              <a:rPr lang="zh-TW" altLang="en-US" dirty="0"/>
              <a:t>意指某一水體中因過度增加養分，引發刺激藻類生物成長的一種過程。</a:t>
            </a:r>
            <a:endParaRPr lang="en-US" altLang="zh-TW" dirty="0"/>
          </a:p>
          <a:p>
            <a:pPr lvl="1"/>
            <a:endParaRPr lang="en-US" altLang="zh-TW" dirty="0"/>
          </a:p>
          <a:p>
            <a:pPr lvl="1"/>
            <a:r>
              <a:rPr lang="zh-TW" altLang="en-US" dirty="0"/>
              <a:t>控制廢熱排放水對生質產業的影響，是極其重要的課題。</a:t>
            </a:r>
            <a:endParaRPr lang="en-US" altLang="zh-TW" dirty="0"/>
          </a:p>
          <a:p>
            <a:pPr marL="274320" lvl="1" indent="0">
              <a:buNone/>
            </a:pPr>
            <a:r>
              <a:rPr lang="en-US" altLang="zh-TW" dirty="0"/>
              <a:t>Dumping waste heat into rivers or lakes will greatly affect the water environment. Increased water temperature will cause:</a:t>
            </a:r>
          </a:p>
          <a:p>
            <a:pPr marL="274320" lvl="1" indent="0">
              <a:buNone/>
            </a:pPr>
            <a:r>
              <a:rPr lang="en-US" altLang="zh-TW" dirty="0"/>
              <a:t>The oxygen capacity of the water is reduced.</a:t>
            </a:r>
          </a:p>
          <a:p>
            <a:pPr marL="274320" lvl="1" indent="0">
              <a:buNone/>
            </a:pPr>
            <a:r>
              <a:rPr lang="en-US" altLang="zh-TW" dirty="0"/>
              <a:t>Chemical reaction rates increase.</a:t>
            </a:r>
          </a:p>
          <a:p>
            <a:pPr marL="274320" lvl="1" indent="0">
              <a:buNone/>
            </a:pPr>
            <a:r>
              <a:rPr lang="en-US" altLang="zh-TW" dirty="0"/>
              <a:t>Reproduction, behavior and growth patterns will change throughout the food chain.</a:t>
            </a:r>
          </a:p>
          <a:p>
            <a:pPr marL="274320" lvl="1" indent="0">
              <a:buNone/>
            </a:pPr>
            <a:r>
              <a:rPr lang="en-US" altLang="zh-TW" dirty="0"/>
              <a:t>Permanent damage will be done to the natural structure of the water.</a:t>
            </a:r>
          </a:p>
          <a:p>
            <a:pPr marL="274320" lvl="1" indent="0">
              <a:buNone/>
            </a:pPr>
            <a:endParaRPr lang="en-US" altLang="zh-TW" dirty="0"/>
          </a:p>
          <a:p>
            <a:pPr marL="274320" lvl="1" indent="0">
              <a:buNone/>
            </a:pPr>
            <a:r>
              <a:rPr lang="en-US" altLang="zh-TW" dirty="0"/>
              <a:t>Eutrophication refers to a process that stimulates the growth of algae due to the excessive increase of nutrients in a certain water body.</a:t>
            </a:r>
          </a:p>
          <a:p>
            <a:pPr marL="274320" lvl="1" indent="0">
              <a:buNone/>
            </a:pPr>
            <a:endParaRPr lang="en-US" altLang="zh-TW" dirty="0"/>
          </a:p>
          <a:p>
            <a:pPr marL="274320" lvl="1" indent="0">
              <a:buNone/>
            </a:pPr>
            <a:r>
              <a:rPr lang="en-US" altLang="zh-TW" dirty="0"/>
              <a:t>Controlling the impact of waste heat discharge water on the biomass industry is an extremely important issue.</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400" dirty="0">
                <a:solidFill>
                  <a:schemeClr val="tx2"/>
                </a:solidFill>
              </a:rPr>
              <a:t>Sensitivity of fish to water temperature</a:t>
            </a:r>
            <a:endParaRPr lang="zh-TW" altLang="en-US" sz="2400" dirty="0">
              <a:solidFill>
                <a:schemeClr val="tx2"/>
              </a:solidFill>
            </a:endParaRPr>
          </a:p>
        </p:txBody>
      </p:sp>
      <p:pic>
        <p:nvPicPr>
          <p:cNvPr id="18434" name="Picture 2"/>
          <p:cNvPicPr>
            <a:picLocks noGrp="1" noChangeAspect="1" noChangeArrowheads="1"/>
          </p:cNvPicPr>
          <p:nvPr>
            <p:ph idx="1"/>
          </p:nvPr>
        </p:nvPicPr>
        <p:blipFill>
          <a:blip r:embed="rId2" cstate="print"/>
          <a:srcRect/>
          <a:stretch>
            <a:fillRect/>
          </a:stretch>
        </p:blipFill>
        <p:spPr bwMode="auto">
          <a:xfrm>
            <a:off x="1391441" y="1054046"/>
            <a:ext cx="7615261" cy="542612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24</a:t>
            </a:fld>
            <a:endParaRPr lang="zh-TW" altLang="en-US"/>
          </a:p>
        </p:txBody>
      </p:sp>
      <p:sp>
        <p:nvSpPr>
          <p:cNvPr id="3" name="TextBox 2">
            <a:extLst>
              <a:ext uri="{FF2B5EF4-FFF2-40B4-BE49-F238E27FC236}">
                <a16:creationId xmlns:a16="http://schemas.microsoft.com/office/drawing/2014/main" id="{3A457CEF-A39B-062C-3E18-9FA5CDFA7FE5}"/>
              </a:ext>
            </a:extLst>
          </p:cNvPr>
          <p:cNvSpPr txBox="1"/>
          <p:nvPr/>
        </p:nvSpPr>
        <p:spPr>
          <a:xfrm>
            <a:off x="137298" y="1250176"/>
            <a:ext cx="1784206" cy="4247317"/>
          </a:xfrm>
          <a:prstGeom prst="rect">
            <a:avLst/>
          </a:prstGeom>
          <a:noFill/>
        </p:spPr>
        <p:txBody>
          <a:bodyPr wrap="none" rtlCol="0">
            <a:spAutoFit/>
          </a:bodyPr>
          <a:lstStyle/>
          <a:p>
            <a:r>
              <a:rPr lang="en-US" dirty="0"/>
              <a:t>P</a:t>
            </a:r>
            <a:r>
              <a:rPr lang="en-TW" dirty="0"/>
              <a:t>acific salmon</a:t>
            </a:r>
          </a:p>
          <a:p>
            <a:r>
              <a:rPr lang="en-TW" dirty="0"/>
              <a:t>Lake trout</a:t>
            </a:r>
          </a:p>
          <a:p>
            <a:r>
              <a:rPr lang="en-TW" dirty="0"/>
              <a:t>Flounder</a:t>
            </a:r>
          </a:p>
          <a:p>
            <a:r>
              <a:rPr lang="en-TW" dirty="0"/>
              <a:t>River trout</a:t>
            </a:r>
          </a:p>
          <a:p>
            <a:r>
              <a:rPr lang="en-TW" dirty="0"/>
              <a:t>Brown trout</a:t>
            </a:r>
          </a:p>
          <a:p>
            <a:r>
              <a:rPr lang="en-TW" dirty="0"/>
              <a:t>Oyster wrasses</a:t>
            </a:r>
          </a:p>
          <a:p>
            <a:r>
              <a:rPr lang="en-TW" dirty="0"/>
              <a:t>Cod</a:t>
            </a:r>
          </a:p>
          <a:p>
            <a:r>
              <a:rPr lang="en-TW" dirty="0"/>
              <a:t>Silverfish</a:t>
            </a:r>
          </a:p>
          <a:p>
            <a:r>
              <a:rPr lang="en-TW" dirty="0"/>
              <a:t>Yellow Perch</a:t>
            </a:r>
          </a:p>
          <a:p>
            <a:r>
              <a:rPr lang="en-TW" dirty="0"/>
              <a:t>Atlantic Salmon</a:t>
            </a:r>
          </a:p>
          <a:p>
            <a:r>
              <a:rPr lang="en-TW" dirty="0"/>
              <a:t>Bluegill</a:t>
            </a:r>
          </a:p>
          <a:p>
            <a:r>
              <a:rPr lang="en-TW" dirty="0"/>
              <a:t>Silver Perch</a:t>
            </a:r>
          </a:p>
          <a:p>
            <a:r>
              <a:rPr lang="en-TW" dirty="0"/>
              <a:t>Largemouth bass</a:t>
            </a:r>
          </a:p>
          <a:p>
            <a:r>
              <a:rPr lang="en-TW" dirty="0"/>
              <a:t>Herring</a:t>
            </a:r>
          </a:p>
          <a:p>
            <a:r>
              <a:rPr lang="en-TW"/>
              <a:t>Goldfish</a:t>
            </a:r>
            <a:endParaRPr lang="en-TW" dirty="0"/>
          </a:p>
        </p:txBody>
      </p:sp>
      <p:sp>
        <p:nvSpPr>
          <p:cNvPr id="4" name="TextBox 3">
            <a:extLst>
              <a:ext uri="{FF2B5EF4-FFF2-40B4-BE49-F238E27FC236}">
                <a16:creationId xmlns:a16="http://schemas.microsoft.com/office/drawing/2014/main" id="{86F91D33-4F4C-CF4F-A0B0-C2120073EEF1}"/>
              </a:ext>
            </a:extLst>
          </p:cNvPr>
          <p:cNvSpPr txBox="1"/>
          <p:nvPr/>
        </p:nvSpPr>
        <p:spPr>
          <a:xfrm>
            <a:off x="138545" y="1460540"/>
            <a:ext cx="184731" cy="369332"/>
          </a:xfrm>
          <a:prstGeom prst="rect">
            <a:avLst/>
          </a:prstGeom>
          <a:noFill/>
        </p:spPr>
        <p:txBody>
          <a:bodyPr wrap="none" rtlCol="0">
            <a:spAutoFit/>
          </a:bodyPr>
          <a:lstStyle/>
          <a:p>
            <a:endParaRPr lang="en-TW" dirty="0"/>
          </a:p>
        </p:txBody>
      </p:sp>
      <p:sp>
        <p:nvSpPr>
          <p:cNvPr id="6" name="TextBox 5">
            <a:extLst>
              <a:ext uri="{FF2B5EF4-FFF2-40B4-BE49-F238E27FC236}">
                <a16:creationId xmlns:a16="http://schemas.microsoft.com/office/drawing/2014/main" id="{5A6319BB-520F-56ED-6BE6-1D4867767656}"/>
              </a:ext>
            </a:extLst>
          </p:cNvPr>
          <p:cNvSpPr txBox="1"/>
          <p:nvPr/>
        </p:nvSpPr>
        <p:spPr>
          <a:xfrm>
            <a:off x="0" y="1988840"/>
            <a:ext cx="184731" cy="369332"/>
          </a:xfrm>
          <a:prstGeom prst="rect">
            <a:avLst/>
          </a:prstGeom>
          <a:noFill/>
        </p:spPr>
        <p:txBody>
          <a:bodyPr wrap="none" rtlCol="0">
            <a:spAutoFit/>
          </a:bodyPr>
          <a:lstStyle/>
          <a:p>
            <a:endParaRPr lang="en-TW"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tx2"/>
                </a:solidFill>
              </a:rPr>
              <a:t>Ideal temperatures for growth</a:t>
            </a:r>
            <a:endParaRPr lang="zh-TW" altLang="en-US" dirty="0">
              <a:solidFill>
                <a:schemeClr val="tx2"/>
              </a:solidFill>
            </a:endParaRPr>
          </a:p>
        </p:txBody>
      </p:sp>
      <p:pic>
        <p:nvPicPr>
          <p:cNvPr id="19458" name="Picture 2"/>
          <p:cNvPicPr>
            <a:picLocks noGrp="1" noChangeAspect="1" noChangeArrowheads="1"/>
          </p:cNvPicPr>
          <p:nvPr>
            <p:ph idx="1"/>
          </p:nvPr>
        </p:nvPicPr>
        <p:blipFill>
          <a:blip r:embed="rId2" cstate="print"/>
          <a:srcRect/>
          <a:stretch>
            <a:fillRect/>
          </a:stretch>
        </p:blipFill>
        <p:spPr bwMode="auto">
          <a:xfrm>
            <a:off x="166264" y="906353"/>
            <a:ext cx="8811472" cy="568863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25</a:t>
            </a:fld>
            <a:endParaRPr lang="zh-TW" altLang="en-US"/>
          </a:p>
        </p:txBody>
      </p:sp>
      <p:sp>
        <p:nvSpPr>
          <p:cNvPr id="3" name="TextBox 2">
            <a:extLst>
              <a:ext uri="{FF2B5EF4-FFF2-40B4-BE49-F238E27FC236}">
                <a16:creationId xmlns:a16="http://schemas.microsoft.com/office/drawing/2014/main" id="{844D1DCE-EFE0-C858-F9AF-868A19ADCF9F}"/>
              </a:ext>
            </a:extLst>
          </p:cNvPr>
          <p:cNvSpPr txBox="1"/>
          <p:nvPr/>
        </p:nvSpPr>
        <p:spPr>
          <a:xfrm rot="16200000">
            <a:off x="-790799" y="3244334"/>
            <a:ext cx="3867597" cy="369332"/>
          </a:xfrm>
          <a:prstGeom prst="rect">
            <a:avLst/>
          </a:prstGeom>
          <a:noFill/>
        </p:spPr>
        <p:txBody>
          <a:bodyPr wrap="none" rtlCol="0">
            <a:spAutoFit/>
          </a:bodyPr>
          <a:lstStyle/>
          <a:p>
            <a:r>
              <a:rPr lang="en-US" dirty="0"/>
              <a:t>I</a:t>
            </a:r>
            <a:r>
              <a:rPr lang="en-TW" dirty="0"/>
              <a:t>ncreased weight or growth percentage</a:t>
            </a:r>
          </a:p>
        </p:txBody>
      </p:sp>
      <p:sp>
        <p:nvSpPr>
          <p:cNvPr id="4" name="TextBox 3">
            <a:extLst>
              <a:ext uri="{FF2B5EF4-FFF2-40B4-BE49-F238E27FC236}">
                <a16:creationId xmlns:a16="http://schemas.microsoft.com/office/drawing/2014/main" id="{6D807CC6-2D27-C6D7-5632-896DEF8E157D}"/>
              </a:ext>
            </a:extLst>
          </p:cNvPr>
          <p:cNvSpPr txBox="1"/>
          <p:nvPr/>
        </p:nvSpPr>
        <p:spPr>
          <a:xfrm>
            <a:off x="2555776" y="1069214"/>
            <a:ext cx="609975" cy="369332"/>
          </a:xfrm>
          <a:prstGeom prst="rect">
            <a:avLst/>
          </a:prstGeom>
          <a:noFill/>
        </p:spPr>
        <p:txBody>
          <a:bodyPr wrap="none" rtlCol="0">
            <a:spAutoFit/>
          </a:bodyPr>
          <a:lstStyle/>
          <a:p>
            <a:r>
              <a:rPr lang="en-TW" dirty="0"/>
              <a:t>eggs</a:t>
            </a:r>
          </a:p>
        </p:txBody>
      </p:sp>
      <p:sp>
        <p:nvSpPr>
          <p:cNvPr id="6" name="TextBox 5">
            <a:extLst>
              <a:ext uri="{FF2B5EF4-FFF2-40B4-BE49-F238E27FC236}">
                <a16:creationId xmlns:a16="http://schemas.microsoft.com/office/drawing/2014/main" id="{A5E7CCB9-C412-49C1-3665-473671496AA1}"/>
              </a:ext>
            </a:extLst>
          </p:cNvPr>
          <p:cNvSpPr txBox="1"/>
          <p:nvPr/>
        </p:nvSpPr>
        <p:spPr>
          <a:xfrm>
            <a:off x="3563888" y="3046954"/>
            <a:ext cx="579005" cy="369332"/>
          </a:xfrm>
          <a:prstGeom prst="rect">
            <a:avLst/>
          </a:prstGeom>
          <a:noFill/>
        </p:spPr>
        <p:txBody>
          <a:bodyPr wrap="none" rtlCol="0">
            <a:spAutoFit/>
          </a:bodyPr>
          <a:lstStyle/>
          <a:p>
            <a:r>
              <a:rPr lang="en-TW" dirty="0"/>
              <a:t>milk</a:t>
            </a:r>
          </a:p>
        </p:txBody>
      </p:sp>
      <p:sp>
        <p:nvSpPr>
          <p:cNvPr id="7" name="TextBox 6">
            <a:extLst>
              <a:ext uri="{FF2B5EF4-FFF2-40B4-BE49-F238E27FC236}">
                <a16:creationId xmlns:a16="http://schemas.microsoft.com/office/drawing/2014/main" id="{0714DA5D-4F4C-167F-F188-5AE827942835}"/>
              </a:ext>
            </a:extLst>
          </p:cNvPr>
          <p:cNvSpPr txBox="1"/>
          <p:nvPr/>
        </p:nvSpPr>
        <p:spPr>
          <a:xfrm>
            <a:off x="3563888" y="4221088"/>
            <a:ext cx="835485" cy="369332"/>
          </a:xfrm>
          <a:prstGeom prst="rect">
            <a:avLst/>
          </a:prstGeom>
          <a:noFill/>
        </p:spPr>
        <p:txBody>
          <a:bodyPr wrap="none" rtlCol="0">
            <a:spAutoFit/>
          </a:bodyPr>
          <a:lstStyle/>
          <a:p>
            <a:r>
              <a:rPr lang="en-TW" dirty="0"/>
              <a:t>shrimp</a:t>
            </a:r>
          </a:p>
        </p:txBody>
      </p:sp>
      <p:sp>
        <p:nvSpPr>
          <p:cNvPr id="8" name="TextBox 7">
            <a:extLst>
              <a:ext uri="{FF2B5EF4-FFF2-40B4-BE49-F238E27FC236}">
                <a16:creationId xmlns:a16="http://schemas.microsoft.com/office/drawing/2014/main" id="{70FE54F9-6842-33EE-0078-B1DF6312247F}"/>
              </a:ext>
            </a:extLst>
          </p:cNvPr>
          <p:cNvSpPr txBox="1"/>
          <p:nvPr/>
        </p:nvSpPr>
        <p:spPr>
          <a:xfrm>
            <a:off x="6777520" y="1403484"/>
            <a:ext cx="746808" cy="369332"/>
          </a:xfrm>
          <a:prstGeom prst="rect">
            <a:avLst/>
          </a:prstGeom>
          <a:noFill/>
        </p:spPr>
        <p:txBody>
          <a:bodyPr wrap="none" rtlCol="0">
            <a:spAutoFit/>
          </a:bodyPr>
          <a:lstStyle/>
          <a:p>
            <a:r>
              <a:rPr lang="en-TW" dirty="0"/>
              <a:t>chicks</a:t>
            </a:r>
          </a:p>
        </p:txBody>
      </p:sp>
      <p:sp>
        <p:nvSpPr>
          <p:cNvPr id="9" name="TextBox 8">
            <a:extLst>
              <a:ext uri="{FF2B5EF4-FFF2-40B4-BE49-F238E27FC236}">
                <a16:creationId xmlns:a16="http://schemas.microsoft.com/office/drawing/2014/main" id="{C33DFF77-2AD3-945E-95CD-821A8654AB70}"/>
              </a:ext>
            </a:extLst>
          </p:cNvPr>
          <p:cNvSpPr txBox="1"/>
          <p:nvPr/>
        </p:nvSpPr>
        <p:spPr>
          <a:xfrm>
            <a:off x="2411760" y="3347700"/>
            <a:ext cx="558166" cy="369332"/>
          </a:xfrm>
          <a:prstGeom prst="rect">
            <a:avLst/>
          </a:prstGeom>
          <a:noFill/>
        </p:spPr>
        <p:txBody>
          <a:bodyPr wrap="none" rtlCol="0">
            <a:spAutoFit/>
          </a:bodyPr>
          <a:lstStyle/>
          <a:p>
            <a:r>
              <a:rPr lang="en-TW" dirty="0"/>
              <a:t>pigs</a:t>
            </a:r>
          </a:p>
        </p:txBody>
      </p:sp>
      <p:sp>
        <p:nvSpPr>
          <p:cNvPr id="10" name="TextBox 9">
            <a:extLst>
              <a:ext uri="{FF2B5EF4-FFF2-40B4-BE49-F238E27FC236}">
                <a16:creationId xmlns:a16="http://schemas.microsoft.com/office/drawing/2014/main" id="{3CB2F6ED-ABDD-E34F-6A39-AA74FFEE08D0}"/>
              </a:ext>
            </a:extLst>
          </p:cNvPr>
          <p:cNvSpPr txBox="1"/>
          <p:nvPr/>
        </p:nvSpPr>
        <p:spPr>
          <a:xfrm>
            <a:off x="6156176" y="4590420"/>
            <a:ext cx="800989" cy="369332"/>
          </a:xfrm>
          <a:prstGeom prst="rect">
            <a:avLst/>
          </a:prstGeom>
          <a:noFill/>
        </p:spPr>
        <p:txBody>
          <a:bodyPr wrap="none" rtlCol="0">
            <a:spAutoFit/>
          </a:bodyPr>
          <a:lstStyle/>
          <a:p>
            <a:r>
              <a:rPr lang="en-TW" dirty="0"/>
              <a:t>catfish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5928" y="609332"/>
            <a:ext cx="8325544" cy="595536"/>
          </a:xfrm>
        </p:spPr>
        <p:txBody>
          <a:bodyPr>
            <a:noAutofit/>
          </a:bodyPr>
          <a:lstStyle/>
          <a:p>
            <a:r>
              <a:rPr lang="zh-TW" altLang="en-US" sz="2000" dirty="0">
                <a:solidFill>
                  <a:schemeClr val="tx2"/>
                </a:solidFill>
              </a:rPr>
              <a:t>夏天湖泊的各種地層。圖中顯示各地層的溫度。</a:t>
            </a:r>
            <a:br>
              <a:rPr lang="en-US" altLang="zh-TW" sz="2000" dirty="0">
                <a:solidFill>
                  <a:schemeClr val="tx2"/>
                </a:solidFill>
              </a:rPr>
            </a:br>
            <a:r>
              <a:rPr lang="en-US" altLang="zh-TW" sz="2000" dirty="0">
                <a:solidFill>
                  <a:schemeClr val="tx2"/>
                </a:solidFill>
              </a:rPr>
              <a:t>Various formations of lakes in summer. The graph shows the temperature of each layer.</a:t>
            </a:r>
            <a:endParaRPr lang="zh-TW" altLang="en-US" sz="2000" dirty="0">
              <a:solidFill>
                <a:schemeClr val="tx2"/>
              </a:solidFill>
            </a:endParaRPr>
          </a:p>
        </p:txBody>
      </p:sp>
      <p:pic>
        <p:nvPicPr>
          <p:cNvPr id="20482" name="Picture 2"/>
          <p:cNvPicPr>
            <a:picLocks noGrp="1" noChangeAspect="1" noChangeArrowheads="1"/>
          </p:cNvPicPr>
          <p:nvPr>
            <p:ph idx="1"/>
          </p:nvPr>
        </p:nvPicPr>
        <p:blipFill>
          <a:blip r:embed="rId2" cstate="print"/>
          <a:stretch>
            <a:fillRect/>
          </a:stretch>
        </p:blipFill>
        <p:spPr bwMode="auto">
          <a:xfrm>
            <a:off x="1228936" y="1382011"/>
            <a:ext cx="6686128" cy="506611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26</a:t>
            </a:fld>
            <a:endParaRPr lang="zh-TW" altLang="en-US"/>
          </a:p>
        </p:txBody>
      </p:sp>
      <p:sp>
        <p:nvSpPr>
          <p:cNvPr id="3" name="TextBox 2">
            <a:extLst>
              <a:ext uri="{FF2B5EF4-FFF2-40B4-BE49-F238E27FC236}">
                <a16:creationId xmlns:a16="http://schemas.microsoft.com/office/drawing/2014/main" id="{A7D92BDA-60AF-8D37-EC38-007EB4E3012D}"/>
              </a:ext>
            </a:extLst>
          </p:cNvPr>
          <p:cNvSpPr txBox="1"/>
          <p:nvPr/>
        </p:nvSpPr>
        <p:spPr>
          <a:xfrm>
            <a:off x="2843808" y="2204864"/>
            <a:ext cx="1313116" cy="369332"/>
          </a:xfrm>
          <a:prstGeom prst="rect">
            <a:avLst/>
          </a:prstGeom>
          <a:noFill/>
        </p:spPr>
        <p:txBody>
          <a:bodyPr wrap="none" rtlCol="0">
            <a:spAutoFit/>
          </a:bodyPr>
          <a:lstStyle/>
          <a:p>
            <a:r>
              <a:rPr lang="en-US" dirty="0"/>
              <a:t>P</a:t>
            </a:r>
            <a:r>
              <a:rPr lang="en-TW" dirty="0"/>
              <a:t>ower plant</a:t>
            </a:r>
          </a:p>
        </p:txBody>
      </p:sp>
      <p:sp>
        <p:nvSpPr>
          <p:cNvPr id="4" name="TextBox 3">
            <a:extLst>
              <a:ext uri="{FF2B5EF4-FFF2-40B4-BE49-F238E27FC236}">
                <a16:creationId xmlns:a16="http://schemas.microsoft.com/office/drawing/2014/main" id="{85817757-CDBF-6DCD-0E2F-9938F06911E9}"/>
              </a:ext>
            </a:extLst>
          </p:cNvPr>
          <p:cNvSpPr txBox="1"/>
          <p:nvPr/>
        </p:nvSpPr>
        <p:spPr>
          <a:xfrm>
            <a:off x="425383" y="3944057"/>
            <a:ext cx="1168590" cy="369332"/>
          </a:xfrm>
          <a:prstGeom prst="rect">
            <a:avLst/>
          </a:prstGeom>
          <a:noFill/>
        </p:spPr>
        <p:txBody>
          <a:bodyPr wrap="none" rtlCol="0">
            <a:spAutoFit/>
          </a:bodyPr>
          <a:lstStyle/>
          <a:p>
            <a:r>
              <a:rPr lang="en-TW" dirty="0"/>
              <a:t>condenser</a:t>
            </a:r>
          </a:p>
        </p:txBody>
      </p:sp>
      <p:sp>
        <p:nvSpPr>
          <p:cNvPr id="6" name="TextBox 5">
            <a:extLst>
              <a:ext uri="{FF2B5EF4-FFF2-40B4-BE49-F238E27FC236}">
                <a16:creationId xmlns:a16="http://schemas.microsoft.com/office/drawing/2014/main" id="{11FED2E3-48B8-09B8-A715-0A6FEEF893F5}"/>
              </a:ext>
            </a:extLst>
          </p:cNvPr>
          <p:cNvSpPr txBox="1"/>
          <p:nvPr/>
        </p:nvSpPr>
        <p:spPr>
          <a:xfrm>
            <a:off x="1583788" y="4951576"/>
            <a:ext cx="1278748" cy="369332"/>
          </a:xfrm>
          <a:prstGeom prst="rect">
            <a:avLst/>
          </a:prstGeom>
          <a:noFill/>
        </p:spPr>
        <p:txBody>
          <a:bodyPr wrap="none" rtlCol="0">
            <a:spAutoFit/>
          </a:bodyPr>
          <a:lstStyle/>
          <a:p>
            <a:r>
              <a:rPr lang="en-US" dirty="0"/>
              <a:t>I</a:t>
            </a:r>
            <a:r>
              <a:rPr lang="en-TW" dirty="0"/>
              <a:t>nput water</a:t>
            </a:r>
          </a:p>
        </p:txBody>
      </p:sp>
      <p:sp>
        <p:nvSpPr>
          <p:cNvPr id="7" name="TextBox 6">
            <a:extLst>
              <a:ext uri="{FF2B5EF4-FFF2-40B4-BE49-F238E27FC236}">
                <a16:creationId xmlns:a16="http://schemas.microsoft.com/office/drawing/2014/main" id="{3FB54639-9ED5-77C7-138D-D417A66BD606}"/>
              </a:ext>
            </a:extLst>
          </p:cNvPr>
          <p:cNvSpPr txBox="1"/>
          <p:nvPr/>
        </p:nvSpPr>
        <p:spPr>
          <a:xfrm>
            <a:off x="4156924" y="3027717"/>
            <a:ext cx="1363450" cy="369332"/>
          </a:xfrm>
          <a:prstGeom prst="rect">
            <a:avLst/>
          </a:prstGeom>
          <a:noFill/>
        </p:spPr>
        <p:txBody>
          <a:bodyPr wrap="none" rtlCol="0">
            <a:spAutoFit/>
          </a:bodyPr>
          <a:lstStyle/>
          <a:p>
            <a:r>
              <a:rPr lang="en-US" dirty="0"/>
              <a:t>W</a:t>
            </a:r>
            <a:r>
              <a:rPr lang="en-TW" dirty="0"/>
              <a:t>aste water</a:t>
            </a:r>
          </a:p>
        </p:txBody>
      </p:sp>
      <p:sp>
        <p:nvSpPr>
          <p:cNvPr id="8" name="TextBox 7">
            <a:extLst>
              <a:ext uri="{FF2B5EF4-FFF2-40B4-BE49-F238E27FC236}">
                <a16:creationId xmlns:a16="http://schemas.microsoft.com/office/drawing/2014/main" id="{35EB3729-5146-2E3F-CF40-E4283FFD774A}"/>
              </a:ext>
            </a:extLst>
          </p:cNvPr>
          <p:cNvSpPr txBox="1"/>
          <p:nvPr/>
        </p:nvSpPr>
        <p:spPr>
          <a:xfrm>
            <a:off x="6351206" y="5589240"/>
            <a:ext cx="1359731" cy="369332"/>
          </a:xfrm>
          <a:prstGeom prst="rect">
            <a:avLst/>
          </a:prstGeom>
          <a:noFill/>
        </p:spPr>
        <p:txBody>
          <a:bodyPr wrap="none" rtlCol="0">
            <a:spAutoFit/>
          </a:bodyPr>
          <a:lstStyle/>
          <a:p>
            <a:r>
              <a:rPr lang="en-US" dirty="0"/>
              <a:t>D</a:t>
            </a:r>
            <a:r>
              <a:rPr lang="en-TW" dirty="0"/>
              <a:t>eep waters</a:t>
            </a:r>
          </a:p>
        </p:txBody>
      </p:sp>
      <p:sp>
        <p:nvSpPr>
          <p:cNvPr id="9" name="TextBox 8">
            <a:extLst>
              <a:ext uri="{FF2B5EF4-FFF2-40B4-BE49-F238E27FC236}">
                <a16:creationId xmlns:a16="http://schemas.microsoft.com/office/drawing/2014/main" id="{026FA306-A77E-1941-4FAE-45941BD20B32}"/>
              </a:ext>
            </a:extLst>
          </p:cNvPr>
          <p:cNvSpPr txBox="1"/>
          <p:nvPr/>
        </p:nvSpPr>
        <p:spPr>
          <a:xfrm>
            <a:off x="6797567" y="4946671"/>
            <a:ext cx="1436675" cy="369332"/>
          </a:xfrm>
          <a:prstGeom prst="rect">
            <a:avLst/>
          </a:prstGeom>
          <a:noFill/>
        </p:spPr>
        <p:txBody>
          <a:bodyPr wrap="none" rtlCol="0">
            <a:spAutoFit/>
          </a:bodyPr>
          <a:lstStyle/>
          <a:p>
            <a:r>
              <a:rPr lang="en-US" dirty="0"/>
              <a:t>W</a:t>
            </a:r>
            <a:r>
              <a:rPr lang="en-TW" dirty="0"/>
              <a:t>arm waters</a:t>
            </a:r>
          </a:p>
        </p:txBody>
      </p:sp>
      <p:sp>
        <p:nvSpPr>
          <p:cNvPr id="10" name="TextBox 9">
            <a:extLst>
              <a:ext uri="{FF2B5EF4-FFF2-40B4-BE49-F238E27FC236}">
                <a16:creationId xmlns:a16="http://schemas.microsoft.com/office/drawing/2014/main" id="{B7EAE36D-1B15-1D2E-30D7-101195AA273E}"/>
              </a:ext>
            </a:extLst>
          </p:cNvPr>
          <p:cNvSpPr txBox="1"/>
          <p:nvPr/>
        </p:nvSpPr>
        <p:spPr>
          <a:xfrm>
            <a:off x="6797567" y="3749897"/>
            <a:ext cx="1562031" cy="369332"/>
          </a:xfrm>
          <a:prstGeom prst="rect">
            <a:avLst/>
          </a:prstGeom>
          <a:noFill/>
        </p:spPr>
        <p:txBody>
          <a:bodyPr wrap="none" rtlCol="0">
            <a:spAutoFit/>
          </a:bodyPr>
          <a:lstStyle/>
          <a:p>
            <a:r>
              <a:rPr lang="en-US" dirty="0"/>
              <a:t>S</a:t>
            </a:r>
            <a:r>
              <a:rPr lang="en-TW" dirty="0"/>
              <a:t>urface waters</a:t>
            </a:r>
          </a:p>
        </p:txBody>
      </p:sp>
      <p:sp>
        <p:nvSpPr>
          <p:cNvPr id="11" name="TextBox 10">
            <a:extLst>
              <a:ext uri="{FF2B5EF4-FFF2-40B4-BE49-F238E27FC236}">
                <a16:creationId xmlns:a16="http://schemas.microsoft.com/office/drawing/2014/main" id="{C3E4A809-34CC-E408-9F24-C0A7AB3748F6}"/>
              </a:ext>
            </a:extLst>
          </p:cNvPr>
          <p:cNvSpPr txBox="1"/>
          <p:nvPr/>
        </p:nvSpPr>
        <p:spPr>
          <a:xfrm>
            <a:off x="3860867" y="4859868"/>
            <a:ext cx="2223301" cy="369332"/>
          </a:xfrm>
          <a:prstGeom prst="rect">
            <a:avLst/>
          </a:prstGeom>
          <a:noFill/>
        </p:spPr>
        <p:txBody>
          <a:bodyPr wrap="none" rtlCol="0">
            <a:spAutoFit/>
          </a:bodyPr>
          <a:lstStyle/>
          <a:p>
            <a:r>
              <a:rPr lang="en-US" dirty="0"/>
              <a:t>T</a:t>
            </a:r>
            <a:r>
              <a:rPr lang="en-TW" dirty="0"/>
              <a:t>emperature gradient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000" dirty="0">
                <a:solidFill>
                  <a:schemeClr val="tx2"/>
                </a:solidFill>
              </a:rPr>
              <a:t>冷卻塔和冷卻池</a:t>
            </a:r>
            <a:r>
              <a:rPr lang="en-US" altLang="zh-TW" sz="2000" dirty="0">
                <a:solidFill>
                  <a:schemeClr val="tx2"/>
                </a:solidFill>
              </a:rPr>
              <a:t>Cooling Towers and Cooling Pools</a:t>
            </a:r>
            <a:endParaRPr lang="zh-TW" altLang="en-US" sz="2000" dirty="0">
              <a:solidFill>
                <a:schemeClr val="tx2"/>
              </a:solidFill>
            </a:endParaRPr>
          </a:p>
        </p:txBody>
      </p:sp>
      <p:sp>
        <p:nvSpPr>
          <p:cNvPr id="3" name="內容版面配置區 2"/>
          <p:cNvSpPr>
            <a:spLocks noGrp="1"/>
          </p:cNvSpPr>
          <p:nvPr>
            <p:ph idx="1"/>
          </p:nvPr>
        </p:nvSpPr>
        <p:spPr/>
        <p:txBody>
          <a:bodyPr/>
          <a:lstStyle/>
          <a:p>
            <a:r>
              <a:rPr lang="zh-TW" altLang="en-US" dirty="0"/>
              <a:t>處理廢熱常見方法之一即使用</a:t>
            </a:r>
            <a:r>
              <a:rPr lang="zh-TW" altLang="en-US" dirty="0">
                <a:solidFill>
                  <a:schemeClr val="accent3"/>
                </a:solidFill>
              </a:rPr>
              <a:t>冷卻塔 </a:t>
            </a:r>
            <a:r>
              <a:rPr lang="en-US" altLang="zh-TW" dirty="0">
                <a:solidFill>
                  <a:schemeClr val="accent3"/>
                </a:solidFill>
              </a:rPr>
              <a:t>(cooling tower)</a:t>
            </a:r>
            <a:r>
              <a:rPr lang="zh-TW" altLang="en-US" dirty="0"/>
              <a:t>，如此可避免直接將廢熱排放至水域裡。</a:t>
            </a:r>
            <a:endParaRPr lang="en-US" altLang="zh-TW" dirty="0"/>
          </a:p>
          <a:p>
            <a:r>
              <a:rPr lang="en-US" altLang="zh-TW" dirty="0"/>
              <a:t>One of the common ways to deal with waste heat is to use cooling towers, which can avoid discharging waste heat directly into water.</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27</a:t>
            </a:fld>
            <a:endParaRPr lang="zh-TW" altLang="en-US"/>
          </a:p>
        </p:txBody>
      </p:sp>
      <p:pic>
        <p:nvPicPr>
          <p:cNvPr id="6" name="Picture 2"/>
          <p:cNvPicPr>
            <a:picLocks noChangeAspect="1" noChangeArrowheads="1"/>
          </p:cNvPicPr>
          <p:nvPr/>
        </p:nvPicPr>
        <p:blipFill>
          <a:blip r:embed="rId2" cstate="print"/>
          <a:stretch>
            <a:fillRect/>
          </a:stretch>
        </p:blipFill>
        <p:spPr bwMode="auto">
          <a:xfrm>
            <a:off x="1583668" y="2697023"/>
            <a:ext cx="5976664" cy="3911282"/>
          </a:xfrm>
          <a:prstGeom prst="rect">
            <a:avLst/>
          </a:prstGeom>
          <a:noFill/>
          <a:ln w="9525">
            <a:noFill/>
            <a:miter lim="800000"/>
            <a:headEnd/>
            <a:tailEnd/>
          </a:ln>
        </p:spPr>
      </p:pic>
      <p:sp>
        <p:nvSpPr>
          <p:cNvPr id="7" name="標題 1"/>
          <p:cNvSpPr txBox="1">
            <a:spLocks/>
          </p:cNvSpPr>
          <p:nvPr/>
        </p:nvSpPr>
        <p:spPr>
          <a:xfrm>
            <a:off x="1696829" y="2830755"/>
            <a:ext cx="5724045" cy="709705"/>
          </a:xfrm>
          <a:prstGeom prst="rect">
            <a:avLst/>
          </a:prstGeom>
        </p:spPr>
        <p:txBody>
          <a:bodyPr vert="horz" lIns="91440" tIns="45720" rIns="91440" bIns="45720" rtlCol="0">
            <a:normAutofit fontScale="70000" lnSpcReduction="20000"/>
          </a:bodyPr>
          <a:lstStyle>
            <a:lvl1pPr marL="205740" indent="-171450" defTabSz="685800">
              <a:lnSpc>
                <a:spcPct val="90000"/>
              </a:lnSpc>
              <a:spcBef>
                <a:spcPts val="1350"/>
              </a:spcBef>
              <a:buClr>
                <a:schemeClr val="accent1"/>
              </a:buClr>
              <a:buSzPct val="100000"/>
              <a:buFont typeface="Arial" pitchFamily="34" charset="0"/>
              <a:buChar char="▪"/>
              <a:defRPr lang="zh-TW" sz="2400" b="0">
                <a:solidFill>
                  <a:schemeClr val="tx2"/>
                </a:solidFill>
                <a:latin typeface="Times New Roman" panose="02020603050405020304" pitchFamily="18" charset="0"/>
                <a:cs typeface="Times New Roman" panose="02020603050405020304" pitchFamily="18" charset="0"/>
              </a:defRPr>
            </a:lvl1pPr>
            <a:lvl2pPr marL="445770" indent="-171450" defTabSz="685800">
              <a:lnSpc>
                <a:spcPct val="90000"/>
              </a:lnSpc>
              <a:spcBef>
                <a:spcPts val="600"/>
              </a:spcBef>
              <a:buClr>
                <a:schemeClr val="accent1"/>
              </a:buClr>
              <a:buSzPct val="100000"/>
              <a:buFont typeface="Arial" pitchFamily="34" charset="0"/>
              <a:buChar char="▪"/>
              <a:defRPr lang="zh-TW" sz="2400" b="0">
                <a:solidFill>
                  <a:schemeClr val="tx2"/>
                </a:solidFill>
                <a:latin typeface="Times New Roman" panose="02020603050405020304" pitchFamily="18" charset="0"/>
                <a:cs typeface="Times New Roman" panose="02020603050405020304" pitchFamily="18" charset="0"/>
              </a:defRPr>
            </a:lvl2pPr>
            <a:lvl3pPr marL="685800" indent="-171450" defTabSz="685800">
              <a:lnSpc>
                <a:spcPct val="90000"/>
              </a:lnSpc>
              <a:spcBef>
                <a:spcPts val="600"/>
              </a:spcBef>
              <a:buClr>
                <a:schemeClr val="accent1"/>
              </a:buClr>
              <a:buSzPct val="100000"/>
              <a:buFont typeface="Arial" pitchFamily="34" charset="0"/>
              <a:buChar char="▪"/>
              <a:defRPr lang="zh-TW" sz="2400" b="0">
                <a:solidFill>
                  <a:schemeClr val="tx2"/>
                </a:solidFill>
                <a:latin typeface="Times New Roman" panose="02020603050405020304" pitchFamily="18" charset="0"/>
                <a:cs typeface="Times New Roman" panose="02020603050405020304" pitchFamily="18" charset="0"/>
              </a:defRPr>
            </a:lvl3pPr>
            <a:lvl4pPr marL="891540" indent="-137160" defTabSz="685800">
              <a:lnSpc>
                <a:spcPct val="90000"/>
              </a:lnSpc>
              <a:spcBef>
                <a:spcPts val="600"/>
              </a:spcBef>
              <a:buClr>
                <a:schemeClr val="accent1"/>
              </a:buClr>
              <a:buSzPct val="100000"/>
              <a:buFont typeface="Arial" pitchFamily="34" charset="0"/>
              <a:buChar char="▪"/>
              <a:defRPr lang="zh-TW" sz="2400" b="0">
                <a:solidFill>
                  <a:schemeClr val="tx2"/>
                </a:solidFill>
                <a:latin typeface="Times New Roman" panose="02020603050405020304" pitchFamily="18" charset="0"/>
                <a:cs typeface="Times New Roman" panose="02020603050405020304" pitchFamily="18" charset="0"/>
              </a:defRPr>
            </a:lvl4pPr>
            <a:lvl5pPr marL="1097280" indent="-137160" defTabSz="685800">
              <a:lnSpc>
                <a:spcPct val="90000"/>
              </a:lnSpc>
              <a:spcBef>
                <a:spcPts val="600"/>
              </a:spcBef>
              <a:buClr>
                <a:schemeClr val="accent1"/>
              </a:buClr>
              <a:buSzPct val="100000"/>
              <a:buFont typeface="Arial" pitchFamily="34" charset="0"/>
              <a:buChar char="▪"/>
              <a:defRPr lang="zh-TW" sz="2400" b="0">
                <a:solidFill>
                  <a:schemeClr val="tx2"/>
                </a:solidFill>
                <a:latin typeface="Times New Roman" panose="02020603050405020304" pitchFamily="18" charset="0"/>
                <a:cs typeface="Times New Roman" panose="02020603050405020304" pitchFamily="18" charset="0"/>
              </a:defRPr>
            </a:lvl5pPr>
            <a:lvl6pPr marL="1268730" indent="-137160" defTabSz="685800">
              <a:lnSpc>
                <a:spcPct val="90000"/>
              </a:lnSpc>
              <a:spcBef>
                <a:spcPts val="600"/>
              </a:spcBef>
              <a:buClr>
                <a:schemeClr val="accent1"/>
              </a:buClr>
              <a:buSzPct val="100000"/>
              <a:buFont typeface="Arial" pitchFamily="34" charset="0"/>
              <a:buChar char="▪"/>
              <a:defRPr lang="zh-TW" sz="1050"/>
            </a:lvl6pPr>
            <a:lvl7pPr marL="1440180" indent="-137160" defTabSz="685800">
              <a:lnSpc>
                <a:spcPct val="90000"/>
              </a:lnSpc>
              <a:spcBef>
                <a:spcPts val="600"/>
              </a:spcBef>
              <a:buClr>
                <a:schemeClr val="accent1"/>
              </a:buClr>
              <a:buSzPct val="100000"/>
              <a:buFont typeface="Arial" pitchFamily="34" charset="0"/>
              <a:buChar char="▪"/>
              <a:defRPr lang="zh-TW" sz="1050"/>
            </a:lvl7pPr>
            <a:lvl8pPr marL="1611630" indent="-137160" defTabSz="685800">
              <a:lnSpc>
                <a:spcPct val="90000"/>
              </a:lnSpc>
              <a:spcBef>
                <a:spcPts val="600"/>
              </a:spcBef>
              <a:buClr>
                <a:schemeClr val="accent1"/>
              </a:buClr>
              <a:buSzPct val="100000"/>
              <a:buFont typeface="Arial" pitchFamily="34" charset="0"/>
              <a:buChar char="▪"/>
              <a:defRPr lang="zh-TW" sz="1050"/>
            </a:lvl8pPr>
            <a:lvl9pPr marL="1783080" indent="-137160" defTabSz="685800">
              <a:lnSpc>
                <a:spcPct val="90000"/>
              </a:lnSpc>
              <a:spcBef>
                <a:spcPts val="600"/>
              </a:spcBef>
              <a:buClr>
                <a:schemeClr val="accent1"/>
              </a:buClr>
              <a:buSzPct val="100000"/>
              <a:buFont typeface="Arial" pitchFamily="34" charset="0"/>
              <a:buChar char="▪"/>
              <a:defRPr lang="zh-TW" sz="1050"/>
            </a:lvl9pPr>
          </a:lstStyle>
          <a:p>
            <a:r>
              <a:rPr lang="zh-TW" altLang="en-US" dirty="0"/>
              <a:t>一座燃煤電廠之天然通風冷卻塔</a:t>
            </a:r>
            <a:endParaRPr lang="en-US" altLang="zh-TW" dirty="0"/>
          </a:p>
          <a:p>
            <a:r>
              <a:rPr lang="en-US" altLang="zh-TW" dirty="0"/>
              <a:t>Natural draft cooling tower at a coal-fired power station</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2000" dirty="0">
                <a:solidFill>
                  <a:schemeClr val="tx2"/>
                </a:solidFill>
              </a:rPr>
              <a:t>機械式通風濕冷卻塔。</a:t>
            </a:r>
            <a:br>
              <a:rPr lang="en-US" altLang="zh-TW" sz="2000" dirty="0">
                <a:solidFill>
                  <a:schemeClr val="tx2"/>
                </a:solidFill>
              </a:rPr>
            </a:br>
            <a:r>
              <a:rPr lang="en-US" altLang="zh-TW" sz="2000" dirty="0">
                <a:solidFill>
                  <a:schemeClr val="tx2"/>
                </a:solidFill>
              </a:rPr>
              <a:t>Mechanically ventilated wet cooling tower.</a:t>
            </a:r>
            <a:endParaRPr lang="zh-TW" altLang="en-US" sz="2000" dirty="0">
              <a:solidFill>
                <a:schemeClr val="tx2"/>
              </a:solidFill>
            </a:endParaRPr>
          </a:p>
        </p:txBody>
      </p:sp>
      <p:pic>
        <p:nvPicPr>
          <p:cNvPr id="22530" name="Picture 2"/>
          <p:cNvPicPr>
            <a:picLocks noGrp="1" noChangeAspect="1" noChangeArrowheads="1"/>
          </p:cNvPicPr>
          <p:nvPr>
            <p:ph idx="1"/>
          </p:nvPr>
        </p:nvPicPr>
        <p:blipFill>
          <a:blip r:embed="rId2" cstate="print"/>
          <a:stretch>
            <a:fillRect/>
          </a:stretch>
        </p:blipFill>
        <p:spPr bwMode="auto">
          <a:xfrm>
            <a:off x="1149658" y="908050"/>
            <a:ext cx="6844685" cy="52641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28</a:t>
            </a:fld>
            <a:endParaRPr lang="zh-TW" altLang="en-US"/>
          </a:p>
        </p:txBody>
      </p:sp>
      <p:sp>
        <p:nvSpPr>
          <p:cNvPr id="3" name="TextBox 2">
            <a:extLst>
              <a:ext uri="{FF2B5EF4-FFF2-40B4-BE49-F238E27FC236}">
                <a16:creationId xmlns:a16="http://schemas.microsoft.com/office/drawing/2014/main" id="{7A9B1997-27A6-0F3A-C9C8-0AC203A78780}"/>
              </a:ext>
            </a:extLst>
          </p:cNvPr>
          <p:cNvSpPr txBox="1"/>
          <p:nvPr/>
        </p:nvSpPr>
        <p:spPr>
          <a:xfrm>
            <a:off x="1043608" y="2420888"/>
            <a:ext cx="1308563" cy="369332"/>
          </a:xfrm>
          <a:prstGeom prst="rect">
            <a:avLst/>
          </a:prstGeom>
          <a:noFill/>
        </p:spPr>
        <p:txBody>
          <a:bodyPr wrap="none" rtlCol="0">
            <a:spAutoFit/>
          </a:bodyPr>
          <a:lstStyle/>
          <a:p>
            <a:r>
              <a:rPr lang="en-US" dirty="0"/>
              <a:t>W</a:t>
            </a:r>
            <a:r>
              <a:rPr lang="en-TW" dirty="0"/>
              <a:t>ater input</a:t>
            </a:r>
          </a:p>
        </p:txBody>
      </p:sp>
      <p:sp>
        <p:nvSpPr>
          <p:cNvPr id="4" name="TextBox 3">
            <a:extLst>
              <a:ext uri="{FF2B5EF4-FFF2-40B4-BE49-F238E27FC236}">
                <a16:creationId xmlns:a16="http://schemas.microsoft.com/office/drawing/2014/main" id="{2A13C0CA-D611-35FB-8FA5-1828CB13D829}"/>
              </a:ext>
            </a:extLst>
          </p:cNvPr>
          <p:cNvSpPr txBox="1"/>
          <p:nvPr/>
        </p:nvSpPr>
        <p:spPr>
          <a:xfrm>
            <a:off x="1198393" y="3560729"/>
            <a:ext cx="998991" cy="369332"/>
          </a:xfrm>
          <a:prstGeom prst="rect">
            <a:avLst/>
          </a:prstGeom>
          <a:noFill/>
        </p:spPr>
        <p:txBody>
          <a:bodyPr wrap="none" rtlCol="0">
            <a:spAutoFit/>
          </a:bodyPr>
          <a:lstStyle/>
          <a:p>
            <a:r>
              <a:rPr lang="en-US" dirty="0"/>
              <a:t>A</a:t>
            </a:r>
            <a:r>
              <a:rPr lang="en-TW" dirty="0"/>
              <a:t>ir input</a:t>
            </a:r>
          </a:p>
        </p:txBody>
      </p:sp>
      <p:sp>
        <p:nvSpPr>
          <p:cNvPr id="6" name="TextBox 5">
            <a:extLst>
              <a:ext uri="{FF2B5EF4-FFF2-40B4-BE49-F238E27FC236}">
                <a16:creationId xmlns:a16="http://schemas.microsoft.com/office/drawing/2014/main" id="{B114C1C8-4C1B-7A1B-4F1A-B67416616C3E}"/>
              </a:ext>
            </a:extLst>
          </p:cNvPr>
          <p:cNvSpPr txBox="1"/>
          <p:nvPr/>
        </p:nvSpPr>
        <p:spPr>
          <a:xfrm>
            <a:off x="609600" y="6082145"/>
            <a:ext cx="2046586" cy="369332"/>
          </a:xfrm>
          <a:prstGeom prst="rect">
            <a:avLst/>
          </a:prstGeom>
          <a:noFill/>
        </p:spPr>
        <p:txBody>
          <a:bodyPr wrap="none" rtlCol="0">
            <a:spAutoFit/>
          </a:bodyPr>
          <a:lstStyle/>
          <a:p>
            <a:r>
              <a:rPr lang="en-US" dirty="0"/>
              <a:t>W</a:t>
            </a:r>
            <a:r>
              <a:rPr lang="en-TW" dirty="0"/>
              <a:t>ater to condenser</a:t>
            </a:r>
          </a:p>
        </p:txBody>
      </p:sp>
      <p:sp>
        <p:nvSpPr>
          <p:cNvPr id="7" name="TextBox 6">
            <a:extLst>
              <a:ext uri="{FF2B5EF4-FFF2-40B4-BE49-F238E27FC236}">
                <a16:creationId xmlns:a16="http://schemas.microsoft.com/office/drawing/2014/main" id="{65EA80BA-F528-DF4A-4D64-A68ED0708C69}"/>
              </a:ext>
            </a:extLst>
          </p:cNvPr>
          <p:cNvSpPr txBox="1"/>
          <p:nvPr/>
        </p:nvSpPr>
        <p:spPr>
          <a:xfrm>
            <a:off x="5508104" y="2236222"/>
            <a:ext cx="483146" cy="369332"/>
          </a:xfrm>
          <a:prstGeom prst="rect">
            <a:avLst/>
          </a:prstGeom>
          <a:noFill/>
        </p:spPr>
        <p:txBody>
          <a:bodyPr wrap="none" rtlCol="0">
            <a:spAutoFit/>
          </a:bodyPr>
          <a:lstStyle/>
          <a:p>
            <a:r>
              <a:rPr lang="en-TW" dirty="0"/>
              <a:t>fan</a:t>
            </a:r>
          </a:p>
        </p:txBody>
      </p:sp>
      <p:sp>
        <p:nvSpPr>
          <p:cNvPr id="8" name="TextBox 7">
            <a:extLst>
              <a:ext uri="{FF2B5EF4-FFF2-40B4-BE49-F238E27FC236}">
                <a16:creationId xmlns:a16="http://schemas.microsoft.com/office/drawing/2014/main" id="{267A9E71-257E-F350-2C4D-7B1AA84A11EF}"/>
              </a:ext>
            </a:extLst>
          </p:cNvPr>
          <p:cNvSpPr txBox="1"/>
          <p:nvPr/>
        </p:nvSpPr>
        <p:spPr>
          <a:xfrm>
            <a:off x="5292080" y="1381862"/>
            <a:ext cx="1800493" cy="369332"/>
          </a:xfrm>
          <a:prstGeom prst="rect">
            <a:avLst/>
          </a:prstGeom>
          <a:noFill/>
        </p:spPr>
        <p:txBody>
          <a:bodyPr wrap="none" rtlCol="0">
            <a:spAutoFit/>
          </a:bodyPr>
          <a:lstStyle/>
          <a:p>
            <a:r>
              <a:rPr lang="en-US" dirty="0"/>
              <a:t>Humid air output</a:t>
            </a:r>
            <a:endParaRPr lang="en-TW" dirty="0"/>
          </a:p>
        </p:txBody>
      </p:sp>
      <p:sp>
        <p:nvSpPr>
          <p:cNvPr id="9" name="TextBox 8">
            <a:extLst>
              <a:ext uri="{FF2B5EF4-FFF2-40B4-BE49-F238E27FC236}">
                <a16:creationId xmlns:a16="http://schemas.microsoft.com/office/drawing/2014/main" id="{ECEFE879-F149-6E14-2929-F22C16B6F8AA}"/>
              </a:ext>
            </a:extLst>
          </p:cNvPr>
          <p:cNvSpPr txBox="1"/>
          <p:nvPr/>
        </p:nvSpPr>
        <p:spPr>
          <a:xfrm>
            <a:off x="4042626" y="3170793"/>
            <a:ext cx="1534394" cy="369332"/>
          </a:xfrm>
          <a:prstGeom prst="rect">
            <a:avLst/>
          </a:prstGeom>
          <a:noFill/>
        </p:spPr>
        <p:txBody>
          <a:bodyPr wrap="none" rtlCol="0">
            <a:spAutoFit/>
          </a:bodyPr>
          <a:lstStyle/>
          <a:p>
            <a:r>
              <a:rPr lang="en-US" dirty="0"/>
              <a:t>C</a:t>
            </a:r>
            <a:r>
              <a:rPr lang="en-TW" dirty="0"/>
              <a:t>ondensed air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908050"/>
            <a:ext cx="8784976" cy="595536"/>
          </a:xfrm>
        </p:spPr>
        <p:txBody>
          <a:bodyPr>
            <a:normAutofit fontScale="90000"/>
          </a:bodyPr>
          <a:lstStyle/>
          <a:p>
            <a:r>
              <a:rPr lang="zh-TW" altLang="en-US" dirty="0">
                <a:solidFill>
                  <a:schemeClr val="tx2"/>
                </a:solidFill>
              </a:rPr>
              <a:t>自然式通風乾冷卻塔，其外觀像是汽車散熱器。</a:t>
            </a:r>
            <a:br>
              <a:rPr lang="en-US" altLang="zh-TW" dirty="0">
                <a:solidFill>
                  <a:schemeClr val="tx2"/>
                </a:solidFill>
              </a:rPr>
            </a:br>
            <a:r>
              <a:rPr lang="en-US" altLang="zh-TW" dirty="0">
                <a:solidFill>
                  <a:schemeClr val="tx2"/>
                </a:solidFill>
              </a:rPr>
              <a:t>Natural draft dry cooling tower looks like a car radiator.</a:t>
            </a:r>
            <a:endParaRPr lang="zh-TW" altLang="en-US" dirty="0">
              <a:solidFill>
                <a:schemeClr val="tx2"/>
              </a:solidFill>
            </a:endParaRPr>
          </a:p>
        </p:txBody>
      </p:sp>
      <p:pic>
        <p:nvPicPr>
          <p:cNvPr id="23554" name="Picture 2"/>
          <p:cNvPicPr>
            <a:picLocks noGrp="1" noChangeAspect="1" noChangeArrowheads="1"/>
          </p:cNvPicPr>
          <p:nvPr>
            <p:ph idx="1"/>
          </p:nvPr>
        </p:nvPicPr>
        <p:blipFill>
          <a:blip r:embed="rId2" cstate="print"/>
          <a:stretch>
            <a:fillRect/>
          </a:stretch>
        </p:blipFill>
        <p:spPr bwMode="auto">
          <a:xfrm>
            <a:off x="2564883" y="1844824"/>
            <a:ext cx="4014234" cy="4347948"/>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29</a:t>
            </a:fld>
            <a:endParaRPr lang="zh-TW" altLang="en-US"/>
          </a:p>
        </p:txBody>
      </p:sp>
      <p:sp>
        <p:nvSpPr>
          <p:cNvPr id="3" name="TextBox 2">
            <a:extLst>
              <a:ext uri="{FF2B5EF4-FFF2-40B4-BE49-F238E27FC236}">
                <a16:creationId xmlns:a16="http://schemas.microsoft.com/office/drawing/2014/main" id="{CC64D731-DF85-8827-CB13-3D33BA83459B}"/>
              </a:ext>
            </a:extLst>
          </p:cNvPr>
          <p:cNvSpPr txBox="1"/>
          <p:nvPr/>
        </p:nvSpPr>
        <p:spPr>
          <a:xfrm>
            <a:off x="4139952" y="1538401"/>
            <a:ext cx="1144865" cy="369332"/>
          </a:xfrm>
          <a:prstGeom prst="rect">
            <a:avLst/>
          </a:prstGeom>
          <a:noFill/>
        </p:spPr>
        <p:txBody>
          <a:bodyPr wrap="none" rtlCol="0">
            <a:spAutoFit/>
          </a:bodyPr>
          <a:lstStyle/>
          <a:p>
            <a:r>
              <a:rPr lang="en-US" dirty="0"/>
              <a:t>A</a:t>
            </a:r>
            <a:r>
              <a:rPr lang="en-TW" dirty="0"/>
              <a:t>ir output</a:t>
            </a:r>
          </a:p>
        </p:txBody>
      </p:sp>
      <p:sp>
        <p:nvSpPr>
          <p:cNvPr id="4" name="TextBox 3">
            <a:extLst>
              <a:ext uri="{FF2B5EF4-FFF2-40B4-BE49-F238E27FC236}">
                <a16:creationId xmlns:a16="http://schemas.microsoft.com/office/drawing/2014/main" id="{B3FF38A6-BC3C-F8EE-A601-F1A34E32419E}"/>
              </a:ext>
            </a:extLst>
          </p:cNvPr>
          <p:cNvSpPr txBox="1"/>
          <p:nvPr/>
        </p:nvSpPr>
        <p:spPr>
          <a:xfrm>
            <a:off x="6692438" y="3083363"/>
            <a:ext cx="1308563" cy="369332"/>
          </a:xfrm>
          <a:prstGeom prst="rect">
            <a:avLst/>
          </a:prstGeom>
          <a:noFill/>
        </p:spPr>
        <p:txBody>
          <a:bodyPr wrap="none" rtlCol="0">
            <a:spAutoFit/>
          </a:bodyPr>
          <a:lstStyle/>
          <a:p>
            <a:r>
              <a:rPr lang="en-US" dirty="0"/>
              <a:t>W</a:t>
            </a:r>
            <a:r>
              <a:rPr lang="en-TW" dirty="0"/>
              <a:t>ater input</a:t>
            </a:r>
          </a:p>
        </p:txBody>
      </p:sp>
      <p:sp>
        <p:nvSpPr>
          <p:cNvPr id="6" name="TextBox 5">
            <a:extLst>
              <a:ext uri="{FF2B5EF4-FFF2-40B4-BE49-F238E27FC236}">
                <a16:creationId xmlns:a16="http://schemas.microsoft.com/office/drawing/2014/main" id="{46DABA80-39A1-E4A6-7D2E-FC5BE74C030D}"/>
              </a:ext>
            </a:extLst>
          </p:cNvPr>
          <p:cNvSpPr txBox="1"/>
          <p:nvPr/>
        </p:nvSpPr>
        <p:spPr>
          <a:xfrm>
            <a:off x="6692438" y="4457459"/>
            <a:ext cx="1454437" cy="369332"/>
          </a:xfrm>
          <a:prstGeom prst="rect">
            <a:avLst/>
          </a:prstGeom>
          <a:noFill/>
        </p:spPr>
        <p:txBody>
          <a:bodyPr wrap="none" rtlCol="0">
            <a:spAutoFit/>
          </a:bodyPr>
          <a:lstStyle/>
          <a:p>
            <a:r>
              <a:rPr lang="en-US" dirty="0"/>
              <a:t>W</a:t>
            </a:r>
            <a:r>
              <a:rPr lang="en-TW" dirty="0"/>
              <a:t>ater output</a:t>
            </a:r>
          </a:p>
        </p:txBody>
      </p:sp>
      <p:sp>
        <p:nvSpPr>
          <p:cNvPr id="7" name="TextBox 6">
            <a:extLst>
              <a:ext uri="{FF2B5EF4-FFF2-40B4-BE49-F238E27FC236}">
                <a16:creationId xmlns:a16="http://schemas.microsoft.com/office/drawing/2014/main" id="{FDCA26E5-0234-3BA4-20A5-928B447A0B42}"/>
              </a:ext>
            </a:extLst>
          </p:cNvPr>
          <p:cNvSpPr txBox="1"/>
          <p:nvPr/>
        </p:nvSpPr>
        <p:spPr>
          <a:xfrm>
            <a:off x="2571601" y="3030858"/>
            <a:ext cx="1203278" cy="369332"/>
          </a:xfrm>
          <a:prstGeom prst="rect">
            <a:avLst/>
          </a:prstGeom>
          <a:noFill/>
        </p:spPr>
        <p:txBody>
          <a:bodyPr wrap="none" rtlCol="0">
            <a:spAutoFit/>
          </a:bodyPr>
          <a:lstStyle/>
          <a:p>
            <a:r>
              <a:rPr lang="en-US" dirty="0"/>
              <a:t>S</a:t>
            </a:r>
            <a:r>
              <a:rPr lang="en-TW" dirty="0"/>
              <a:t>teel pipes</a:t>
            </a:r>
          </a:p>
        </p:txBody>
      </p:sp>
      <p:sp>
        <p:nvSpPr>
          <p:cNvPr id="8" name="TextBox 7">
            <a:extLst>
              <a:ext uri="{FF2B5EF4-FFF2-40B4-BE49-F238E27FC236}">
                <a16:creationId xmlns:a16="http://schemas.microsoft.com/office/drawing/2014/main" id="{2B3D8125-D27C-3BE3-545D-7442EBD76F18}"/>
              </a:ext>
            </a:extLst>
          </p:cNvPr>
          <p:cNvSpPr txBox="1"/>
          <p:nvPr/>
        </p:nvSpPr>
        <p:spPr>
          <a:xfrm>
            <a:off x="4212888" y="6164678"/>
            <a:ext cx="998991" cy="369332"/>
          </a:xfrm>
          <a:prstGeom prst="rect">
            <a:avLst/>
          </a:prstGeom>
          <a:noFill/>
        </p:spPr>
        <p:txBody>
          <a:bodyPr wrap="none" rtlCol="0">
            <a:spAutoFit/>
          </a:bodyPr>
          <a:lstStyle/>
          <a:p>
            <a:r>
              <a:rPr lang="en-US" dirty="0"/>
              <a:t>A</a:t>
            </a:r>
            <a:r>
              <a:rPr lang="en-TW" dirty="0"/>
              <a:t>ir input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2000" dirty="0">
                <a:solidFill>
                  <a:schemeClr val="tx2"/>
                </a:solidFill>
              </a:rPr>
              <a:t>全球暖化和溫室效應：觀察</a:t>
            </a:r>
            <a:r>
              <a:rPr lang="en-US" altLang="zh-TW" sz="2000" dirty="0">
                <a:solidFill>
                  <a:schemeClr val="tx2"/>
                </a:solidFill>
              </a:rPr>
              <a:t>Global Warming and the Greenhouse Effect: Observations</a:t>
            </a:r>
            <a:endParaRPr lang="zh-TW" altLang="en-US" sz="2000" dirty="0">
              <a:solidFill>
                <a:schemeClr val="tx2"/>
              </a:solidFill>
            </a:endParaRPr>
          </a:p>
        </p:txBody>
      </p:sp>
      <p:sp>
        <p:nvSpPr>
          <p:cNvPr id="3" name="內容版面配置區 2"/>
          <p:cNvSpPr>
            <a:spLocks noGrp="1"/>
          </p:cNvSpPr>
          <p:nvPr>
            <p:ph idx="1"/>
          </p:nvPr>
        </p:nvSpPr>
        <p:spPr/>
        <p:txBody>
          <a:bodyPr/>
          <a:lstStyle/>
          <a:p>
            <a:r>
              <a:rPr lang="zh-TW" altLang="en-US" dirty="0"/>
              <a:t>形成</a:t>
            </a:r>
            <a:r>
              <a:rPr lang="zh-TW" altLang="en-US" dirty="0">
                <a:solidFill>
                  <a:schemeClr val="accent3"/>
                </a:solidFill>
              </a:rPr>
              <a:t>溫室效應 </a:t>
            </a:r>
            <a:r>
              <a:rPr lang="en-US" altLang="zh-TW" dirty="0">
                <a:solidFill>
                  <a:schemeClr val="accent3"/>
                </a:solidFill>
              </a:rPr>
              <a:t>(greenhouse effect) </a:t>
            </a:r>
            <a:r>
              <a:rPr lang="zh-TW" altLang="en-US" dirty="0"/>
              <a:t>的原因，是由於在大氣層中的氣體吸收了原本應從地球反射回太空之某些固定波長的紅外線輻射。</a:t>
            </a:r>
            <a:r>
              <a:rPr lang="en-US" altLang="zh-TW" dirty="0"/>
              <a:t>The greenhouse effect is caused by gases in the atmosphere absorbing certain fixed wavelengths of infrared radiation that should be reflected back from the earth to space.</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1501316" y="3074524"/>
            <a:ext cx="6141368" cy="3273446"/>
          </a:xfrm>
          <a:prstGeom prst="rect">
            <a:avLst/>
          </a:prstGeom>
          <a:noFill/>
          <a:ln w="9525">
            <a:noFill/>
            <a:miter lim="800000"/>
            <a:headEnd/>
            <a:tailEnd/>
          </a:ln>
        </p:spPr>
      </p:pic>
      <p:sp>
        <p:nvSpPr>
          <p:cNvPr id="4" name="TextBox 3">
            <a:extLst>
              <a:ext uri="{FF2B5EF4-FFF2-40B4-BE49-F238E27FC236}">
                <a16:creationId xmlns:a16="http://schemas.microsoft.com/office/drawing/2014/main" id="{450E3FA4-6A1E-3DB2-64BC-541DA9883D5E}"/>
              </a:ext>
            </a:extLst>
          </p:cNvPr>
          <p:cNvSpPr txBox="1"/>
          <p:nvPr/>
        </p:nvSpPr>
        <p:spPr>
          <a:xfrm>
            <a:off x="827584" y="3861048"/>
            <a:ext cx="1129155" cy="369332"/>
          </a:xfrm>
          <a:prstGeom prst="rect">
            <a:avLst/>
          </a:prstGeom>
          <a:noFill/>
        </p:spPr>
        <p:txBody>
          <a:bodyPr wrap="none" rtlCol="0">
            <a:spAutoFit/>
          </a:bodyPr>
          <a:lstStyle/>
          <a:p>
            <a:r>
              <a:rPr lang="en-TW" dirty="0"/>
              <a:t>Reflection</a:t>
            </a:r>
          </a:p>
        </p:txBody>
      </p:sp>
      <p:sp>
        <p:nvSpPr>
          <p:cNvPr id="7" name="TextBox 6">
            <a:extLst>
              <a:ext uri="{FF2B5EF4-FFF2-40B4-BE49-F238E27FC236}">
                <a16:creationId xmlns:a16="http://schemas.microsoft.com/office/drawing/2014/main" id="{62F60552-B7EE-BD9F-1BAA-A571B849667D}"/>
              </a:ext>
            </a:extLst>
          </p:cNvPr>
          <p:cNvSpPr txBox="1"/>
          <p:nvPr/>
        </p:nvSpPr>
        <p:spPr>
          <a:xfrm>
            <a:off x="845127" y="5153891"/>
            <a:ext cx="1224438" cy="369332"/>
          </a:xfrm>
          <a:prstGeom prst="rect">
            <a:avLst/>
          </a:prstGeom>
          <a:noFill/>
        </p:spPr>
        <p:txBody>
          <a:bodyPr wrap="none" rtlCol="0">
            <a:spAutoFit/>
          </a:bodyPr>
          <a:lstStyle/>
          <a:p>
            <a:r>
              <a:rPr lang="en-TW" dirty="0"/>
              <a:t>Absorption</a:t>
            </a:r>
          </a:p>
        </p:txBody>
      </p:sp>
      <p:sp>
        <p:nvSpPr>
          <p:cNvPr id="8" name="TextBox 7">
            <a:extLst>
              <a:ext uri="{FF2B5EF4-FFF2-40B4-BE49-F238E27FC236}">
                <a16:creationId xmlns:a16="http://schemas.microsoft.com/office/drawing/2014/main" id="{5C588131-346F-1D2D-1CF3-CD088225BC98}"/>
              </a:ext>
            </a:extLst>
          </p:cNvPr>
          <p:cNvSpPr txBox="1"/>
          <p:nvPr/>
        </p:nvSpPr>
        <p:spPr>
          <a:xfrm>
            <a:off x="2699792" y="6317659"/>
            <a:ext cx="1077026" cy="369332"/>
          </a:xfrm>
          <a:prstGeom prst="rect">
            <a:avLst/>
          </a:prstGeom>
          <a:noFill/>
        </p:spPr>
        <p:txBody>
          <a:bodyPr wrap="none" rtlCol="0">
            <a:spAutoFit/>
          </a:bodyPr>
          <a:lstStyle/>
          <a:p>
            <a:r>
              <a:rPr lang="en-TW" dirty="0"/>
              <a:t>Radiation</a:t>
            </a:r>
          </a:p>
        </p:txBody>
      </p:sp>
      <p:sp>
        <p:nvSpPr>
          <p:cNvPr id="9" name="TextBox 8">
            <a:extLst>
              <a:ext uri="{FF2B5EF4-FFF2-40B4-BE49-F238E27FC236}">
                <a16:creationId xmlns:a16="http://schemas.microsoft.com/office/drawing/2014/main" id="{41A7B7AC-AE37-C716-1799-99F51ADB09D7}"/>
              </a:ext>
            </a:extLst>
          </p:cNvPr>
          <p:cNvSpPr txBox="1"/>
          <p:nvPr/>
        </p:nvSpPr>
        <p:spPr>
          <a:xfrm>
            <a:off x="4217801" y="6290097"/>
            <a:ext cx="933782" cy="369332"/>
          </a:xfrm>
          <a:prstGeom prst="rect">
            <a:avLst/>
          </a:prstGeom>
          <a:noFill/>
        </p:spPr>
        <p:txBody>
          <a:bodyPr wrap="none" rtlCol="0">
            <a:spAutoFit/>
          </a:bodyPr>
          <a:lstStyle/>
          <a:p>
            <a:r>
              <a:rPr lang="en-TW" dirty="0"/>
              <a:t>Infrared</a:t>
            </a:r>
          </a:p>
        </p:txBody>
      </p:sp>
      <p:sp>
        <p:nvSpPr>
          <p:cNvPr id="10" name="TextBox 9">
            <a:extLst>
              <a:ext uri="{FF2B5EF4-FFF2-40B4-BE49-F238E27FC236}">
                <a16:creationId xmlns:a16="http://schemas.microsoft.com/office/drawing/2014/main" id="{0D506259-BD4C-8916-28D3-D4BD443C1C77}"/>
              </a:ext>
            </a:extLst>
          </p:cNvPr>
          <p:cNvSpPr txBox="1"/>
          <p:nvPr/>
        </p:nvSpPr>
        <p:spPr>
          <a:xfrm>
            <a:off x="3698203" y="3708461"/>
            <a:ext cx="986489" cy="369332"/>
          </a:xfrm>
          <a:prstGeom prst="rect">
            <a:avLst/>
          </a:prstGeom>
          <a:noFill/>
        </p:spPr>
        <p:txBody>
          <a:bodyPr wrap="none" rtlCol="0">
            <a:spAutoFit/>
          </a:bodyPr>
          <a:lstStyle/>
          <a:p>
            <a:r>
              <a:rPr lang="en-US" dirty="0"/>
              <a:t>T</a:t>
            </a:r>
            <a:r>
              <a:rPr lang="en-TW" dirty="0"/>
              <a:t>o space</a:t>
            </a:r>
          </a:p>
        </p:txBody>
      </p:sp>
      <p:sp>
        <p:nvSpPr>
          <p:cNvPr id="11" name="TextBox 10">
            <a:extLst>
              <a:ext uri="{FF2B5EF4-FFF2-40B4-BE49-F238E27FC236}">
                <a16:creationId xmlns:a16="http://schemas.microsoft.com/office/drawing/2014/main" id="{457AF184-B0B2-1582-5670-18C8CFF0F6BD}"/>
              </a:ext>
            </a:extLst>
          </p:cNvPr>
          <p:cNvSpPr txBox="1"/>
          <p:nvPr/>
        </p:nvSpPr>
        <p:spPr>
          <a:xfrm>
            <a:off x="4492749" y="4570998"/>
            <a:ext cx="1317668" cy="369332"/>
          </a:xfrm>
          <a:prstGeom prst="rect">
            <a:avLst/>
          </a:prstGeom>
          <a:noFill/>
        </p:spPr>
        <p:txBody>
          <a:bodyPr wrap="none" rtlCol="0">
            <a:spAutoFit/>
          </a:bodyPr>
          <a:lstStyle/>
          <a:p>
            <a:r>
              <a:rPr lang="en-TW" dirty="0"/>
              <a:t>atmosphere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388032"/>
            <a:ext cx="6858000" cy="595536"/>
          </a:xfrm>
        </p:spPr>
        <p:txBody>
          <a:bodyPr>
            <a:noAutofit/>
          </a:bodyPr>
          <a:lstStyle/>
          <a:p>
            <a:r>
              <a:rPr lang="zh-TW" altLang="en-US" sz="2400" dirty="0">
                <a:solidFill>
                  <a:schemeClr val="tx2"/>
                </a:solidFill>
              </a:rPr>
              <a:t>冷卻與廢熱利用</a:t>
            </a:r>
            <a:br>
              <a:rPr lang="en-US" altLang="zh-TW" sz="2400" dirty="0">
                <a:solidFill>
                  <a:schemeClr val="tx2"/>
                </a:solidFill>
              </a:rPr>
            </a:br>
            <a:r>
              <a:rPr lang="en-US" altLang="zh-TW" sz="2400" dirty="0">
                <a:solidFill>
                  <a:schemeClr val="tx2"/>
                </a:solidFill>
              </a:rPr>
              <a:t>Cooling and waste heat utilization</a:t>
            </a:r>
            <a:endParaRPr lang="zh-TW" altLang="en-US" sz="2400" dirty="0">
              <a:solidFill>
                <a:schemeClr val="tx2"/>
              </a:solidFill>
            </a:endParaRPr>
          </a:p>
        </p:txBody>
      </p:sp>
      <p:sp>
        <p:nvSpPr>
          <p:cNvPr id="3" name="內容版面配置區 2"/>
          <p:cNvSpPr>
            <a:spLocks noGrp="1"/>
          </p:cNvSpPr>
          <p:nvPr>
            <p:ph idx="1"/>
          </p:nvPr>
        </p:nvSpPr>
        <p:spPr>
          <a:xfrm>
            <a:off x="179512" y="1628800"/>
            <a:ext cx="8784976" cy="4543400"/>
          </a:xfrm>
        </p:spPr>
        <p:txBody>
          <a:bodyPr>
            <a:normAutofit fontScale="62500" lnSpcReduction="20000"/>
          </a:bodyPr>
          <a:lstStyle/>
          <a:p>
            <a:r>
              <a:rPr lang="zh-TW" altLang="en-US" dirty="0"/>
              <a:t>另一種屬於密閉式水體 </a:t>
            </a:r>
            <a:r>
              <a:rPr lang="en-US" altLang="zh-TW" dirty="0"/>
              <a:t>(</a:t>
            </a:r>
            <a:r>
              <a:rPr lang="zh-TW" altLang="en-US" dirty="0"/>
              <a:t>如蓄水池</a:t>
            </a:r>
            <a:r>
              <a:rPr lang="en-US" altLang="zh-TW" dirty="0"/>
              <a:t>) </a:t>
            </a:r>
            <a:r>
              <a:rPr lang="zh-TW" altLang="en-US" dirty="0"/>
              <a:t>的冷卻裝置，稱為</a:t>
            </a:r>
            <a:r>
              <a:rPr lang="zh-TW" altLang="en-US" dirty="0">
                <a:solidFill>
                  <a:schemeClr val="accent3"/>
                </a:solidFill>
              </a:rPr>
              <a:t>冷卻池</a:t>
            </a:r>
            <a:r>
              <a:rPr lang="en-US" altLang="zh-TW" dirty="0">
                <a:solidFill>
                  <a:schemeClr val="accent3"/>
                </a:solidFill>
              </a:rPr>
              <a:t>(cooling pond)</a:t>
            </a:r>
            <a:r>
              <a:rPr lang="zh-TW" altLang="en-US" dirty="0"/>
              <a:t>。</a:t>
            </a:r>
          </a:p>
          <a:p>
            <a:endParaRPr lang="en-US" altLang="zh-TW" dirty="0"/>
          </a:p>
          <a:p>
            <a:r>
              <a:rPr lang="zh-TW" altLang="en-US" dirty="0"/>
              <a:t>目前一些廢熱利用的方式說明如下：</a:t>
            </a:r>
          </a:p>
          <a:p>
            <a:pPr lvl="1"/>
            <a:r>
              <a:rPr lang="zh-TW" altLang="en-US" dirty="0"/>
              <a:t>工業用熱水</a:t>
            </a:r>
            <a:r>
              <a:rPr lang="en-US" altLang="zh-TW" dirty="0"/>
              <a:t>——</a:t>
            </a:r>
            <a:r>
              <a:rPr lang="zh-TW" altLang="en-US" dirty="0"/>
              <a:t>汽電共生。</a:t>
            </a:r>
          </a:p>
          <a:p>
            <a:pPr lvl="1"/>
            <a:r>
              <a:rPr lang="zh-TW" altLang="en-US" dirty="0"/>
              <a:t>水產養殖 </a:t>
            </a:r>
            <a:r>
              <a:rPr lang="en-US" altLang="zh-TW" dirty="0"/>
              <a:t>(</a:t>
            </a:r>
            <a:r>
              <a:rPr lang="zh-TW" altLang="en-US" dirty="0"/>
              <a:t>溫水養殖增加產量</a:t>
            </a:r>
            <a:r>
              <a:rPr lang="en-US" altLang="zh-TW" dirty="0"/>
              <a:t>)</a:t>
            </a:r>
            <a:r>
              <a:rPr lang="zh-TW" altLang="en-US" dirty="0"/>
              <a:t>。</a:t>
            </a:r>
          </a:p>
          <a:p>
            <a:pPr lvl="1"/>
            <a:r>
              <a:rPr lang="zh-TW" altLang="en-US" dirty="0"/>
              <a:t>溫室加熱。</a:t>
            </a:r>
          </a:p>
          <a:p>
            <a:pPr lvl="1"/>
            <a:r>
              <a:rPr lang="zh-TW" altLang="en-US" dirty="0"/>
              <a:t>海水淡化。</a:t>
            </a:r>
          </a:p>
          <a:p>
            <a:pPr lvl="1"/>
            <a:r>
              <a:rPr lang="zh-TW" altLang="en-US" dirty="0"/>
              <a:t>提高農作生產 </a:t>
            </a:r>
            <a:r>
              <a:rPr lang="en-US" altLang="zh-TW" dirty="0"/>
              <a:t>(</a:t>
            </a:r>
            <a:r>
              <a:rPr lang="zh-TW" altLang="en-US" dirty="0"/>
              <a:t>預防霜害</a:t>
            </a:r>
            <a:r>
              <a:rPr lang="en-US" altLang="zh-TW" dirty="0"/>
              <a:t>)</a:t>
            </a:r>
            <a:r>
              <a:rPr lang="zh-TW" altLang="en-US" dirty="0"/>
              <a:t>。</a:t>
            </a:r>
          </a:p>
          <a:p>
            <a:pPr lvl="1"/>
            <a:r>
              <a:rPr lang="zh-TW" altLang="en-US" dirty="0"/>
              <a:t>空氣預熱。</a:t>
            </a:r>
            <a:endParaRPr lang="en-US" altLang="zh-TW" dirty="0"/>
          </a:p>
          <a:p>
            <a:pPr marL="274320" lvl="1" indent="0">
              <a:buNone/>
            </a:pPr>
            <a:r>
              <a:rPr lang="en-US" altLang="zh-TW" dirty="0"/>
              <a:t>Another type of cooling device that is a closed water body (such as a reservoir) is called a cooling pond.</a:t>
            </a:r>
          </a:p>
          <a:p>
            <a:pPr marL="274320" lvl="1" indent="0">
              <a:buNone/>
            </a:pPr>
            <a:endParaRPr lang="en-US" altLang="zh-TW" dirty="0"/>
          </a:p>
          <a:p>
            <a:pPr marL="274320" lvl="1" indent="0">
              <a:buNone/>
            </a:pPr>
            <a:r>
              <a:rPr lang="en-US" altLang="zh-TW" dirty="0"/>
              <a:t>Some current waste heat utilization methods are described below:</a:t>
            </a:r>
          </a:p>
          <a:p>
            <a:pPr marL="274320" lvl="1" indent="0">
              <a:buNone/>
            </a:pPr>
            <a:r>
              <a:rPr lang="en-US" altLang="zh-TW" dirty="0"/>
              <a:t>Industrial hot water - steam and electricity symbiosis.</a:t>
            </a:r>
          </a:p>
          <a:p>
            <a:pPr marL="274320" lvl="1" indent="0">
              <a:buNone/>
            </a:pPr>
            <a:r>
              <a:rPr lang="en-US" altLang="zh-TW" dirty="0"/>
              <a:t>Aquaculture (warm water culture increases production).</a:t>
            </a:r>
          </a:p>
          <a:p>
            <a:pPr marL="274320" lvl="1" indent="0">
              <a:buNone/>
            </a:pPr>
            <a:r>
              <a:rPr lang="en-US" altLang="zh-TW" dirty="0"/>
              <a:t>Greenhouse heating.</a:t>
            </a:r>
          </a:p>
          <a:p>
            <a:pPr marL="274320" lvl="1" indent="0">
              <a:buNone/>
            </a:pPr>
            <a:r>
              <a:rPr lang="en-US" altLang="zh-TW" dirty="0"/>
              <a:t>Desalination.</a:t>
            </a:r>
          </a:p>
          <a:p>
            <a:pPr marL="274320" lvl="1" indent="0">
              <a:buNone/>
            </a:pPr>
            <a:r>
              <a:rPr lang="en-US" altLang="zh-TW" dirty="0"/>
              <a:t>Improve agricultural production (prevent frost damage).</a:t>
            </a:r>
          </a:p>
          <a:p>
            <a:pPr marL="274320" lvl="1" indent="0">
              <a:buNone/>
            </a:pPr>
            <a:r>
              <a:rPr lang="en-US" altLang="zh-TW" dirty="0"/>
              <a:t>Air preheating.</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30</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478582" y="404813"/>
            <a:ext cx="8186836" cy="590391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31</a:t>
            </a:fld>
            <a:endParaRPr lang="zh-TW" altLang="en-US"/>
          </a:p>
        </p:txBody>
      </p:sp>
      <p:sp>
        <p:nvSpPr>
          <p:cNvPr id="3" name="TextBox 2">
            <a:extLst>
              <a:ext uri="{FF2B5EF4-FFF2-40B4-BE49-F238E27FC236}">
                <a16:creationId xmlns:a16="http://schemas.microsoft.com/office/drawing/2014/main" id="{4C8C031D-EF37-B3A4-BA0B-73AA122057BD}"/>
              </a:ext>
            </a:extLst>
          </p:cNvPr>
          <p:cNvSpPr txBox="1"/>
          <p:nvPr/>
        </p:nvSpPr>
        <p:spPr>
          <a:xfrm rot="16200000">
            <a:off x="3693042" y="3244333"/>
            <a:ext cx="1388585" cy="369332"/>
          </a:xfrm>
          <a:prstGeom prst="rect">
            <a:avLst/>
          </a:prstGeom>
          <a:noFill/>
        </p:spPr>
        <p:txBody>
          <a:bodyPr wrap="none" rtlCol="0">
            <a:spAutoFit/>
          </a:bodyPr>
          <a:lstStyle/>
          <a:p>
            <a:r>
              <a:rPr lang="en-TW" dirty="0"/>
              <a:t>Temperature</a:t>
            </a:r>
          </a:p>
        </p:txBody>
      </p:sp>
      <p:sp>
        <p:nvSpPr>
          <p:cNvPr id="4" name="TextBox 3">
            <a:extLst>
              <a:ext uri="{FF2B5EF4-FFF2-40B4-BE49-F238E27FC236}">
                <a16:creationId xmlns:a16="http://schemas.microsoft.com/office/drawing/2014/main" id="{C6C5AF57-91DA-C42D-637E-98E8E7E69A43}"/>
              </a:ext>
            </a:extLst>
          </p:cNvPr>
          <p:cNvSpPr txBox="1"/>
          <p:nvPr/>
        </p:nvSpPr>
        <p:spPr>
          <a:xfrm>
            <a:off x="6293941" y="3938626"/>
            <a:ext cx="649537" cy="369332"/>
          </a:xfrm>
          <a:prstGeom prst="rect">
            <a:avLst/>
          </a:prstGeom>
          <a:noFill/>
        </p:spPr>
        <p:txBody>
          <a:bodyPr wrap="none" rtlCol="0">
            <a:spAutoFit/>
          </a:bodyPr>
          <a:lstStyle/>
          <a:p>
            <a:r>
              <a:rPr lang="en-TW" dirty="0"/>
              <a:t>Time</a:t>
            </a:r>
          </a:p>
        </p:txBody>
      </p:sp>
      <p:sp>
        <p:nvSpPr>
          <p:cNvPr id="6" name="TextBox 5">
            <a:extLst>
              <a:ext uri="{FF2B5EF4-FFF2-40B4-BE49-F238E27FC236}">
                <a16:creationId xmlns:a16="http://schemas.microsoft.com/office/drawing/2014/main" id="{81E72CF4-296D-989D-8082-62D4063C0E7F}"/>
              </a:ext>
            </a:extLst>
          </p:cNvPr>
          <p:cNvSpPr txBox="1"/>
          <p:nvPr/>
        </p:nvSpPr>
        <p:spPr>
          <a:xfrm>
            <a:off x="6116038" y="1937859"/>
            <a:ext cx="530915" cy="369332"/>
          </a:xfrm>
          <a:prstGeom prst="rect">
            <a:avLst/>
          </a:prstGeom>
          <a:noFill/>
        </p:spPr>
        <p:txBody>
          <a:bodyPr wrap="none" rtlCol="0">
            <a:spAutoFit/>
          </a:bodyPr>
          <a:lstStyle/>
          <a:p>
            <a:r>
              <a:rPr lang="en-TW" dirty="0"/>
              <a:t>Gas</a:t>
            </a:r>
          </a:p>
        </p:txBody>
      </p:sp>
      <p:sp>
        <p:nvSpPr>
          <p:cNvPr id="7" name="TextBox 6">
            <a:extLst>
              <a:ext uri="{FF2B5EF4-FFF2-40B4-BE49-F238E27FC236}">
                <a16:creationId xmlns:a16="http://schemas.microsoft.com/office/drawing/2014/main" id="{23AFA4CC-0285-1947-F3D2-1E4F55590937}"/>
              </a:ext>
            </a:extLst>
          </p:cNvPr>
          <p:cNvSpPr txBox="1"/>
          <p:nvPr/>
        </p:nvSpPr>
        <p:spPr>
          <a:xfrm>
            <a:off x="5364088" y="3428999"/>
            <a:ext cx="604653" cy="369332"/>
          </a:xfrm>
          <a:prstGeom prst="rect">
            <a:avLst/>
          </a:prstGeom>
          <a:noFill/>
        </p:spPr>
        <p:txBody>
          <a:bodyPr wrap="none" rtlCol="0">
            <a:spAutoFit/>
          </a:bodyPr>
          <a:lstStyle/>
          <a:p>
            <a:r>
              <a:rPr lang="en-TW" dirty="0"/>
              <a:t>fluid</a:t>
            </a:r>
          </a:p>
        </p:txBody>
      </p:sp>
      <p:sp>
        <p:nvSpPr>
          <p:cNvPr id="9" name="TextBox 8">
            <a:extLst>
              <a:ext uri="{FF2B5EF4-FFF2-40B4-BE49-F238E27FC236}">
                <a16:creationId xmlns:a16="http://schemas.microsoft.com/office/drawing/2014/main" id="{0196BFEF-50E6-6E4B-13F3-F5C57EFDEFEE}"/>
              </a:ext>
            </a:extLst>
          </p:cNvPr>
          <p:cNvSpPr txBox="1"/>
          <p:nvPr/>
        </p:nvSpPr>
        <p:spPr>
          <a:xfrm>
            <a:off x="1043608" y="6227574"/>
            <a:ext cx="913135" cy="369332"/>
          </a:xfrm>
          <a:prstGeom prst="rect">
            <a:avLst/>
          </a:prstGeom>
          <a:noFill/>
        </p:spPr>
        <p:txBody>
          <a:bodyPr wrap="none" rtlCol="0">
            <a:spAutoFit/>
          </a:bodyPr>
          <a:lstStyle/>
          <a:p>
            <a:r>
              <a:rPr lang="en-TW" dirty="0"/>
              <a:t>Air flow</a:t>
            </a:r>
          </a:p>
        </p:txBody>
      </p:sp>
      <p:sp>
        <p:nvSpPr>
          <p:cNvPr id="10" name="TextBox 9">
            <a:extLst>
              <a:ext uri="{FF2B5EF4-FFF2-40B4-BE49-F238E27FC236}">
                <a16:creationId xmlns:a16="http://schemas.microsoft.com/office/drawing/2014/main" id="{2E08276C-0C3E-B236-8F46-1CF9707F68DA}"/>
              </a:ext>
            </a:extLst>
          </p:cNvPr>
          <p:cNvSpPr txBox="1"/>
          <p:nvPr/>
        </p:nvSpPr>
        <p:spPr>
          <a:xfrm>
            <a:off x="2756162" y="1568527"/>
            <a:ext cx="1077539" cy="369332"/>
          </a:xfrm>
          <a:prstGeom prst="rect">
            <a:avLst/>
          </a:prstGeom>
          <a:noFill/>
        </p:spPr>
        <p:txBody>
          <a:bodyPr wrap="none" rtlCol="0">
            <a:spAutoFit/>
          </a:bodyPr>
          <a:lstStyle/>
          <a:p>
            <a:r>
              <a:rPr lang="en-US" dirty="0"/>
              <a:t>C</a:t>
            </a:r>
            <a:r>
              <a:rPr lang="en-TW" dirty="0"/>
              <a:t>old fluid</a:t>
            </a:r>
          </a:p>
        </p:txBody>
      </p:sp>
      <p:sp>
        <p:nvSpPr>
          <p:cNvPr id="11" name="TextBox 10">
            <a:extLst>
              <a:ext uri="{FF2B5EF4-FFF2-40B4-BE49-F238E27FC236}">
                <a16:creationId xmlns:a16="http://schemas.microsoft.com/office/drawing/2014/main" id="{BB96715F-48E5-44B5-F0DF-D9BCA9E9F384}"/>
              </a:ext>
            </a:extLst>
          </p:cNvPr>
          <p:cNvSpPr txBox="1"/>
          <p:nvPr/>
        </p:nvSpPr>
        <p:spPr>
          <a:xfrm>
            <a:off x="2756162" y="3861269"/>
            <a:ext cx="1000595" cy="369332"/>
          </a:xfrm>
          <a:prstGeom prst="rect">
            <a:avLst/>
          </a:prstGeom>
          <a:noFill/>
        </p:spPr>
        <p:txBody>
          <a:bodyPr wrap="none" rtlCol="0">
            <a:spAutoFit/>
          </a:bodyPr>
          <a:lstStyle/>
          <a:p>
            <a:r>
              <a:rPr lang="en-US" dirty="0"/>
              <a:t>Hot </a:t>
            </a:r>
            <a:r>
              <a:rPr lang="en-TW" dirty="0"/>
              <a:t>fluid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tx2"/>
                </a:solidFill>
              </a:rPr>
              <a:t>CO</a:t>
            </a:r>
            <a:r>
              <a:rPr lang="en-US" altLang="zh-TW" baseline="-25000" dirty="0">
                <a:solidFill>
                  <a:schemeClr val="tx2"/>
                </a:solidFill>
              </a:rPr>
              <a:t>2</a:t>
            </a:r>
            <a:endParaRPr lang="zh-TW" altLang="en-US" baseline="-25000" dirty="0">
              <a:solidFill>
                <a:schemeClr val="tx2"/>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608999" y="712168"/>
            <a:ext cx="7926001" cy="568801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a:t>
            </a:fld>
            <a:endParaRPr lang="zh-TW" altLang="en-US"/>
          </a:p>
        </p:txBody>
      </p:sp>
      <p:sp>
        <p:nvSpPr>
          <p:cNvPr id="3" name="TextBox 2">
            <a:extLst>
              <a:ext uri="{FF2B5EF4-FFF2-40B4-BE49-F238E27FC236}">
                <a16:creationId xmlns:a16="http://schemas.microsoft.com/office/drawing/2014/main" id="{AEC41384-0CAE-0CD0-F382-4E3558092104}"/>
              </a:ext>
            </a:extLst>
          </p:cNvPr>
          <p:cNvSpPr txBox="1"/>
          <p:nvPr/>
        </p:nvSpPr>
        <p:spPr>
          <a:xfrm>
            <a:off x="4788024" y="5085184"/>
            <a:ext cx="2380395" cy="369332"/>
          </a:xfrm>
          <a:prstGeom prst="rect">
            <a:avLst/>
          </a:prstGeom>
          <a:noFill/>
        </p:spPr>
        <p:txBody>
          <a:bodyPr wrap="none" rtlCol="0">
            <a:spAutoFit/>
          </a:bodyPr>
          <a:lstStyle/>
          <a:p>
            <a:r>
              <a:rPr lang="en-US" dirty="0"/>
              <a:t>T</a:t>
            </a:r>
            <a:r>
              <a:rPr lang="en-TW" dirty="0"/>
              <a:t>housands of years ago</a:t>
            </a:r>
          </a:p>
        </p:txBody>
      </p:sp>
      <p:sp>
        <p:nvSpPr>
          <p:cNvPr id="4" name="TextBox 3">
            <a:extLst>
              <a:ext uri="{FF2B5EF4-FFF2-40B4-BE49-F238E27FC236}">
                <a16:creationId xmlns:a16="http://schemas.microsoft.com/office/drawing/2014/main" id="{9E4F44DB-037B-B4EF-71C0-41DD5722E4B0}"/>
              </a:ext>
            </a:extLst>
          </p:cNvPr>
          <p:cNvSpPr txBox="1"/>
          <p:nvPr/>
        </p:nvSpPr>
        <p:spPr>
          <a:xfrm rot="16200000">
            <a:off x="7305890" y="3244333"/>
            <a:ext cx="2659831" cy="369332"/>
          </a:xfrm>
          <a:prstGeom prst="rect">
            <a:avLst/>
          </a:prstGeom>
          <a:noFill/>
        </p:spPr>
        <p:txBody>
          <a:bodyPr wrap="none" rtlCol="0">
            <a:spAutoFit/>
          </a:bodyPr>
          <a:lstStyle/>
          <a:p>
            <a:r>
              <a:rPr lang="en-TW" dirty="0"/>
              <a:t>Carbon dioxide ppm levels</a:t>
            </a:r>
          </a:p>
        </p:txBody>
      </p:sp>
      <p:sp>
        <p:nvSpPr>
          <p:cNvPr id="6" name="TextBox 5">
            <a:extLst>
              <a:ext uri="{FF2B5EF4-FFF2-40B4-BE49-F238E27FC236}">
                <a16:creationId xmlns:a16="http://schemas.microsoft.com/office/drawing/2014/main" id="{182A1248-C0FF-3F8F-02E1-7EB3711810F2}"/>
              </a:ext>
            </a:extLst>
          </p:cNvPr>
          <p:cNvSpPr txBox="1"/>
          <p:nvPr/>
        </p:nvSpPr>
        <p:spPr>
          <a:xfrm rot="16200000">
            <a:off x="-269959" y="2930514"/>
            <a:ext cx="1388585" cy="369332"/>
          </a:xfrm>
          <a:prstGeom prst="rect">
            <a:avLst/>
          </a:prstGeom>
          <a:noFill/>
        </p:spPr>
        <p:txBody>
          <a:bodyPr wrap="none" rtlCol="0">
            <a:spAutoFit/>
          </a:bodyPr>
          <a:lstStyle/>
          <a:p>
            <a:r>
              <a:rPr lang="en-TW" dirty="0"/>
              <a:t>Temperature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5252" y="745232"/>
            <a:ext cx="7893496" cy="595536"/>
          </a:xfrm>
        </p:spPr>
        <p:txBody>
          <a:bodyPr>
            <a:noAutofit/>
          </a:bodyPr>
          <a:lstStyle/>
          <a:p>
            <a:r>
              <a:rPr lang="en-US" altLang="zh-TW" sz="2400" dirty="0">
                <a:solidFill>
                  <a:schemeClr val="tx2"/>
                </a:solidFill>
              </a:rPr>
              <a:t>(a) </a:t>
            </a:r>
            <a:r>
              <a:rPr lang="zh-TW" altLang="en-US" sz="2400" dirty="0">
                <a:solidFill>
                  <a:schemeClr val="tx2"/>
                </a:solidFill>
              </a:rPr>
              <a:t>英格蘭中部地區過去 </a:t>
            </a:r>
            <a:r>
              <a:rPr lang="en-US" altLang="zh-TW" sz="2400" dirty="0">
                <a:solidFill>
                  <a:schemeClr val="tx2"/>
                </a:solidFill>
              </a:rPr>
              <a:t>350 </a:t>
            </a:r>
            <a:r>
              <a:rPr lang="zh-TW" altLang="en-US" sz="2400" dirty="0">
                <a:solidFill>
                  <a:schemeClr val="tx2"/>
                </a:solidFill>
              </a:rPr>
              <a:t>年的溫度紀錄</a:t>
            </a:r>
            <a:br>
              <a:rPr lang="en-US" altLang="zh-TW" sz="2400" dirty="0">
                <a:solidFill>
                  <a:schemeClr val="tx2"/>
                </a:solidFill>
              </a:rPr>
            </a:br>
            <a:r>
              <a:rPr lang="en-US" altLang="zh-TW" sz="2400" dirty="0">
                <a:solidFill>
                  <a:schemeClr val="tx2"/>
                </a:solidFill>
              </a:rPr>
              <a:t>Temperature records in central England over the past 350 years</a:t>
            </a:r>
            <a:endParaRPr lang="zh-TW" altLang="en-US" sz="2400" dirty="0">
              <a:solidFill>
                <a:schemeClr val="tx2"/>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340768"/>
            <a:ext cx="8229600" cy="436385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5</a:t>
            </a:fld>
            <a:endParaRPr lang="zh-TW" altLang="en-US"/>
          </a:p>
        </p:txBody>
      </p:sp>
      <p:sp>
        <p:nvSpPr>
          <p:cNvPr id="3" name="TextBox 2">
            <a:extLst>
              <a:ext uri="{FF2B5EF4-FFF2-40B4-BE49-F238E27FC236}">
                <a16:creationId xmlns:a16="http://schemas.microsoft.com/office/drawing/2014/main" id="{00B8DBF3-DF96-CA85-C33A-EB347D68B90C}"/>
              </a:ext>
            </a:extLst>
          </p:cNvPr>
          <p:cNvSpPr txBox="1"/>
          <p:nvPr/>
        </p:nvSpPr>
        <p:spPr>
          <a:xfrm>
            <a:off x="4932040" y="5743436"/>
            <a:ext cx="592213" cy="369332"/>
          </a:xfrm>
          <a:prstGeom prst="rect">
            <a:avLst/>
          </a:prstGeom>
          <a:noFill/>
        </p:spPr>
        <p:txBody>
          <a:bodyPr wrap="none" rtlCol="0">
            <a:spAutoFit/>
          </a:bodyPr>
          <a:lstStyle/>
          <a:p>
            <a:r>
              <a:rPr lang="en-TW" dirty="0"/>
              <a:t>year</a:t>
            </a:r>
          </a:p>
        </p:txBody>
      </p:sp>
      <p:sp>
        <p:nvSpPr>
          <p:cNvPr id="4" name="TextBox 3">
            <a:extLst>
              <a:ext uri="{FF2B5EF4-FFF2-40B4-BE49-F238E27FC236}">
                <a16:creationId xmlns:a16="http://schemas.microsoft.com/office/drawing/2014/main" id="{AA7C0B78-A4BD-C739-B277-62D98AB47EB4}"/>
              </a:ext>
            </a:extLst>
          </p:cNvPr>
          <p:cNvSpPr txBox="1"/>
          <p:nvPr/>
        </p:nvSpPr>
        <p:spPr>
          <a:xfrm rot="16200000">
            <a:off x="-923595" y="3576165"/>
            <a:ext cx="2392258" cy="369332"/>
          </a:xfrm>
          <a:prstGeom prst="rect">
            <a:avLst/>
          </a:prstGeom>
          <a:noFill/>
        </p:spPr>
        <p:txBody>
          <a:bodyPr wrap="none" rtlCol="0">
            <a:spAutoFit/>
          </a:bodyPr>
          <a:lstStyle/>
          <a:p>
            <a:r>
              <a:rPr lang="en-US" dirty="0"/>
              <a:t>T</a:t>
            </a:r>
            <a:r>
              <a:rPr lang="en-TW" dirty="0"/>
              <a:t>emperature difference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9268" y="908720"/>
            <a:ext cx="7605464" cy="595536"/>
          </a:xfrm>
        </p:spPr>
        <p:txBody>
          <a:bodyPr>
            <a:noAutofit/>
          </a:bodyPr>
          <a:lstStyle/>
          <a:p>
            <a:r>
              <a:rPr lang="en-US" altLang="zh-TW" sz="2400" dirty="0">
                <a:solidFill>
                  <a:schemeClr val="tx2"/>
                </a:solidFill>
              </a:rPr>
              <a:t>(b) </a:t>
            </a:r>
            <a:r>
              <a:rPr lang="zh-TW" altLang="en-US" sz="2400" dirty="0">
                <a:solidFill>
                  <a:schemeClr val="tx2"/>
                </a:solidFill>
              </a:rPr>
              <a:t>北半球過去 </a:t>
            </a:r>
            <a:r>
              <a:rPr lang="en-US" altLang="zh-TW" sz="2400" dirty="0">
                <a:solidFill>
                  <a:schemeClr val="tx2"/>
                </a:solidFill>
              </a:rPr>
              <a:t>2,000 </a:t>
            </a:r>
            <a:r>
              <a:rPr lang="zh-TW" altLang="en-US" sz="2400" dirty="0">
                <a:solidFill>
                  <a:schemeClr val="tx2"/>
                </a:solidFill>
              </a:rPr>
              <a:t>年溫度變化的情形。</a:t>
            </a:r>
            <a:br>
              <a:rPr lang="en-US" altLang="zh-TW" sz="2400" dirty="0">
                <a:solidFill>
                  <a:schemeClr val="tx2"/>
                </a:solidFill>
              </a:rPr>
            </a:br>
            <a:r>
              <a:rPr lang="en-US" altLang="zh-TW" sz="2400" dirty="0">
                <a:solidFill>
                  <a:schemeClr val="tx2"/>
                </a:solidFill>
              </a:rPr>
              <a:t>Temperature changes in the Northern Hemisphere over the past 2,000 years.</a:t>
            </a:r>
            <a:endParaRPr lang="zh-TW" altLang="en-US" sz="2400" dirty="0">
              <a:solidFill>
                <a:schemeClr val="tx2"/>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628800"/>
            <a:ext cx="8229600" cy="3522478"/>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6</a:t>
            </a:fld>
            <a:endParaRPr lang="zh-TW" altLang="en-US"/>
          </a:p>
        </p:txBody>
      </p:sp>
      <p:sp>
        <p:nvSpPr>
          <p:cNvPr id="3" name="TextBox 2">
            <a:extLst>
              <a:ext uri="{FF2B5EF4-FFF2-40B4-BE49-F238E27FC236}">
                <a16:creationId xmlns:a16="http://schemas.microsoft.com/office/drawing/2014/main" id="{B1126502-06F0-7F7F-7B36-99FCEB2A9107}"/>
              </a:ext>
            </a:extLst>
          </p:cNvPr>
          <p:cNvSpPr txBox="1"/>
          <p:nvPr/>
        </p:nvSpPr>
        <p:spPr>
          <a:xfrm>
            <a:off x="4355976" y="3059668"/>
            <a:ext cx="1344920" cy="369332"/>
          </a:xfrm>
          <a:prstGeom prst="rect">
            <a:avLst/>
          </a:prstGeom>
          <a:noFill/>
        </p:spPr>
        <p:txBody>
          <a:bodyPr wrap="none" rtlCol="0">
            <a:spAutoFit/>
          </a:bodyPr>
          <a:lstStyle/>
          <a:p>
            <a:r>
              <a:rPr lang="en-TW" dirty="0"/>
              <a:t>Middle Ages</a:t>
            </a:r>
          </a:p>
        </p:txBody>
      </p:sp>
      <p:sp>
        <p:nvSpPr>
          <p:cNvPr id="4" name="TextBox 3">
            <a:extLst>
              <a:ext uri="{FF2B5EF4-FFF2-40B4-BE49-F238E27FC236}">
                <a16:creationId xmlns:a16="http://schemas.microsoft.com/office/drawing/2014/main" id="{E187F4F6-3252-621B-1B33-D7563C40CAB5}"/>
              </a:ext>
            </a:extLst>
          </p:cNvPr>
          <p:cNvSpPr txBox="1"/>
          <p:nvPr/>
        </p:nvSpPr>
        <p:spPr>
          <a:xfrm>
            <a:off x="6656080" y="2132856"/>
            <a:ext cx="1344921" cy="646331"/>
          </a:xfrm>
          <a:prstGeom prst="rect">
            <a:avLst/>
          </a:prstGeom>
          <a:noFill/>
        </p:spPr>
        <p:txBody>
          <a:bodyPr wrap="square" rtlCol="0">
            <a:spAutoFit/>
          </a:bodyPr>
          <a:lstStyle/>
          <a:p>
            <a:r>
              <a:rPr lang="en-TW" dirty="0"/>
              <a:t>Minor Ice 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tx2"/>
                </a:solidFill>
              </a:rPr>
              <a:t>Methane concentration (ppb)</a:t>
            </a:r>
            <a:endParaRPr lang="zh-TW" altLang="en-US" dirty="0">
              <a:solidFill>
                <a:schemeClr val="tx2"/>
              </a:solidFill>
            </a:endParaRPr>
          </a:p>
        </p:txBody>
      </p:sp>
      <p:pic>
        <p:nvPicPr>
          <p:cNvPr id="8" name="Picture 2"/>
          <p:cNvPicPr>
            <a:picLocks noGrp="1" noChangeAspect="1" noChangeArrowheads="1"/>
          </p:cNvPicPr>
          <p:nvPr>
            <p:ph idx="1"/>
          </p:nvPr>
        </p:nvPicPr>
        <p:blipFill>
          <a:blip r:embed="rId2" cstate="print"/>
          <a:srcRect/>
          <a:stretch>
            <a:fillRect/>
          </a:stretch>
        </p:blipFill>
        <p:spPr bwMode="auto">
          <a:xfrm>
            <a:off x="457200" y="929018"/>
            <a:ext cx="8229600" cy="514283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7</a:t>
            </a:fld>
            <a:endParaRPr lang="zh-TW" altLang="en-US"/>
          </a:p>
        </p:txBody>
      </p:sp>
      <p:sp>
        <p:nvSpPr>
          <p:cNvPr id="3" name="TextBox 2">
            <a:extLst>
              <a:ext uri="{FF2B5EF4-FFF2-40B4-BE49-F238E27FC236}">
                <a16:creationId xmlns:a16="http://schemas.microsoft.com/office/drawing/2014/main" id="{28826B49-5AAE-1F23-761B-C6FC3D32062C}"/>
              </a:ext>
            </a:extLst>
          </p:cNvPr>
          <p:cNvSpPr txBox="1"/>
          <p:nvPr/>
        </p:nvSpPr>
        <p:spPr>
          <a:xfrm>
            <a:off x="5076056" y="4581128"/>
            <a:ext cx="592213" cy="369332"/>
          </a:xfrm>
          <a:prstGeom prst="rect">
            <a:avLst/>
          </a:prstGeom>
          <a:noFill/>
        </p:spPr>
        <p:txBody>
          <a:bodyPr wrap="none" rtlCol="0">
            <a:spAutoFit/>
          </a:bodyPr>
          <a:lstStyle/>
          <a:p>
            <a:r>
              <a:rPr lang="en-TW" dirty="0"/>
              <a:t>year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ja-JP" altLang="en-US">
                <a:solidFill>
                  <a:schemeClr val="tx2"/>
                </a:solidFill>
              </a:rPr>
              <a:t>溫室氣體</a:t>
            </a:r>
            <a:r>
              <a:rPr lang="en-US" altLang="ja-JP" dirty="0">
                <a:solidFill>
                  <a:schemeClr val="tx2"/>
                </a:solidFill>
              </a:rPr>
              <a:t> </a:t>
            </a:r>
            <a:r>
              <a:rPr lang="en-US" altLang="zh-TW" dirty="0">
                <a:solidFill>
                  <a:schemeClr val="tx2"/>
                </a:solidFill>
              </a:rPr>
              <a:t>Greenhouse gases</a:t>
            </a:r>
            <a:endParaRPr lang="zh-TW" altLang="en-US" dirty="0">
              <a:solidFill>
                <a:schemeClr val="tx2"/>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691680" y="2026180"/>
            <a:ext cx="6995120" cy="315501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8</a:t>
            </a:fld>
            <a:endParaRPr lang="zh-TW" altLang="en-US"/>
          </a:p>
        </p:txBody>
      </p:sp>
      <p:sp>
        <p:nvSpPr>
          <p:cNvPr id="3" name="TextBox 2">
            <a:extLst>
              <a:ext uri="{FF2B5EF4-FFF2-40B4-BE49-F238E27FC236}">
                <a16:creationId xmlns:a16="http://schemas.microsoft.com/office/drawing/2014/main" id="{848AA05E-5CFA-EE68-8249-F137FFFFEFE8}"/>
              </a:ext>
            </a:extLst>
          </p:cNvPr>
          <p:cNvSpPr txBox="1"/>
          <p:nvPr/>
        </p:nvSpPr>
        <p:spPr>
          <a:xfrm>
            <a:off x="422564" y="3429000"/>
            <a:ext cx="1029834" cy="369332"/>
          </a:xfrm>
          <a:prstGeom prst="rect">
            <a:avLst/>
          </a:prstGeom>
          <a:noFill/>
        </p:spPr>
        <p:txBody>
          <a:bodyPr wrap="none" rtlCol="0">
            <a:spAutoFit/>
          </a:bodyPr>
          <a:lstStyle/>
          <a:p>
            <a:r>
              <a:rPr lang="en-TW" dirty="0"/>
              <a:t>methane</a:t>
            </a:r>
          </a:p>
        </p:txBody>
      </p:sp>
      <p:sp>
        <p:nvSpPr>
          <p:cNvPr id="4" name="TextBox 3">
            <a:extLst>
              <a:ext uri="{FF2B5EF4-FFF2-40B4-BE49-F238E27FC236}">
                <a16:creationId xmlns:a16="http://schemas.microsoft.com/office/drawing/2014/main" id="{804236D0-B0C6-445F-0C03-6517DBB890A0}"/>
              </a:ext>
            </a:extLst>
          </p:cNvPr>
          <p:cNvSpPr txBox="1"/>
          <p:nvPr/>
        </p:nvSpPr>
        <p:spPr>
          <a:xfrm>
            <a:off x="725172" y="3810823"/>
            <a:ext cx="564578" cy="369332"/>
          </a:xfrm>
          <a:prstGeom prst="rect">
            <a:avLst/>
          </a:prstGeom>
          <a:noFill/>
        </p:spPr>
        <p:txBody>
          <a:bodyPr wrap="none" rtlCol="0">
            <a:spAutoFit/>
          </a:bodyPr>
          <a:lstStyle/>
          <a:p>
            <a:r>
              <a:rPr lang="en-TW" dirty="0"/>
              <a:t>NO</a:t>
            </a:r>
            <a:r>
              <a:rPr lang="en-TW" baseline="-25000" dirty="0"/>
              <a:t>2</a:t>
            </a:r>
          </a:p>
        </p:txBody>
      </p:sp>
      <p:sp>
        <p:nvSpPr>
          <p:cNvPr id="6" name="TextBox 5">
            <a:extLst>
              <a:ext uri="{FF2B5EF4-FFF2-40B4-BE49-F238E27FC236}">
                <a16:creationId xmlns:a16="http://schemas.microsoft.com/office/drawing/2014/main" id="{F4BE0436-48FC-B5E1-3F6E-633625A1A8C6}"/>
              </a:ext>
            </a:extLst>
          </p:cNvPr>
          <p:cNvSpPr txBox="1"/>
          <p:nvPr/>
        </p:nvSpPr>
        <p:spPr>
          <a:xfrm>
            <a:off x="54116" y="4248064"/>
            <a:ext cx="1637564" cy="369332"/>
          </a:xfrm>
          <a:prstGeom prst="rect">
            <a:avLst/>
          </a:prstGeom>
          <a:noFill/>
        </p:spPr>
        <p:txBody>
          <a:bodyPr wrap="none" rtlCol="0">
            <a:spAutoFit/>
          </a:bodyPr>
          <a:lstStyle/>
          <a:p>
            <a:r>
              <a:rPr lang="en-US" dirty="0"/>
              <a:t>“F</a:t>
            </a:r>
            <a:r>
              <a:rPr lang="en-TW" dirty="0"/>
              <a:t>luoro-chloro”</a:t>
            </a:r>
          </a:p>
        </p:txBody>
      </p:sp>
      <p:sp>
        <p:nvSpPr>
          <p:cNvPr id="7" name="TextBox 6">
            <a:extLst>
              <a:ext uri="{FF2B5EF4-FFF2-40B4-BE49-F238E27FC236}">
                <a16:creationId xmlns:a16="http://schemas.microsoft.com/office/drawing/2014/main" id="{007E9894-4CD4-30C9-4B46-354E5CE60D9E}"/>
              </a:ext>
            </a:extLst>
          </p:cNvPr>
          <p:cNvSpPr txBox="1"/>
          <p:nvPr/>
        </p:nvSpPr>
        <p:spPr>
          <a:xfrm>
            <a:off x="2699792" y="4459075"/>
            <a:ext cx="2082686" cy="369332"/>
          </a:xfrm>
          <a:prstGeom prst="rect">
            <a:avLst/>
          </a:prstGeom>
          <a:noFill/>
        </p:spPr>
        <p:txBody>
          <a:bodyPr wrap="none" rtlCol="0">
            <a:spAutoFit/>
          </a:bodyPr>
          <a:lstStyle/>
          <a:p>
            <a:r>
              <a:rPr lang="en-US" dirty="0"/>
              <a:t>C</a:t>
            </a:r>
            <a:r>
              <a:rPr lang="en-TW" dirty="0"/>
              <a:t>oolant, propellants</a:t>
            </a:r>
          </a:p>
        </p:txBody>
      </p:sp>
      <p:sp>
        <p:nvSpPr>
          <p:cNvPr id="8" name="TextBox 7">
            <a:extLst>
              <a:ext uri="{FF2B5EF4-FFF2-40B4-BE49-F238E27FC236}">
                <a16:creationId xmlns:a16="http://schemas.microsoft.com/office/drawing/2014/main" id="{9AF8981E-C17C-525D-A97B-9E05F1B65718}"/>
              </a:ext>
            </a:extLst>
          </p:cNvPr>
          <p:cNvSpPr txBox="1"/>
          <p:nvPr/>
        </p:nvSpPr>
        <p:spPr>
          <a:xfrm>
            <a:off x="3131840" y="4063398"/>
            <a:ext cx="1048172" cy="369332"/>
          </a:xfrm>
          <a:prstGeom prst="rect">
            <a:avLst/>
          </a:prstGeom>
          <a:noFill/>
        </p:spPr>
        <p:txBody>
          <a:bodyPr wrap="none" rtlCol="0">
            <a:spAutoFit/>
          </a:bodyPr>
          <a:lstStyle/>
          <a:p>
            <a:r>
              <a:rPr lang="en-TW" dirty="0"/>
              <a:t>fertilizers</a:t>
            </a:r>
          </a:p>
        </p:txBody>
      </p:sp>
      <p:sp>
        <p:nvSpPr>
          <p:cNvPr id="9" name="TextBox 8">
            <a:extLst>
              <a:ext uri="{FF2B5EF4-FFF2-40B4-BE49-F238E27FC236}">
                <a16:creationId xmlns:a16="http://schemas.microsoft.com/office/drawing/2014/main" id="{23D14658-5AE7-40C7-A27A-E70579B027A4}"/>
              </a:ext>
            </a:extLst>
          </p:cNvPr>
          <p:cNvSpPr txBox="1"/>
          <p:nvPr/>
        </p:nvSpPr>
        <p:spPr>
          <a:xfrm>
            <a:off x="2421110" y="3694066"/>
            <a:ext cx="2768130" cy="369332"/>
          </a:xfrm>
          <a:prstGeom prst="rect">
            <a:avLst/>
          </a:prstGeom>
          <a:noFill/>
        </p:spPr>
        <p:txBody>
          <a:bodyPr wrap="none" rtlCol="0">
            <a:spAutoFit/>
          </a:bodyPr>
          <a:lstStyle/>
          <a:p>
            <a:r>
              <a:rPr lang="en-US" dirty="0"/>
              <a:t>L</a:t>
            </a:r>
            <a:r>
              <a:rPr lang="en-TW" dirty="0"/>
              <a:t>ivestock, agricultural fields</a:t>
            </a:r>
          </a:p>
        </p:txBody>
      </p:sp>
      <p:sp>
        <p:nvSpPr>
          <p:cNvPr id="10" name="TextBox 9">
            <a:extLst>
              <a:ext uri="{FF2B5EF4-FFF2-40B4-BE49-F238E27FC236}">
                <a16:creationId xmlns:a16="http://schemas.microsoft.com/office/drawing/2014/main" id="{CD01545B-BD0F-3F69-0F87-9E33AC15D22C}"/>
              </a:ext>
            </a:extLst>
          </p:cNvPr>
          <p:cNvSpPr txBox="1"/>
          <p:nvPr/>
        </p:nvSpPr>
        <p:spPr>
          <a:xfrm>
            <a:off x="3155942" y="3196783"/>
            <a:ext cx="1170385" cy="369332"/>
          </a:xfrm>
          <a:prstGeom prst="rect">
            <a:avLst/>
          </a:prstGeom>
          <a:noFill/>
        </p:spPr>
        <p:txBody>
          <a:bodyPr wrap="none" rtlCol="0">
            <a:spAutoFit/>
          </a:bodyPr>
          <a:lstStyle/>
          <a:p>
            <a:r>
              <a:rPr lang="en-TW" dirty="0"/>
              <a:t>petroleum</a:t>
            </a:r>
          </a:p>
        </p:txBody>
      </p:sp>
      <p:sp>
        <p:nvSpPr>
          <p:cNvPr id="11" name="TextBox 10">
            <a:extLst>
              <a:ext uri="{FF2B5EF4-FFF2-40B4-BE49-F238E27FC236}">
                <a16:creationId xmlns:a16="http://schemas.microsoft.com/office/drawing/2014/main" id="{561FED6C-CB25-19D0-ABFA-794D23061B44}"/>
              </a:ext>
            </a:extLst>
          </p:cNvPr>
          <p:cNvSpPr txBox="1"/>
          <p:nvPr/>
        </p:nvSpPr>
        <p:spPr>
          <a:xfrm>
            <a:off x="5364088" y="1833784"/>
            <a:ext cx="1658563" cy="646331"/>
          </a:xfrm>
          <a:prstGeom prst="rect">
            <a:avLst/>
          </a:prstGeom>
          <a:noFill/>
        </p:spPr>
        <p:txBody>
          <a:bodyPr wrap="square" rtlCol="0">
            <a:spAutoFit/>
          </a:bodyPr>
          <a:lstStyle/>
          <a:p>
            <a:r>
              <a:rPr lang="en-US" dirty="0"/>
              <a:t>G</a:t>
            </a:r>
            <a:r>
              <a:rPr lang="en-TW" dirty="0"/>
              <a:t>lobal warming potential</a:t>
            </a:r>
          </a:p>
        </p:txBody>
      </p:sp>
      <p:sp>
        <p:nvSpPr>
          <p:cNvPr id="12" name="TextBox 11">
            <a:extLst>
              <a:ext uri="{FF2B5EF4-FFF2-40B4-BE49-F238E27FC236}">
                <a16:creationId xmlns:a16="http://schemas.microsoft.com/office/drawing/2014/main" id="{AF752EAB-659B-8B68-37F5-D0ADF83CBCCB}"/>
              </a:ext>
            </a:extLst>
          </p:cNvPr>
          <p:cNvSpPr txBox="1"/>
          <p:nvPr/>
        </p:nvSpPr>
        <p:spPr>
          <a:xfrm>
            <a:off x="5843931" y="5109950"/>
            <a:ext cx="2357440" cy="369332"/>
          </a:xfrm>
          <a:prstGeom prst="rect">
            <a:avLst/>
          </a:prstGeom>
          <a:noFill/>
        </p:spPr>
        <p:txBody>
          <a:bodyPr wrap="none" rtlCol="0">
            <a:spAutoFit/>
          </a:bodyPr>
          <a:lstStyle/>
          <a:p>
            <a:r>
              <a:rPr lang="en-US" dirty="0"/>
              <a:t>L</a:t>
            </a:r>
            <a:r>
              <a:rPr lang="en-TW" dirty="0"/>
              <a:t>ifetime in atmosphere</a:t>
            </a:r>
          </a:p>
        </p:txBody>
      </p:sp>
      <p:sp>
        <p:nvSpPr>
          <p:cNvPr id="13" name="TextBox 12">
            <a:extLst>
              <a:ext uri="{FF2B5EF4-FFF2-40B4-BE49-F238E27FC236}">
                <a16:creationId xmlns:a16="http://schemas.microsoft.com/office/drawing/2014/main" id="{DC93C3A8-8DAC-35B2-794A-E8AE8454648C}"/>
              </a:ext>
            </a:extLst>
          </p:cNvPr>
          <p:cNvSpPr txBox="1"/>
          <p:nvPr/>
        </p:nvSpPr>
        <p:spPr>
          <a:xfrm>
            <a:off x="4264694" y="2123955"/>
            <a:ext cx="1132041" cy="369332"/>
          </a:xfrm>
          <a:prstGeom prst="rect">
            <a:avLst/>
          </a:prstGeom>
          <a:noFill/>
        </p:spPr>
        <p:txBody>
          <a:bodyPr wrap="none" rtlCol="0">
            <a:spAutoFit/>
          </a:bodyPr>
          <a:lstStyle/>
          <a:p>
            <a:r>
              <a:rPr lang="en-TW" dirty="0"/>
              <a:t>US output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2090925" y="342836"/>
            <a:ext cx="5128518" cy="611050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9</a:t>
            </a:fld>
            <a:endParaRPr lang="zh-TW" altLang="en-US"/>
          </a:p>
        </p:txBody>
      </p:sp>
      <p:sp>
        <p:nvSpPr>
          <p:cNvPr id="3" name="TextBox 2">
            <a:extLst>
              <a:ext uri="{FF2B5EF4-FFF2-40B4-BE49-F238E27FC236}">
                <a16:creationId xmlns:a16="http://schemas.microsoft.com/office/drawing/2014/main" id="{4D37CE51-754B-D995-6D09-2E908DEAAC2A}"/>
              </a:ext>
            </a:extLst>
          </p:cNvPr>
          <p:cNvSpPr txBox="1"/>
          <p:nvPr/>
        </p:nvSpPr>
        <p:spPr>
          <a:xfrm>
            <a:off x="3923928" y="342836"/>
            <a:ext cx="1559722" cy="369332"/>
          </a:xfrm>
          <a:prstGeom prst="rect">
            <a:avLst/>
          </a:prstGeom>
          <a:noFill/>
        </p:spPr>
        <p:txBody>
          <a:bodyPr wrap="none" rtlCol="0">
            <a:spAutoFit/>
          </a:bodyPr>
          <a:lstStyle/>
          <a:p>
            <a:r>
              <a:rPr lang="en-TW" dirty="0"/>
              <a:t>North America</a:t>
            </a:r>
          </a:p>
        </p:txBody>
      </p:sp>
      <p:sp>
        <p:nvSpPr>
          <p:cNvPr id="4" name="TextBox 3">
            <a:extLst>
              <a:ext uri="{FF2B5EF4-FFF2-40B4-BE49-F238E27FC236}">
                <a16:creationId xmlns:a16="http://schemas.microsoft.com/office/drawing/2014/main" id="{A2FA4C4D-1DAB-BE6E-8488-47A20C9D8128}"/>
              </a:ext>
            </a:extLst>
          </p:cNvPr>
          <p:cNvSpPr txBox="1"/>
          <p:nvPr/>
        </p:nvSpPr>
        <p:spPr>
          <a:xfrm>
            <a:off x="3419872" y="127007"/>
            <a:ext cx="731290" cy="369332"/>
          </a:xfrm>
          <a:prstGeom prst="rect">
            <a:avLst/>
          </a:prstGeom>
          <a:noFill/>
        </p:spPr>
        <p:txBody>
          <a:bodyPr wrap="none" rtlCol="0">
            <a:spAutoFit/>
          </a:bodyPr>
          <a:lstStyle/>
          <a:p>
            <a:r>
              <a:rPr lang="en-TW" dirty="0"/>
              <a:t>Other</a:t>
            </a:r>
          </a:p>
        </p:txBody>
      </p:sp>
      <p:sp>
        <p:nvSpPr>
          <p:cNvPr id="6" name="TextBox 5">
            <a:extLst>
              <a:ext uri="{FF2B5EF4-FFF2-40B4-BE49-F238E27FC236}">
                <a16:creationId xmlns:a16="http://schemas.microsoft.com/office/drawing/2014/main" id="{E0974589-73B2-29DD-6ACE-E1FD8E254690}"/>
              </a:ext>
            </a:extLst>
          </p:cNvPr>
          <p:cNvSpPr txBox="1"/>
          <p:nvPr/>
        </p:nvSpPr>
        <p:spPr>
          <a:xfrm>
            <a:off x="437122" y="555481"/>
            <a:ext cx="1648208" cy="369332"/>
          </a:xfrm>
          <a:prstGeom prst="rect">
            <a:avLst/>
          </a:prstGeom>
          <a:noFill/>
        </p:spPr>
        <p:txBody>
          <a:bodyPr wrap="none" rtlCol="0">
            <a:spAutoFit/>
          </a:bodyPr>
          <a:lstStyle/>
          <a:p>
            <a:r>
              <a:rPr lang="en-TW" dirty="0"/>
              <a:t>Japan and India</a:t>
            </a:r>
          </a:p>
        </p:txBody>
      </p:sp>
      <p:sp>
        <p:nvSpPr>
          <p:cNvPr id="7" name="TextBox 6">
            <a:extLst>
              <a:ext uri="{FF2B5EF4-FFF2-40B4-BE49-F238E27FC236}">
                <a16:creationId xmlns:a16="http://schemas.microsoft.com/office/drawing/2014/main" id="{0AD5C1DD-6642-ADF6-CB48-5B854188A195}"/>
              </a:ext>
            </a:extLst>
          </p:cNvPr>
          <p:cNvSpPr txBox="1"/>
          <p:nvPr/>
        </p:nvSpPr>
        <p:spPr>
          <a:xfrm>
            <a:off x="1209758" y="1363662"/>
            <a:ext cx="715260" cy="369332"/>
          </a:xfrm>
          <a:prstGeom prst="rect">
            <a:avLst/>
          </a:prstGeom>
          <a:noFill/>
        </p:spPr>
        <p:txBody>
          <a:bodyPr wrap="none" rtlCol="0">
            <a:spAutoFit/>
          </a:bodyPr>
          <a:lstStyle/>
          <a:p>
            <a:r>
              <a:rPr lang="en-TW" dirty="0"/>
              <a:t>China</a:t>
            </a:r>
          </a:p>
        </p:txBody>
      </p:sp>
      <p:sp>
        <p:nvSpPr>
          <p:cNvPr id="8" name="TextBox 7">
            <a:extLst>
              <a:ext uri="{FF2B5EF4-FFF2-40B4-BE49-F238E27FC236}">
                <a16:creationId xmlns:a16="http://schemas.microsoft.com/office/drawing/2014/main" id="{FEB275BC-49B2-B9F0-2B3E-3B60A9182EAA}"/>
              </a:ext>
            </a:extLst>
          </p:cNvPr>
          <p:cNvSpPr txBox="1"/>
          <p:nvPr/>
        </p:nvSpPr>
        <p:spPr>
          <a:xfrm>
            <a:off x="151402" y="2511770"/>
            <a:ext cx="2219647" cy="369332"/>
          </a:xfrm>
          <a:prstGeom prst="rect">
            <a:avLst/>
          </a:prstGeom>
          <a:noFill/>
        </p:spPr>
        <p:txBody>
          <a:bodyPr wrap="none" rtlCol="0">
            <a:spAutoFit/>
          </a:bodyPr>
          <a:lstStyle/>
          <a:p>
            <a:r>
              <a:rPr lang="en-TW" dirty="0"/>
              <a:t>Other Asian countries</a:t>
            </a:r>
          </a:p>
        </p:txBody>
      </p:sp>
      <p:sp>
        <p:nvSpPr>
          <p:cNvPr id="9" name="TextBox 8">
            <a:extLst>
              <a:ext uri="{FF2B5EF4-FFF2-40B4-BE49-F238E27FC236}">
                <a16:creationId xmlns:a16="http://schemas.microsoft.com/office/drawing/2014/main" id="{1E961A1B-11E0-F1C2-5DD9-2FB1FC516832}"/>
              </a:ext>
            </a:extLst>
          </p:cNvPr>
          <p:cNvSpPr txBox="1"/>
          <p:nvPr/>
        </p:nvSpPr>
        <p:spPr>
          <a:xfrm>
            <a:off x="3302019" y="2696436"/>
            <a:ext cx="1698285" cy="369332"/>
          </a:xfrm>
          <a:prstGeom prst="rect">
            <a:avLst/>
          </a:prstGeom>
          <a:noFill/>
        </p:spPr>
        <p:txBody>
          <a:bodyPr wrap="none" rtlCol="0">
            <a:spAutoFit/>
          </a:bodyPr>
          <a:lstStyle/>
          <a:p>
            <a:r>
              <a:rPr lang="en-TW" dirty="0"/>
              <a:t>Western Europe</a:t>
            </a:r>
          </a:p>
        </p:txBody>
      </p:sp>
      <p:sp>
        <p:nvSpPr>
          <p:cNvPr id="10" name="TextBox 9">
            <a:extLst>
              <a:ext uri="{FF2B5EF4-FFF2-40B4-BE49-F238E27FC236}">
                <a16:creationId xmlns:a16="http://schemas.microsoft.com/office/drawing/2014/main" id="{27AC1C5F-AF53-9382-CD14-4FA1C75929F4}"/>
              </a:ext>
            </a:extLst>
          </p:cNvPr>
          <p:cNvSpPr txBox="1"/>
          <p:nvPr/>
        </p:nvSpPr>
        <p:spPr>
          <a:xfrm>
            <a:off x="4860032" y="1732994"/>
            <a:ext cx="857992" cy="369332"/>
          </a:xfrm>
          <a:prstGeom prst="rect">
            <a:avLst/>
          </a:prstGeom>
          <a:noFill/>
        </p:spPr>
        <p:txBody>
          <a:bodyPr wrap="none" rtlCol="0">
            <a:spAutoFit/>
          </a:bodyPr>
          <a:lstStyle/>
          <a:p>
            <a:r>
              <a:rPr lang="en-TW" dirty="0"/>
              <a:t>Eurasia</a:t>
            </a:r>
          </a:p>
        </p:txBody>
      </p:sp>
      <p:sp>
        <p:nvSpPr>
          <p:cNvPr id="11" name="TextBox 10">
            <a:extLst>
              <a:ext uri="{FF2B5EF4-FFF2-40B4-BE49-F238E27FC236}">
                <a16:creationId xmlns:a16="http://schemas.microsoft.com/office/drawing/2014/main" id="{2D32961C-4962-E2A3-A6A5-38803230328D}"/>
              </a:ext>
            </a:extLst>
          </p:cNvPr>
          <p:cNvSpPr txBox="1"/>
          <p:nvPr/>
        </p:nvSpPr>
        <p:spPr>
          <a:xfrm>
            <a:off x="5715102" y="2333675"/>
            <a:ext cx="1214050" cy="369332"/>
          </a:xfrm>
          <a:prstGeom prst="rect">
            <a:avLst/>
          </a:prstGeom>
          <a:noFill/>
        </p:spPr>
        <p:txBody>
          <a:bodyPr wrap="none" rtlCol="0">
            <a:spAutoFit/>
          </a:bodyPr>
          <a:lstStyle/>
          <a:p>
            <a:r>
              <a:rPr lang="en-TW" dirty="0"/>
              <a:t>Residential</a:t>
            </a:r>
          </a:p>
        </p:txBody>
      </p:sp>
      <p:sp>
        <p:nvSpPr>
          <p:cNvPr id="12" name="TextBox 11">
            <a:extLst>
              <a:ext uri="{FF2B5EF4-FFF2-40B4-BE49-F238E27FC236}">
                <a16:creationId xmlns:a16="http://schemas.microsoft.com/office/drawing/2014/main" id="{379DAF4A-7E04-88BF-E404-9D139A6B6057}"/>
              </a:ext>
            </a:extLst>
          </p:cNvPr>
          <p:cNvSpPr txBox="1"/>
          <p:nvPr/>
        </p:nvSpPr>
        <p:spPr>
          <a:xfrm>
            <a:off x="7176656" y="3078344"/>
            <a:ext cx="1068562" cy="369332"/>
          </a:xfrm>
          <a:prstGeom prst="rect">
            <a:avLst/>
          </a:prstGeom>
          <a:noFill/>
        </p:spPr>
        <p:txBody>
          <a:bodyPr wrap="none" rtlCol="0">
            <a:spAutoFit/>
          </a:bodyPr>
          <a:lstStyle/>
          <a:p>
            <a:r>
              <a:rPr lang="en-TW" dirty="0"/>
              <a:t>Industrial</a:t>
            </a:r>
          </a:p>
        </p:txBody>
      </p:sp>
      <p:sp>
        <p:nvSpPr>
          <p:cNvPr id="13" name="TextBox 12">
            <a:extLst>
              <a:ext uri="{FF2B5EF4-FFF2-40B4-BE49-F238E27FC236}">
                <a16:creationId xmlns:a16="http://schemas.microsoft.com/office/drawing/2014/main" id="{C6953297-C062-FC51-B8A8-74E216BFEDFD}"/>
              </a:ext>
            </a:extLst>
          </p:cNvPr>
          <p:cNvSpPr txBox="1"/>
          <p:nvPr/>
        </p:nvSpPr>
        <p:spPr>
          <a:xfrm>
            <a:off x="6768387" y="4208839"/>
            <a:ext cx="1304973" cy="369332"/>
          </a:xfrm>
          <a:prstGeom prst="rect">
            <a:avLst/>
          </a:prstGeom>
          <a:noFill/>
        </p:spPr>
        <p:txBody>
          <a:bodyPr wrap="none" rtlCol="0">
            <a:spAutoFit/>
          </a:bodyPr>
          <a:lstStyle/>
          <a:p>
            <a:r>
              <a:rPr lang="en-TW" dirty="0"/>
              <a:t>Commercial</a:t>
            </a:r>
          </a:p>
        </p:txBody>
      </p:sp>
      <p:sp>
        <p:nvSpPr>
          <p:cNvPr id="14" name="TextBox 13">
            <a:extLst>
              <a:ext uri="{FF2B5EF4-FFF2-40B4-BE49-F238E27FC236}">
                <a16:creationId xmlns:a16="http://schemas.microsoft.com/office/drawing/2014/main" id="{128539E7-AF8C-707A-DD1C-CD005043868D}"/>
              </a:ext>
            </a:extLst>
          </p:cNvPr>
          <p:cNvSpPr txBox="1"/>
          <p:nvPr/>
        </p:nvSpPr>
        <p:spPr>
          <a:xfrm>
            <a:off x="3806298" y="4070790"/>
            <a:ext cx="1560107" cy="369332"/>
          </a:xfrm>
          <a:prstGeom prst="rect">
            <a:avLst/>
          </a:prstGeom>
          <a:noFill/>
        </p:spPr>
        <p:txBody>
          <a:bodyPr wrap="none" rtlCol="0">
            <a:spAutoFit/>
          </a:bodyPr>
          <a:lstStyle/>
          <a:p>
            <a:r>
              <a:rPr lang="en-TW" dirty="0"/>
              <a:t>Transportation</a:t>
            </a:r>
          </a:p>
        </p:txBody>
      </p:sp>
      <p:sp>
        <p:nvSpPr>
          <p:cNvPr id="2" name="標題 1"/>
          <p:cNvSpPr>
            <a:spLocks noGrp="1"/>
          </p:cNvSpPr>
          <p:nvPr>
            <p:ph type="title"/>
          </p:nvPr>
        </p:nvSpPr>
        <p:spPr>
          <a:xfrm>
            <a:off x="6320136" y="146786"/>
            <a:ext cx="2652531" cy="595536"/>
          </a:xfrm>
        </p:spPr>
        <p:txBody>
          <a:bodyPr>
            <a:normAutofit/>
          </a:bodyPr>
          <a:lstStyle/>
          <a:p>
            <a:r>
              <a:rPr lang="en-US" altLang="zh-TW" dirty="0">
                <a:solidFill>
                  <a:schemeClr val="tx2"/>
                </a:solidFill>
              </a:rPr>
              <a:t>CO</a:t>
            </a:r>
            <a:r>
              <a:rPr lang="en-US" altLang="zh-TW" baseline="-25000" dirty="0">
                <a:solidFill>
                  <a:schemeClr val="tx2"/>
                </a:solidFill>
              </a:rPr>
              <a:t>2</a:t>
            </a:r>
            <a:r>
              <a:rPr lang="en-US" altLang="zh-TW" dirty="0">
                <a:solidFill>
                  <a:schemeClr val="tx2"/>
                </a:solidFill>
              </a:rPr>
              <a:t> Output</a:t>
            </a:r>
            <a:endParaRPr lang="zh-TW" altLang="en-US" baseline="-250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永續課程講義範本1">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永續課程講義範本1" id="{1528A92D-3ECA-4471-B35D-8D8E4312FCCC}" vid="{B593B868-0227-43A5-9D1A-6504591ED7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永續課程講義範本1</Template>
  <TotalTime>2886</TotalTime>
  <Words>2171</Words>
  <Application>Microsoft Macintosh PowerPoint</Application>
  <PresentationFormat>On-screen Show (4:3)</PresentationFormat>
  <Paragraphs>251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永續課程講義範本1</vt:lpstr>
      <vt:lpstr>溫室效應及汙染來源 Greenhouse effect and sources of pollution</vt:lpstr>
      <vt:lpstr>簡介introduction</vt:lpstr>
      <vt:lpstr>全球暖化和溫室效應：觀察Global Warming and the Greenhouse Effect: Observations</vt:lpstr>
      <vt:lpstr>CO2</vt:lpstr>
      <vt:lpstr>(a) 英格蘭中部地區過去 350 年的溫度紀錄 Temperature records in central England over the past 350 years</vt:lpstr>
      <vt:lpstr>(b) 北半球過去 2,000 年溫度變化的情形。 Temperature changes in the Northern Hemisphere over the past 2,000 years.</vt:lpstr>
      <vt:lpstr>Methane concentration (ppb)</vt:lpstr>
      <vt:lpstr>溫室氣體 Greenhouse gases</vt:lpstr>
      <vt:lpstr>CO2 Output</vt:lpstr>
      <vt:lpstr>PowerPoint Presentation</vt:lpstr>
      <vt:lpstr>PowerPoint Presentation</vt:lpstr>
      <vt:lpstr>全球暖化：可能的衝擊 Global Warming: Possible Impacts</vt:lpstr>
      <vt:lpstr>PowerPoint Presentation</vt:lpstr>
      <vt:lpstr>PowerPoint Presentation</vt:lpstr>
      <vt:lpstr>PowerPoint Presentation</vt:lpstr>
      <vt:lpstr>Lifetime of carbon compounds in atmosphere</vt:lpstr>
      <vt:lpstr>PowerPoint Presentation</vt:lpstr>
      <vt:lpstr>PowerPoint Presentation</vt:lpstr>
      <vt:lpstr>全球暖化：可能的行動 Global Warming: Possible Actions</vt:lpstr>
      <vt:lpstr>PowerPoint Presentation</vt:lpstr>
      <vt:lpstr>Power distribution in prc</vt:lpstr>
      <vt:lpstr>熱污染 thermal pollution</vt:lpstr>
      <vt:lpstr>熱污染對生態影響及優養化的問題 Thermal pollution’s impact on ecology and issues of eutrophication</vt:lpstr>
      <vt:lpstr>Sensitivity of fish to water temperature</vt:lpstr>
      <vt:lpstr>Ideal temperatures for growth</vt:lpstr>
      <vt:lpstr>夏天湖泊的各種地層。圖中顯示各地層的溫度。 Various formations of lakes in summer. The graph shows the temperature of each layer.</vt:lpstr>
      <vt:lpstr>冷卻塔和冷卻池Cooling Towers and Cooling Pools</vt:lpstr>
      <vt:lpstr>機械式通風濕冷卻塔。 Mechanically ventilated wet cooling tower.</vt:lpstr>
      <vt:lpstr>自然式通風乾冷卻塔，其外觀像是汽車散熱器。 Natural draft dry cooling tower looks like a car radiator.</vt:lpstr>
      <vt:lpstr>冷卻與廢熱利用 Cooling and waste heat utilization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6-2溫室效應及熱污染(31)</dc:title>
  <dc:creator>FHTLAB</dc:creator>
  <cp:lastModifiedBy>da yoda</cp:lastModifiedBy>
  <cp:revision>12</cp:revision>
  <dcterms:created xsi:type="dcterms:W3CDTF">2013-01-30T08:08:57Z</dcterms:created>
  <dcterms:modified xsi:type="dcterms:W3CDTF">2024-02-14T08:10:01Z</dcterms:modified>
</cp:coreProperties>
</file>