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38"/>
  </p:notesMasterIdLst>
  <p:sldIdLst>
    <p:sldId id="298" r:id="rId2"/>
    <p:sldId id="259" r:id="rId3"/>
    <p:sldId id="269" r:id="rId4"/>
    <p:sldId id="260" r:id="rId5"/>
    <p:sldId id="261" r:id="rId6"/>
    <p:sldId id="268" r:id="rId7"/>
    <p:sldId id="262" r:id="rId8"/>
    <p:sldId id="264" r:id="rId9"/>
    <p:sldId id="266" r:id="rId10"/>
    <p:sldId id="270" r:id="rId11"/>
    <p:sldId id="267" r:id="rId12"/>
    <p:sldId id="299" r:id="rId13"/>
    <p:sldId id="300" r:id="rId14"/>
    <p:sldId id="271" r:id="rId15"/>
    <p:sldId id="272" r:id="rId16"/>
    <p:sldId id="273" r:id="rId17"/>
    <p:sldId id="274" r:id="rId18"/>
    <p:sldId id="276" r:id="rId19"/>
    <p:sldId id="277" r:id="rId20"/>
    <p:sldId id="278" r:id="rId21"/>
    <p:sldId id="301" r:id="rId22"/>
    <p:sldId id="279" r:id="rId23"/>
    <p:sldId id="280" r:id="rId24"/>
    <p:sldId id="281" r:id="rId25"/>
    <p:sldId id="282" r:id="rId26"/>
    <p:sldId id="283" r:id="rId27"/>
    <p:sldId id="286" r:id="rId28"/>
    <p:sldId id="287" r:id="rId29"/>
    <p:sldId id="288" r:id="rId30"/>
    <p:sldId id="290" r:id="rId31"/>
    <p:sldId id="292" r:id="rId32"/>
    <p:sldId id="293" r:id="rId33"/>
    <p:sldId id="296" r:id="rId34"/>
    <p:sldId id="294" r:id="rId35"/>
    <p:sldId id="295" r:id="rId36"/>
    <p:sldId id="297" r:id="rId3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7434" autoAdjust="0"/>
  </p:normalViewPr>
  <p:slideViewPr>
    <p:cSldViewPr>
      <p:cViewPr varScale="1">
        <p:scale>
          <a:sx n="84" d="100"/>
          <a:sy n="84" d="100"/>
        </p:scale>
        <p:origin x="190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89944C-7B2F-4264-836B-DD1687E49A8A}" type="datetimeFigureOut">
              <a:rPr lang="zh-TW" altLang="en-US" smtClean="0"/>
              <a:pPr/>
              <a:t>2024/2/13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276EE7-D956-4EE8-92AE-7D59446EDDCF}"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匝</a:t>
            </a:r>
            <a:r>
              <a:rPr lang="en-US" altLang="ja-JP" dirty="0"/>
              <a:t> za</a:t>
            </a:r>
            <a:endParaRPr lang="en-TW" dirty="0"/>
          </a:p>
        </p:txBody>
      </p:sp>
      <p:sp>
        <p:nvSpPr>
          <p:cNvPr id="4" name="Slide Number Placeholder 3"/>
          <p:cNvSpPr>
            <a:spLocks noGrp="1"/>
          </p:cNvSpPr>
          <p:nvPr>
            <p:ph type="sldNum" sz="quarter" idx="5"/>
          </p:nvPr>
        </p:nvSpPr>
        <p:spPr/>
        <p:txBody>
          <a:bodyPr/>
          <a:lstStyle/>
          <a:p>
            <a:fld id="{5A276EE7-D956-4EE8-92AE-7D59446EDDCF}" type="slidenum">
              <a:rPr lang="zh-TW" altLang="en-US" smtClean="0"/>
              <a:pPr/>
              <a:t>20</a:t>
            </a:fld>
            <a:endParaRPr lang="zh-TW" altLang="en-US"/>
          </a:p>
        </p:txBody>
      </p:sp>
    </p:spTree>
    <p:extLst>
      <p:ext uri="{BB962C8B-B14F-4D97-AF65-F5344CB8AC3E}">
        <p14:creationId xmlns:p14="http://schemas.microsoft.com/office/powerpoint/2010/main" val="306190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愛迪生與特斯拉的愛恨情仇，只能說愛迪生沒有遠見，本來有機會成為水力發電的水壩建設者。</a:t>
            </a:r>
          </a:p>
        </p:txBody>
      </p:sp>
      <p:sp>
        <p:nvSpPr>
          <p:cNvPr id="4" name="投影片編號版面配置區 3"/>
          <p:cNvSpPr>
            <a:spLocks noGrp="1"/>
          </p:cNvSpPr>
          <p:nvPr>
            <p:ph type="sldNum" sz="quarter" idx="10"/>
          </p:nvPr>
        </p:nvSpPr>
        <p:spPr/>
        <p:txBody>
          <a:bodyPr/>
          <a:lstStyle/>
          <a:p>
            <a:fld id="{5A276EE7-D956-4EE8-92AE-7D59446EDDCF}" type="slidenum">
              <a:rPr lang="zh-TW" altLang="en-US" smtClean="0"/>
              <a:pPr/>
              <a:t>24</a:t>
            </a:fld>
            <a:endParaRPr lang="zh-TW" altLang="en-US"/>
          </a:p>
        </p:txBody>
      </p:sp>
    </p:spTree>
    <p:extLst>
      <p:ext uri="{BB962C8B-B14F-4D97-AF65-F5344CB8AC3E}">
        <p14:creationId xmlns:p14="http://schemas.microsoft.com/office/powerpoint/2010/main" val="107908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魚池日月潭及水里大觀發電廠</a:t>
            </a:r>
          </a:p>
        </p:txBody>
      </p:sp>
      <p:sp>
        <p:nvSpPr>
          <p:cNvPr id="4" name="投影片編號版面配置區 3"/>
          <p:cNvSpPr>
            <a:spLocks noGrp="1"/>
          </p:cNvSpPr>
          <p:nvPr>
            <p:ph type="sldNum" sz="quarter" idx="10"/>
          </p:nvPr>
        </p:nvSpPr>
        <p:spPr/>
        <p:txBody>
          <a:bodyPr/>
          <a:lstStyle/>
          <a:p>
            <a:fld id="{5A276EE7-D956-4EE8-92AE-7D59446EDDCF}" type="slidenum">
              <a:rPr lang="zh-TW" altLang="en-US" smtClean="0"/>
              <a:pPr/>
              <a:t>30</a:t>
            </a:fld>
            <a:endParaRPr lang="zh-TW" altLang="en-US"/>
          </a:p>
        </p:txBody>
      </p:sp>
    </p:spTree>
    <p:extLst>
      <p:ext uri="{BB962C8B-B14F-4D97-AF65-F5344CB8AC3E}">
        <p14:creationId xmlns:p14="http://schemas.microsoft.com/office/powerpoint/2010/main" val="2832567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accent1"/>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28650" y="1600200"/>
            <a:ext cx="7886700" cy="2240280"/>
          </a:xfrm>
        </p:spPr>
        <p:txBody>
          <a:bodyPr anchor="b">
            <a:normAutofit/>
          </a:bodyPr>
          <a:lstStyle>
            <a:lvl1pPr algn="ctr" latinLnBrk="0">
              <a:defRPr lang="zh-TW" sz="4000" b="1">
                <a:solidFill>
                  <a:schemeClr val="bg1"/>
                </a:solidFill>
              </a:defRPr>
            </a:lvl1pPr>
          </a:lstStyle>
          <a:p>
            <a:r>
              <a:rPr lang="zh-TW" altLang="en-US"/>
              <a:t>按一下以編輯母片標題樣式</a:t>
            </a:r>
            <a:endParaRPr lang="zh-TW" dirty="0"/>
          </a:p>
        </p:txBody>
      </p:sp>
      <p:sp>
        <p:nvSpPr>
          <p:cNvPr id="3" name="副標題 2"/>
          <p:cNvSpPr>
            <a:spLocks noGrp="1"/>
          </p:cNvSpPr>
          <p:nvPr>
            <p:ph type="subTitle" idx="1"/>
          </p:nvPr>
        </p:nvSpPr>
        <p:spPr>
          <a:xfrm>
            <a:off x="628650" y="3854659"/>
            <a:ext cx="7886700" cy="1143000"/>
          </a:xfrm>
        </p:spPr>
        <p:txBody>
          <a:bodyPr>
            <a:normAutofit/>
          </a:bodyPr>
          <a:lstStyle>
            <a:lvl1pPr marL="0" indent="0" algn="ctr" latinLnBrk="0">
              <a:buNone/>
              <a:defRPr lang="zh-TW" sz="2600" cap="all" spc="38" baseline="0">
                <a:solidFill>
                  <a:schemeClr val="bg1"/>
                </a:solidFill>
              </a:defRPr>
            </a:lvl1pPr>
            <a:lvl2pPr marL="342900" indent="0" algn="ctr" latinLnBrk="0">
              <a:buNone/>
              <a:defRPr lang="zh-TW" sz="1500"/>
            </a:lvl2pPr>
            <a:lvl3pPr marL="685800" indent="0" algn="ctr" latinLnBrk="0">
              <a:buNone/>
              <a:defRPr lang="zh-TW" sz="1350"/>
            </a:lvl3pPr>
            <a:lvl4pPr marL="1028700" indent="0" algn="ctr" latinLnBrk="0">
              <a:buNone/>
              <a:defRPr lang="zh-TW" sz="1200"/>
            </a:lvl4pPr>
            <a:lvl5pPr marL="1371600" indent="0" algn="ctr" latinLnBrk="0">
              <a:buNone/>
              <a:defRPr lang="zh-TW" sz="1200"/>
            </a:lvl5pPr>
            <a:lvl6pPr marL="1714500" indent="0" algn="ctr" latinLnBrk="0">
              <a:buNone/>
              <a:defRPr lang="zh-TW" sz="1200"/>
            </a:lvl6pPr>
            <a:lvl7pPr marL="2057400" indent="0" algn="ctr" latinLnBrk="0">
              <a:buNone/>
              <a:defRPr lang="zh-TW" sz="1200"/>
            </a:lvl7pPr>
            <a:lvl8pPr marL="2400300" indent="0" algn="ctr" latinLnBrk="0">
              <a:buNone/>
              <a:defRPr lang="zh-TW" sz="1200"/>
            </a:lvl8pPr>
            <a:lvl9pPr marL="2743200" indent="0" algn="ctr" latinLnBrk="0">
              <a:buNone/>
              <a:defRPr lang="zh-TW" sz="1200"/>
            </a:lvl9pPr>
          </a:lstStyle>
          <a:p>
            <a:r>
              <a:rPr lang="zh-TW" altLang="en-US"/>
              <a:t>按一下以編輯母片副標題樣式</a:t>
            </a:r>
            <a:endParaRPr lang="zh-TW" dirty="0"/>
          </a:p>
        </p:txBody>
      </p:sp>
      <p:sp>
        <p:nvSpPr>
          <p:cNvPr id="7" name="矩形 6"/>
          <p:cNvSpPr/>
          <p:nvPr/>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644274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含標題的圖片">
    <p:spTree>
      <p:nvGrpSpPr>
        <p:cNvPr id="1" name=""/>
        <p:cNvGrpSpPr/>
        <p:nvPr/>
      </p:nvGrpSpPr>
      <p:grpSpPr>
        <a:xfrm>
          <a:off x="0" y="0"/>
          <a:ext cx="0" cy="0"/>
          <a:chOff x="0" y="0"/>
          <a:chExt cx="0" cy="0"/>
        </a:xfrm>
      </p:grpSpPr>
      <p:sp>
        <p:nvSpPr>
          <p:cNvPr id="8" name="矩形 7"/>
          <p:cNvSpPr/>
          <p:nvPr/>
        </p:nvSpPr>
        <p:spPr>
          <a:xfrm>
            <a:off x="6115050" y="0"/>
            <a:ext cx="302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 name="文字版面配置區 3"/>
          <p:cNvSpPr>
            <a:spLocks noGrp="1"/>
          </p:cNvSpPr>
          <p:nvPr>
            <p:ph type="body" sz="half" idx="2"/>
          </p:nvPr>
        </p:nvSpPr>
        <p:spPr>
          <a:xfrm>
            <a:off x="6399610" y="4591761"/>
            <a:ext cx="2344340" cy="1580440"/>
          </a:xfrm>
        </p:spPr>
        <p:txBody>
          <a:bodyPr/>
          <a:lstStyle>
            <a:lvl1pPr marL="0" indent="0" latinLnBrk="0">
              <a:spcBef>
                <a:spcPts val="600"/>
              </a:spcBef>
              <a:buNone/>
              <a:defRPr lang="zh-TW" sz="1200">
                <a:solidFill>
                  <a:schemeClr val="bg1"/>
                </a:solidFill>
              </a:defRPr>
            </a:lvl1pPr>
            <a:lvl2pPr marL="342900" indent="0" latinLnBrk="0">
              <a:buNone/>
              <a:defRPr lang="zh-TW" sz="1050"/>
            </a:lvl2pPr>
            <a:lvl3pPr marL="685800" indent="0" latinLnBrk="0">
              <a:buNone/>
              <a:defRPr lang="zh-TW" sz="900"/>
            </a:lvl3pPr>
            <a:lvl4pPr marL="1028700" indent="0" latinLnBrk="0">
              <a:buNone/>
              <a:defRPr lang="zh-TW" sz="750"/>
            </a:lvl4pPr>
            <a:lvl5pPr marL="1371600" indent="0" latinLnBrk="0">
              <a:buNone/>
              <a:defRPr lang="zh-TW" sz="750"/>
            </a:lvl5pPr>
            <a:lvl6pPr marL="1714500" indent="0" latinLnBrk="0">
              <a:buNone/>
              <a:defRPr lang="zh-TW" sz="750"/>
            </a:lvl6pPr>
            <a:lvl7pPr marL="2057400" indent="0" latinLnBrk="0">
              <a:buNone/>
              <a:defRPr lang="zh-TW" sz="750"/>
            </a:lvl7pPr>
            <a:lvl8pPr marL="2400300" indent="0" latinLnBrk="0">
              <a:buNone/>
              <a:defRPr lang="zh-TW" sz="750"/>
            </a:lvl8pPr>
            <a:lvl9pPr marL="2743200" indent="0" latinLnBrk="0">
              <a:buNone/>
              <a:defRPr lang="zh-TW" sz="750"/>
            </a:lvl9pPr>
          </a:lstStyle>
          <a:p>
            <a:pPr lvl="0"/>
            <a:r>
              <a:rPr lang="zh-TW" altLang="en-US"/>
              <a:t>編輯母片文字樣式</a:t>
            </a:r>
          </a:p>
        </p:txBody>
      </p:sp>
      <p:sp>
        <p:nvSpPr>
          <p:cNvPr id="2" name="標題 1"/>
          <p:cNvSpPr>
            <a:spLocks noGrp="1"/>
          </p:cNvSpPr>
          <p:nvPr>
            <p:ph type="title"/>
          </p:nvPr>
        </p:nvSpPr>
        <p:spPr>
          <a:xfrm>
            <a:off x="6399610" y="1714500"/>
            <a:ext cx="2344340" cy="2877260"/>
          </a:xfrm>
        </p:spPr>
        <p:txBody>
          <a:bodyPr anchor="b">
            <a:normAutofit/>
          </a:bodyPr>
          <a:lstStyle>
            <a:lvl1pPr latinLnBrk="0">
              <a:defRPr lang="zh-TW" sz="2600">
                <a:solidFill>
                  <a:schemeClr val="bg1"/>
                </a:solidFill>
              </a:defRPr>
            </a:lvl1pPr>
          </a:lstStyle>
          <a:p>
            <a:r>
              <a:rPr lang="zh-TW" altLang="en-US"/>
              <a:t>按一下以編輯母片標題樣式</a:t>
            </a:r>
            <a:endParaRPr lang="zh-TW" dirty="0"/>
          </a:p>
        </p:txBody>
      </p:sp>
      <p:sp>
        <p:nvSpPr>
          <p:cNvPr id="6" name="圖片版面配置區 2"/>
          <p:cNvSpPr>
            <a:spLocks noGrp="1"/>
          </p:cNvSpPr>
          <p:nvPr>
            <p:ph type="pic" idx="1"/>
          </p:nvPr>
        </p:nvSpPr>
        <p:spPr>
          <a:xfrm>
            <a:off x="0" y="1"/>
            <a:ext cx="6076188" cy="6857999"/>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dirty="0"/>
          </a:p>
        </p:txBody>
      </p:sp>
    </p:spTree>
    <p:extLst>
      <p:ext uri="{BB962C8B-B14F-4D97-AF65-F5344CB8AC3E}">
        <p14:creationId xmlns:p14="http://schemas.microsoft.com/office/powerpoint/2010/main" val="25917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687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457200"/>
            <a:ext cx="1457325" cy="5719762"/>
          </a:xfrm>
        </p:spPr>
        <p:txBody>
          <a:bodyPr vert="eaVert"/>
          <a:lstStyle/>
          <a:p>
            <a:r>
              <a:rPr lang="zh-TW" altLang="en-US"/>
              <a:t>按一下以編輯母片標題樣式</a:t>
            </a:r>
            <a:endParaRPr lang="zh-TW"/>
          </a:p>
        </p:txBody>
      </p:sp>
      <p:sp>
        <p:nvSpPr>
          <p:cNvPr id="3" name="直排文字版面配置區 2"/>
          <p:cNvSpPr>
            <a:spLocks noGrp="1"/>
          </p:cNvSpPr>
          <p:nvPr>
            <p:ph type="body" orient="vert" idx="1"/>
          </p:nvPr>
        </p:nvSpPr>
        <p:spPr>
          <a:xfrm>
            <a:off x="1143000" y="457200"/>
            <a:ext cx="5286375" cy="571976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116617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含圖片的標題投影片">
    <p:bg>
      <p:bgRef idx="1001">
        <a:schemeClr val="bg1"/>
      </p:bgRef>
    </p:bg>
    <p:spTree>
      <p:nvGrpSpPr>
        <p:cNvPr id="1" name=""/>
        <p:cNvGrpSpPr/>
        <p:nvPr/>
      </p:nvGrpSpPr>
      <p:grpSpPr>
        <a:xfrm>
          <a:off x="0" y="0"/>
          <a:ext cx="0" cy="0"/>
          <a:chOff x="0" y="0"/>
          <a:chExt cx="0" cy="0"/>
        </a:xfrm>
      </p:grpSpPr>
      <p:sp>
        <p:nvSpPr>
          <p:cNvPr id="8" name="矩形 7"/>
          <p:cNvSpPr/>
          <p:nvPr/>
        </p:nvSpPr>
        <p:spPr>
          <a:xfrm>
            <a:off x="0" y="4800600"/>
            <a:ext cx="9144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 1"/>
          <p:cNvSpPr>
            <a:spLocks noGrp="1"/>
          </p:cNvSpPr>
          <p:nvPr>
            <p:ph type="ctrTitle"/>
          </p:nvPr>
        </p:nvSpPr>
        <p:spPr>
          <a:xfrm>
            <a:off x="400050" y="5115656"/>
            <a:ext cx="8343900" cy="914400"/>
          </a:xfrm>
        </p:spPr>
        <p:txBody>
          <a:bodyPr anchor="b">
            <a:normAutofit/>
          </a:bodyPr>
          <a:lstStyle>
            <a:lvl1pPr algn="ctr" latinLnBrk="0">
              <a:defRPr lang="zh-TW" sz="3300" spc="-38" baseline="0">
                <a:solidFill>
                  <a:schemeClr val="bg1"/>
                </a:solidFill>
              </a:defRPr>
            </a:lvl1pPr>
          </a:lstStyle>
          <a:p>
            <a:r>
              <a:rPr lang="zh-TW" altLang="en-US"/>
              <a:t>按一下以編輯母片標題樣式</a:t>
            </a:r>
            <a:endParaRPr lang="zh-TW" dirty="0"/>
          </a:p>
        </p:txBody>
      </p:sp>
      <p:sp>
        <p:nvSpPr>
          <p:cNvPr id="3" name="副標題 2"/>
          <p:cNvSpPr>
            <a:spLocks noGrp="1"/>
          </p:cNvSpPr>
          <p:nvPr>
            <p:ph type="subTitle" idx="1"/>
          </p:nvPr>
        </p:nvSpPr>
        <p:spPr>
          <a:xfrm>
            <a:off x="400050" y="6043123"/>
            <a:ext cx="8343900" cy="571500"/>
          </a:xfrm>
        </p:spPr>
        <p:txBody>
          <a:bodyPr>
            <a:normAutofit/>
          </a:bodyPr>
          <a:lstStyle>
            <a:lvl1pPr marL="0" indent="0" algn="ctr" latinLnBrk="0">
              <a:spcBef>
                <a:spcPts val="0"/>
              </a:spcBef>
              <a:buNone/>
              <a:defRPr lang="zh-TW" sz="1500" cap="all" spc="38" baseline="0">
                <a:solidFill>
                  <a:schemeClr val="bg1"/>
                </a:solidFill>
              </a:defRPr>
            </a:lvl1pPr>
            <a:lvl2pPr marL="342900" indent="0" algn="ctr" latinLnBrk="0">
              <a:buNone/>
              <a:defRPr lang="zh-TW" sz="1500"/>
            </a:lvl2pPr>
            <a:lvl3pPr marL="685800" indent="0" algn="ctr" latinLnBrk="0">
              <a:buNone/>
              <a:defRPr lang="zh-TW" sz="1350"/>
            </a:lvl3pPr>
            <a:lvl4pPr marL="1028700" indent="0" algn="ctr" latinLnBrk="0">
              <a:buNone/>
              <a:defRPr lang="zh-TW" sz="1200"/>
            </a:lvl4pPr>
            <a:lvl5pPr marL="1371600" indent="0" algn="ctr" latinLnBrk="0">
              <a:buNone/>
              <a:defRPr lang="zh-TW" sz="1200"/>
            </a:lvl5pPr>
            <a:lvl6pPr marL="1714500" indent="0" algn="ctr" latinLnBrk="0">
              <a:buNone/>
              <a:defRPr lang="zh-TW" sz="1200"/>
            </a:lvl6pPr>
            <a:lvl7pPr marL="2057400" indent="0" algn="ctr" latinLnBrk="0">
              <a:buNone/>
              <a:defRPr lang="zh-TW" sz="1200"/>
            </a:lvl7pPr>
            <a:lvl8pPr marL="2400300" indent="0" algn="ctr" latinLnBrk="0">
              <a:buNone/>
              <a:defRPr lang="zh-TW" sz="1200"/>
            </a:lvl8pPr>
            <a:lvl9pPr marL="2743200" indent="0" algn="ctr" latinLnBrk="0">
              <a:buNone/>
              <a:defRPr lang="zh-TW" sz="1200"/>
            </a:lvl9pPr>
          </a:lstStyle>
          <a:p>
            <a:r>
              <a:rPr lang="zh-TW" altLang="en-US"/>
              <a:t>按一下以編輯母片副標題樣式</a:t>
            </a:r>
            <a:endParaRPr lang="zh-TW"/>
          </a:p>
        </p:txBody>
      </p:sp>
      <p:sp>
        <p:nvSpPr>
          <p:cNvPr id="9" name="圖片版面配置區 2"/>
          <p:cNvSpPr>
            <a:spLocks noGrp="1"/>
          </p:cNvSpPr>
          <p:nvPr>
            <p:ph type="pic" idx="10"/>
          </p:nvPr>
        </p:nvSpPr>
        <p:spPr>
          <a:xfrm>
            <a:off x="1"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
        <p:nvSpPr>
          <p:cNvPr id="13" name="圖片版面配置區 2"/>
          <p:cNvSpPr>
            <a:spLocks noGrp="1"/>
          </p:cNvSpPr>
          <p:nvPr>
            <p:ph type="pic" idx="11"/>
          </p:nvPr>
        </p:nvSpPr>
        <p:spPr>
          <a:xfrm>
            <a:off x="3063240"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
        <p:nvSpPr>
          <p:cNvPr id="14" name="圖片版面配置區 2"/>
          <p:cNvSpPr>
            <a:spLocks noGrp="1"/>
          </p:cNvSpPr>
          <p:nvPr>
            <p:ph type="pic" idx="12"/>
          </p:nvPr>
        </p:nvSpPr>
        <p:spPr>
          <a:xfrm>
            <a:off x="6126480"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Tree>
    <p:extLst>
      <p:ext uri="{BB962C8B-B14F-4D97-AF65-F5344CB8AC3E}">
        <p14:creationId xmlns:p14="http://schemas.microsoft.com/office/powerpoint/2010/main" val="3086451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a:xfrm>
            <a:off x="1143000" y="116632"/>
            <a:ext cx="6858000" cy="595536"/>
          </a:xfrm>
        </p:spPr>
        <p:txBody>
          <a:bodyPr/>
          <a:lstStyle/>
          <a:p>
            <a:r>
              <a:rPr lang="zh-TW" altLang="en-US"/>
              <a:t>按一下以編輯母片標題樣式</a:t>
            </a:r>
            <a:endParaRPr lang="zh-TW" dirty="0"/>
          </a:p>
        </p:txBody>
      </p:sp>
      <p:sp>
        <p:nvSpPr>
          <p:cNvPr id="3" name="內容版面配置區 2"/>
          <p:cNvSpPr>
            <a:spLocks noGrp="1"/>
          </p:cNvSpPr>
          <p:nvPr>
            <p:ph idx="1"/>
          </p:nvPr>
        </p:nvSpPr>
        <p:spPr>
          <a:xfrm>
            <a:off x="179512" y="908720"/>
            <a:ext cx="8784976" cy="5263480"/>
          </a:xfrm>
        </p:spPr>
        <p:txBody>
          <a:bodyPr/>
          <a:lstStyle>
            <a:lvl1pPr>
              <a:defRPr>
                <a:solidFill>
                  <a:schemeClr val="tx2"/>
                </a:solidFill>
                <a:latin typeface="Times New Roman" panose="02020603050405020304" pitchFamily="18" charset="0"/>
                <a:ea typeface="+mn-ea"/>
                <a:cs typeface="Times New Roman" panose="02020603050405020304" pitchFamily="18" charset="0"/>
              </a:defRPr>
            </a:lvl1pPr>
            <a:lvl2pPr>
              <a:defRPr>
                <a:solidFill>
                  <a:schemeClr val="tx2"/>
                </a:solidFill>
                <a:latin typeface="Times New Roman" panose="02020603050405020304" pitchFamily="18" charset="0"/>
                <a:ea typeface="+mn-ea"/>
                <a:cs typeface="Times New Roman" panose="02020603050405020304" pitchFamily="18" charset="0"/>
              </a:defRPr>
            </a:lvl2pPr>
            <a:lvl3pPr>
              <a:defRPr>
                <a:solidFill>
                  <a:schemeClr val="tx2"/>
                </a:solidFill>
                <a:latin typeface="Times New Roman" panose="02020603050405020304" pitchFamily="18" charset="0"/>
                <a:ea typeface="+mn-ea"/>
                <a:cs typeface="Times New Roman" panose="02020603050405020304" pitchFamily="18" charset="0"/>
              </a:defRPr>
            </a:lvl3pPr>
            <a:lvl4pPr>
              <a:defRPr>
                <a:solidFill>
                  <a:schemeClr val="tx2"/>
                </a:solidFill>
                <a:latin typeface="Times New Roman" panose="02020603050405020304" pitchFamily="18" charset="0"/>
                <a:ea typeface="+mn-ea"/>
                <a:cs typeface="Times New Roman" panose="02020603050405020304" pitchFamily="18" charset="0"/>
              </a:defRPr>
            </a:lvl4pPr>
            <a:lvl5pPr>
              <a:defRPr>
                <a:solidFill>
                  <a:schemeClr val="tx2"/>
                </a:solidFill>
                <a:latin typeface="Times New Roman" panose="02020603050405020304" pitchFamily="18" charset="0"/>
                <a:ea typeface="+mn-ea"/>
                <a:cs typeface="Times New Roman" panose="02020603050405020304" pitchFamily="18" charset="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27259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章節標題">
    <p:bg>
      <p:bgPr>
        <a:solidFill>
          <a:schemeClr val="accent1"/>
        </a:solidFill>
        <a:effectLst/>
      </p:bgPr>
    </p:bg>
    <p:spTree>
      <p:nvGrpSpPr>
        <p:cNvPr id="1" name=""/>
        <p:cNvGrpSpPr/>
        <p:nvPr/>
      </p:nvGrpSpPr>
      <p:grpSpPr>
        <a:xfrm>
          <a:off x="0" y="0"/>
          <a:ext cx="0" cy="0"/>
          <a:chOff x="0" y="0"/>
          <a:chExt cx="0" cy="0"/>
        </a:xfrm>
      </p:grpSpPr>
      <p:sp>
        <p:nvSpPr>
          <p:cNvPr id="7" name="矩形 6"/>
          <p:cNvSpPr/>
          <p:nvPr/>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 1"/>
          <p:cNvSpPr>
            <a:spLocks noGrp="1"/>
          </p:cNvSpPr>
          <p:nvPr>
            <p:ph type="title"/>
          </p:nvPr>
        </p:nvSpPr>
        <p:spPr>
          <a:xfrm>
            <a:off x="623888" y="2514600"/>
            <a:ext cx="7886700" cy="2743200"/>
          </a:xfrm>
        </p:spPr>
        <p:txBody>
          <a:bodyPr anchor="b">
            <a:normAutofit/>
          </a:bodyPr>
          <a:lstStyle>
            <a:lvl1pPr algn="ctr" latinLnBrk="0">
              <a:defRPr lang="zh-TW" sz="3500" spc="-38" baseline="0">
                <a:solidFill>
                  <a:schemeClr val="bg1"/>
                </a:solidFill>
              </a:defRPr>
            </a:lvl1pPr>
          </a:lstStyle>
          <a:p>
            <a:r>
              <a:rPr lang="zh-TW" altLang="en-US"/>
              <a:t>按一下以編輯母片標題樣式</a:t>
            </a:r>
            <a:endParaRPr lang="zh-TW" dirty="0"/>
          </a:p>
        </p:txBody>
      </p:sp>
      <p:sp>
        <p:nvSpPr>
          <p:cNvPr id="3" name="文字版面配置區 2"/>
          <p:cNvSpPr>
            <a:spLocks noGrp="1"/>
          </p:cNvSpPr>
          <p:nvPr>
            <p:ph type="body" idx="1"/>
          </p:nvPr>
        </p:nvSpPr>
        <p:spPr>
          <a:xfrm>
            <a:off x="623888" y="5257800"/>
            <a:ext cx="7886700" cy="914400"/>
          </a:xfrm>
        </p:spPr>
        <p:txBody>
          <a:bodyPr>
            <a:normAutofit/>
          </a:bodyPr>
          <a:lstStyle>
            <a:lvl1pPr marL="0" indent="0" algn="ctr" latinLnBrk="0">
              <a:spcBef>
                <a:spcPts val="0"/>
              </a:spcBef>
              <a:buNone/>
              <a:defRPr lang="zh-TW" sz="2400" cap="all" spc="38" baseline="0">
                <a:solidFill>
                  <a:schemeClr val="bg1"/>
                </a:solidFill>
              </a:defRPr>
            </a:lvl1pPr>
            <a:lvl2pPr marL="342900" indent="0" latinLnBrk="0">
              <a:buNone/>
              <a:defRPr lang="zh-TW" sz="1500"/>
            </a:lvl2pPr>
            <a:lvl3pPr marL="685800" indent="0" latinLnBrk="0">
              <a:buNone/>
              <a:defRPr lang="zh-TW" sz="1350"/>
            </a:lvl3pPr>
            <a:lvl4pPr marL="1028700" indent="0" latinLnBrk="0">
              <a:buNone/>
              <a:defRPr lang="zh-TW" sz="1200"/>
            </a:lvl4pPr>
            <a:lvl5pPr marL="1371600" indent="0" latinLnBrk="0">
              <a:buNone/>
              <a:defRPr lang="zh-TW" sz="1200"/>
            </a:lvl5pPr>
            <a:lvl6pPr marL="1714500" indent="0" latinLnBrk="0">
              <a:buNone/>
              <a:defRPr lang="zh-TW" sz="1200"/>
            </a:lvl6pPr>
            <a:lvl7pPr marL="2057400" indent="0" latinLnBrk="0">
              <a:buNone/>
              <a:defRPr lang="zh-TW" sz="1200"/>
            </a:lvl7pPr>
            <a:lvl8pPr marL="2400300" indent="0" latinLnBrk="0">
              <a:buNone/>
              <a:defRPr lang="zh-TW" sz="1200"/>
            </a:lvl8pPr>
            <a:lvl9pPr marL="2743200" indent="0" latinLnBrk="0">
              <a:buNone/>
              <a:defRPr lang="zh-TW" sz="1200"/>
            </a:lvl9pPr>
          </a:lstStyle>
          <a:p>
            <a:pPr lvl="0"/>
            <a:r>
              <a:rPr lang="zh-TW" altLang="en-US"/>
              <a:t>編輯母片文字樣式</a:t>
            </a:r>
          </a:p>
        </p:txBody>
      </p:sp>
    </p:spTree>
    <p:extLst>
      <p:ext uri="{BB962C8B-B14F-4D97-AF65-F5344CB8AC3E}">
        <p14:creationId xmlns:p14="http://schemas.microsoft.com/office/powerpoint/2010/main" val="2755509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內容版面配置區 2"/>
          <p:cNvSpPr>
            <a:spLocks noGrp="1"/>
          </p:cNvSpPr>
          <p:nvPr>
            <p:ph sz="half" idx="1"/>
          </p:nvPr>
        </p:nvSpPr>
        <p:spPr>
          <a:xfrm>
            <a:off x="1143000" y="1714500"/>
            <a:ext cx="3371850" cy="4462272"/>
          </a:xfrm>
        </p:spPr>
        <p:txBody>
          <a:bodyPr>
            <a:normAutofit/>
          </a:bodyPr>
          <a:lstStyle>
            <a:lvl1pPr latinLnBrk="0">
              <a:defRPr lang="zh-TW" sz="2200">
                <a:solidFill>
                  <a:schemeClr val="tx2"/>
                </a:solidFill>
                <a:latin typeface="Times New Roman" panose="02020603050405020304" pitchFamily="18" charset="0"/>
                <a:cs typeface="Times New Roman" panose="02020603050405020304" pitchFamily="18" charset="0"/>
              </a:defRPr>
            </a:lvl1pPr>
            <a:lvl2pPr latinLnBrk="0">
              <a:defRPr lang="zh-TW" sz="2200">
                <a:solidFill>
                  <a:schemeClr val="tx2"/>
                </a:solidFill>
                <a:latin typeface="Times New Roman" panose="02020603050405020304" pitchFamily="18" charset="0"/>
                <a:cs typeface="Times New Roman" panose="02020603050405020304" pitchFamily="18" charset="0"/>
              </a:defRPr>
            </a:lvl2pPr>
            <a:lvl3pPr latinLnBrk="0">
              <a:defRPr lang="zh-TW" sz="2200">
                <a:solidFill>
                  <a:schemeClr val="tx2"/>
                </a:solidFill>
                <a:latin typeface="Times New Roman" panose="02020603050405020304" pitchFamily="18" charset="0"/>
                <a:cs typeface="Times New Roman" panose="02020603050405020304" pitchFamily="18" charset="0"/>
              </a:defRPr>
            </a:lvl3pPr>
            <a:lvl4pPr latinLnBrk="0">
              <a:defRPr lang="zh-TW" sz="2200">
                <a:solidFill>
                  <a:schemeClr val="tx2"/>
                </a:solidFill>
                <a:latin typeface="Times New Roman" panose="02020603050405020304" pitchFamily="18" charset="0"/>
                <a:cs typeface="Times New Roman" panose="02020603050405020304" pitchFamily="18" charset="0"/>
              </a:defRPr>
            </a:lvl4pPr>
            <a:lvl5pPr latinLnBrk="0">
              <a:defRPr lang="zh-TW" sz="2200">
                <a:solidFill>
                  <a:schemeClr val="tx2"/>
                </a:solidFill>
                <a:latin typeface="Times New Roman" panose="02020603050405020304" pitchFamily="18" charset="0"/>
                <a:cs typeface="Times New Roman" panose="02020603050405020304" pitchFamily="18" charset="0"/>
              </a:defRPr>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內容版面配置區 3"/>
          <p:cNvSpPr>
            <a:spLocks noGrp="1"/>
          </p:cNvSpPr>
          <p:nvPr>
            <p:ph sz="half" idx="2"/>
          </p:nvPr>
        </p:nvSpPr>
        <p:spPr>
          <a:xfrm>
            <a:off x="4629150" y="1714500"/>
            <a:ext cx="3371850" cy="4462272"/>
          </a:xfrm>
        </p:spPr>
        <p:txBody>
          <a:bodyPr>
            <a:normAutofit/>
          </a:bodyPr>
          <a:lstStyle>
            <a:lvl1pPr latinLnBrk="0">
              <a:defRPr lang="zh-TW" sz="2200">
                <a:solidFill>
                  <a:schemeClr val="tx2"/>
                </a:solidFill>
                <a:latin typeface="Times New Roman" panose="02020603050405020304" pitchFamily="18" charset="0"/>
                <a:cs typeface="Times New Roman" panose="02020603050405020304" pitchFamily="18" charset="0"/>
              </a:defRPr>
            </a:lvl1pPr>
            <a:lvl2pPr latinLnBrk="0">
              <a:defRPr lang="zh-TW" sz="2200">
                <a:solidFill>
                  <a:schemeClr val="tx2"/>
                </a:solidFill>
                <a:latin typeface="Times New Roman" panose="02020603050405020304" pitchFamily="18" charset="0"/>
                <a:cs typeface="Times New Roman" panose="02020603050405020304" pitchFamily="18" charset="0"/>
              </a:defRPr>
            </a:lvl2pPr>
            <a:lvl3pPr latinLnBrk="0">
              <a:defRPr lang="zh-TW" sz="2200">
                <a:solidFill>
                  <a:schemeClr val="tx2"/>
                </a:solidFill>
                <a:latin typeface="Times New Roman" panose="02020603050405020304" pitchFamily="18" charset="0"/>
                <a:cs typeface="Times New Roman" panose="02020603050405020304" pitchFamily="18" charset="0"/>
              </a:defRPr>
            </a:lvl3pPr>
            <a:lvl4pPr latinLnBrk="0">
              <a:defRPr lang="zh-TW" sz="2200">
                <a:solidFill>
                  <a:schemeClr val="tx2"/>
                </a:solidFill>
                <a:latin typeface="Times New Roman" panose="02020603050405020304" pitchFamily="18" charset="0"/>
                <a:cs typeface="Times New Roman" panose="02020603050405020304" pitchFamily="18" charset="0"/>
              </a:defRPr>
            </a:lvl4pPr>
            <a:lvl5pPr latinLnBrk="0">
              <a:defRPr lang="zh-TW" sz="2200">
                <a:solidFill>
                  <a:schemeClr val="tx2"/>
                </a:solidFill>
                <a:latin typeface="Times New Roman" panose="02020603050405020304" pitchFamily="18" charset="0"/>
                <a:cs typeface="Times New Roman" panose="02020603050405020304" pitchFamily="18" charset="0"/>
              </a:defRPr>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5" name="日期版面配置區 4"/>
          <p:cNvSpPr>
            <a:spLocks noGrp="1"/>
          </p:cNvSpPr>
          <p:nvPr>
            <p:ph type="dt" sz="half" idx="10"/>
          </p:nvPr>
        </p:nvSpPr>
        <p:spPr/>
        <p:txBody>
          <a:bodyPr/>
          <a:lstStyle/>
          <a:p>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108156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文字版面配置區 2"/>
          <p:cNvSpPr>
            <a:spLocks noGrp="1"/>
          </p:cNvSpPr>
          <p:nvPr>
            <p:ph type="body" idx="1"/>
          </p:nvPr>
        </p:nvSpPr>
        <p:spPr>
          <a:xfrm>
            <a:off x="1145286" y="1733162"/>
            <a:ext cx="3374136" cy="685800"/>
          </a:xfrm>
        </p:spPr>
        <p:txBody>
          <a:bodyPr anchor="b">
            <a:normAutofit/>
          </a:bodyPr>
          <a:lstStyle>
            <a:lvl1pPr marL="0" indent="0" latinLnBrk="0">
              <a:spcBef>
                <a:spcPts val="0"/>
              </a:spcBef>
              <a:buNone/>
              <a:defRPr lang="zh-TW" sz="2400" b="1" cap="all" baseline="0">
                <a:latin typeface="+mj-lt"/>
              </a:defRPr>
            </a:lvl1pPr>
            <a:lvl2pPr marL="342900" indent="0" latinLnBrk="0">
              <a:buNone/>
              <a:defRPr lang="zh-TW" sz="1500" b="1"/>
            </a:lvl2pPr>
            <a:lvl3pPr marL="685800" indent="0" latinLnBrk="0">
              <a:buNone/>
              <a:defRPr lang="zh-TW" sz="1350" b="1"/>
            </a:lvl3pPr>
            <a:lvl4pPr marL="1028700" indent="0" latinLnBrk="0">
              <a:buNone/>
              <a:defRPr lang="zh-TW" sz="1200" b="1"/>
            </a:lvl4pPr>
            <a:lvl5pPr marL="1371600" indent="0" latinLnBrk="0">
              <a:buNone/>
              <a:defRPr lang="zh-TW" sz="1200" b="1"/>
            </a:lvl5pPr>
            <a:lvl6pPr marL="1714500" indent="0" latinLnBrk="0">
              <a:buNone/>
              <a:defRPr lang="zh-TW" sz="1200" b="1"/>
            </a:lvl6pPr>
            <a:lvl7pPr marL="2057400" indent="0" latinLnBrk="0">
              <a:buNone/>
              <a:defRPr lang="zh-TW" sz="1200" b="1"/>
            </a:lvl7pPr>
            <a:lvl8pPr marL="2400300" indent="0" latinLnBrk="0">
              <a:buNone/>
              <a:defRPr lang="zh-TW" sz="1200" b="1"/>
            </a:lvl8pPr>
            <a:lvl9pPr marL="2743200" indent="0" latinLnBrk="0">
              <a:buNone/>
              <a:defRPr lang="zh-TW" sz="1200" b="1"/>
            </a:lvl9pPr>
          </a:lstStyle>
          <a:p>
            <a:pPr lvl="0"/>
            <a:r>
              <a:rPr lang="zh-TW" altLang="en-US"/>
              <a:t>編輯母片文字樣式</a:t>
            </a:r>
          </a:p>
        </p:txBody>
      </p:sp>
      <p:sp>
        <p:nvSpPr>
          <p:cNvPr id="4" name="內容版面配置區 3"/>
          <p:cNvSpPr>
            <a:spLocks noGrp="1"/>
          </p:cNvSpPr>
          <p:nvPr>
            <p:ph sz="half" idx="2"/>
          </p:nvPr>
        </p:nvSpPr>
        <p:spPr>
          <a:xfrm>
            <a:off x="1145286" y="2481944"/>
            <a:ext cx="3374136" cy="3690257"/>
          </a:xfrm>
        </p:spPr>
        <p:txBody>
          <a:bodyPr>
            <a:normAutofit/>
          </a:bodyPr>
          <a:lstStyle>
            <a:lvl1pPr latinLnBrk="0">
              <a:defRPr lang="zh-TW" sz="2200"/>
            </a:lvl1pPr>
            <a:lvl2pPr latinLnBrk="0">
              <a:defRPr lang="zh-TW" sz="2200"/>
            </a:lvl2pPr>
            <a:lvl3pPr latinLnBrk="0">
              <a:defRPr lang="zh-TW" sz="2200"/>
            </a:lvl3pPr>
            <a:lvl4pPr latinLnBrk="0">
              <a:defRPr lang="zh-TW" sz="2200"/>
            </a:lvl4pPr>
            <a:lvl5pPr latinLnBrk="0">
              <a:defRPr lang="zh-TW" sz="22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5" name="文字版面配置區 4"/>
          <p:cNvSpPr>
            <a:spLocks noGrp="1"/>
          </p:cNvSpPr>
          <p:nvPr>
            <p:ph type="body" sz="quarter" idx="3"/>
          </p:nvPr>
        </p:nvSpPr>
        <p:spPr>
          <a:xfrm>
            <a:off x="4629150" y="1733162"/>
            <a:ext cx="3374136" cy="685800"/>
          </a:xfrm>
        </p:spPr>
        <p:txBody>
          <a:bodyPr anchor="b">
            <a:normAutofit/>
          </a:bodyPr>
          <a:lstStyle>
            <a:lvl1pPr marL="0" indent="0" latinLnBrk="0">
              <a:spcBef>
                <a:spcPts val="0"/>
              </a:spcBef>
              <a:buNone/>
              <a:defRPr lang="zh-TW" sz="2400" b="1" cap="all" baseline="0">
                <a:latin typeface="+mj-lt"/>
              </a:defRPr>
            </a:lvl1pPr>
            <a:lvl2pPr marL="342900" indent="0" latinLnBrk="0">
              <a:buNone/>
              <a:defRPr lang="zh-TW" sz="1500" b="1"/>
            </a:lvl2pPr>
            <a:lvl3pPr marL="685800" indent="0" latinLnBrk="0">
              <a:buNone/>
              <a:defRPr lang="zh-TW" sz="1350" b="1"/>
            </a:lvl3pPr>
            <a:lvl4pPr marL="1028700" indent="0" latinLnBrk="0">
              <a:buNone/>
              <a:defRPr lang="zh-TW" sz="1200" b="1"/>
            </a:lvl4pPr>
            <a:lvl5pPr marL="1371600" indent="0" latinLnBrk="0">
              <a:buNone/>
              <a:defRPr lang="zh-TW" sz="1200" b="1"/>
            </a:lvl5pPr>
            <a:lvl6pPr marL="1714500" indent="0" latinLnBrk="0">
              <a:buNone/>
              <a:defRPr lang="zh-TW" sz="1200" b="1"/>
            </a:lvl6pPr>
            <a:lvl7pPr marL="2057400" indent="0" latinLnBrk="0">
              <a:buNone/>
              <a:defRPr lang="zh-TW" sz="1200" b="1"/>
            </a:lvl7pPr>
            <a:lvl8pPr marL="2400300" indent="0" latinLnBrk="0">
              <a:buNone/>
              <a:defRPr lang="zh-TW" sz="1200" b="1"/>
            </a:lvl8pPr>
            <a:lvl9pPr marL="2743200" indent="0" latinLnBrk="0">
              <a:buNone/>
              <a:defRPr lang="zh-TW" sz="1200" b="1"/>
            </a:lvl9pPr>
          </a:lstStyle>
          <a:p>
            <a:pPr lvl="0"/>
            <a:r>
              <a:rPr lang="zh-TW" altLang="en-US"/>
              <a:t>編輯母片文字樣式</a:t>
            </a:r>
          </a:p>
        </p:txBody>
      </p:sp>
      <p:sp>
        <p:nvSpPr>
          <p:cNvPr id="6" name="內容版面配置區 5"/>
          <p:cNvSpPr>
            <a:spLocks noGrp="1"/>
          </p:cNvSpPr>
          <p:nvPr>
            <p:ph sz="quarter" idx="4"/>
          </p:nvPr>
        </p:nvSpPr>
        <p:spPr>
          <a:xfrm>
            <a:off x="4629150" y="2481944"/>
            <a:ext cx="3374136" cy="3690257"/>
          </a:xfrm>
        </p:spPr>
        <p:txBody>
          <a:bodyPr>
            <a:normAutofit/>
          </a:bodyPr>
          <a:lstStyle>
            <a:lvl1pPr latinLnBrk="0">
              <a:defRPr lang="zh-TW" sz="2200"/>
            </a:lvl1pPr>
            <a:lvl2pPr latinLnBrk="0">
              <a:defRPr lang="zh-TW" sz="2200"/>
            </a:lvl2pPr>
            <a:lvl3pPr latinLnBrk="0">
              <a:defRPr lang="zh-TW" sz="2200"/>
            </a:lvl3pPr>
            <a:lvl4pPr latinLnBrk="0">
              <a:defRPr lang="zh-TW" sz="2200"/>
            </a:lvl4pPr>
            <a:lvl5pPr latinLnBrk="0">
              <a:defRPr lang="zh-TW" sz="22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7" name="日期版面配置區 6"/>
          <p:cNvSpPr>
            <a:spLocks noGrp="1"/>
          </p:cNvSpPr>
          <p:nvPr>
            <p:ph type="dt" sz="half" idx="10"/>
          </p:nvPr>
        </p:nvSpPr>
        <p:spPr/>
        <p:txBody>
          <a:bodyPr/>
          <a:lstStyle/>
          <a:p>
            <a:endParaRPr lang="zh-TW" altLang="en-US" dirty="0"/>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00088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日期版面配置區 2"/>
          <p:cNvSpPr>
            <a:spLocks noGrp="1"/>
          </p:cNvSpPr>
          <p:nvPr>
            <p:ph type="dt" sz="half" idx="10"/>
          </p:nvPr>
        </p:nvSpPr>
        <p:spPr/>
        <p:txBody>
          <a:bodyPr/>
          <a:lstStyle/>
          <a:p>
            <a:endParaRPr lang="zh-TW" altLang="en-US" dirty="0"/>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83022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49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113859" y="1714498"/>
            <a:ext cx="2630091" cy="2880360"/>
          </a:xfrm>
        </p:spPr>
        <p:txBody>
          <a:bodyPr anchor="b">
            <a:normAutofit/>
          </a:bodyPr>
          <a:lstStyle>
            <a:lvl1pPr latinLnBrk="0">
              <a:defRPr lang="zh-TW" sz="2600"/>
            </a:lvl1pPr>
          </a:lstStyle>
          <a:p>
            <a:r>
              <a:rPr lang="zh-TW" altLang="en-US"/>
              <a:t>按一下以編輯母片標題樣式</a:t>
            </a:r>
            <a:endParaRPr lang="zh-TW" dirty="0"/>
          </a:p>
        </p:txBody>
      </p:sp>
      <p:sp>
        <p:nvSpPr>
          <p:cNvPr id="3" name="內容版面配置區 2"/>
          <p:cNvSpPr>
            <a:spLocks noGrp="1"/>
          </p:cNvSpPr>
          <p:nvPr>
            <p:ph idx="1"/>
          </p:nvPr>
        </p:nvSpPr>
        <p:spPr>
          <a:xfrm>
            <a:off x="397765" y="457200"/>
            <a:ext cx="5431583" cy="5715000"/>
          </a:xfrm>
        </p:spPr>
        <p:txBody>
          <a:bodyPr>
            <a:normAutofit/>
          </a:bodyPr>
          <a:lstStyle>
            <a:lvl1pPr latinLnBrk="0">
              <a:defRPr lang="zh-TW" sz="2400"/>
            </a:lvl1pPr>
            <a:lvl2pPr latinLnBrk="0">
              <a:defRPr lang="zh-TW" sz="2400"/>
            </a:lvl2pPr>
            <a:lvl3pPr latinLnBrk="0">
              <a:defRPr lang="zh-TW" sz="2400"/>
            </a:lvl3pPr>
            <a:lvl4pPr latinLnBrk="0">
              <a:defRPr lang="zh-TW" sz="2400"/>
            </a:lvl4pPr>
            <a:lvl5pPr latinLnBrk="0">
              <a:defRPr lang="zh-TW" sz="24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文字版面配置區 3"/>
          <p:cNvSpPr>
            <a:spLocks noGrp="1"/>
          </p:cNvSpPr>
          <p:nvPr>
            <p:ph type="body" sz="half" idx="2"/>
          </p:nvPr>
        </p:nvSpPr>
        <p:spPr>
          <a:xfrm>
            <a:off x="6113859" y="4590288"/>
            <a:ext cx="2635923" cy="1581912"/>
          </a:xfrm>
        </p:spPr>
        <p:txBody>
          <a:bodyPr/>
          <a:lstStyle>
            <a:lvl1pPr marL="0" indent="0" latinLnBrk="0">
              <a:spcBef>
                <a:spcPts val="600"/>
              </a:spcBef>
              <a:buNone/>
              <a:defRPr lang="zh-TW" sz="1200"/>
            </a:lvl1pPr>
            <a:lvl2pPr marL="342900" indent="0" latinLnBrk="0">
              <a:buNone/>
              <a:defRPr lang="zh-TW" sz="1050"/>
            </a:lvl2pPr>
            <a:lvl3pPr marL="685800" indent="0" latinLnBrk="0">
              <a:buNone/>
              <a:defRPr lang="zh-TW" sz="900"/>
            </a:lvl3pPr>
            <a:lvl4pPr marL="1028700" indent="0" latinLnBrk="0">
              <a:buNone/>
              <a:defRPr lang="zh-TW" sz="750"/>
            </a:lvl4pPr>
            <a:lvl5pPr marL="1371600" indent="0" latinLnBrk="0">
              <a:buNone/>
              <a:defRPr lang="zh-TW" sz="750"/>
            </a:lvl5pPr>
            <a:lvl6pPr marL="1714500" indent="0" latinLnBrk="0">
              <a:buNone/>
              <a:defRPr lang="zh-TW" sz="750"/>
            </a:lvl6pPr>
            <a:lvl7pPr marL="2057400" indent="0" latinLnBrk="0">
              <a:buNone/>
              <a:defRPr lang="zh-TW" sz="750"/>
            </a:lvl7pPr>
            <a:lvl8pPr marL="2400300" indent="0" latinLnBrk="0">
              <a:buNone/>
              <a:defRPr lang="zh-TW" sz="750"/>
            </a:lvl8pPr>
            <a:lvl9pPr marL="2743200" indent="0" latinLnBrk="0">
              <a:buNone/>
              <a:defRPr lang="zh-TW" sz="750"/>
            </a:lvl9pPr>
          </a:lstStyle>
          <a:p>
            <a:pPr lvl="0"/>
            <a:r>
              <a:rPr lang="zh-TW" altLang="en-US"/>
              <a:t>編輯母片文字樣式</a:t>
            </a:r>
          </a:p>
        </p:txBody>
      </p:sp>
      <p:sp>
        <p:nvSpPr>
          <p:cNvPr id="5" name="日期版面配置區 4"/>
          <p:cNvSpPr>
            <a:spLocks noGrp="1"/>
          </p:cNvSpPr>
          <p:nvPr>
            <p:ph type="dt" sz="half" idx="10"/>
          </p:nvPr>
        </p:nvSpPr>
        <p:spPr/>
        <p:txBody>
          <a:bodyPr/>
          <a:lstStyle/>
          <a:p>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41509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p:nvSpPr>
        <p:spPr>
          <a:xfrm>
            <a:off x="0" y="6583680"/>
            <a:ext cx="9144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版面配置區 1"/>
          <p:cNvSpPr>
            <a:spLocks noGrp="1"/>
          </p:cNvSpPr>
          <p:nvPr>
            <p:ph type="title"/>
          </p:nvPr>
        </p:nvSpPr>
        <p:spPr>
          <a:xfrm>
            <a:off x="1143000" y="457200"/>
            <a:ext cx="6858000" cy="1143000"/>
          </a:xfrm>
          <a:prstGeom prst="rect">
            <a:avLst/>
          </a:prstGeom>
        </p:spPr>
        <p:txBody>
          <a:bodyPr vert="horz" lIns="91440" tIns="45720" rIns="91440" bIns="45720" rtlCol="0" anchor="b">
            <a:normAutofit/>
          </a:bodyPr>
          <a:lstStyle/>
          <a:p>
            <a:r>
              <a:rPr lang="zh-TW" dirty="0"/>
              <a:t>按一下以編輯母片標題樣式</a:t>
            </a:r>
          </a:p>
        </p:txBody>
      </p:sp>
      <p:sp>
        <p:nvSpPr>
          <p:cNvPr id="3" name="文字版面配置區 2"/>
          <p:cNvSpPr>
            <a:spLocks noGrp="1"/>
          </p:cNvSpPr>
          <p:nvPr>
            <p:ph type="body" idx="1"/>
          </p:nvPr>
        </p:nvSpPr>
        <p:spPr>
          <a:xfrm>
            <a:off x="1143000" y="1714500"/>
            <a:ext cx="6858000" cy="4457700"/>
          </a:xfrm>
          <a:prstGeom prst="rect">
            <a:avLst/>
          </a:prstGeom>
        </p:spPr>
        <p:txBody>
          <a:bodyPr vert="horz" lIns="91440" tIns="45720" rIns="91440" bIns="45720" rtlCol="0">
            <a:normAutofit/>
          </a:body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4" name="日期版面配置區 3"/>
          <p:cNvSpPr>
            <a:spLocks noGrp="1"/>
          </p:cNvSpPr>
          <p:nvPr>
            <p:ph type="dt" sz="half" idx="2"/>
          </p:nvPr>
        </p:nvSpPr>
        <p:spPr>
          <a:xfrm>
            <a:off x="6140931" y="6601556"/>
            <a:ext cx="1150548" cy="228600"/>
          </a:xfrm>
          <a:prstGeom prst="rect">
            <a:avLst/>
          </a:prstGeom>
        </p:spPr>
        <p:txBody>
          <a:bodyPr vert="horz" lIns="91440" tIns="45720" rIns="91440" bIns="45720" rtlCol="0" anchor="ctr"/>
          <a:lstStyle>
            <a:lvl1pPr algn="r" latinLnBrk="0">
              <a:defRPr lang="zh-TW" sz="600">
                <a:solidFill>
                  <a:schemeClr val="bg1"/>
                </a:solidFill>
              </a:defRPr>
            </a:lvl1pPr>
          </a:lstStyle>
          <a:p>
            <a:endParaRPr lang="zh-TW" altLang="en-US" dirty="0"/>
          </a:p>
        </p:txBody>
      </p:sp>
      <p:sp>
        <p:nvSpPr>
          <p:cNvPr id="5" name="頁尾版面配置區 4"/>
          <p:cNvSpPr>
            <a:spLocks noGrp="1"/>
          </p:cNvSpPr>
          <p:nvPr>
            <p:ph type="ftr" sz="quarter" idx="3"/>
          </p:nvPr>
        </p:nvSpPr>
        <p:spPr>
          <a:xfrm>
            <a:off x="1143000" y="6601556"/>
            <a:ext cx="4868536" cy="228600"/>
          </a:xfrm>
          <a:prstGeom prst="rect">
            <a:avLst/>
          </a:prstGeom>
        </p:spPr>
        <p:txBody>
          <a:bodyPr vert="horz" lIns="91440" tIns="45720" rIns="91440" bIns="45720" rtlCol="0" anchor="ctr"/>
          <a:lstStyle>
            <a:lvl1pPr algn="l" latinLnBrk="0">
              <a:defRPr lang="zh-TW" sz="600">
                <a:solidFill>
                  <a:schemeClr val="bg1"/>
                </a:solidFill>
              </a:defRPr>
            </a:lvl1pPr>
          </a:lstStyle>
          <a:p>
            <a:endParaRPr lang="zh-TW" altLang="en-US"/>
          </a:p>
        </p:txBody>
      </p:sp>
      <p:sp>
        <p:nvSpPr>
          <p:cNvPr id="6" name="投影片編號版面配置區 5"/>
          <p:cNvSpPr>
            <a:spLocks noGrp="1"/>
          </p:cNvSpPr>
          <p:nvPr>
            <p:ph type="sldNum" sz="quarter" idx="4"/>
          </p:nvPr>
        </p:nvSpPr>
        <p:spPr>
          <a:xfrm>
            <a:off x="7420874" y="6601556"/>
            <a:ext cx="580127" cy="228600"/>
          </a:xfrm>
          <a:prstGeom prst="rect">
            <a:avLst/>
          </a:prstGeom>
        </p:spPr>
        <p:txBody>
          <a:bodyPr vert="horz" lIns="91440" tIns="45720" rIns="91440" bIns="45720" rtlCol="0" anchor="ctr"/>
          <a:lstStyle>
            <a:lvl1pPr algn="r" latinLnBrk="0">
              <a:defRPr lang="zh-TW" sz="600">
                <a:solidFill>
                  <a:schemeClr val="bg1"/>
                </a:solidFill>
              </a:defRPr>
            </a:lvl1p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1168084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685800" rtl="0" eaLnBrk="1" latinLnBrk="0" hangingPunct="1">
        <a:lnSpc>
          <a:spcPct val="90000"/>
        </a:lnSpc>
        <a:spcBef>
          <a:spcPct val="0"/>
        </a:spcBef>
        <a:buNone/>
        <a:defRPr lang="zh-TW" sz="3500" kern="1200" cap="all" baseline="0">
          <a:solidFill>
            <a:schemeClr val="accent1"/>
          </a:solidFill>
          <a:latin typeface="+mj-lt"/>
          <a:ea typeface="+mj-ea"/>
          <a:cs typeface="+mj-cs"/>
        </a:defRPr>
      </a:lvl1pPr>
    </p:titleStyle>
    <p:bodyStyle>
      <a:lvl1pPr marL="205740" indent="-171450" algn="l" defTabSz="685800" rtl="0" eaLnBrk="1" latinLnBrk="0" hangingPunct="1">
        <a:lnSpc>
          <a:spcPct val="90000"/>
        </a:lnSpc>
        <a:spcBef>
          <a:spcPts val="135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1pPr>
      <a:lvl2pPr marL="44577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2pPr>
      <a:lvl3pPr marL="68580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3pPr>
      <a:lvl4pPr marL="89154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4pPr>
      <a:lvl5pPr marL="109728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9pPr>
    </p:bodyStyle>
    <p:otherStyle>
      <a:defPPr>
        <a:defRPr lang="zh-TW"/>
      </a:defPPr>
      <a:lvl1pPr marL="0" algn="l" defTabSz="685800" rtl="0" eaLnBrk="1" latinLnBrk="0" hangingPunct="1">
        <a:defRPr lang="zh-TW" sz="1350" kern="1200">
          <a:solidFill>
            <a:schemeClr val="tx1"/>
          </a:solidFill>
          <a:latin typeface="+mn-lt"/>
          <a:ea typeface="+mn-ea"/>
          <a:cs typeface="+mn-cs"/>
        </a:defRPr>
      </a:lvl1pPr>
      <a:lvl2pPr marL="342900" algn="l" defTabSz="685800" rtl="0" eaLnBrk="1" latinLnBrk="0" hangingPunct="1">
        <a:defRPr lang="zh-TW" sz="1350" kern="1200">
          <a:solidFill>
            <a:schemeClr val="tx1"/>
          </a:solidFill>
          <a:latin typeface="+mn-lt"/>
          <a:ea typeface="+mn-ea"/>
          <a:cs typeface="+mn-cs"/>
        </a:defRPr>
      </a:lvl2pPr>
      <a:lvl3pPr marL="685800" algn="l" defTabSz="685800" rtl="0" eaLnBrk="1" latinLnBrk="0" hangingPunct="1">
        <a:defRPr lang="zh-TW" sz="1350" kern="1200">
          <a:solidFill>
            <a:schemeClr val="tx1"/>
          </a:solidFill>
          <a:latin typeface="+mn-lt"/>
          <a:ea typeface="+mn-ea"/>
          <a:cs typeface="+mn-cs"/>
        </a:defRPr>
      </a:lvl3pPr>
      <a:lvl4pPr marL="1028700" algn="l" defTabSz="685800" rtl="0" eaLnBrk="1" latinLnBrk="0" hangingPunct="1">
        <a:defRPr lang="zh-TW" sz="1350" kern="1200">
          <a:solidFill>
            <a:schemeClr val="tx1"/>
          </a:solidFill>
          <a:latin typeface="+mn-lt"/>
          <a:ea typeface="+mn-ea"/>
          <a:cs typeface="+mn-cs"/>
        </a:defRPr>
      </a:lvl4pPr>
      <a:lvl5pPr marL="1371600" algn="l" defTabSz="685800" rtl="0" eaLnBrk="1" latinLnBrk="0" hangingPunct="1">
        <a:defRPr lang="zh-TW" sz="1350" kern="1200">
          <a:solidFill>
            <a:schemeClr val="tx1"/>
          </a:solidFill>
          <a:latin typeface="+mn-lt"/>
          <a:ea typeface="+mn-ea"/>
          <a:cs typeface="+mn-cs"/>
        </a:defRPr>
      </a:lvl5pPr>
      <a:lvl6pPr marL="1714500" algn="l" defTabSz="685800" rtl="0" eaLnBrk="1" latinLnBrk="0" hangingPunct="1">
        <a:defRPr lang="zh-TW" sz="1350" kern="1200">
          <a:solidFill>
            <a:schemeClr val="tx1"/>
          </a:solidFill>
          <a:latin typeface="+mn-lt"/>
          <a:ea typeface="+mn-ea"/>
          <a:cs typeface="+mn-cs"/>
        </a:defRPr>
      </a:lvl6pPr>
      <a:lvl7pPr marL="2057400" algn="l" defTabSz="685800" rtl="0" eaLnBrk="1" latinLnBrk="0" hangingPunct="1">
        <a:defRPr lang="zh-TW" sz="1350" kern="1200">
          <a:solidFill>
            <a:schemeClr val="tx1"/>
          </a:solidFill>
          <a:latin typeface="+mn-lt"/>
          <a:ea typeface="+mn-ea"/>
          <a:cs typeface="+mn-cs"/>
        </a:defRPr>
      </a:lvl7pPr>
      <a:lvl8pPr marL="2400300" algn="l" defTabSz="685800" rtl="0" eaLnBrk="1" latinLnBrk="0" hangingPunct="1">
        <a:defRPr lang="zh-TW" sz="1350" kern="1200">
          <a:solidFill>
            <a:schemeClr val="tx1"/>
          </a:solidFill>
          <a:latin typeface="+mn-lt"/>
          <a:ea typeface="+mn-ea"/>
          <a:cs typeface="+mn-cs"/>
        </a:defRPr>
      </a:lvl8pPr>
      <a:lvl9pPr marL="2743200" algn="l" defTabSz="685800" rtl="0" eaLnBrk="1" latinLnBrk="0" hangingPunct="1">
        <a:defRPr lang="zh-TW"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yqqx55ZcbfQ" TargetMode="External"/><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Van_Allen_radiation_belt"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ctr"/>
            <a:r>
              <a:rPr lang="zh-TW" altLang="en-US" dirty="0"/>
              <a:t>電磁理論及供電系統</a:t>
            </a:r>
            <a:br>
              <a:rPr lang="en-US" altLang="zh-TW" dirty="0"/>
            </a:br>
            <a:r>
              <a:rPr lang="en-US" altLang="zh-TW" dirty="0"/>
              <a:t>Electromagnetic theory and power supply system</a:t>
            </a:r>
            <a:endParaRPr lang="zh-TW" altLang="en-US" dirty="0"/>
          </a:p>
        </p:txBody>
      </p:sp>
      <p:sp>
        <p:nvSpPr>
          <p:cNvPr id="3" name="副標題 2"/>
          <p:cNvSpPr>
            <a:spLocks noGrp="1"/>
          </p:cNvSpPr>
          <p:nvPr>
            <p:ph type="subTitle" idx="1"/>
          </p:nvPr>
        </p:nvSpPr>
        <p:spPr/>
        <p:txBody>
          <a:bodyPr>
            <a:normAutofit fontScale="92500" lnSpcReduction="20000"/>
          </a:bodyPr>
          <a:lstStyle/>
          <a:p>
            <a:r>
              <a:rPr lang="zh-TW" altLang="en-US" dirty="0"/>
              <a:t>電磁理論及發電</a:t>
            </a:r>
            <a:endParaRPr lang="en-US" altLang="zh-TW" dirty="0"/>
          </a:p>
          <a:p>
            <a:r>
              <a:rPr lang="en-US" altLang="zh-TW" dirty="0"/>
              <a:t>Electromagnetic theory and power generation</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9218" name="Picture 2"/>
          <p:cNvPicPr>
            <a:picLocks noGrp="1" noChangeAspect="1" noChangeArrowheads="1"/>
          </p:cNvPicPr>
          <p:nvPr>
            <p:ph idx="1"/>
          </p:nvPr>
        </p:nvPicPr>
        <p:blipFill>
          <a:blip r:embed="rId2" cstate="print"/>
          <a:srcRect/>
          <a:stretch>
            <a:fillRect/>
          </a:stretch>
        </p:blipFill>
        <p:spPr bwMode="auto">
          <a:xfrm>
            <a:off x="457200" y="1268760"/>
            <a:ext cx="8229600" cy="4530777"/>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10</a:t>
            </a:fld>
            <a:endParaRPr lang="zh-TW" altLang="en-US"/>
          </a:p>
        </p:txBody>
      </p:sp>
      <p:sp>
        <p:nvSpPr>
          <p:cNvPr id="3" name="TextBox 2">
            <a:extLst>
              <a:ext uri="{FF2B5EF4-FFF2-40B4-BE49-F238E27FC236}">
                <a16:creationId xmlns:a16="http://schemas.microsoft.com/office/drawing/2014/main" id="{39467E84-C950-4F2C-52FB-998B61A0DB17}"/>
              </a:ext>
            </a:extLst>
          </p:cNvPr>
          <p:cNvSpPr txBox="1"/>
          <p:nvPr/>
        </p:nvSpPr>
        <p:spPr>
          <a:xfrm>
            <a:off x="274301" y="3445621"/>
            <a:ext cx="868699" cy="369332"/>
          </a:xfrm>
          <a:prstGeom prst="rect">
            <a:avLst/>
          </a:prstGeom>
          <a:noFill/>
        </p:spPr>
        <p:txBody>
          <a:bodyPr wrap="none" rtlCol="0">
            <a:spAutoFit/>
          </a:bodyPr>
          <a:lstStyle/>
          <a:p>
            <a:r>
              <a:rPr lang="en-TW" dirty="0"/>
              <a:t>voltage</a:t>
            </a:r>
          </a:p>
        </p:txBody>
      </p:sp>
      <p:sp>
        <p:nvSpPr>
          <p:cNvPr id="6" name="TextBox 5">
            <a:extLst>
              <a:ext uri="{FF2B5EF4-FFF2-40B4-BE49-F238E27FC236}">
                <a16:creationId xmlns:a16="http://schemas.microsoft.com/office/drawing/2014/main" id="{7D263FF3-B895-C7FB-515D-F40F69C912BB}"/>
              </a:ext>
            </a:extLst>
          </p:cNvPr>
          <p:cNvSpPr txBox="1"/>
          <p:nvPr/>
        </p:nvSpPr>
        <p:spPr>
          <a:xfrm>
            <a:off x="449829" y="5209061"/>
            <a:ext cx="1386342" cy="369332"/>
          </a:xfrm>
          <a:prstGeom prst="rect">
            <a:avLst/>
          </a:prstGeom>
          <a:noFill/>
        </p:spPr>
        <p:txBody>
          <a:bodyPr wrap="none" rtlCol="0">
            <a:spAutoFit/>
          </a:bodyPr>
          <a:lstStyle/>
          <a:p>
            <a:r>
              <a:rPr lang="en-US" dirty="0"/>
              <a:t>R</a:t>
            </a:r>
            <a:r>
              <a:rPr lang="en-TW" dirty="0"/>
              <a:t>otation axis</a:t>
            </a:r>
          </a:p>
        </p:txBody>
      </p:sp>
      <p:sp>
        <p:nvSpPr>
          <p:cNvPr id="7" name="TextBox 6">
            <a:extLst>
              <a:ext uri="{FF2B5EF4-FFF2-40B4-BE49-F238E27FC236}">
                <a16:creationId xmlns:a16="http://schemas.microsoft.com/office/drawing/2014/main" id="{DB5F126B-84FB-B59D-D28D-46F54AD66E95}"/>
              </a:ext>
            </a:extLst>
          </p:cNvPr>
          <p:cNvSpPr txBox="1"/>
          <p:nvPr/>
        </p:nvSpPr>
        <p:spPr>
          <a:xfrm>
            <a:off x="3851920" y="928511"/>
            <a:ext cx="2171492" cy="369332"/>
          </a:xfrm>
          <a:prstGeom prst="rect">
            <a:avLst/>
          </a:prstGeom>
          <a:noFill/>
        </p:spPr>
        <p:txBody>
          <a:bodyPr wrap="none" rtlCol="0">
            <a:spAutoFit/>
          </a:bodyPr>
          <a:lstStyle/>
          <a:p>
            <a:r>
              <a:rPr lang="en-US" dirty="0"/>
              <a:t>C</a:t>
            </a:r>
            <a:r>
              <a:rPr lang="en-TW" dirty="0"/>
              <a:t>urrent carrying wire</a:t>
            </a:r>
          </a:p>
        </p:txBody>
      </p:sp>
      <p:sp>
        <p:nvSpPr>
          <p:cNvPr id="8" name="TextBox 7">
            <a:extLst>
              <a:ext uri="{FF2B5EF4-FFF2-40B4-BE49-F238E27FC236}">
                <a16:creationId xmlns:a16="http://schemas.microsoft.com/office/drawing/2014/main" id="{3FE90E4C-DF7A-3567-8DDE-5CDDA48F2891}"/>
              </a:ext>
            </a:extLst>
          </p:cNvPr>
          <p:cNvSpPr txBox="1"/>
          <p:nvPr/>
        </p:nvSpPr>
        <p:spPr>
          <a:xfrm>
            <a:off x="5627080" y="5203313"/>
            <a:ext cx="2373920" cy="369332"/>
          </a:xfrm>
          <a:prstGeom prst="rect">
            <a:avLst/>
          </a:prstGeom>
          <a:noFill/>
        </p:spPr>
        <p:txBody>
          <a:bodyPr wrap="none" rtlCol="0">
            <a:spAutoFit/>
          </a:bodyPr>
          <a:lstStyle/>
          <a:p>
            <a:r>
              <a:rPr lang="en-US" dirty="0"/>
              <a:t>I</a:t>
            </a:r>
            <a:r>
              <a:rPr lang="en-TW" dirty="0"/>
              <a:t>nduced voltage output</a:t>
            </a:r>
          </a:p>
        </p:txBody>
      </p:sp>
      <p:sp>
        <p:nvSpPr>
          <p:cNvPr id="9" name="TextBox 8">
            <a:extLst>
              <a:ext uri="{FF2B5EF4-FFF2-40B4-BE49-F238E27FC236}">
                <a16:creationId xmlns:a16="http://schemas.microsoft.com/office/drawing/2014/main" id="{9F9BEFC0-FF08-0130-02DE-95E2A67754A0}"/>
              </a:ext>
            </a:extLst>
          </p:cNvPr>
          <p:cNvSpPr txBox="1"/>
          <p:nvPr/>
        </p:nvSpPr>
        <p:spPr>
          <a:xfrm>
            <a:off x="2771800" y="4581128"/>
            <a:ext cx="1394934" cy="369332"/>
          </a:xfrm>
          <a:prstGeom prst="rect">
            <a:avLst/>
          </a:prstGeom>
          <a:noFill/>
        </p:spPr>
        <p:txBody>
          <a:bodyPr wrap="none" rtlCol="0">
            <a:spAutoFit/>
          </a:bodyPr>
          <a:lstStyle/>
          <a:p>
            <a:r>
              <a:rPr lang="en-US" dirty="0"/>
              <a:t>V</a:t>
            </a:r>
            <a:r>
              <a:rPr lang="en-TW" dirty="0"/>
              <a:t>oltage rings</a:t>
            </a:r>
          </a:p>
        </p:txBody>
      </p:sp>
      <p:sp>
        <p:nvSpPr>
          <p:cNvPr id="10" name="TextBox 9">
            <a:extLst>
              <a:ext uri="{FF2B5EF4-FFF2-40B4-BE49-F238E27FC236}">
                <a16:creationId xmlns:a16="http://schemas.microsoft.com/office/drawing/2014/main" id="{4CB1A195-3BE2-131B-3606-71DA4FBF5DF3}"/>
              </a:ext>
            </a:extLst>
          </p:cNvPr>
          <p:cNvSpPr txBox="1"/>
          <p:nvPr/>
        </p:nvSpPr>
        <p:spPr>
          <a:xfrm>
            <a:off x="1143000" y="2564904"/>
            <a:ext cx="1339021" cy="369332"/>
          </a:xfrm>
          <a:prstGeom prst="rect">
            <a:avLst/>
          </a:prstGeom>
          <a:noFill/>
        </p:spPr>
        <p:txBody>
          <a:bodyPr wrap="none" rtlCol="0">
            <a:spAutoFit/>
          </a:bodyPr>
          <a:lstStyle/>
          <a:p>
            <a:r>
              <a:rPr lang="en-US" dirty="0"/>
              <a:t>B</a:t>
            </a:r>
            <a:r>
              <a:rPr lang="en-TW" dirty="0"/>
              <a:t>rush plates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664956"/>
            <a:ext cx="6858000" cy="595536"/>
          </a:xfrm>
        </p:spPr>
        <p:txBody>
          <a:bodyPr>
            <a:normAutofit fontScale="90000"/>
          </a:bodyPr>
          <a:lstStyle/>
          <a:p>
            <a:r>
              <a:rPr lang="zh-TW" altLang="en-US" dirty="0"/>
              <a:t>圖 </a:t>
            </a:r>
            <a:r>
              <a:rPr lang="en-US" altLang="zh-TW" dirty="0"/>
              <a:t>11.8 </a:t>
            </a:r>
            <a:r>
              <a:rPr lang="zh-TW" altLang="en-US" dirty="0"/>
              <a:t>“</a:t>
            </a:r>
            <a:r>
              <a:rPr lang="en-US" altLang="zh-TW" dirty="0" err="1"/>
              <a:t>Motorhenge</a:t>
            </a:r>
            <a:r>
              <a:rPr lang="en-US" altLang="zh-TW" dirty="0"/>
              <a:t>”——</a:t>
            </a:r>
            <a:r>
              <a:rPr lang="zh-TW" altLang="en-US" dirty="0"/>
              <a:t>簡易 </a:t>
            </a:r>
            <a:r>
              <a:rPr lang="en-US" altLang="zh-TW" dirty="0"/>
              <a:t>DC </a:t>
            </a:r>
            <a:r>
              <a:rPr lang="zh-TW" altLang="en-US" dirty="0"/>
              <a:t>電動機製作。</a:t>
            </a:r>
          </a:p>
        </p:txBody>
      </p:sp>
      <p:pic>
        <p:nvPicPr>
          <p:cNvPr id="7171" name="Picture 3"/>
          <p:cNvPicPr>
            <a:picLocks noGrp="1" noChangeAspect="1" noChangeArrowheads="1"/>
          </p:cNvPicPr>
          <p:nvPr>
            <p:ph idx="1"/>
          </p:nvPr>
        </p:nvPicPr>
        <p:blipFill>
          <a:blip r:embed="rId2" cstate="print"/>
          <a:srcRect b="2887"/>
          <a:stretch>
            <a:fillRect/>
          </a:stretch>
        </p:blipFill>
        <p:spPr bwMode="auto">
          <a:xfrm>
            <a:off x="1422500" y="1341438"/>
            <a:ext cx="6298999" cy="4823866"/>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11</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04FC-851E-54B2-448D-DD4307568D24}"/>
              </a:ext>
            </a:extLst>
          </p:cNvPr>
          <p:cNvSpPr>
            <a:spLocks noGrp="1"/>
          </p:cNvSpPr>
          <p:nvPr>
            <p:ph type="title"/>
          </p:nvPr>
        </p:nvSpPr>
        <p:spPr/>
        <p:txBody>
          <a:bodyPr/>
          <a:lstStyle/>
          <a:p>
            <a:endParaRPr lang="en-TW"/>
          </a:p>
        </p:txBody>
      </p:sp>
      <p:pic>
        <p:nvPicPr>
          <p:cNvPr id="6" name="Content Placeholder 5">
            <a:extLst>
              <a:ext uri="{FF2B5EF4-FFF2-40B4-BE49-F238E27FC236}">
                <a16:creationId xmlns:a16="http://schemas.microsoft.com/office/drawing/2014/main" id="{D74F4BF5-20CB-9815-15C6-81FA97181BEF}"/>
              </a:ext>
            </a:extLst>
          </p:cNvPr>
          <p:cNvPicPr>
            <a:picLocks noGrp="1" noChangeAspect="1"/>
          </p:cNvPicPr>
          <p:nvPr>
            <p:ph idx="1"/>
          </p:nvPr>
        </p:nvPicPr>
        <p:blipFill>
          <a:blip r:embed="rId2"/>
          <a:stretch>
            <a:fillRect/>
          </a:stretch>
        </p:blipFill>
        <p:spPr>
          <a:xfrm>
            <a:off x="1818871" y="1123833"/>
            <a:ext cx="5472608" cy="5130571"/>
          </a:xfrm>
        </p:spPr>
      </p:pic>
      <p:sp>
        <p:nvSpPr>
          <p:cNvPr id="4" name="Date Placeholder 3">
            <a:extLst>
              <a:ext uri="{FF2B5EF4-FFF2-40B4-BE49-F238E27FC236}">
                <a16:creationId xmlns:a16="http://schemas.microsoft.com/office/drawing/2014/main" id="{7BD7B400-8AA8-AA27-F4C8-107BA7A59ACE}"/>
              </a:ext>
            </a:extLst>
          </p:cNvPr>
          <p:cNvSpPr>
            <a:spLocks noGrp="1"/>
          </p:cNvSpPr>
          <p:nvPr>
            <p:ph type="dt" sz="half" idx="10"/>
          </p:nvPr>
        </p:nvSpPr>
        <p:spPr/>
        <p:txBody>
          <a:bodyPr/>
          <a:lstStyle/>
          <a:p>
            <a:endParaRPr lang="zh-TW" altLang="en-US" dirty="0"/>
          </a:p>
        </p:txBody>
      </p:sp>
      <p:sp>
        <p:nvSpPr>
          <p:cNvPr id="5" name="Slide Number Placeholder 4">
            <a:extLst>
              <a:ext uri="{FF2B5EF4-FFF2-40B4-BE49-F238E27FC236}">
                <a16:creationId xmlns:a16="http://schemas.microsoft.com/office/drawing/2014/main" id="{577F6CC0-3A93-EEDA-CA4B-A01985A2348D}"/>
              </a:ext>
            </a:extLst>
          </p:cNvPr>
          <p:cNvSpPr>
            <a:spLocks noGrp="1"/>
          </p:cNvSpPr>
          <p:nvPr>
            <p:ph type="sldNum" sz="quarter" idx="12"/>
          </p:nvPr>
        </p:nvSpPr>
        <p:spPr/>
        <p:txBody>
          <a:bodyPr/>
          <a:lstStyle/>
          <a:p>
            <a:fld id="{08EE5728-927D-4899-8F57-AEB4512E7F76}" type="slidenum">
              <a:rPr lang="zh-TW" altLang="en-US" smtClean="0"/>
              <a:pPr/>
              <a:t>12</a:t>
            </a:fld>
            <a:endParaRPr lang="zh-TW" altLang="en-US"/>
          </a:p>
        </p:txBody>
      </p:sp>
      <p:sp>
        <p:nvSpPr>
          <p:cNvPr id="3" name="TextBox 2">
            <a:extLst>
              <a:ext uri="{FF2B5EF4-FFF2-40B4-BE49-F238E27FC236}">
                <a16:creationId xmlns:a16="http://schemas.microsoft.com/office/drawing/2014/main" id="{CD61EFA9-960C-DA3B-F190-E6B6B83C8D42}"/>
              </a:ext>
            </a:extLst>
          </p:cNvPr>
          <p:cNvSpPr txBox="1"/>
          <p:nvPr/>
        </p:nvSpPr>
        <p:spPr>
          <a:xfrm>
            <a:off x="595745" y="2576945"/>
            <a:ext cx="829073" cy="646331"/>
          </a:xfrm>
          <a:prstGeom prst="rect">
            <a:avLst/>
          </a:prstGeom>
          <a:noFill/>
        </p:spPr>
        <p:txBody>
          <a:bodyPr wrap="none" rtlCol="0">
            <a:spAutoFit/>
          </a:bodyPr>
          <a:lstStyle/>
          <a:p>
            <a:r>
              <a:rPr lang="en-US" dirty="0">
                <a:hlinkClick r:id="rId3"/>
              </a:rPr>
              <a:t>V</a:t>
            </a:r>
            <a:r>
              <a:rPr lang="en-TW" dirty="0">
                <a:hlinkClick r:id="rId3"/>
              </a:rPr>
              <a:t>ideo</a:t>
            </a:r>
            <a:endParaRPr lang="en-TW" dirty="0"/>
          </a:p>
          <a:p>
            <a:r>
              <a:rPr lang="en-TW" dirty="0"/>
              <a:t>~1 min</a:t>
            </a:r>
          </a:p>
        </p:txBody>
      </p:sp>
    </p:spTree>
    <p:extLst>
      <p:ext uri="{BB962C8B-B14F-4D97-AF65-F5344CB8AC3E}">
        <p14:creationId xmlns:p14="http://schemas.microsoft.com/office/powerpoint/2010/main" val="407439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E8B3C-5639-99A8-55E6-76CA350D4D06}"/>
              </a:ext>
            </a:extLst>
          </p:cNvPr>
          <p:cNvSpPr>
            <a:spLocks noGrp="1"/>
          </p:cNvSpPr>
          <p:nvPr>
            <p:ph type="title"/>
          </p:nvPr>
        </p:nvSpPr>
        <p:spPr/>
        <p:txBody>
          <a:bodyPr/>
          <a:lstStyle/>
          <a:p>
            <a:endParaRPr lang="en-TW"/>
          </a:p>
        </p:txBody>
      </p:sp>
      <p:sp>
        <p:nvSpPr>
          <p:cNvPr id="4" name="Date Placeholder 3">
            <a:extLst>
              <a:ext uri="{FF2B5EF4-FFF2-40B4-BE49-F238E27FC236}">
                <a16:creationId xmlns:a16="http://schemas.microsoft.com/office/drawing/2014/main" id="{7F84E6AC-BC73-7398-E24C-CA67D913DA7F}"/>
              </a:ext>
            </a:extLst>
          </p:cNvPr>
          <p:cNvSpPr>
            <a:spLocks noGrp="1"/>
          </p:cNvSpPr>
          <p:nvPr>
            <p:ph type="dt" sz="half" idx="10"/>
          </p:nvPr>
        </p:nvSpPr>
        <p:spPr/>
        <p:txBody>
          <a:bodyPr/>
          <a:lstStyle/>
          <a:p>
            <a:endParaRPr lang="zh-TW" altLang="en-US" dirty="0"/>
          </a:p>
        </p:txBody>
      </p:sp>
      <p:sp>
        <p:nvSpPr>
          <p:cNvPr id="5" name="Slide Number Placeholder 4">
            <a:extLst>
              <a:ext uri="{FF2B5EF4-FFF2-40B4-BE49-F238E27FC236}">
                <a16:creationId xmlns:a16="http://schemas.microsoft.com/office/drawing/2014/main" id="{E96E362B-A6C4-04DD-59FE-F8F70007487C}"/>
              </a:ext>
            </a:extLst>
          </p:cNvPr>
          <p:cNvSpPr>
            <a:spLocks noGrp="1"/>
          </p:cNvSpPr>
          <p:nvPr>
            <p:ph type="sldNum" sz="quarter" idx="12"/>
          </p:nvPr>
        </p:nvSpPr>
        <p:spPr/>
        <p:txBody>
          <a:bodyPr/>
          <a:lstStyle/>
          <a:p>
            <a:fld id="{08EE5728-927D-4899-8F57-AEB4512E7F76}" type="slidenum">
              <a:rPr lang="zh-TW" altLang="en-US" smtClean="0"/>
              <a:pPr/>
              <a:t>13</a:t>
            </a:fld>
            <a:endParaRPr lang="zh-TW" altLang="en-US"/>
          </a:p>
        </p:txBody>
      </p:sp>
      <p:pic>
        <p:nvPicPr>
          <p:cNvPr id="9" name="Content Placeholder 8">
            <a:extLst>
              <a:ext uri="{FF2B5EF4-FFF2-40B4-BE49-F238E27FC236}">
                <a16:creationId xmlns:a16="http://schemas.microsoft.com/office/drawing/2014/main" id="{E8FFF0AC-08FD-9160-CD97-FEC230D04556}"/>
              </a:ext>
            </a:extLst>
          </p:cNvPr>
          <p:cNvPicPr>
            <a:picLocks noGrp="1" noChangeAspect="1"/>
          </p:cNvPicPr>
          <p:nvPr>
            <p:ph idx="1"/>
          </p:nvPr>
        </p:nvPicPr>
        <p:blipFill>
          <a:blip r:embed="rId2"/>
          <a:stretch>
            <a:fillRect/>
          </a:stretch>
        </p:blipFill>
        <p:spPr>
          <a:xfrm>
            <a:off x="2292296" y="1429054"/>
            <a:ext cx="4455616" cy="4455616"/>
          </a:xfrm>
        </p:spPr>
      </p:pic>
    </p:spTree>
    <p:extLst>
      <p:ext uri="{BB962C8B-B14F-4D97-AF65-F5344CB8AC3E}">
        <p14:creationId xmlns:p14="http://schemas.microsoft.com/office/powerpoint/2010/main" val="161048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144095" y="1124744"/>
            <a:ext cx="8923475" cy="4104456"/>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14</a:t>
            </a:fld>
            <a:endParaRPr lang="zh-TW" altLang="en-US"/>
          </a:p>
        </p:txBody>
      </p:sp>
      <p:sp>
        <p:nvSpPr>
          <p:cNvPr id="3" name="TextBox 2">
            <a:extLst>
              <a:ext uri="{FF2B5EF4-FFF2-40B4-BE49-F238E27FC236}">
                <a16:creationId xmlns:a16="http://schemas.microsoft.com/office/drawing/2014/main" id="{949056BC-8A64-4023-28D2-6C2B56C79325}"/>
              </a:ext>
            </a:extLst>
          </p:cNvPr>
          <p:cNvSpPr txBox="1"/>
          <p:nvPr/>
        </p:nvSpPr>
        <p:spPr>
          <a:xfrm>
            <a:off x="2387748" y="5457110"/>
            <a:ext cx="4368504" cy="369332"/>
          </a:xfrm>
          <a:prstGeom prst="rect">
            <a:avLst/>
          </a:prstGeom>
          <a:noFill/>
        </p:spPr>
        <p:txBody>
          <a:bodyPr wrap="none" rtlCol="0">
            <a:spAutoFit/>
          </a:bodyPr>
          <a:lstStyle/>
          <a:p>
            <a:r>
              <a:rPr lang="en-TW" dirty="0"/>
              <a:t>A turbine is based on these simple principles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92500"/>
          </a:bodyPr>
          <a:lstStyle/>
          <a:p>
            <a:r>
              <a:rPr lang="zh-TW" altLang="en-US" dirty="0"/>
              <a:t>簡單複習電磁學的主要觀念包括如下：</a:t>
            </a:r>
          </a:p>
          <a:p>
            <a:pPr lvl="1"/>
            <a:r>
              <a:rPr lang="zh-TW" altLang="en-US" dirty="0"/>
              <a:t>載有電流的導線會產生磁場。</a:t>
            </a:r>
          </a:p>
          <a:p>
            <a:pPr lvl="1"/>
            <a:r>
              <a:rPr lang="zh-TW" altLang="en-US" dirty="0"/>
              <a:t>載有電流的導線在磁場裡會受到一作用力 </a:t>
            </a:r>
            <a:r>
              <a:rPr lang="en-US" altLang="zh-TW" dirty="0"/>
              <a:t>(</a:t>
            </a:r>
            <a:r>
              <a:rPr lang="zh-TW" altLang="en-US" dirty="0"/>
              <a:t>如電動機情形</a:t>
            </a:r>
            <a:r>
              <a:rPr lang="en-US" altLang="zh-TW" dirty="0"/>
              <a:t>)</a:t>
            </a:r>
            <a:r>
              <a:rPr lang="zh-TW" altLang="en-US" dirty="0"/>
              <a:t>。相同的，帶電質點當它以一適當方向在磁場裡行進，也會受到一作用力。</a:t>
            </a:r>
          </a:p>
          <a:p>
            <a:pPr lvl="1"/>
            <a:r>
              <a:rPr lang="zh-TW" altLang="en-US" dirty="0"/>
              <a:t>一導體在電場裡移動時，其端點間將產生感應電壓 </a:t>
            </a:r>
            <a:r>
              <a:rPr lang="en-US" altLang="zh-TW" dirty="0"/>
              <a:t>(</a:t>
            </a:r>
            <a:r>
              <a:rPr lang="zh-TW" altLang="en-US" dirty="0"/>
              <a:t>如發電機情形</a:t>
            </a:r>
            <a:r>
              <a:rPr lang="en-US" altLang="zh-TW" dirty="0"/>
              <a:t>)</a:t>
            </a:r>
            <a:r>
              <a:rPr lang="zh-TW" altLang="en-US" dirty="0"/>
              <a:t>。</a:t>
            </a:r>
            <a:endParaRPr lang="en-US" altLang="zh-TW" dirty="0"/>
          </a:p>
          <a:p>
            <a:pPr lvl="1"/>
            <a:r>
              <a:rPr lang="en-US" altLang="zh-TW" dirty="0"/>
              <a:t>A brief review of the main concepts of electromagnetism includes the following:</a:t>
            </a:r>
          </a:p>
          <a:p>
            <a:pPr lvl="1"/>
            <a:r>
              <a:rPr lang="en-US" altLang="zh-TW" dirty="0"/>
              <a:t>A wire carrying an electric current creates a magnetic field.</a:t>
            </a:r>
          </a:p>
          <a:p>
            <a:pPr lvl="1"/>
            <a:r>
              <a:rPr lang="en-US" altLang="zh-TW" dirty="0"/>
              <a:t>A wire carrying current will experience a force in a magnetic field (as in the case of an electric motor). Similarly, a charged particle will also experience a force when it travels in a magnetic field in an appropriate direction.</a:t>
            </a:r>
          </a:p>
          <a:p>
            <a:pPr lvl="1"/>
            <a:r>
              <a:rPr lang="en-US" altLang="zh-TW" dirty="0"/>
              <a:t>When a conductor moves in an electric field, a voltage will be induced between its endpoints (as in the case of a generator).</a:t>
            </a:r>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1" y="620688"/>
            <a:ext cx="6858000" cy="595536"/>
          </a:xfrm>
        </p:spPr>
        <p:txBody>
          <a:bodyPr>
            <a:normAutofit fontScale="90000"/>
          </a:bodyPr>
          <a:lstStyle/>
          <a:p>
            <a:r>
              <a:rPr lang="zh-TW" altLang="en-US" dirty="0">
                <a:solidFill>
                  <a:schemeClr val="tx2"/>
                </a:solidFill>
              </a:rPr>
              <a:t>電能的傳輸</a:t>
            </a:r>
            <a:r>
              <a:rPr lang="en-US" altLang="zh-TW" dirty="0">
                <a:solidFill>
                  <a:schemeClr val="tx2"/>
                </a:solidFill>
              </a:rPr>
              <a:t>transmission of electrical energy</a:t>
            </a:r>
            <a:endParaRPr lang="zh-TW" altLang="en-US" dirty="0">
              <a:solidFill>
                <a:schemeClr val="tx2"/>
              </a:solidFill>
            </a:endParaRPr>
          </a:p>
        </p:txBody>
      </p:sp>
      <p:pic>
        <p:nvPicPr>
          <p:cNvPr id="11266" name="Picture 2"/>
          <p:cNvPicPr>
            <a:picLocks noGrp="1" noChangeAspect="1" noChangeArrowheads="1"/>
          </p:cNvPicPr>
          <p:nvPr>
            <p:ph idx="1"/>
          </p:nvPr>
        </p:nvPicPr>
        <p:blipFill>
          <a:blip r:embed="rId2" cstate="print"/>
          <a:stretch>
            <a:fillRect/>
          </a:stretch>
        </p:blipFill>
        <p:spPr bwMode="auto">
          <a:xfrm>
            <a:off x="179387" y="1403496"/>
            <a:ext cx="8785225" cy="5010788"/>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16</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489248"/>
            <a:ext cx="6858000" cy="595536"/>
          </a:xfrm>
        </p:spPr>
        <p:txBody>
          <a:bodyPr>
            <a:normAutofit fontScale="90000"/>
          </a:bodyPr>
          <a:lstStyle/>
          <a:p>
            <a:r>
              <a:rPr lang="zh-TW" altLang="en-US" dirty="0">
                <a:solidFill>
                  <a:schemeClr val="tx2"/>
                </a:solidFill>
              </a:rPr>
              <a:t>變壓器：電壓轉換器</a:t>
            </a:r>
            <a:br>
              <a:rPr lang="en-US" altLang="zh-TW" dirty="0">
                <a:solidFill>
                  <a:schemeClr val="tx2"/>
                </a:solidFill>
              </a:rPr>
            </a:br>
            <a:r>
              <a:rPr lang="en-US" altLang="zh-TW" dirty="0">
                <a:solidFill>
                  <a:schemeClr val="tx2"/>
                </a:solidFill>
              </a:rPr>
              <a:t>Transformer: voltage converter</a:t>
            </a:r>
            <a:endParaRPr lang="zh-TW" altLang="en-US" dirty="0">
              <a:solidFill>
                <a:schemeClr val="tx2"/>
              </a:solidFill>
            </a:endParaRPr>
          </a:p>
        </p:txBody>
      </p:sp>
      <p:sp>
        <p:nvSpPr>
          <p:cNvPr id="3" name="內容版面配置區 2"/>
          <p:cNvSpPr>
            <a:spLocks noGrp="1"/>
          </p:cNvSpPr>
          <p:nvPr>
            <p:ph idx="1"/>
          </p:nvPr>
        </p:nvSpPr>
        <p:spPr>
          <a:xfrm>
            <a:off x="179512" y="1484784"/>
            <a:ext cx="8784976" cy="3384376"/>
          </a:xfrm>
        </p:spPr>
        <p:txBody>
          <a:bodyPr>
            <a:normAutofit fontScale="85000" lnSpcReduction="20000"/>
          </a:bodyPr>
          <a:lstStyle/>
          <a:p>
            <a:r>
              <a:rPr lang="zh-TW" altLang="en-US" dirty="0"/>
              <a:t>避免過多損失的方法之一即是增高傳輸電壓 </a:t>
            </a:r>
            <a:r>
              <a:rPr lang="en-US" altLang="zh-TW" dirty="0"/>
              <a:t>(</a:t>
            </a:r>
            <a:r>
              <a:rPr lang="zh-TW" altLang="en-US" dirty="0"/>
              <a:t>另一種方法是使用超導體線路來消除線路的電阻</a:t>
            </a:r>
            <a:r>
              <a:rPr lang="en-US" altLang="zh-TW" dirty="0"/>
              <a:t>)</a:t>
            </a:r>
            <a:r>
              <a:rPr lang="zh-TW" altLang="en-US" dirty="0"/>
              <a:t>。</a:t>
            </a:r>
            <a:endParaRPr lang="en-US" altLang="zh-TW" dirty="0"/>
          </a:p>
          <a:p>
            <a:endParaRPr lang="en-US" altLang="zh-TW" dirty="0"/>
          </a:p>
          <a:p>
            <a:r>
              <a:rPr lang="zh-TW" altLang="en-US" dirty="0"/>
              <a:t>如欲改變或將電壓值調高或降低，一般可使用</a:t>
            </a:r>
            <a:r>
              <a:rPr lang="zh-TW" altLang="en-US" dirty="0">
                <a:solidFill>
                  <a:schemeClr val="accent3"/>
                </a:solidFill>
              </a:rPr>
              <a:t>變壓器 </a:t>
            </a:r>
            <a:r>
              <a:rPr lang="en-US" altLang="zh-TW" dirty="0">
                <a:solidFill>
                  <a:schemeClr val="accent3"/>
                </a:solidFill>
              </a:rPr>
              <a:t>(transformer)</a:t>
            </a:r>
            <a:r>
              <a:rPr lang="zh-TW" altLang="en-US" dirty="0"/>
              <a:t>，其動作原理是由法拉第感應定律推導出來。</a:t>
            </a:r>
            <a:endParaRPr lang="en-US" altLang="zh-TW" dirty="0"/>
          </a:p>
          <a:p>
            <a:r>
              <a:rPr lang="en-US" altLang="zh-TW" dirty="0"/>
              <a:t>One way to avoid excessive losses is to increase the transmission voltage (another way is to use superconducting lines to eliminate the resistance of the lines).</a:t>
            </a:r>
          </a:p>
          <a:p>
            <a:endParaRPr lang="en-US" altLang="zh-TW" dirty="0"/>
          </a:p>
          <a:p>
            <a:r>
              <a:rPr lang="en-US" altLang="zh-TW" dirty="0"/>
              <a:t>If you want to change or adjust the voltage value higher or lower, you can generally use a transformer. Its operating principle is derived from Faraday's law of induction.</a:t>
            </a:r>
            <a:endParaRPr lang="zh-TW" altLang="en-US" dirty="0"/>
          </a:p>
          <a:p>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17</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1578496" y="4796031"/>
            <a:ext cx="5987008" cy="1684921"/>
          </a:xfrm>
          <a:prstGeom prst="rect">
            <a:avLst/>
          </a:prstGeom>
          <a:noFill/>
          <a:ln w="9525">
            <a:noFill/>
            <a:miter lim="800000"/>
            <a:headEnd/>
            <a:tailEnd/>
          </a:ln>
        </p:spPr>
      </p:pic>
      <p:sp>
        <p:nvSpPr>
          <p:cNvPr id="7" name="TextBox 6">
            <a:extLst>
              <a:ext uri="{FF2B5EF4-FFF2-40B4-BE49-F238E27FC236}">
                <a16:creationId xmlns:a16="http://schemas.microsoft.com/office/drawing/2014/main" id="{06DE3438-98ED-EB19-E3B2-15B93E34D5E8}"/>
              </a:ext>
            </a:extLst>
          </p:cNvPr>
          <p:cNvSpPr txBox="1"/>
          <p:nvPr/>
        </p:nvSpPr>
        <p:spPr>
          <a:xfrm>
            <a:off x="1763688" y="5269160"/>
            <a:ext cx="1115755" cy="369332"/>
          </a:xfrm>
          <a:prstGeom prst="rect">
            <a:avLst/>
          </a:prstGeom>
          <a:noFill/>
        </p:spPr>
        <p:txBody>
          <a:bodyPr wrap="none" rtlCol="0">
            <a:spAutoFit/>
          </a:bodyPr>
          <a:lstStyle/>
          <a:p>
            <a:r>
              <a:rPr lang="en-TW" dirty="0"/>
              <a:t>AC source</a:t>
            </a:r>
          </a:p>
        </p:txBody>
      </p:sp>
      <p:sp>
        <p:nvSpPr>
          <p:cNvPr id="8" name="TextBox 7">
            <a:extLst>
              <a:ext uri="{FF2B5EF4-FFF2-40B4-BE49-F238E27FC236}">
                <a16:creationId xmlns:a16="http://schemas.microsoft.com/office/drawing/2014/main" id="{67BC7CDB-8259-5AC2-6B1A-658709D9F148}"/>
              </a:ext>
            </a:extLst>
          </p:cNvPr>
          <p:cNvSpPr txBox="1"/>
          <p:nvPr/>
        </p:nvSpPr>
        <p:spPr>
          <a:xfrm>
            <a:off x="6140931" y="5084494"/>
            <a:ext cx="1684757" cy="369332"/>
          </a:xfrm>
          <a:prstGeom prst="rect">
            <a:avLst/>
          </a:prstGeom>
          <a:noFill/>
        </p:spPr>
        <p:txBody>
          <a:bodyPr wrap="none" rtlCol="0">
            <a:spAutoFit/>
          </a:bodyPr>
          <a:lstStyle/>
          <a:p>
            <a:r>
              <a:rPr lang="en-US" dirty="0"/>
              <a:t>I</a:t>
            </a:r>
            <a:r>
              <a:rPr lang="en-TW" dirty="0"/>
              <a:t>nduced current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457200" y="1268760"/>
            <a:ext cx="8229600" cy="4513006"/>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18</a:t>
            </a:fld>
            <a:endParaRPr lang="zh-TW" altLang="en-US"/>
          </a:p>
        </p:txBody>
      </p:sp>
      <p:sp>
        <p:nvSpPr>
          <p:cNvPr id="3" name="TextBox 2">
            <a:extLst>
              <a:ext uri="{FF2B5EF4-FFF2-40B4-BE49-F238E27FC236}">
                <a16:creationId xmlns:a16="http://schemas.microsoft.com/office/drawing/2014/main" id="{A7871941-0184-1C7C-B91E-4505D56E1654}"/>
              </a:ext>
            </a:extLst>
          </p:cNvPr>
          <p:cNvSpPr txBox="1"/>
          <p:nvPr/>
        </p:nvSpPr>
        <p:spPr>
          <a:xfrm>
            <a:off x="2267744" y="2852936"/>
            <a:ext cx="919995" cy="369332"/>
          </a:xfrm>
          <a:prstGeom prst="rect">
            <a:avLst/>
          </a:prstGeom>
          <a:noFill/>
        </p:spPr>
        <p:txBody>
          <a:bodyPr wrap="none" rtlCol="0">
            <a:spAutoFit/>
          </a:bodyPr>
          <a:lstStyle/>
          <a:p>
            <a:r>
              <a:rPr lang="en-TW" dirty="0"/>
              <a:t>primary</a:t>
            </a:r>
          </a:p>
        </p:txBody>
      </p:sp>
      <p:sp>
        <p:nvSpPr>
          <p:cNvPr id="6" name="TextBox 5">
            <a:extLst>
              <a:ext uri="{FF2B5EF4-FFF2-40B4-BE49-F238E27FC236}">
                <a16:creationId xmlns:a16="http://schemas.microsoft.com/office/drawing/2014/main" id="{B67C58DC-DB39-7DB0-C01C-C82BB27470A9}"/>
              </a:ext>
            </a:extLst>
          </p:cNvPr>
          <p:cNvSpPr txBox="1"/>
          <p:nvPr/>
        </p:nvSpPr>
        <p:spPr>
          <a:xfrm>
            <a:off x="5868144" y="2852936"/>
            <a:ext cx="1147302" cy="369332"/>
          </a:xfrm>
          <a:prstGeom prst="rect">
            <a:avLst/>
          </a:prstGeom>
          <a:noFill/>
        </p:spPr>
        <p:txBody>
          <a:bodyPr wrap="none" rtlCol="0">
            <a:spAutoFit/>
          </a:bodyPr>
          <a:lstStyle/>
          <a:p>
            <a:r>
              <a:rPr lang="en-TW" dirty="0"/>
              <a:t>secondary</a:t>
            </a:r>
          </a:p>
        </p:txBody>
      </p:sp>
      <p:sp>
        <p:nvSpPr>
          <p:cNvPr id="7" name="TextBox 6">
            <a:extLst>
              <a:ext uri="{FF2B5EF4-FFF2-40B4-BE49-F238E27FC236}">
                <a16:creationId xmlns:a16="http://schemas.microsoft.com/office/drawing/2014/main" id="{16DDAF5D-3D14-299A-D577-9D23C89FAC2B}"/>
              </a:ext>
            </a:extLst>
          </p:cNvPr>
          <p:cNvSpPr txBox="1"/>
          <p:nvPr/>
        </p:nvSpPr>
        <p:spPr>
          <a:xfrm>
            <a:off x="6256207" y="4806444"/>
            <a:ext cx="919995" cy="369332"/>
          </a:xfrm>
          <a:prstGeom prst="rect">
            <a:avLst/>
          </a:prstGeom>
          <a:noFill/>
        </p:spPr>
        <p:txBody>
          <a:bodyPr wrap="none" rtlCol="0">
            <a:spAutoFit/>
          </a:bodyPr>
          <a:lstStyle/>
          <a:p>
            <a:r>
              <a:rPr lang="en-TW" dirty="0"/>
              <a:t>primary</a:t>
            </a:r>
          </a:p>
        </p:txBody>
      </p:sp>
      <p:sp>
        <p:nvSpPr>
          <p:cNvPr id="8" name="TextBox 7">
            <a:extLst>
              <a:ext uri="{FF2B5EF4-FFF2-40B4-BE49-F238E27FC236}">
                <a16:creationId xmlns:a16="http://schemas.microsoft.com/office/drawing/2014/main" id="{B6638F2D-9D66-44FC-0316-62FD5F87E29F}"/>
              </a:ext>
            </a:extLst>
          </p:cNvPr>
          <p:cNvSpPr txBox="1"/>
          <p:nvPr/>
        </p:nvSpPr>
        <p:spPr>
          <a:xfrm>
            <a:off x="6273572" y="4303570"/>
            <a:ext cx="1147302" cy="369332"/>
          </a:xfrm>
          <a:prstGeom prst="rect">
            <a:avLst/>
          </a:prstGeom>
          <a:noFill/>
        </p:spPr>
        <p:txBody>
          <a:bodyPr wrap="none" rtlCol="0">
            <a:spAutoFit/>
          </a:bodyPr>
          <a:lstStyle/>
          <a:p>
            <a:r>
              <a:rPr lang="en-TW" dirty="0"/>
              <a:t>secondary</a:t>
            </a:r>
          </a:p>
        </p:txBody>
      </p:sp>
      <p:sp>
        <p:nvSpPr>
          <p:cNvPr id="9" name="TextBox 8">
            <a:extLst>
              <a:ext uri="{FF2B5EF4-FFF2-40B4-BE49-F238E27FC236}">
                <a16:creationId xmlns:a16="http://schemas.microsoft.com/office/drawing/2014/main" id="{E0D65472-FD7D-1ECA-2BBF-FF03F4B14F24}"/>
              </a:ext>
            </a:extLst>
          </p:cNvPr>
          <p:cNvSpPr txBox="1"/>
          <p:nvPr/>
        </p:nvSpPr>
        <p:spPr>
          <a:xfrm>
            <a:off x="2516794" y="4806444"/>
            <a:ext cx="1679819" cy="369332"/>
          </a:xfrm>
          <a:prstGeom prst="rect">
            <a:avLst/>
          </a:prstGeom>
          <a:noFill/>
        </p:spPr>
        <p:txBody>
          <a:bodyPr wrap="none" rtlCol="0">
            <a:spAutoFit/>
          </a:bodyPr>
          <a:lstStyle/>
          <a:p>
            <a:r>
              <a:rPr lang="en-US" dirty="0"/>
              <a:t>I</a:t>
            </a:r>
            <a:r>
              <a:rPr lang="en-TW" dirty="0"/>
              <a:t>nduced voltage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19</a:t>
            </a:fld>
            <a:endParaRPr lang="zh-TW" altLang="en-US"/>
          </a:p>
        </p:txBody>
      </p:sp>
      <p:pic>
        <p:nvPicPr>
          <p:cNvPr id="14338" name="Picture 2"/>
          <p:cNvPicPr>
            <a:picLocks noChangeAspect="1" noChangeArrowheads="1"/>
          </p:cNvPicPr>
          <p:nvPr/>
        </p:nvPicPr>
        <p:blipFill>
          <a:blip r:embed="rId2" cstate="print"/>
          <a:srcRect/>
          <a:stretch>
            <a:fillRect/>
          </a:stretch>
        </p:blipFill>
        <p:spPr bwMode="auto">
          <a:xfrm>
            <a:off x="2915816" y="1556792"/>
            <a:ext cx="3373755" cy="580073"/>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2843808" y="2780928"/>
            <a:ext cx="3413760" cy="546735"/>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1547664" y="4005064"/>
            <a:ext cx="6094095" cy="1106805"/>
          </a:xfrm>
          <a:prstGeom prst="rect">
            <a:avLst/>
          </a:prstGeom>
          <a:noFill/>
          <a:ln w="9525">
            <a:noFill/>
            <a:miter lim="800000"/>
            <a:headEnd/>
            <a:tailEnd/>
          </a:ln>
        </p:spPr>
      </p:pic>
      <p:sp>
        <p:nvSpPr>
          <p:cNvPr id="6" name="TextBox 5">
            <a:extLst>
              <a:ext uri="{FF2B5EF4-FFF2-40B4-BE49-F238E27FC236}">
                <a16:creationId xmlns:a16="http://schemas.microsoft.com/office/drawing/2014/main" id="{5DFB846F-737B-30BB-AC47-F44002841487}"/>
              </a:ext>
            </a:extLst>
          </p:cNvPr>
          <p:cNvSpPr txBox="1"/>
          <p:nvPr/>
        </p:nvSpPr>
        <p:spPr>
          <a:xfrm>
            <a:off x="2521386" y="2272226"/>
            <a:ext cx="4162614" cy="369332"/>
          </a:xfrm>
          <a:prstGeom prst="rect">
            <a:avLst/>
          </a:prstGeom>
          <a:noFill/>
        </p:spPr>
        <p:txBody>
          <a:bodyPr wrap="none" rtlCol="0">
            <a:spAutoFit/>
          </a:bodyPr>
          <a:lstStyle/>
          <a:p>
            <a:r>
              <a:rPr lang="en-TW" dirty="0"/>
              <a:t>The power is maintained in the calculation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ja-JP" altLang="en-US"/>
              <a:t>磁場線</a:t>
            </a:r>
            <a:r>
              <a:rPr lang="en-US" altLang="ja-JP" dirty="0"/>
              <a:t> </a:t>
            </a:r>
            <a:r>
              <a:rPr lang="en-US" altLang="zh-TW" dirty="0"/>
              <a:t>Magnetic field lines</a:t>
            </a:r>
            <a:endParaRPr lang="zh-TW" alt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57200" y="1484784"/>
            <a:ext cx="8229600" cy="3218640"/>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5362" name="Picture 2"/>
          <p:cNvPicPr>
            <a:picLocks noGrp="1" noChangeAspect="1" noChangeArrowheads="1"/>
          </p:cNvPicPr>
          <p:nvPr>
            <p:ph idx="1"/>
          </p:nvPr>
        </p:nvPicPr>
        <p:blipFill>
          <a:blip r:embed="rId3" cstate="print"/>
          <a:srcRect/>
          <a:stretch>
            <a:fillRect/>
          </a:stretch>
        </p:blipFill>
        <p:spPr bwMode="auto">
          <a:xfrm>
            <a:off x="457200" y="1196752"/>
            <a:ext cx="8229600" cy="4535542"/>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20</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5362" name="Picture 2"/>
          <p:cNvPicPr>
            <a:picLocks noGrp="1" noChangeAspect="1" noChangeArrowheads="1"/>
          </p:cNvPicPr>
          <p:nvPr>
            <p:ph idx="1"/>
          </p:nvPr>
        </p:nvPicPr>
        <p:blipFill>
          <a:blip r:embed="rId2" cstate="print"/>
          <a:srcRect/>
          <a:stretch>
            <a:fillRect/>
          </a:stretch>
        </p:blipFill>
        <p:spPr bwMode="auto">
          <a:xfrm>
            <a:off x="457200" y="1196752"/>
            <a:ext cx="8229600" cy="4535542"/>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21</a:t>
            </a:fld>
            <a:endParaRPr lang="zh-TW" altLang="en-US"/>
          </a:p>
        </p:txBody>
      </p:sp>
      <p:sp>
        <p:nvSpPr>
          <p:cNvPr id="3" name="TextBox 2">
            <a:extLst>
              <a:ext uri="{FF2B5EF4-FFF2-40B4-BE49-F238E27FC236}">
                <a16:creationId xmlns:a16="http://schemas.microsoft.com/office/drawing/2014/main" id="{14D11B9E-E026-A640-D579-645663F4A67B}"/>
              </a:ext>
            </a:extLst>
          </p:cNvPr>
          <p:cNvSpPr txBox="1"/>
          <p:nvPr/>
        </p:nvSpPr>
        <p:spPr>
          <a:xfrm>
            <a:off x="563823" y="1606435"/>
            <a:ext cx="7824602" cy="1200329"/>
          </a:xfrm>
          <a:prstGeom prst="rect">
            <a:avLst/>
          </a:prstGeom>
          <a:solidFill>
            <a:schemeClr val="bg1"/>
          </a:solidFill>
        </p:spPr>
        <p:txBody>
          <a:bodyPr wrap="square" rtlCol="0">
            <a:spAutoFit/>
          </a:bodyPr>
          <a:lstStyle/>
          <a:p>
            <a:r>
              <a:rPr lang="en-TW" dirty="0"/>
              <a:t>An electric field generates 1000 MW, 24000 V. If this power were transmitted by 36,000 V, what is the conversion factor for the transformer? How much current is transmitted at this voltage?</a:t>
            </a:r>
          </a:p>
          <a:p>
            <a:endParaRPr lang="en-TW" dirty="0"/>
          </a:p>
        </p:txBody>
      </p:sp>
      <p:sp>
        <p:nvSpPr>
          <p:cNvPr id="6" name="TextBox 5">
            <a:extLst>
              <a:ext uri="{FF2B5EF4-FFF2-40B4-BE49-F238E27FC236}">
                <a16:creationId xmlns:a16="http://schemas.microsoft.com/office/drawing/2014/main" id="{8E6170FD-534F-F6F6-8BB5-B12E10F08C90}"/>
              </a:ext>
            </a:extLst>
          </p:cNvPr>
          <p:cNvSpPr txBox="1"/>
          <p:nvPr/>
        </p:nvSpPr>
        <p:spPr>
          <a:xfrm>
            <a:off x="755576" y="4365104"/>
            <a:ext cx="2466703" cy="369332"/>
          </a:xfrm>
          <a:prstGeom prst="rect">
            <a:avLst/>
          </a:prstGeom>
          <a:solidFill>
            <a:schemeClr val="bg1"/>
          </a:solidFill>
        </p:spPr>
        <p:txBody>
          <a:bodyPr wrap="square" rtlCol="0">
            <a:spAutoFit/>
          </a:bodyPr>
          <a:lstStyle/>
          <a:p>
            <a:r>
              <a:rPr lang="en-TW" dirty="0"/>
              <a:t>T</a:t>
            </a:r>
            <a:r>
              <a:rPr lang="en-US" dirty="0"/>
              <a:t>h</a:t>
            </a:r>
            <a:r>
              <a:rPr lang="en-TW" dirty="0"/>
              <a:t>e power is 1000 MW.</a:t>
            </a:r>
          </a:p>
        </p:txBody>
      </p:sp>
      <p:sp>
        <p:nvSpPr>
          <p:cNvPr id="7" name="TextBox 6">
            <a:extLst>
              <a:ext uri="{FF2B5EF4-FFF2-40B4-BE49-F238E27FC236}">
                <a16:creationId xmlns:a16="http://schemas.microsoft.com/office/drawing/2014/main" id="{E0E87BE7-F595-D601-B547-4481715C15EE}"/>
              </a:ext>
            </a:extLst>
          </p:cNvPr>
          <p:cNvSpPr txBox="1"/>
          <p:nvPr/>
        </p:nvSpPr>
        <p:spPr>
          <a:xfrm>
            <a:off x="4135181" y="4365104"/>
            <a:ext cx="873637" cy="369332"/>
          </a:xfrm>
          <a:prstGeom prst="rect">
            <a:avLst/>
          </a:prstGeom>
          <a:solidFill>
            <a:schemeClr val="bg1"/>
          </a:solidFill>
        </p:spPr>
        <p:txBody>
          <a:bodyPr wrap="none" rtlCol="0">
            <a:spAutoFit/>
          </a:bodyPr>
          <a:lstStyle/>
          <a:p>
            <a:r>
              <a:rPr lang="en-TW" dirty="0"/>
              <a:t>current</a:t>
            </a:r>
          </a:p>
        </p:txBody>
      </p:sp>
    </p:spTree>
    <p:extLst>
      <p:ext uri="{BB962C8B-B14F-4D97-AF65-F5344CB8AC3E}">
        <p14:creationId xmlns:p14="http://schemas.microsoft.com/office/powerpoint/2010/main" val="250216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6386" name="Picture 2"/>
          <p:cNvPicPr>
            <a:picLocks noGrp="1" noChangeAspect="1" noChangeArrowheads="1"/>
          </p:cNvPicPr>
          <p:nvPr>
            <p:ph idx="1"/>
          </p:nvPr>
        </p:nvPicPr>
        <p:blipFill>
          <a:blip r:embed="rId2" cstate="print"/>
          <a:srcRect/>
          <a:stretch>
            <a:fillRect/>
          </a:stretch>
        </p:blipFill>
        <p:spPr bwMode="auto">
          <a:xfrm>
            <a:off x="457200" y="472981"/>
            <a:ext cx="8229600" cy="5551675"/>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7410" name="Picture 2"/>
          <p:cNvPicPr>
            <a:picLocks noGrp="1" noChangeAspect="1" noChangeArrowheads="1"/>
          </p:cNvPicPr>
          <p:nvPr>
            <p:ph idx="1"/>
          </p:nvPr>
        </p:nvPicPr>
        <p:blipFill>
          <a:blip r:embed="rId2" cstate="print"/>
          <a:srcRect/>
          <a:stretch>
            <a:fillRect/>
          </a:stretch>
        </p:blipFill>
        <p:spPr bwMode="auto">
          <a:xfrm>
            <a:off x="457200" y="558236"/>
            <a:ext cx="8229600" cy="5452603"/>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23</a:t>
            </a:fld>
            <a:endParaRPr lang="zh-TW" altLang="en-US"/>
          </a:p>
        </p:txBody>
      </p:sp>
      <p:sp>
        <p:nvSpPr>
          <p:cNvPr id="3" name="TextBox 2">
            <a:extLst>
              <a:ext uri="{FF2B5EF4-FFF2-40B4-BE49-F238E27FC236}">
                <a16:creationId xmlns:a16="http://schemas.microsoft.com/office/drawing/2014/main" id="{084821FE-0947-23EB-FB56-BF0226A230A9}"/>
              </a:ext>
            </a:extLst>
          </p:cNvPr>
          <p:cNvSpPr txBox="1"/>
          <p:nvPr/>
        </p:nvSpPr>
        <p:spPr>
          <a:xfrm>
            <a:off x="755576" y="2060848"/>
            <a:ext cx="1313116" cy="369332"/>
          </a:xfrm>
          <a:prstGeom prst="rect">
            <a:avLst/>
          </a:prstGeom>
          <a:noFill/>
        </p:spPr>
        <p:txBody>
          <a:bodyPr wrap="none" rtlCol="0">
            <a:spAutoFit/>
          </a:bodyPr>
          <a:lstStyle/>
          <a:p>
            <a:r>
              <a:rPr lang="en-US" dirty="0"/>
              <a:t>P</a:t>
            </a:r>
            <a:r>
              <a:rPr lang="en-TW" dirty="0"/>
              <a:t>ower plant</a:t>
            </a:r>
          </a:p>
        </p:txBody>
      </p:sp>
      <p:sp>
        <p:nvSpPr>
          <p:cNvPr id="6" name="TextBox 5">
            <a:extLst>
              <a:ext uri="{FF2B5EF4-FFF2-40B4-BE49-F238E27FC236}">
                <a16:creationId xmlns:a16="http://schemas.microsoft.com/office/drawing/2014/main" id="{E9FE90CA-D244-4761-9C52-583F0CA54D46}"/>
              </a:ext>
            </a:extLst>
          </p:cNvPr>
          <p:cNvSpPr txBox="1"/>
          <p:nvPr/>
        </p:nvSpPr>
        <p:spPr>
          <a:xfrm>
            <a:off x="2195736" y="2636912"/>
            <a:ext cx="2620717" cy="369332"/>
          </a:xfrm>
          <a:prstGeom prst="rect">
            <a:avLst/>
          </a:prstGeom>
          <a:noFill/>
        </p:spPr>
        <p:txBody>
          <a:bodyPr wrap="none" rtlCol="0">
            <a:spAutoFit/>
          </a:bodyPr>
          <a:lstStyle/>
          <a:p>
            <a:r>
              <a:rPr lang="en-TW" dirty="0"/>
              <a:t>Upconverting transformer</a:t>
            </a:r>
          </a:p>
        </p:txBody>
      </p:sp>
      <p:sp>
        <p:nvSpPr>
          <p:cNvPr id="7" name="TextBox 6">
            <a:extLst>
              <a:ext uri="{FF2B5EF4-FFF2-40B4-BE49-F238E27FC236}">
                <a16:creationId xmlns:a16="http://schemas.microsoft.com/office/drawing/2014/main" id="{D26F400B-B9B4-C9C7-C36A-261AE662863C}"/>
              </a:ext>
            </a:extLst>
          </p:cNvPr>
          <p:cNvSpPr txBox="1"/>
          <p:nvPr/>
        </p:nvSpPr>
        <p:spPr>
          <a:xfrm>
            <a:off x="4572000" y="2901274"/>
            <a:ext cx="1834348" cy="369332"/>
          </a:xfrm>
          <a:prstGeom prst="rect">
            <a:avLst/>
          </a:prstGeom>
          <a:noFill/>
        </p:spPr>
        <p:txBody>
          <a:bodyPr wrap="none" rtlCol="0">
            <a:spAutoFit/>
          </a:bodyPr>
          <a:lstStyle/>
          <a:p>
            <a:r>
              <a:rPr lang="en-TW" dirty="0"/>
              <a:t>Transmission Line</a:t>
            </a:r>
          </a:p>
        </p:txBody>
      </p:sp>
      <p:sp>
        <p:nvSpPr>
          <p:cNvPr id="8" name="TextBox 7">
            <a:extLst>
              <a:ext uri="{FF2B5EF4-FFF2-40B4-BE49-F238E27FC236}">
                <a16:creationId xmlns:a16="http://schemas.microsoft.com/office/drawing/2014/main" id="{ED43C55A-C1D2-9D25-2F98-8B0F8CB47EBB}"/>
              </a:ext>
            </a:extLst>
          </p:cNvPr>
          <p:cNvSpPr txBox="1"/>
          <p:nvPr/>
        </p:nvSpPr>
        <p:spPr>
          <a:xfrm>
            <a:off x="6127752" y="579018"/>
            <a:ext cx="2901948" cy="369332"/>
          </a:xfrm>
          <a:prstGeom prst="rect">
            <a:avLst/>
          </a:prstGeom>
          <a:noFill/>
        </p:spPr>
        <p:txBody>
          <a:bodyPr wrap="none" rtlCol="0">
            <a:spAutoFit/>
          </a:bodyPr>
          <a:lstStyle/>
          <a:p>
            <a:r>
              <a:rPr lang="en-TW" dirty="0"/>
              <a:t>Downconverting transformer</a:t>
            </a:r>
          </a:p>
        </p:txBody>
      </p:sp>
      <p:sp>
        <p:nvSpPr>
          <p:cNvPr id="9" name="TextBox 8">
            <a:extLst>
              <a:ext uri="{FF2B5EF4-FFF2-40B4-BE49-F238E27FC236}">
                <a16:creationId xmlns:a16="http://schemas.microsoft.com/office/drawing/2014/main" id="{116667AA-41E5-099F-DF10-D14651F141D2}"/>
              </a:ext>
            </a:extLst>
          </p:cNvPr>
          <p:cNvSpPr txBox="1"/>
          <p:nvPr/>
        </p:nvSpPr>
        <p:spPr>
          <a:xfrm>
            <a:off x="4653882" y="3218063"/>
            <a:ext cx="3775842" cy="369332"/>
          </a:xfrm>
          <a:prstGeom prst="rect">
            <a:avLst/>
          </a:prstGeom>
          <a:noFill/>
        </p:spPr>
        <p:txBody>
          <a:bodyPr wrap="none" rtlCol="0">
            <a:spAutoFit/>
          </a:bodyPr>
          <a:lstStyle/>
          <a:p>
            <a:r>
              <a:rPr lang="en-TW" dirty="0"/>
              <a:t>Power Distribution to Industrial Sector</a:t>
            </a:r>
          </a:p>
        </p:txBody>
      </p:sp>
      <p:sp>
        <p:nvSpPr>
          <p:cNvPr id="10" name="TextBox 9">
            <a:extLst>
              <a:ext uri="{FF2B5EF4-FFF2-40B4-BE49-F238E27FC236}">
                <a16:creationId xmlns:a16="http://schemas.microsoft.com/office/drawing/2014/main" id="{53891787-5895-D9F2-D7B5-8CB8DC0A5E98}"/>
              </a:ext>
            </a:extLst>
          </p:cNvPr>
          <p:cNvSpPr txBox="1"/>
          <p:nvPr/>
        </p:nvSpPr>
        <p:spPr>
          <a:xfrm>
            <a:off x="2098619" y="3534968"/>
            <a:ext cx="3251339" cy="369332"/>
          </a:xfrm>
          <a:prstGeom prst="rect">
            <a:avLst/>
          </a:prstGeom>
          <a:noFill/>
        </p:spPr>
        <p:txBody>
          <a:bodyPr wrap="none" rtlCol="0">
            <a:spAutoFit/>
          </a:bodyPr>
          <a:lstStyle/>
          <a:p>
            <a:r>
              <a:rPr lang="en-TW" dirty="0"/>
              <a:t>Power Match to Residential Area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第一條輸電線是由</a:t>
            </a:r>
            <a:r>
              <a:rPr lang="zh-TW" altLang="en-US" dirty="0">
                <a:solidFill>
                  <a:schemeClr val="accent3"/>
                </a:solidFill>
              </a:rPr>
              <a:t>愛迪生</a:t>
            </a:r>
            <a:r>
              <a:rPr lang="en-US" altLang="zh-TW" dirty="0"/>
              <a:t>(Thomas Edison) </a:t>
            </a:r>
            <a:r>
              <a:rPr lang="zh-TW" altLang="en-US" dirty="0"/>
              <a:t>率先開始，其使用 </a:t>
            </a:r>
            <a:r>
              <a:rPr lang="en-US" altLang="zh-TW" dirty="0"/>
              <a:t>DC</a:t>
            </a:r>
            <a:r>
              <a:rPr lang="zh-TW" altLang="en-US" dirty="0"/>
              <a:t>，但服務範圍僅限於幾平方英里而已。</a:t>
            </a:r>
            <a:r>
              <a:rPr lang="en-US" altLang="zh-TW" dirty="0"/>
              <a:t>1896 </a:t>
            </a:r>
            <a:r>
              <a:rPr lang="zh-TW" altLang="en-US" dirty="0"/>
              <a:t>年，一條長 </a:t>
            </a:r>
            <a:r>
              <a:rPr lang="en-US" altLang="zh-TW" dirty="0"/>
              <a:t>20 </a:t>
            </a:r>
            <a:r>
              <a:rPr lang="zh-TW" altLang="en-US" dirty="0"/>
              <a:t>英里的輸電線出現 </a:t>
            </a:r>
            <a:r>
              <a:rPr lang="en-US" altLang="zh-TW" dirty="0"/>
              <a:t>(</a:t>
            </a:r>
            <a:r>
              <a:rPr lang="zh-TW" altLang="en-US" dirty="0"/>
              <a:t>從尼加拉瀑布到水牛城</a:t>
            </a:r>
            <a:r>
              <a:rPr lang="en-US" altLang="zh-TW" dirty="0"/>
              <a:t>)</a:t>
            </a:r>
            <a:r>
              <a:rPr lang="zh-TW" altLang="en-US" dirty="0"/>
              <a:t>，其乃第一條最先使用 </a:t>
            </a:r>
            <a:r>
              <a:rPr lang="en-US" altLang="zh-TW" dirty="0"/>
              <a:t>AC </a:t>
            </a:r>
            <a:r>
              <a:rPr lang="zh-TW" altLang="en-US" dirty="0"/>
              <a:t>和較高輸電電壓 </a:t>
            </a:r>
            <a:r>
              <a:rPr lang="en-US" altLang="zh-TW" dirty="0"/>
              <a:t>(</a:t>
            </a:r>
            <a:r>
              <a:rPr lang="zh-TW" altLang="en-US" dirty="0"/>
              <a:t>經由變壓器</a:t>
            </a:r>
            <a:r>
              <a:rPr lang="en-US" altLang="zh-TW" dirty="0"/>
              <a:t>)</a:t>
            </a:r>
            <a:r>
              <a:rPr lang="zh-TW" altLang="en-US" dirty="0"/>
              <a:t>之線路。</a:t>
            </a:r>
            <a:endParaRPr lang="en-US" altLang="zh-TW" dirty="0"/>
          </a:p>
          <a:p>
            <a:endParaRPr lang="en-US" altLang="zh-TW" dirty="0"/>
          </a:p>
          <a:p>
            <a:r>
              <a:rPr lang="en-US" altLang="zh-TW" dirty="0"/>
              <a:t>The first transmission lines, pioneered by Thomas Edison, used DC, but the service range was limited to a few square miles. In 1896, a 20-mile transmission line appeared (from Niagara Falls to Buffalo) that was the first to use AC and higher transmission voltages (via transformers).</a:t>
            </a:r>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24</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371" y="1738883"/>
            <a:ext cx="7921253" cy="921271"/>
          </a:xfrm>
        </p:spPr>
        <p:txBody>
          <a:bodyPr>
            <a:noAutofit/>
          </a:bodyPr>
          <a:lstStyle/>
          <a:p>
            <a:r>
              <a:rPr lang="zh-TW" altLang="en-US" sz="3200" dirty="0">
                <a:solidFill>
                  <a:schemeClr val="tx2"/>
                </a:solidFill>
              </a:rPr>
              <a:t>美國第一條高壓輸電線路的工作人員</a:t>
            </a:r>
            <a:r>
              <a:rPr lang="en-US" altLang="zh-TW" sz="3200" dirty="0">
                <a:solidFill>
                  <a:schemeClr val="tx2"/>
                </a:solidFill>
              </a:rPr>
              <a:t>—1896 </a:t>
            </a:r>
            <a:r>
              <a:rPr lang="zh-TW" altLang="en-US" sz="3200" dirty="0">
                <a:solidFill>
                  <a:schemeClr val="tx2"/>
                </a:solidFill>
              </a:rPr>
              <a:t>年從尼加拉瀑布到水牛城。</a:t>
            </a:r>
            <a:br>
              <a:rPr lang="en-US" altLang="zh-TW" sz="3200" dirty="0">
                <a:solidFill>
                  <a:schemeClr val="tx2"/>
                </a:solidFill>
              </a:rPr>
            </a:br>
            <a:r>
              <a:rPr lang="en-US" altLang="zh-TW" sz="3200" dirty="0">
                <a:solidFill>
                  <a:schemeClr val="tx2"/>
                </a:solidFill>
              </a:rPr>
              <a:t>Workers on America's first high-voltage transmission line—Niagara Falls to Buffalo in 1896.</a:t>
            </a:r>
            <a:endParaRPr lang="zh-TW" altLang="en-US" sz="3200" dirty="0">
              <a:solidFill>
                <a:schemeClr val="tx2"/>
              </a:solidFill>
            </a:endParaRPr>
          </a:p>
        </p:txBody>
      </p:sp>
      <p:pic>
        <p:nvPicPr>
          <p:cNvPr id="18434" name="Picture 2"/>
          <p:cNvPicPr>
            <a:picLocks noGrp="1" noChangeAspect="1" noChangeArrowheads="1"/>
          </p:cNvPicPr>
          <p:nvPr>
            <p:ph idx="1"/>
          </p:nvPr>
        </p:nvPicPr>
        <p:blipFill>
          <a:blip r:embed="rId2" cstate="print"/>
          <a:stretch>
            <a:fillRect/>
          </a:stretch>
        </p:blipFill>
        <p:spPr bwMode="auto">
          <a:xfrm>
            <a:off x="2051609" y="2888754"/>
            <a:ext cx="5040779" cy="3712802"/>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9769" y="898867"/>
            <a:ext cx="6858000" cy="595536"/>
          </a:xfrm>
        </p:spPr>
        <p:txBody>
          <a:bodyPr>
            <a:normAutofit fontScale="90000"/>
          </a:bodyPr>
          <a:lstStyle/>
          <a:p>
            <a:r>
              <a:rPr lang="zh-TW" altLang="en-US" dirty="0">
                <a:solidFill>
                  <a:schemeClr val="tx2"/>
                </a:solidFill>
              </a:rPr>
              <a:t>高壓線路對環境及健康的衝擊</a:t>
            </a:r>
            <a:br>
              <a:rPr lang="en-US" altLang="zh-TW" dirty="0">
                <a:solidFill>
                  <a:schemeClr val="tx2"/>
                </a:solidFill>
              </a:rPr>
            </a:br>
            <a:r>
              <a:rPr lang="en-US" altLang="zh-TW" dirty="0">
                <a:solidFill>
                  <a:schemeClr val="tx2"/>
                </a:solidFill>
              </a:rPr>
              <a:t>The impact of high-voltage lines on the environment and health</a:t>
            </a:r>
            <a:endParaRPr lang="zh-TW" altLang="en-US" dirty="0">
              <a:solidFill>
                <a:schemeClr val="tx2"/>
              </a:solidFill>
            </a:endParaRPr>
          </a:p>
        </p:txBody>
      </p:sp>
      <p:sp>
        <p:nvSpPr>
          <p:cNvPr id="3" name="內容版面配置區 2"/>
          <p:cNvSpPr>
            <a:spLocks noGrp="1"/>
          </p:cNvSpPr>
          <p:nvPr>
            <p:ph idx="1"/>
          </p:nvPr>
        </p:nvSpPr>
        <p:spPr>
          <a:xfrm>
            <a:off x="179512" y="1916832"/>
            <a:ext cx="8784976" cy="4255368"/>
          </a:xfrm>
        </p:spPr>
        <p:txBody>
          <a:bodyPr/>
          <a:lstStyle/>
          <a:p>
            <a:r>
              <a:rPr lang="zh-TW" altLang="en-US" dirty="0"/>
              <a:t>高壓電通常是以鋼心鋁線 </a:t>
            </a:r>
            <a:r>
              <a:rPr lang="en-US" altLang="zh-TW" dirty="0"/>
              <a:t>(</a:t>
            </a:r>
            <a:r>
              <a:rPr lang="zh-TW" altLang="en-US" dirty="0"/>
              <a:t>裸線</a:t>
            </a:r>
            <a:r>
              <a:rPr lang="en-US" altLang="zh-TW" dirty="0"/>
              <a:t>) </a:t>
            </a:r>
            <a:r>
              <a:rPr lang="zh-TW" altLang="en-US" dirty="0"/>
              <a:t>傳輸，利用大型陶瓷絕緣體固定架設在鐵塔上。</a:t>
            </a:r>
            <a:endParaRPr lang="en-US" altLang="zh-TW" dirty="0"/>
          </a:p>
          <a:p>
            <a:r>
              <a:rPr lang="en-US" altLang="zh-TW" dirty="0"/>
              <a:t>High-voltage electricity is usually transmitted by steel-core aluminum wires (bare wires), which are fixed and erected on towers using large ceramic insulators.</a:t>
            </a:r>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26</a:t>
            </a:fld>
            <a:endParaRPr lang="zh-TW" altLang="en-US"/>
          </a:p>
        </p:txBody>
      </p:sp>
      <p:pic>
        <p:nvPicPr>
          <p:cNvPr id="6" name="Picture 2"/>
          <p:cNvPicPr>
            <a:picLocks noChangeAspect="1" noChangeArrowheads="1"/>
          </p:cNvPicPr>
          <p:nvPr/>
        </p:nvPicPr>
        <p:blipFill>
          <a:blip r:embed="rId2" cstate="print"/>
          <a:stretch>
            <a:fillRect/>
          </a:stretch>
        </p:blipFill>
        <p:spPr bwMode="auto">
          <a:xfrm>
            <a:off x="6178423" y="3461752"/>
            <a:ext cx="2524415" cy="3013228"/>
          </a:xfrm>
          <a:prstGeom prst="rect">
            <a:avLst/>
          </a:prstGeom>
          <a:noFill/>
          <a:ln w="9525">
            <a:noFill/>
            <a:miter lim="800000"/>
            <a:headEnd/>
            <a:tailEnd/>
          </a:ln>
        </p:spPr>
      </p:pic>
      <p:sp>
        <p:nvSpPr>
          <p:cNvPr id="7" name="標題 1"/>
          <p:cNvSpPr txBox="1">
            <a:spLocks/>
          </p:cNvSpPr>
          <p:nvPr/>
        </p:nvSpPr>
        <p:spPr>
          <a:xfrm>
            <a:off x="768097" y="4044515"/>
            <a:ext cx="3820672" cy="2550113"/>
          </a:xfrm>
          <a:prstGeom prst="rect">
            <a:avLst/>
          </a:prstGeom>
        </p:spPr>
        <p:txBody>
          <a:bodyPr vert="horz" lIns="91440" tIns="45720" rIns="91440" bIns="45720" rtlCol="0">
            <a:normAutofit fontScale="92500" lnSpcReduction="10000"/>
          </a:bodyPr>
          <a:lstStyle>
            <a:lvl1pPr marL="205740" indent="-171450" defTabSz="685800">
              <a:lnSpc>
                <a:spcPct val="90000"/>
              </a:lnSpc>
              <a:spcBef>
                <a:spcPts val="1350"/>
              </a:spcBef>
              <a:buClr>
                <a:schemeClr val="accent1"/>
              </a:buClr>
              <a:buSzPct val="100000"/>
              <a:buFont typeface="Arial" pitchFamily="34" charset="0"/>
              <a:buChar char="▪"/>
              <a:defRPr lang="zh-TW" sz="2400" b="0">
                <a:solidFill>
                  <a:schemeClr val="tx2"/>
                </a:solidFill>
                <a:latin typeface="Times New Roman" panose="02020603050405020304" pitchFamily="18" charset="0"/>
                <a:cs typeface="Times New Roman" panose="02020603050405020304" pitchFamily="18" charset="0"/>
              </a:defRPr>
            </a:lvl1pPr>
            <a:lvl2pPr marL="445770" indent="-171450" defTabSz="685800">
              <a:lnSpc>
                <a:spcPct val="90000"/>
              </a:lnSpc>
              <a:spcBef>
                <a:spcPts val="600"/>
              </a:spcBef>
              <a:buClr>
                <a:schemeClr val="accent1"/>
              </a:buClr>
              <a:buSzPct val="100000"/>
              <a:buFont typeface="Arial" pitchFamily="34" charset="0"/>
              <a:buChar char="▪"/>
              <a:defRPr lang="zh-TW" sz="2400" b="0">
                <a:solidFill>
                  <a:schemeClr val="tx2"/>
                </a:solidFill>
                <a:latin typeface="Times New Roman" panose="02020603050405020304" pitchFamily="18" charset="0"/>
                <a:cs typeface="Times New Roman" panose="02020603050405020304" pitchFamily="18" charset="0"/>
              </a:defRPr>
            </a:lvl2pPr>
            <a:lvl3pPr marL="685800" indent="-171450" defTabSz="685800">
              <a:lnSpc>
                <a:spcPct val="90000"/>
              </a:lnSpc>
              <a:spcBef>
                <a:spcPts val="600"/>
              </a:spcBef>
              <a:buClr>
                <a:schemeClr val="accent1"/>
              </a:buClr>
              <a:buSzPct val="100000"/>
              <a:buFont typeface="Arial" pitchFamily="34" charset="0"/>
              <a:buChar char="▪"/>
              <a:defRPr lang="zh-TW" sz="2400" b="0">
                <a:solidFill>
                  <a:schemeClr val="tx2"/>
                </a:solidFill>
                <a:latin typeface="Times New Roman" panose="02020603050405020304" pitchFamily="18" charset="0"/>
                <a:cs typeface="Times New Roman" panose="02020603050405020304" pitchFamily="18" charset="0"/>
              </a:defRPr>
            </a:lvl3pPr>
            <a:lvl4pPr marL="891540" indent="-137160" defTabSz="685800">
              <a:lnSpc>
                <a:spcPct val="90000"/>
              </a:lnSpc>
              <a:spcBef>
                <a:spcPts val="600"/>
              </a:spcBef>
              <a:buClr>
                <a:schemeClr val="accent1"/>
              </a:buClr>
              <a:buSzPct val="100000"/>
              <a:buFont typeface="Arial" pitchFamily="34" charset="0"/>
              <a:buChar char="▪"/>
              <a:defRPr lang="zh-TW" sz="2400" b="0">
                <a:solidFill>
                  <a:schemeClr val="tx2"/>
                </a:solidFill>
                <a:latin typeface="Times New Roman" panose="02020603050405020304" pitchFamily="18" charset="0"/>
                <a:cs typeface="Times New Roman" panose="02020603050405020304" pitchFamily="18" charset="0"/>
              </a:defRPr>
            </a:lvl4pPr>
            <a:lvl5pPr marL="1097280" indent="-137160" defTabSz="685800">
              <a:lnSpc>
                <a:spcPct val="90000"/>
              </a:lnSpc>
              <a:spcBef>
                <a:spcPts val="600"/>
              </a:spcBef>
              <a:buClr>
                <a:schemeClr val="accent1"/>
              </a:buClr>
              <a:buSzPct val="100000"/>
              <a:buFont typeface="Arial" pitchFamily="34" charset="0"/>
              <a:buChar char="▪"/>
              <a:defRPr lang="zh-TW" sz="2400" b="0">
                <a:solidFill>
                  <a:schemeClr val="tx2"/>
                </a:solidFill>
                <a:latin typeface="Times New Roman" panose="02020603050405020304" pitchFamily="18" charset="0"/>
                <a:cs typeface="Times New Roman" panose="02020603050405020304" pitchFamily="18" charset="0"/>
              </a:defRPr>
            </a:lvl5pPr>
            <a:lvl6pPr marL="1268730" indent="-137160" defTabSz="685800">
              <a:lnSpc>
                <a:spcPct val="90000"/>
              </a:lnSpc>
              <a:spcBef>
                <a:spcPts val="600"/>
              </a:spcBef>
              <a:buClr>
                <a:schemeClr val="accent1"/>
              </a:buClr>
              <a:buSzPct val="100000"/>
              <a:buFont typeface="Arial" pitchFamily="34" charset="0"/>
              <a:buChar char="▪"/>
              <a:defRPr lang="zh-TW" sz="1050"/>
            </a:lvl6pPr>
            <a:lvl7pPr marL="1440180" indent="-137160" defTabSz="685800">
              <a:lnSpc>
                <a:spcPct val="90000"/>
              </a:lnSpc>
              <a:spcBef>
                <a:spcPts val="600"/>
              </a:spcBef>
              <a:buClr>
                <a:schemeClr val="accent1"/>
              </a:buClr>
              <a:buSzPct val="100000"/>
              <a:buFont typeface="Arial" pitchFamily="34" charset="0"/>
              <a:buChar char="▪"/>
              <a:defRPr lang="zh-TW" sz="1050"/>
            </a:lvl7pPr>
            <a:lvl8pPr marL="1611630" indent="-137160" defTabSz="685800">
              <a:lnSpc>
                <a:spcPct val="90000"/>
              </a:lnSpc>
              <a:spcBef>
                <a:spcPts val="600"/>
              </a:spcBef>
              <a:buClr>
                <a:schemeClr val="accent1"/>
              </a:buClr>
              <a:buSzPct val="100000"/>
              <a:buFont typeface="Arial" pitchFamily="34" charset="0"/>
              <a:buChar char="▪"/>
              <a:defRPr lang="zh-TW" sz="1050"/>
            </a:lvl8pPr>
            <a:lvl9pPr marL="1783080" indent="-137160" defTabSz="685800">
              <a:lnSpc>
                <a:spcPct val="90000"/>
              </a:lnSpc>
              <a:spcBef>
                <a:spcPts val="600"/>
              </a:spcBef>
              <a:buClr>
                <a:schemeClr val="accent1"/>
              </a:buClr>
              <a:buSzPct val="100000"/>
              <a:buFont typeface="Arial" pitchFamily="34" charset="0"/>
              <a:buChar char="▪"/>
              <a:defRPr lang="zh-TW" sz="1050"/>
            </a:lvl9pPr>
          </a:lstStyle>
          <a:p>
            <a:r>
              <a:rPr lang="zh-TW" altLang="en-US" dirty="0"/>
              <a:t>跨越美國紐約 </a:t>
            </a:r>
            <a:r>
              <a:rPr lang="en-US" altLang="zh-TW" dirty="0"/>
              <a:t>Hudson </a:t>
            </a:r>
            <a:r>
              <a:rPr lang="zh-TW" altLang="en-US" dirty="0"/>
              <a:t>河之高壓輸電線路特寫鏡頭。圖中顯示大型陶瓷絕緣礙子。</a:t>
            </a:r>
            <a:endParaRPr lang="en-US" altLang="zh-TW" dirty="0"/>
          </a:p>
          <a:p>
            <a:r>
              <a:rPr lang="en-US" altLang="zh-TW" dirty="0"/>
              <a:t>Close-up of high-voltage power lines crossing the Hudson River in New York, USA. The picture shows a large ceramic insulator.</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1" y="313184"/>
            <a:ext cx="6858000" cy="595536"/>
          </a:xfrm>
        </p:spPr>
        <p:txBody>
          <a:bodyPr>
            <a:noAutofit/>
          </a:bodyPr>
          <a:lstStyle/>
          <a:p>
            <a:r>
              <a:rPr lang="zh-TW" altLang="en-US" sz="2400" dirty="0">
                <a:solidFill>
                  <a:schemeClr val="tx2"/>
                </a:solidFill>
              </a:rPr>
              <a:t>輸電線路的另一種選擇</a:t>
            </a:r>
            <a:br>
              <a:rPr lang="en-US" altLang="zh-TW" sz="2400" dirty="0">
                <a:solidFill>
                  <a:schemeClr val="tx2"/>
                </a:solidFill>
              </a:rPr>
            </a:br>
            <a:r>
              <a:rPr lang="en-US" altLang="zh-TW" sz="2400" dirty="0">
                <a:solidFill>
                  <a:schemeClr val="tx2"/>
                </a:solidFill>
              </a:rPr>
              <a:t>Another option for transmission lines</a:t>
            </a:r>
            <a:endParaRPr lang="zh-TW" altLang="en-US" sz="2400" dirty="0">
              <a:solidFill>
                <a:schemeClr val="tx2"/>
              </a:solidFill>
            </a:endParaRPr>
          </a:p>
        </p:txBody>
      </p:sp>
      <p:sp>
        <p:nvSpPr>
          <p:cNvPr id="3" name="內容版面配置區 2"/>
          <p:cNvSpPr>
            <a:spLocks noGrp="1"/>
          </p:cNvSpPr>
          <p:nvPr>
            <p:ph idx="1"/>
          </p:nvPr>
        </p:nvSpPr>
        <p:spPr>
          <a:xfrm>
            <a:off x="179512" y="908720"/>
            <a:ext cx="8784976" cy="2520280"/>
          </a:xfrm>
        </p:spPr>
        <p:txBody>
          <a:bodyPr>
            <a:normAutofit fontScale="70000" lnSpcReduction="20000"/>
          </a:bodyPr>
          <a:lstStyle/>
          <a:p>
            <a:r>
              <a:rPr lang="zh-TW" altLang="en-US" dirty="0"/>
              <a:t>對能量輸送來說，輸電線路是其中最昂貴的方式。</a:t>
            </a:r>
            <a:endParaRPr lang="en-US" altLang="zh-TW" dirty="0"/>
          </a:p>
          <a:p>
            <a:r>
              <a:rPr lang="zh-TW" altLang="en-US" dirty="0"/>
              <a:t>傳統輸電線路其中之一替代選項即採用 </a:t>
            </a:r>
            <a:r>
              <a:rPr lang="en-US" altLang="zh-TW" dirty="0"/>
              <a:t>DC </a:t>
            </a:r>
            <a:r>
              <a:rPr lang="zh-TW" altLang="en-US" dirty="0"/>
              <a:t>地下電纜，通常主要是被用在擁擠的城市地區。</a:t>
            </a:r>
            <a:endParaRPr lang="en-US" altLang="zh-TW" dirty="0"/>
          </a:p>
          <a:p>
            <a:r>
              <a:rPr lang="zh-TW" altLang="en-US" dirty="0"/>
              <a:t>熱能損失問題的可能解決方法之一即是使用超導體電纜。</a:t>
            </a:r>
            <a:endParaRPr lang="en-US" altLang="zh-TW" dirty="0"/>
          </a:p>
          <a:p>
            <a:r>
              <a:rPr lang="en-US" altLang="zh-TW" dirty="0"/>
              <a:t>Transmission lines are the most expensive means of transporting energy.</a:t>
            </a:r>
          </a:p>
          <a:p>
            <a:r>
              <a:rPr lang="en-US" altLang="zh-TW" dirty="0"/>
              <a:t>One alternative to traditional transmission lines is DC underground cables, which are typically used primarily in congested urban areas.</a:t>
            </a:r>
          </a:p>
          <a:p>
            <a:r>
              <a:rPr lang="en-US" altLang="zh-TW" dirty="0"/>
              <a:t>One possible solution to the problem of heat loss is the use of superconducting cables.</a:t>
            </a:r>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27</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656487" y="3600493"/>
            <a:ext cx="7831026" cy="2829570"/>
          </a:xfrm>
          <a:prstGeom prst="rect">
            <a:avLst/>
          </a:prstGeom>
          <a:noFill/>
          <a:ln w="9525">
            <a:noFill/>
            <a:miter lim="800000"/>
            <a:headEnd/>
            <a:tailEnd/>
          </a:ln>
        </p:spPr>
      </p:pic>
      <p:sp>
        <p:nvSpPr>
          <p:cNvPr id="7" name="TextBox 6">
            <a:extLst>
              <a:ext uri="{FF2B5EF4-FFF2-40B4-BE49-F238E27FC236}">
                <a16:creationId xmlns:a16="http://schemas.microsoft.com/office/drawing/2014/main" id="{937EB8E7-9B62-BA13-9322-EF0028053768}"/>
              </a:ext>
            </a:extLst>
          </p:cNvPr>
          <p:cNvSpPr txBox="1"/>
          <p:nvPr/>
        </p:nvSpPr>
        <p:spPr>
          <a:xfrm>
            <a:off x="1835696" y="4437112"/>
            <a:ext cx="1170192" cy="369332"/>
          </a:xfrm>
          <a:prstGeom prst="rect">
            <a:avLst/>
          </a:prstGeom>
          <a:noFill/>
        </p:spPr>
        <p:txBody>
          <a:bodyPr wrap="none" rtlCol="0">
            <a:spAutoFit/>
          </a:bodyPr>
          <a:lstStyle/>
          <a:p>
            <a:r>
              <a:rPr lang="en-TW" dirty="0"/>
              <a:t>residential</a:t>
            </a:r>
          </a:p>
        </p:txBody>
      </p:sp>
      <p:sp>
        <p:nvSpPr>
          <p:cNvPr id="8" name="TextBox 7">
            <a:extLst>
              <a:ext uri="{FF2B5EF4-FFF2-40B4-BE49-F238E27FC236}">
                <a16:creationId xmlns:a16="http://schemas.microsoft.com/office/drawing/2014/main" id="{732EB6DD-21A8-A403-24EB-EFD3F38DF6BF}"/>
              </a:ext>
            </a:extLst>
          </p:cNvPr>
          <p:cNvSpPr txBox="1"/>
          <p:nvPr/>
        </p:nvSpPr>
        <p:spPr>
          <a:xfrm>
            <a:off x="1521347" y="4793271"/>
            <a:ext cx="1798890" cy="369332"/>
          </a:xfrm>
          <a:prstGeom prst="rect">
            <a:avLst/>
          </a:prstGeom>
          <a:noFill/>
        </p:spPr>
        <p:txBody>
          <a:bodyPr wrap="none" rtlCol="0">
            <a:spAutoFit/>
          </a:bodyPr>
          <a:lstStyle/>
          <a:p>
            <a:r>
              <a:rPr lang="en-US" dirty="0"/>
              <a:t>H</a:t>
            </a:r>
            <a:r>
              <a:rPr lang="en-TW" dirty="0"/>
              <a:t>ome appliances</a:t>
            </a:r>
          </a:p>
        </p:txBody>
      </p:sp>
      <p:sp>
        <p:nvSpPr>
          <p:cNvPr id="9" name="TextBox 8">
            <a:extLst>
              <a:ext uri="{FF2B5EF4-FFF2-40B4-BE49-F238E27FC236}">
                <a16:creationId xmlns:a16="http://schemas.microsoft.com/office/drawing/2014/main" id="{FB7C9223-91F8-1EA2-D279-E3DA1B61A302}"/>
              </a:ext>
            </a:extLst>
          </p:cNvPr>
          <p:cNvSpPr txBox="1"/>
          <p:nvPr/>
        </p:nvSpPr>
        <p:spPr>
          <a:xfrm>
            <a:off x="1619672" y="5157192"/>
            <a:ext cx="1780296" cy="369332"/>
          </a:xfrm>
          <a:prstGeom prst="rect">
            <a:avLst/>
          </a:prstGeom>
          <a:noFill/>
        </p:spPr>
        <p:txBody>
          <a:bodyPr wrap="none" rtlCol="0">
            <a:spAutoFit/>
          </a:bodyPr>
          <a:lstStyle/>
          <a:p>
            <a:r>
              <a:rPr lang="en-US" dirty="0"/>
              <a:t>D</a:t>
            </a:r>
            <a:r>
              <a:rPr lang="en-TW" dirty="0"/>
              <a:t>istribution lines</a:t>
            </a:r>
          </a:p>
        </p:txBody>
      </p:sp>
      <p:sp>
        <p:nvSpPr>
          <p:cNvPr id="10" name="TextBox 9">
            <a:extLst>
              <a:ext uri="{FF2B5EF4-FFF2-40B4-BE49-F238E27FC236}">
                <a16:creationId xmlns:a16="http://schemas.microsoft.com/office/drawing/2014/main" id="{7C49E2D8-7C2A-3AA5-BE06-ADEAA062C137}"/>
              </a:ext>
            </a:extLst>
          </p:cNvPr>
          <p:cNvSpPr txBox="1"/>
          <p:nvPr/>
        </p:nvSpPr>
        <p:spPr>
          <a:xfrm>
            <a:off x="1801741" y="5692606"/>
            <a:ext cx="1752659" cy="369332"/>
          </a:xfrm>
          <a:prstGeom prst="rect">
            <a:avLst/>
          </a:prstGeom>
          <a:noFill/>
        </p:spPr>
        <p:txBody>
          <a:bodyPr wrap="none" rtlCol="0">
            <a:spAutoFit/>
          </a:bodyPr>
          <a:lstStyle/>
          <a:p>
            <a:r>
              <a:rPr lang="en-US" dirty="0"/>
              <a:t>H</a:t>
            </a:r>
            <a:r>
              <a:rPr lang="en-TW" dirty="0"/>
              <a:t>igh power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1506" name="Picture 2"/>
          <p:cNvPicPr>
            <a:picLocks noGrp="1" noChangeAspect="1" noChangeArrowheads="1"/>
          </p:cNvPicPr>
          <p:nvPr>
            <p:ph idx="1"/>
          </p:nvPr>
        </p:nvPicPr>
        <p:blipFill>
          <a:blip r:embed="rId2" cstate="print"/>
          <a:srcRect/>
          <a:stretch>
            <a:fillRect/>
          </a:stretch>
        </p:blipFill>
        <p:spPr bwMode="auto">
          <a:xfrm>
            <a:off x="179512" y="836712"/>
            <a:ext cx="8865112" cy="5022396"/>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28</a:t>
            </a:fld>
            <a:endParaRPr lang="zh-TW" altLang="en-US"/>
          </a:p>
        </p:txBody>
      </p:sp>
      <p:sp>
        <p:nvSpPr>
          <p:cNvPr id="3" name="TextBox 2">
            <a:extLst>
              <a:ext uri="{FF2B5EF4-FFF2-40B4-BE49-F238E27FC236}">
                <a16:creationId xmlns:a16="http://schemas.microsoft.com/office/drawing/2014/main" id="{7A813665-914F-BFA5-64F0-1A92264AE7B3}"/>
              </a:ext>
            </a:extLst>
          </p:cNvPr>
          <p:cNvSpPr txBox="1"/>
          <p:nvPr/>
        </p:nvSpPr>
        <p:spPr>
          <a:xfrm>
            <a:off x="7078953" y="1331476"/>
            <a:ext cx="1230978" cy="369332"/>
          </a:xfrm>
          <a:prstGeom prst="rect">
            <a:avLst/>
          </a:prstGeom>
          <a:noFill/>
        </p:spPr>
        <p:txBody>
          <a:bodyPr wrap="none" rtlCol="0">
            <a:spAutoFit/>
          </a:bodyPr>
          <a:lstStyle/>
          <a:p>
            <a:r>
              <a:rPr lang="en-TW" dirty="0"/>
              <a:t>Percentage</a:t>
            </a:r>
          </a:p>
        </p:txBody>
      </p:sp>
      <p:sp>
        <p:nvSpPr>
          <p:cNvPr id="6" name="TextBox 5">
            <a:extLst>
              <a:ext uri="{FF2B5EF4-FFF2-40B4-BE49-F238E27FC236}">
                <a16:creationId xmlns:a16="http://schemas.microsoft.com/office/drawing/2014/main" id="{F9739A14-27A2-7F06-43E8-E83DA254AD94}"/>
              </a:ext>
            </a:extLst>
          </p:cNvPr>
          <p:cNvSpPr txBox="1"/>
          <p:nvPr/>
        </p:nvSpPr>
        <p:spPr>
          <a:xfrm>
            <a:off x="1222139" y="2852936"/>
            <a:ext cx="1273747" cy="369332"/>
          </a:xfrm>
          <a:prstGeom prst="rect">
            <a:avLst/>
          </a:prstGeom>
          <a:noFill/>
        </p:spPr>
        <p:txBody>
          <a:bodyPr wrap="none" rtlCol="0">
            <a:spAutoFit/>
          </a:bodyPr>
          <a:lstStyle/>
          <a:p>
            <a:r>
              <a:rPr lang="en-TW" dirty="0"/>
              <a:t>distribution</a:t>
            </a:r>
          </a:p>
        </p:txBody>
      </p:sp>
      <p:sp>
        <p:nvSpPr>
          <p:cNvPr id="7" name="TextBox 6">
            <a:extLst>
              <a:ext uri="{FF2B5EF4-FFF2-40B4-BE49-F238E27FC236}">
                <a16:creationId xmlns:a16="http://schemas.microsoft.com/office/drawing/2014/main" id="{C382D9CA-1CCA-EA53-E4E3-9C119A2200A3}"/>
              </a:ext>
            </a:extLst>
          </p:cNvPr>
          <p:cNvSpPr txBox="1"/>
          <p:nvPr/>
        </p:nvSpPr>
        <p:spPr>
          <a:xfrm>
            <a:off x="1222139" y="1845922"/>
            <a:ext cx="1216487" cy="369332"/>
          </a:xfrm>
          <a:prstGeom prst="rect">
            <a:avLst/>
          </a:prstGeom>
          <a:noFill/>
        </p:spPr>
        <p:txBody>
          <a:bodyPr wrap="none" rtlCol="0">
            <a:spAutoFit/>
          </a:bodyPr>
          <a:lstStyle/>
          <a:p>
            <a:r>
              <a:rPr lang="en-TW" dirty="0"/>
              <a:t>Production</a:t>
            </a:r>
          </a:p>
        </p:txBody>
      </p:sp>
      <p:sp>
        <p:nvSpPr>
          <p:cNvPr id="8" name="TextBox 7">
            <a:extLst>
              <a:ext uri="{FF2B5EF4-FFF2-40B4-BE49-F238E27FC236}">
                <a16:creationId xmlns:a16="http://schemas.microsoft.com/office/drawing/2014/main" id="{76C77470-735F-64B6-3568-1E4103CF2272}"/>
              </a:ext>
            </a:extLst>
          </p:cNvPr>
          <p:cNvSpPr txBox="1"/>
          <p:nvPr/>
        </p:nvSpPr>
        <p:spPr>
          <a:xfrm>
            <a:off x="1162250" y="2342565"/>
            <a:ext cx="1393523" cy="369332"/>
          </a:xfrm>
          <a:prstGeom prst="rect">
            <a:avLst/>
          </a:prstGeom>
          <a:noFill/>
        </p:spPr>
        <p:txBody>
          <a:bodyPr wrap="none" rtlCol="0">
            <a:spAutoFit/>
          </a:bodyPr>
          <a:lstStyle/>
          <a:p>
            <a:r>
              <a:rPr lang="en-TW" dirty="0"/>
              <a:t>Transmission</a:t>
            </a:r>
          </a:p>
        </p:txBody>
      </p:sp>
      <p:sp>
        <p:nvSpPr>
          <p:cNvPr id="9" name="TextBox 8">
            <a:extLst>
              <a:ext uri="{FF2B5EF4-FFF2-40B4-BE49-F238E27FC236}">
                <a16:creationId xmlns:a16="http://schemas.microsoft.com/office/drawing/2014/main" id="{5989AA7D-139A-EF3F-054C-0B32B9FD48E1}"/>
              </a:ext>
            </a:extLst>
          </p:cNvPr>
          <p:cNvSpPr txBox="1"/>
          <p:nvPr/>
        </p:nvSpPr>
        <p:spPr>
          <a:xfrm>
            <a:off x="3779912" y="1403484"/>
            <a:ext cx="1295163" cy="369332"/>
          </a:xfrm>
          <a:prstGeom prst="rect">
            <a:avLst/>
          </a:prstGeom>
          <a:noFill/>
        </p:spPr>
        <p:txBody>
          <a:bodyPr wrap="none" rtlCol="0">
            <a:spAutoFit/>
          </a:bodyPr>
          <a:lstStyle/>
          <a:p>
            <a:r>
              <a:rPr lang="en-US" dirty="0"/>
              <a:t>C</a:t>
            </a:r>
            <a:r>
              <a:rPr lang="en-TW" dirty="0"/>
              <a:t>aptial Cost</a:t>
            </a:r>
          </a:p>
        </p:txBody>
      </p:sp>
      <p:sp>
        <p:nvSpPr>
          <p:cNvPr id="10" name="TextBox 9">
            <a:extLst>
              <a:ext uri="{FF2B5EF4-FFF2-40B4-BE49-F238E27FC236}">
                <a16:creationId xmlns:a16="http://schemas.microsoft.com/office/drawing/2014/main" id="{040DFC4C-D104-68E2-6A50-D16894BCEE08}"/>
              </a:ext>
            </a:extLst>
          </p:cNvPr>
          <p:cNvSpPr txBox="1"/>
          <p:nvPr/>
        </p:nvSpPr>
        <p:spPr>
          <a:xfrm>
            <a:off x="1660465" y="3346812"/>
            <a:ext cx="1670842" cy="369332"/>
          </a:xfrm>
          <a:prstGeom prst="rect">
            <a:avLst/>
          </a:prstGeom>
          <a:noFill/>
        </p:spPr>
        <p:txBody>
          <a:bodyPr wrap="none" rtlCol="0">
            <a:spAutoFit/>
          </a:bodyPr>
          <a:lstStyle/>
          <a:p>
            <a:r>
              <a:rPr lang="en-TW" dirty="0"/>
              <a:t>Operating Costs</a:t>
            </a:r>
          </a:p>
        </p:txBody>
      </p:sp>
      <p:sp>
        <p:nvSpPr>
          <p:cNvPr id="11" name="TextBox 10">
            <a:extLst>
              <a:ext uri="{FF2B5EF4-FFF2-40B4-BE49-F238E27FC236}">
                <a16:creationId xmlns:a16="http://schemas.microsoft.com/office/drawing/2014/main" id="{49A8A632-D620-1355-6971-166065216A68}"/>
              </a:ext>
            </a:extLst>
          </p:cNvPr>
          <p:cNvSpPr txBox="1"/>
          <p:nvPr/>
        </p:nvSpPr>
        <p:spPr>
          <a:xfrm>
            <a:off x="1660465" y="4863875"/>
            <a:ext cx="1273747" cy="369332"/>
          </a:xfrm>
          <a:prstGeom prst="rect">
            <a:avLst/>
          </a:prstGeom>
          <a:noFill/>
        </p:spPr>
        <p:txBody>
          <a:bodyPr wrap="none" rtlCol="0">
            <a:spAutoFit/>
          </a:bodyPr>
          <a:lstStyle/>
          <a:p>
            <a:r>
              <a:rPr lang="en-TW" dirty="0"/>
              <a:t>distribution</a:t>
            </a:r>
          </a:p>
        </p:txBody>
      </p:sp>
      <p:sp>
        <p:nvSpPr>
          <p:cNvPr id="12" name="TextBox 11">
            <a:extLst>
              <a:ext uri="{FF2B5EF4-FFF2-40B4-BE49-F238E27FC236}">
                <a16:creationId xmlns:a16="http://schemas.microsoft.com/office/drawing/2014/main" id="{DD600F6A-FA50-5DD7-9289-4190099CB015}"/>
              </a:ext>
            </a:extLst>
          </p:cNvPr>
          <p:cNvSpPr txBox="1"/>
          <p:nvPr/>
        </p:nvSpPr>
        <p:spPr>
          <a:xfrm>
            <a:off x="1660465" y="3856861"/>
            <a:ext cx="1216487" cy="369332"/>
          </a:xfrm>
          <a:prstGeom prst="rect">
            <a:avLst/>
          </a:prstGeom>
          <a:noFill/>
        </p:spPr>
        <p:txBody>
          <a:bodyPr wrap="none" rtlCol="0">
            <a:spAutoFit/>
          </a:bodyPr>
          <a:lstStyle/>
          <a:p>
            <a:r>
              <a:rPr lang="en-TW" dirty="0"/>
              <a:t>Production</a:t>
            </a:r>
          </a:p>
        </p:txBody>
      </p:sp>
      <p:sp>
        <p:nvSpPr>
          <p:cNvPr id="13" name="TextBox 12">
            <a:extLst>
              <a:ext uri="{FF2B5EF4-FFF2-40B4-BE49-F238E27FC236}">
                <a16:creationId xmlns:a16="http://schemas.microsoft.com/office/drawing/2014/main" id="{0E5823D5-1D9C-5768-3401-867FD74A71E7}"/>
              </a:ext>
            </a:extLst>
          </p:cNvPr>
          <p:cNvSpPr txBox="1"/>
          <p:nvPr/>
        </p:nvSpPr>
        <p:spPr>
          <a:xfrm>
            <a:off x="1600576" y="4353504"/>
            <a:ext cx="1393523" cy="369332"/>
          </a:xfrm>
          <a:prstGeom prst="rect">
            <a:avLst/>
          </a:prstGeom>
          <a:noFill/>
        </p:spPr>
        <p:txBody>
          <a:bodyPr wrap="none" rtlCol="0">
            <a:spAutoFit/>
          </a:bodyPr>
          <a:lstStyle/>
          <a:p>
            <a:r>
              <a:rPr lang="en-TW" dirty="0"/>
              <a:t>Transmission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6449" y="868554"/>
            <a:ext cx="6858000" cy="595536"/>
          </a:xfrm>
        </p:spPr>
        <p:txBody>
          <a:bodyPr>
            <a:normAutofit fontScale="90000"/>
          </a:bodyPr>
          <a:lstStyle/>
          <a:p>
            <a:r>
              <a:rPr lang="zh-TW" altLang="en-US" dirty="0">
                <a:solidFill>
                  <a:schemeClr val="tx2"/>
                </a:solidFill>
              </a:rPr>
              <a:t>標準的汽電發電廠循環</a:t>
            </a:r>
            <a:br>
              <a:rPr lang="en-US" altLang="zh-TW" dirty="0">
                <a:solidFill>
                  <a:schemeClr val="tx2"/>
                </a:solidFill>
              </a:rPr>
            </a:br>
            <a:r>
              <a:rPr lang="en-US" altLang="zh-TW" dirty="0">
                <a:solidFill>
                  <a:schemeClr val="tx2"/>
                </a:solidFill>
              </a:rPr>
              <a:t>Standard steam-electric power plant cycle</a:t>
            </a:r>
            <a:endParaRPr lang="zh-TW" altLang="en-US" dirty="0">
              <a:solidFill>
                <a:schemeClr val="tx2"/>
              </a:solidFill>
            </a:endParaRPr>
          </a:p>
        </p:txBody>
      </p:sp>
      <p:sp>
        <p:nvSpPr>
          <p:cNvPr id="3" name="內容版面配置區 2"/>
          <p:cNvSpPr>
            <a:spLocks noGrp="1"/>
          </p:cNvSpPr>
          <p:nvPr>
            <p:ph idx="1"/>
          </p:nvPr>
        </p:nvSpPr>
        <p:spPr>
          <a:xfrm>
            <a:off x="179512" y="1484783"/>
            <a:ext cx="8784976" cy="4479851"/>
          </a:xfrm>
        </p:spPr>
        <p:txBody>
          <a:bodyPr/>
          <a:lstStyle/>
          <a:p>
            <a:r>
              <a:rPr lang="zh-TW" altLang="en-US" dirty="0"/>
              <a:t>現今世界上使用的電力大多數是由發電機產生，其將機械能轉換為電能。</a:t>
            </a:r>
            <a:endParaRPr lang="en-US" altLang="zh-TW" dirty="0"/>
          </a:p>
          <a:p>
            <a:r>
              <a:rPr lang="en-US" altLang="zh-TW" dirty="0"/>
              <a:t>Most of the electricity used in the world today is produced by generators, which convert mechanical energy into electrical energy.</a:t>
            </a:r>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29</a:t>
            </a:fld>
            <a:endParaRPr lang="zh-TW" altLang="en-US"/>
          </a:p>
        </p:txBody>
      </p:sp>
      <p:pic>
        <p:nvPicPr>
          <p:cNvPr id="6" name="Picture 3"/>
          <p:cNvPicPr>
            <a:picLocks noChangeAspect="1" noChangeArrowheads="1"/>
          </p:cNvPicPr>
          <p:nvPr/>
        </p:nvPicPr>
        <p:blipFill>
          <a:blip r:embed="rId2" cstate="print"/>
          <a:srcRect/>
          <a:stretch>
            <a:fillRect/>
          </a:stretch>
        </p:blipFill>
        <p:spPr bwMode="auto">
          <a:xfrm>
            <a:off x="2192982" y="3429000"/>
            <a:ext cx="4758035" cy="309455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154814"/>
            <a:ext cx="8352928" cy="955576"/>
          </a:xfrm>
        </p:spPr>
        <p:txBody>
          <a:bodyPr>
            <a:normAutofit fontScale="90000"/>
          </a:bodyPr>
          <a:lstStyle/>
          <a:p>
            <a:r>
              <a:rPr lang="zh-TW" altLang="en-US" dirty="0">
                <a:solidFill>
                  <a:schemeClr val="tx2"/>
                </a:solidFill>
              </a:rPr>
              <a:t>法拉第感應定律：移動的磁鐵將於周圍導線感應出電流。</a:t>
            </a:r>
            <a:r>
              <a:rPr lang="en-US" altLang="zh-TW" dirty="0">
                <a:solidFill>
                  <a:schemeClr val="tx2"/>
                </a:solidFill>
              </a:rPr>
              <a:t>Faraday's Law of Induction: A moving magnet will induce a current in surrounding wires.</a:t>
            </a:r>
            <a:endParaRPr lang="zh-TW" altLang="en-US" dirty="0">
              <a:solidFill>
                <a:schemeClr val="tx2"/>
              </a:solidFill>
            </a:endParaRPr>
          </a:p>
        </p:txBody>
      </p:sp>
      <p:pic>
        <p:nvPicPr>
          <p:cNvPr id="8194" name="Picture 2"/>
          <p:cNvPicPr>
            <a:picLocks noGrp="1" noChangeAspect="1" noChangeArrowheads="1"/>
          </p:cNvPicPr>
          <p:nvPr>
            <p:ph idx="1"/>
          </p:nvPr>
        </p:nvPicPr>
        <p:blipFill>
          <a:blip r:embed="rId2" cstate="print"/>
          <a:stretch>
            <a:fillRect/>
          </a:stretch>
        </p:blipFill>
        <p:spPr bwMode="auto">
          <a:xfrm>
            <a:off x="2843808" y="2708920"/>
            <a:ext cx="3456384" cy="3635376"/>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a:t>
            </a:fld>
            <a:endParaRPr lang="zh-TW" altLang="en-US"/>
          </a:p>
        </p:txBody>
      </p:sp>
      <p:sp>
        <p:nvSpPr>
          <p:cNvPr id="3" name="TextBox 2">
            <a:extLst>
              <a:ext uri="{FF2B5EF4-FFF2-40B4-BE49-F238E27FC236}">
                <a16:creationId xmlns:a16="http://schemas.microsoft.com/office/drawing/2014/main" id="{1F69C6B1-F47A-3682-59BA-161C26F96FE6}"/>
              </a:ext>
            </a:extLst>
          </p:cNvPr>
          <p:cNvSpPr txBox="1"/>
          <p:nvPr/>
        </p:nvSpPr>
        <p:spPr>
          <a:xfrm>
            <a:off x="1907704" y="4341942"/>
            <a:ext cx="1506118" cy="369332"/>
          </a:xfrm>
          <a:prstGeom prst="rect">
            <a:avLst/>
          </a:prstGeom>
          <a:noFill/>
        </p:spPr>
        <p:txBody>
          <a:bodyPr wrap="none" rtlCol="0">
            <a:spAutoFit/>
          </a:bodyPr>
          <a:lstStyle/>
          <a:p>
            <a:r>
              <a:rPr lang="en-TW" dirty="0"/>
              <a:t>Amperometer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179512" y="682105"/>
            <a:ext cx="8784976" cy="5263480"/>
          </a:xfrm>
        </p:spPr>
        <p:txBody>
          <a:bodyPr/>
          <a:lstStyle/>
          <a:p>
            <a:r>
              <a:rPr lang="zh-TW" altLang="en-US" dirty="0"/>
              <a:t>抽蓄儲存 </a:t>
            </a:r>
            <a:r>
              <a:rPr lang="en-US" altLang="zh-TW" dirty="0"/>
              <a:t>(pumped storage) </a:t>
            </a:r>
            <a:r>
              <a:rPr lang="zh-TW" altLang="en-US" dirty="0"/>
              <a:t>是將晚上多出來的發電容量，用來抽水至上層大的儲存池中，於白天再將這些蓄水用於水力發電，以應付白天增加的電力需量。</a:t>
            </a:r>
            <a:endParaRPr lang="en-US" altLang="zh-TW" dirty="0"/>
          </a:p>
          <a:p>
            <a:r>
              <a:rPr lang="en-US" altLang="zh-TW" dirty="0"/>
              <a:t>Pumped storage uses the extra power generation capacity at night to pump water into a large upper storage pool, and then uses the water for hydropower generation during the day to cope with the increased power demand during the day.</a:t>
            </a:r>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30</a:t>
            </a:fld>
            <a:endParaRPr lang="zh-TW" altLang="en-US"/>
          </a:p>
        </p:txBody>
      </p:sp>
      <p:pic>
        <p:nvPicPr>
          <p:cNvPr id="6" name="Picture 2"/>
          <p:cNvPicPr>
            <a:picLocks noChangeAspect="1" noChangeArrowheads="1"/>
          </p:cNvPicPr>
          <p:nvPr/>
        </p:nvPicPr>
        <p:blipFill>
          <a:blip r:embed="rId3" cstate="print"/>
          <a:srcRect/>
          <a:stretch>
            <a:fillRect/>
          </a:stretch>
        </p:blipFill>
        <p:spPr bwMode="auto">
          <a:xfrm>
            <a:off x="1992542" y="3345976"/>
            <a:ext cx="5158916" cy="3169096"/>
          </a:xfrm>
          <a:prstGeom prst="rect">
            <a:avLst/>
          </a:prstGeom>
          <a:noFill/>
          <a:ln w="9525">
            <a:noFill/>
            <a:miter lim="800000"/>
            <a:headEnd/>
            <a:tailEnd/>
          </a:ln>
        </p:spPr>
      </p:pic>
      <p:sp>
        <p:nvSpPr>
          <p:cNvPr id="2" name="TextBox 1">
            <a:extLst>
              <a:ext uri="{FF2B5EF4-FFF2-40B4-BE49-F238E27FC236}">
                <a16:creationId xmlns:a16="http://schemas.microsoft.com/office/drawing/2014/main" id="{ADD7BFE0-B74D-98F7-691D-5BA871AD95DF}"/>
              </a:ext>
            </a:extLst>
          </p:cNvPr>
          <p:cNvSpPr txBox="1"/>
          <p:nvPr/>
        </p:nvSpPr>
        <p:spPr>
          <a:xfrm rot="16200000">
            <a:off x="1075777" y="4648925"/>
            <a:ext cx="1422634" cy="369332"/>
          </a:xfrm>
          <a:prstGeom prst="rect">
            <a:avLst/>
          </a:prstGeom>
          <a:noFill/>
        </p:spPr>
        <p:txBody>
          <a:bodyPr wrap="none" rtlCol="0">
            <a:spAutoFit/>
          </a:bodyPr>
          <a:lstStyle/>
          <a:p>
            <a:r>
              <a:rPr lang="en-TW" dirty="0"/>
              <a:t>Power Needs</a:t>
            </a:r>
          </a:p>
        </p:txBody>
      </p:sp>
      <p:sp>
        <p:nvSpPr>
          <p:cNvPr id="7" name="TextBox 6">
            <a:extLst>
              <a:ext uri="{FF2B5EF4-FFF2-40B4-BE49-F238E27FC236}">
                <a16:creationId xmlns:a16="http://schemas.microsoft.com/office/drawing/2014/main" id="{572C7DF2-799D-A5A9-B6EB-9470293E7652}"/>
              </a:ext>
            </a:extLst>
          </p:cNvPr>
          <p:cNvSpPr txBox="1"/>
          <p:nvPr/>
        </p:nvSpPr>
        <p:spPr>
          <a:xfrm>
            <a:off x="611560" y="5739463"/>
            <a:ext cx="1562479" cy="369332"/>
          </a:xfrm>
          <a:prstGeom prst="rect">
            <a:avLst/>
          </a:prstGeom>
          <a:noFill/>
        </p:spPr>
        <p:txBody>
          <a:bodyPr wrap="none" rtlCol="0">
            <a:spAutoFit/>
          </a:bodyPr>
          <a:lstStyle/>
          <a:p>
            <a:r>
              <a:rPr lang="en-TW" dirty="0"/>
              <a:t>Pumped water</a:t>
            </a:r>
          </a:p>
        </p:txBody>
      </p:sp>
      <p:sp>
        <p:nvSpPr>
          <p:cNvPr id="8" name="TextBox 7">
            <a:extLst>
              <a:ext uri="{FF2B5EF4-FFF2-40B4-BE49-F238E27FC236}">
                <a16:creationId xmlns:a16="http://schemas.microsoft.com/office/drawing/2014/main" id="{5B834950-8755-C4EB-A7B8-F6414F5DFC03}"/>
              </a:ext>
            </a:extLst>
          </p:cNvPr>
          <p:cNvSpPr txBox="1"/>
          <p:nvPr/>
        </p:nvSpPr>
        <p:spPr>
          <a:xfrm>
            <a:off x="4673949" y="3475943"/>
            <a:ext cx="3066403" cy="923330"/>
          </a:xfrm>
          <a:prstGeom prst="rect">
            <a:avLst/>
          </a:prstGeom>
          <a:noFill/>
        </p:spPr>
        <p:txBody>
          <a:bodyPr wrap="square" rtlCol="0">
            <a:spAutoFit/>
          </a:bodyPr>
          <a:lstStyle/>
          <a:p>
            <a:r>
              <a:rPr lang="en-TW" dirty="0"/>
              <a:t>The area represents the power satisfied by the overnight pumped water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685800"/>
            <a:ext cx="6858000" cy="595536"/>
          </a:xfrm>
        </p:spPr>
        <p:txBody>
          <a:bodyPr>
            <a:normAutofit fontScale="90000"/>
          </a:bodyPr>
          <a:lstStyle/>
          <a:p>
            <a:r>
              <a:rPr lang="zh-TW" altLang="en-US" dirty="0">
                <a:solidFill>
                  <a:schemeClr val="tx2"/>
                </a:solidFill>
              </a:rPr>
              <a:t>汽電共生</a:t>
            </a:r>
            <a:r>
              <a:rPr lang="en-US" altLang="zh-TW" dirty="0">
                <a:solidFill>
                  <a:schemeClr val="tx2"/>
                </a:solidFill>
              </a:rPr>
              <a:t>Steam and electricity symbiosis</a:t>
            </a:r>
            <a:endParaRPr lang="zh-TW" altLang="en-US" dirty="0">
              <a:solidFill>
                <a:schemeClr val="tx2"/>
              </a:solidFill>
            </a:endParaRPr>
          </a:p>
        </p:txBody>
      </p:sp>
      <p:sp>
        <p:nvSpPr>
          <p:cNvPr id="3" name="內容版面配置區 2"/>
          <p:cNvSpPr>
            <a:spLocks noGrp="1"/>
          </p:cNvSpPr>
          <p:nvPr>
            <p:ph idx="1"/>
          </p:nvPr>
        </p:nvSpPr>
        <p:spPr>
          <a:xfrm>
            <a:off x="179512" y="1556792"/>
            <a:ext cx="8784976" cy="4615408"/>
          </a:xfrm>
        </p:spPr>
        <p:txBody>
          <a:bodyPr>
            <a:normAutofit fontScale="85000" lnSpcReduction="20000"/>
          </a:bodyPr>
          <a:lstStyle/>
          <a:p>
            <a:r>
              <a:rPr lang="zh-TW" altLang="en-US" dirty="0">
                <a:solidFill>
                  <a:schemeClr val="accent3"/>
                </a:solidFill>
              </a:rPr>
              <a:t>「汽電共生」</a:t>
            </a:r>
            <a:r>
              <a:rPr lang="en-US" altLang="zh-TW" dirty="0">
                <a:solidFill>
                  <a:schemeClr val="accent3"/>
                </a:solidFill>
              </a:rPr>
              <a:t>(co-generation) </a:t>
            </a:r>
            <a:r>
              <a:rPr lang="zh-TW" altLang="en-US" dirty="0"/>
              <a:t>使用相同的燃料源同時獲得電力和有用的。</a:t>
            </a:r>
            <a:endParaRPr lang="en-US" altLang="zh-TW" dirty="0"/>
          </a:p>
          <a:p>
            <a:r>
              <a:rPr lang="zh-TW" altLang="en-US" dirty="0"/>
              <a:t>目前有兩種類型的汽電共生選項：</a:t>
            </a:r>
            <a:endParaRPr lang="en-US" altLang="zh-TW" dirty="0"/>
          </a:p>
          <a:p>
            <a:pPr marL="971550" lvl="1" indent="-514350">
              <a:buFont typeface="+mj-lt"/>
              <a:buAutoNum type="arabicPeriod"/>
            </a:pPr>
            <a:r>
              <a:rPr lang="zh-TW" altLang="en-US" dirty="0"/>
              <a:t>自一渦輪發電機產生電力，並利用廢氣 </a:t>
            </a:r>
            <a:r>
              <a:rPr lang="en-US" altLang="zh-TW" dirty="0"/>
              <a:t>(</a:t>
            </a:r>
            <a:r>
              <a:rPr lang="zh-TW" altLang="en-US" dirty="0"/>
              <a:t>或高壓水蒸氣</a:t>
            </a:r>
            <a:r>
              <a:rPr lang="en-US" altLang="zh-TW" dirty="0"/>
              <a:t>) </a:t>
            </a:r>
            <a:r>
              <a:rPr lang="zh-TW" altLang="en-US" dirty="0"/>
              <a:t>來處理水蒸氣過程 </a:t>
            </a:r>
            <a:r>
              <a:rPr lang="en-US" altLang="zh-TW" dirty="0"/>
              <a:t>(</a:t>
            </a:r>
            <a:r>
              <a:rPr lang="zh-TW" altLang="en-US" dirty="0"/>
              <a:t>或區域加熱</a:t>
            </a:r>
            <a:r>
              <a:rPr lang="en-US" altLang="zh-TW" dirty="0"/>
              <a:t>)</a:t>
            </a:r>
            <a:r>
              <a:rPr lang="zh-TW" altLang="en-US" dirty="0"/>
              <a:t>，以增加額外的電力，此一形式稱為</a:t>
            </a:r>
            <a:r>
              <a:rPr lang="zh-TW" altLang="en-US" dirty="0">
                <a:solidFill>
                  <a:schemeClr val="accent3"/>
                </a:solidFill>
              </a:rPr>
              <a:t>頂循環 </a:t>
            </a:r>
            <a:r>
              <a:rPr lang="en-US" altLang="zh-TW" dirty="0">
                <a:solidFill>
                  <a:schemeClr val="accent3"/>
                </a:solidFill>
              </a:rPr>
              <a:t>(topping cycle)</a:t>
            </a:r>
            <a:r>
              <a:rPr lang="zh-TW" altLang="en-US" dirty="0"/>
              <a:t>；</a:t>
            </a:r>
            <a:endParaRPr lang="en-US" altLang="zh-TW" dirty="0"/>
          </a:p>
          <a:p>
            <a:pPr marL="971550" lvl="1" indent="-514350">
              <a:buFont typeface="+mj-lt"/>
              <a:buAutoNum type="arabicPeriod"/>
            </a:pPr>
            <a:r>
              <a:rPr lang="zh-TW" altLang="en-US" dirty="0"/>
              <a:t>利用來自工業製程的水蒸氣，使其通過低壓蒸氣渦輪機來產生電力，此一型式稱為</a:t>
            </a:r>
            <a:r>
              <a:rPr lang="zh-TW" altLang="en-US" dirty="0">
                <a:solidFill>
                  <a:schemeClr val="accent3"/>
                </a:solidFill>
              </a:rPr>
              <a:t>底循環 </a:t>
            </a:r>
            <a:r>
              <a:rPr lang="en-US" altLang="zh-TW" dirty="0">
                <a:solidFill>
                  <a:schemeClr val="accent3"/>
                </a:solidFill>
              </a:rPr>
              <a:t>(bottoming cycle)</a:t>
            </a:r>
            <a:r>
              <a:rPr lang="zh-TW" altLang="en-US" dirty="0"/>
              <a:t>。</a:t>
            </a:r>
            <a:endParaRPr lang="en-US" altLang="zh-TW" dirty="0"/>
          </a:p>
          <a:p>
            <a:pPr marL="971550" lvl="1" indent="-514350">
              <a:buFont typeface="+mj-lt"/>
              <a:buAutoNum type="arabicPeriod"/>
            </a:pPr>
            <a:endParaRPr lang="en-US" altLang="zh-TW" dirty="0"/>
          </a:p>
          <a:p>
            <a:pPr marL="457200" lvl="1" indent="0">
              <a:buNone/>
            </a:pPr>
            <a:r>
              <a:rPr lang="en-US" altLang="zh-TW" dirty="0"/>
              <a:t>"Co-generation" uses the same fuel source to obtain both electricity and useful energy.</a:t>
            </a:r>
          </a:p>
          <a:p>
            <a:pPr marL="457200" lvl="1" indent="0">
              <a:buNone/>
            </a:pPr>
            <a:r>
              <a:rPr lang="en-US" altLang="zh-TW" dirty="0"/>
              <a:t>There are currently two types of steam-electric symbiosis options:</a:t>
            </a:r>
          </a:p>
          <a:p>
            <a:pPr marL="457200" lvl="1" indent="0">
              <a:buNone/>
            </a:pPr>
            <a:r>
              <a:rPr lang="en-US" altLang="zh-TW" dirty="0"/>
              <a:t>Generating electricity from a turbine generator and using exhaust gas (or high-pressure water vapor) to add to the water vapor process (or district heating), thereby generating additional electricity --- this is called a topping cycle;</a:t>
            </a:r>
          </a:p>
          <a:p>
            <a:pPr marL="457200" lvl="1" indent="0">
              <a:buNone/>
            </a:pPr>
            <a:r>
              <a:rPr lang="en-US" altLang="zh-TW" dirty="0"/>
              <a:t>Using water vapor from industrial processes to pass it through a low-pressure steam turbine to generate electricity and this is called a bottoming cycle.</a:t>
            </a:r>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31</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5602" name="Picture 2"/>
          <p:cNvPicPr>
            <a:picLocks noGrp="1" noChangeAspect="1" noChangeArrowheads="1"/>
          </p:cNvPicPr>
          <p:nvPr>
            <p:ph idx="1"/>
          </p:nvPr>
        </p:nvPicPr>
        <p:blipFill>
          <a:blip r:embed="rId2" cstate="print"/>
          <a:srcRect/>
          <a:stretch>
            <a:fillRect/>
          </a:stretch>
        </p:blipFill>
        <p:spPr bwMode="auto">
          <a:xfrm>
            <a:off x="1166699" y="261516"/>
            <a:ext cx="6810602" cy="6119812"/>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32</a:t>
            </a:fld>
            <a:endParaRPr lang="zh-TW" altLang="en-US"/>
          </a:p>
        </p:txBody>
      </p:sp>
      <p:sp>
        <p:nvSpPr>
          <p:cNvPr id="3" name="TextBox 2">
            <a:extLst>
              <a:ext uri="{FF2B5EF4-FFF2-40B4-BE49-F238E27FC236}">
                <a16:creationId xmlns:a16="http://schemas.microsoft.com/office/drawing/2014/main" id="{0102C04F-92AC-2CE8-F032-A2F682DC2C9B}"/>
              </a:ext>
            </a:extLst>
          </p:cNvPr>
          <p:cNvSpPr txBox="1"/>
          <p:nvPr/>
        </p:nvSpPr>
        <p:spPr>
          <a:xfrm>
            <a:off x="5027745" y="5589240"/>
            <a:ext cx="1098378" cy="369332"/>
          </a:xfrm>
          <a:prstGeom prst="rect">
            <a:avLst/>
          </a:prstGeom>
          <a:noFill/>
        </p:spPr>
        <p:txBody>
          <a:bodyPr wrap="none" rtlCol="0">
            <a:spAutoFit/>
          </a:bodyPr>
          <a:lstStyle/>
          <a:p>
            <a:r>
              <a:rPr lang="en-TW" dirty="0"/>
              <a:t>Input fuel</a:t>
            </a:r>
          </a:p>
        </p:txBody>
      </p:sp>
      <p:sp>
        <p:nvSpPr>
          <p:cNvPr id="6" name="TextBox 5">
            <a:extLst>
              <a:ext uri="{FF2B5EF4-FFF2-40B4-BE49-F238E27FC236}">
                <a16:creationId xmlns:a16="http://schemas.microsoft.com/office/drawing/2014/main" id="{29675D3B-B48C-B4C1-2D31-9F1F4BE37A14}"/>
              </a:ext>
            </a:extLst>
          </p:cNvPr>
          <p:cNvSpPr txBox="1"/>
          <p:nvPr/>
        </p:nvSpPr>
        <p:spPr>
          <a:xfrm>
            <a:off x="6563306" y="3362082"/>
            <a:ext cx="2462790" cy="369332"/>
          </a:xfrm>
          <a:prstGeom prst="rect">
            <a:avLst/>
          </a:prstGeom>
          <a:noFill/>
        </p:spPr>
        <p:txBody>
          <a:bodyPr wrap="none" rtlCol="0">
            <a:spAutoFit/>
          </a:bodyPr>
          <a:lstStyle/>
          <a:p>
            <a:r>
              <a:rPr lang="en-US" dirty="0"/>
              <a:t>H</a:t>
            </a:r>
            <a:r>
              <a:rPr lang="en-TW" dirty="0"/>
              <a:t>eated water/hot water</a:t>
            </a:r>
          </a:p>
        </p:txBody>
      </p:sp>
      <p:sp>
        <p:nvSpPr>
          <p:cNvPr id="7" name="TextBox 6">
            <a:extLst>
              <a:ext uri="{FF2B5EF4-FFF2-40B4-BE49-F238E27FC236}">
                <a16:creationId xmlns:a16="http://schemas.microsoft.com/office/drawing/2014/main" id="{61D6E19D-30AD-2A1E-4CB4-35EF06C9F4CD}"/>
              </a:ext>
            </a:extLst>
          </p:cNvPr>
          <p:cNvSpPr txBox="1"/>
          <p:nvPr/>
        </p:nvSpPr>
        <p:spPr>
          <a:xfrm>
            <a:off x="3275856" y="3764981"/>
            <a:ext cx="1645066" cy="369332"/>
          </a:xfrm>
          <a:prstGeom prst="rect">
            <a:avLst/>
          </a:prstGeom>
          <a:noFill/>
        </p:spPr>
        <p:txBody>
          <a:bodyPr wrap="none" rtlCol="0">
            <a:spAutoFit/>
          </a:bodyPr>
          <a:lstStyle/>
          <a:p>
            <a:r>
              <a:rPr lang="en-US" dirty="0"/>
              <a:t>R</a:t>
            </a:r>
            <a:r>
              <a:rPr lang="en-TW" dirty="0"/>
              <a:t>ecovered heat</a:t>
            </a:r>
          </a:p>
        </p:txBody>
      </p:sp>
      <p:sp>
        <p:nvSpPr>
          <p:cNvPr id="8" name="TextBox 7">
            <a:extLst>
              <a:ext uri="{FF2B5EF4-FFF2-40B4-BE49-F238E27FC236}">
                <a16:creationId xmlns:a16="http://schemas.microsoft.com/office/drawing/2014/main" id="{24A5C7A5-6064-FBCF-9591-90116873BA37}"/>
              </a:ext>
            </a:extLst>
          </p:cNvPr>
          <p:cNvSpPr txBox="1"/>
          <p:nvPr/>
        </p:nvSpPr>
        <p:spPr>
          <a:xfrm>
            <a:off x="1259632" y="2348880"/>
            <a:ext cx="914417" cy="369332"/>
          </a:xfrm>
          <a:prstGeom prst="rect">
            <a:avLst/>
          </a:prstGeom>
          <a:noFill/>
        </p:spPr>
        <p:txBody>
          <a:bodyPr wrap="none" rtlCol="0">
            <a:spAutoFit/>
          </a:bodyPr>
          <a:lstStyle/>
          <a:p>
            <a:r>
              <a:rPr lang="en-TW" dirty="0"/>
              <a:t>exhaust</a:t>
            </a:r>
          </a:p>
        </p:txBody>
      </p:sp>
      <p:sp>
        <p:nvSpPr>
          <p:cNvPr id="9" name="TextBox 8">
            <a:extLst>
              <a:ext uri="{FF2B5EF4-FFF2-40B4-BE49-F238E27FC236}">
                <a16:creationId xmlns:a16="http://schemas.microsoft.com/office/drawing/2014/main" id="{F7492636-1E48-21EE-6532-26C47C280D26}"/>
              </a:ext>
            </a:extLst>
          </p:cNvPr>
          <p:cNvSpPr txBox="1"/>
          <p:nvPr/>
        </p:nvSpPr>
        <p:spPr>
          <a:xfrm>
            <a:off x="4853003" y="2348880"/>
            <a:ext cx="1863202" cy="369332"/>
          </a:xfrm>
          <a:prstGeom prst="rect">
            <a:avLst/>
          </a:prstGeom>
          <a:noFill/>
        </p:spPr>
        <p:txBody>
          <a:bodyPr wrap="none" rtlCol="0">
            <a:spAutoFit/>
          </a:bodyPr>
          <a:lstStyle/>
          <a:p>
            <a:r>
              <a:rPr lang="en-US" dirty="0"/>
              <a:t>S</a:t>
            </a:r>
            <a:r>
              <a:rPr lang="en-TW" dirty="0"/>
              <a:t>team production</a:t>
            </a:r>
          </a:p>
        </p:txBody>
      </p:sp>
      <p:sp>
        <p:nvSpPr>
          <p:cNvPr id="10" name="TextBox 9">
            <a:extLst>
              <a:ext uri="{FF2B5EF4-FFF2-40B4-BE49-F238E27FC236}">
                <a16:creationId xmlns:a16="http://schemas.microsoft.com/office/drawing/2014/main" id="{1CFD779B-2290-33E9-B869-A9E5E87C2928}"/>
              </a:ext>
            </a:extLst>
          </p:cNvPr>
          <p:cNvSpPr txBox="1"/>
          <p:nvPr/>
        </p:nvSpPr>
        <p:spPr>
          <a:xfrm>
            <a:off x="1979712" y="1574271"/>
            <a:ext cx="1917256" cy="369332"/>
          </a:xfrm>
          <a:prstGeom prst="rect">
            <a:avLst/>
          </a:prstGeom>
          <a:noFill/>
        </p:spPr>
        <p:txBody>
          <a:bodyPr wrap="none" rtlCol="0">
            <a:spAutoFit/>
          </a:bodyPr>
          <a:lstStyle/>
          <a:p>
            <a:r>
              <a:rPr lang="en-US" dirty="0"/>
              <a:t>S</a:t>
            </a:r>
            <a:r>
              <a:rPr lang="en-TW" dirty="0"/>
              <a:t>team distribution</a:t>
            </a:r>
          </a:p>
        </p:txBody>
      </p:sp>
      <p:sp>
        <p:nvSpPr>
          <p:cNvPr id="11" name="TextBox 10">
            <a:extLst>
              <a:ext uri="{FF2B5EF4-FFF2-40B4-BE49-F238E27FC236}">
                <a16:creationId xmlns:a16="http://schemas.microsoft.com/office/drawing/2014/main" id="{CE768EAB-6621-30AD-07A5-D25CAC3580DF}"/>
              </a:ext>
            </a:extLst>
          </p:cNvPr>
          <p:cNvSpPr txBox="1"/>
          <p:nvPr/>
        </p:nvSpPr>
        <p:spPr>
          <a:xfrm>
            <a:off x="919090" y="4996416"/>
            <a:ext cx="2509918" cy="369332"/>
          </a:xfrm>
          <a:prstGeom prst="rect">
            <a:avLst/>
          </a:prstGeom>
          <a:noFill/>
        </p:spPr>
        <p:txBody>
          <a:bodyPr wrap="none" rtlCol="0">
            <a:spAutoFit/>
          </a:bodyPr>
          <a:lstStyle/>
          <a:p>
            <a:r>
              <a:rPr lang="en-TW" dirty="0"/>
              <a:t>Primary Electrical Energy</a:t>
            </a:r>
          </a:p>
        </p:txBody>
      </p:sp>
      <p:sp>
        <p:nvSpPr>
          <p:cNvPr id="12" name="TextBox 11">
            <a:extLst>
              <a:ext uri="{FF2B5EF4-FFF2-40B4-BE49-F238E27FC236}">
                <a16:creationId xmlns:a16="http://schemas.microsoft.com/office/drawing/2014/main" id="{E9CF7645-5304-9FE7-EBB3-6E3217F6206A}"/>
              </a:ext>
            </a:extLst>
          </p:cNvPr>
          <p:cNvSpPr txBox="1"/>
          <p:nvPr/>
        </p:nvSpPr>
        <p:spPr>
          <a:xfrm>
            <a:off x="2733636" y="45068"/>
            <a:ext cx="1163332" cy="369332"/>
          </a:xfrm>
          <a:prstGeom prst="rect">
            <a:avLst/>
          </a:prstGeom>
          <a:noFill/>
        </p:spPr>
        <p:txBody>
          <a:bodyPr wrap="none" rtlCol="0">
            <a:spAutoFit/>
          </a:bodyPr>
          <a:lstStyle/>
          <a:p>
            <a:r>
              <a:rPr lang="en-TW" dirty="0"/>
              <a:t>Secondary</a:t>
            </a:r>
          </a:p>
        </p:txBody>
      </p:sp>
      <p:sp>
        <p:nvSpPr>
          <p:cNvPr id="13" name="TextBox 12">
            <a:extLst>
              <a:ext uri="{FF2B5EF4-FFF2-40B4-BE49-F238E27FC236}">
                <a16:creationId xmlns:a16="http://schemas.microsoft.com/office/drawing/2014/main" id="{4E362153-5717-90F5-175C-F47A3A0E91A3}"/>
              </a:ext>
            </a:extLst>
          </p:cNvPr>
          <p:cNvSpPr txBox="1"/>
          <p:nvPr/>
        </p:nvSpPr>
        <p:spPr>
          <a:xfrm>
            <a:off x="7161224" y="712168"/>
            <a:ext cx="1559081" cy="369332"/>
          </a:xfrm>
          <a:prstGeom prst="rect">
            <a:avLst/>
          </a:prstGeom>
          <a:noFill/>
        </p:spPr>
        <p:txBody>
          <a:bodyPr wrap="none" rtlCol="0">
            <a:spAutoFit/>
          </a:bodyPr>
          <a:lstStyle/>
          <a:p>
            <a:r>
              <a:rPr lang="en-TW" dirty="0"/>
              <a:t>Drying Process</a:t>
            </a:r>
          </a:p>
        </p:txBody>
      </p:sp>
      <p:sp>
        <p:nvSpPr>
          <p:cNvPr id="14" name="TextBox 13">
            <a:extLst>
              <a:ext uri="{FF2B5EF4-FFF2-40B4-BE49-F238E27FC236}">
                <a16:creationId xmlns:a16="http://schemas.microsoft.com/office/drawing/2014/main" id="{ED8C3565-A403-0349-ED23-9F30001C29AF}"/>
              </a:ext>
            </a:extLst>
          </p:cNvPr>
          <p:cNvSpPr txBox="1"/>
          <p:nvPr/>
        </p:nvSpPr>
        <p:spPr>
          <a:xfrm>
            <a:off x="4468519" y="0"/>
            <a:ext cx="1557029" cy="369332"/>
          </a:xfrm>
          <a:prstGeom prst="rect">
            <a:avLst/>
          </a:prstGeom>
          <a:noFill/>
        </p:spPr>
        <p:txBody>
          <a:bodyPr wrap="none" rtlCol="0">
            <a:spAutoFit/>
          </a:bodyPr>
          <a:lstStyle/>
          <a:p>
            <a:r>
              <a:rPr lang="en-TW" dirty="0"/>
              <a:t>Heating Steam</a:t>
            </a:r>
          </a:p>
        </p:txBody>
      </p:sp>
      <p:sp>
        <p:nvSpPr>
          <p:cNvPr id="15" name="TextBox 14">
            <a:extLst>
              <a:ext uri="{FF2B5EF4-FFF2-40B4-BE49-F238E27FC236}">
                <a16:creationId xmlns:a16="http://schemas.microsoft.com/office/drawing/2014/main" id="{2A8A45C3-6F4E-9678-F216-FA5469F6F28D}"/>
              </a:ext>
            </a:extLst>
          </p:cNvPr>
          <p:cNvSpPr txBox="1"/>
          <p:nvPr/>
        </p:nvSpPr>
        <p:spPr>
          <a:xfrm>
            <a:off x="0" y="184666"/>
            <a:ext cx="1403648" cy="1200329"/>
          </a:xfrm>
          <a:prstGeom prst="rect">
            <a:avLst/>
          </a:prstGeom>
          <a:noFill/>
        </p:spPr>
        <p:txBody>
          <a:bodyPr wrap="square" rtlCol="0">
            <a:spAutoFit/>
          </a:bodyPr>
          <a:lstStyle/>
          <a:p>
            <a:r>
              <a:rPr lang="en-TW" dirty="0"/>
              <a:t>Air conditioning and absorption</a:t>
            </a:r>
          </a:p>
        </p:txBody>
      </p:sp>
      <p:sp>
        <p:nvSpPr>
          <p:cNvPr id="16" name="TextBox 15">
            <a:extLst>
              <a:ext uri="{FF2B5EF4-FFF2-40B4-BE49-F238E27FC236}">
                <a16:creationId xmlns:a16="http://schemas.microsoft.com/office/drawing/2014/main" id="{669B393B-729C-E24B-A500-7D84E2051103}"/>
              </a:ext>
            </a:extLst>
          </p:cNvPr>
          <p:cNvSpPr txBox="1"/>
          <p:nvPr/>
        </p:nvSpPr>
        <p:spPr>
          <a:xfrm>
            <a:off x="3771304" y="4725144"/>
            <a:ext cx="1851533" cy="369332"/>
          </a:xfrm>
          <a:prstGeom prst="rect">
            <a:avLst/>
          </a:prstGeom>
          <a:noFill/>
        </p:spPr>
        <p:txBody>
          <a:bodyPr wrap="none" rtlCol="0">
            <a:spAutoFit/>
          </a:bodyPr>
          <a:lstStyle/>
          <a:p>
            <a:r>
              <a:rPr lang="en-TW" dirty="0"/>
              <a:t>Diesel Generators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一些汽電共生裝置使用</a:t>
            </a:r>
            <a:r>
              <a:rPr lang="zh-TW" altLang="en-US" dirty="0">
                <a:solidFill>
                  <a:schemeClr val="accent3"/>
                </a:solidFill>
              </a:rPr>
              <a:t>複循環 </a:t>
            </a:r>
            <a:r>
              <a:rPr lang="en-US" altLang="zh-TW" dirty="0">
                <a:solidFill>
                  <a:schemeClr val="accent3"/>
                </a:solidFill>
              </a:rPr>
              <a:t>(combined-cycle)</a:t>
            </a:r>
            <a:r>
              <a:rPr lang="en-US" altLang="zh-TW" dirty="0"/>
              <a:t> </a:t>
            </a:r>
            <a:r>
              <a:rPr lang="zh-TW" altLang="en-US" dirty="0"/>
              <a:t>系統。</a:t>
            </a:r>
            <a:endParaRPr lang="en-US" altLang="zh-TW" dirty="0"/>
          </a:p>
          <a:p>
            <a:r>
              <a:rPr lang="zh-TW" altLang="en-US" dirty="0"/>
              <a:t>其使用：</a:t>
            </a:r>
            <a:r>
              <a:rPr lang="en-US" altLang="zh-TW" dirty="0"/>
              <a:t>(1) </a:t>
            </a:r>
            <a:r>
              <a:rPr lang="zh-TW" altLang="en-US" dirty="0"/>
              <a:t>燃氣渦輪機來產生電力；</a:t>
            </a:r>
            <a:r>
              <a:rPr lang="en-US" altLang="zh-TW" dirty="0"/>
              <a:t>(2) </a:t>
            </a:r>
            <a:r>
              <a:rPr lang="zh-TW" altLang="en-US" dirty="0"/>
              <a:t>然後利用高溫廢氣 </a:t>
            </a:r>
            <a:r>
              <a:rPr lang="en-US" altLang="zh-TW" dirty="0"/>
              <a:t>(1,000</a:t>
            </a:r>
            <a:r>
              <a:rPr lang="zh-TW" altLang="en-US" dirty="0"/>
              <a:t>～</a:t>
            </a:r>
            <a:r>
              <a:rPr lang="en-US" altLang="zh-TW" dirty="0"/>
              <a:t>1,200 °F)</a:t>
            </a:r>
            <a:r>
              <a:rPr lang="zh-TW" altLang="en-US" dirty="0"/>
              <a:t>，以傳統的蒸氣發電機發電產生附加的電力，或是將高壓水蒸氣用於工業製程。</a:t>
            </a:r>
            <a:endParaRPr lang="en-US" altLang="zh-TW" dirty="0"/>
          </a:p>
          <a:p>
            <a:r>
              <a:rPr lang="en-US" altLang="zh-TW" dirty="0"/>
              <a:t>Some steam-electric symbiosis devices use combined-cycle systems.</a:t>
            </a:r>
          </a:p>
          <a:p>
            <a:r>
              <a:rPr lang="en-US" altLang="zh-TW" dirty="0"/>
              <a:t>It uses: (1) a gas turbine to generate electricity; (2) then using high-temperature exhaust gases (1,000 to 1,200 °F) to generate additional electricity with a traditional steam generator, or using high-pressure water vapor for industrial processes.</a:t>
            </a:r>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33</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1763" y="972553"/>
            <a:ext cx="8820472" cy="595536"/>
          </a:xfrm>
        </p:spPr>
        <p:txBody>
          <a:bodyPr>
            <a:normAutofit fontScale="90000"/>
          </a:bodyPr>
          <a:lstStyle/>
          <a:p>
            <a:r>
              <a:rPr lang="zh-TW" altLang="en-US" dirty="0">
                <a:solidFill>
                  <a:schemeClr val="tx2"/>
                </a:solidFill>
              </a:rPr>
              <a:t>使用燃氣渦輪機及蒸氣發電機的複循環發電系統。</a:t>
            </a:r>
            <a:br>
              <a:rPr lang="en-US" altLang="zh-TW" dirty="0">
                <a:solidFill>
                  <a:schemeClr val="tx2"/>
                </a:solidFill>
              </a:rPr>
            </a:br>
            <a:r>
              <a:rPr lang="en-US" altLang="zh-TW" dirty="0">
                <a:solidFill>
                  <a:schemeClr val="tx2"/>
                </a:solidFill>
              </a:rPr>
              <a:t>A compound cycle power generation system using gas turbines and steam generators.</a:t>
            </a:r>
            <a:endParaRPr lang="zh-TW" altLang="en-US" dirty="0">
              <a:solidFill>
                <a:schemeClr val="tx2"/>
              </a:solidFill>
            </a:endParaRPr>
          </a:p>
        </p:txBody>
      </p:sp>
      <p:pic>
        <p:nvPicPr>
          <p:cNvPr id="26626" name="Picture 2"/>
          <p:cNvPicPr>
            <a:picLocks noGrp="1" noChangeAspect="1" noChangeArrowheads="1"/>
          </p:cNvPicPr>
          <p:nvPr>
            <p:ph idx="1"/>
          </p:nvPr>
        </p:nvPicPr>
        <p:blipFill>
          <a:blip r:embed="rId2" cstate="print"/>
          <a:stretch>
            <a:fillRect/>
          </a:stretch>
        </p:blipFill>
        <p:spPr bwMode="auto">
          <a:xfrm>
            <a:off x="2341702" y="1890309"/>
            <a:ext cx="4460595" cy="4688086"/>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34</a:t>
            </a:fld>
            <a:endParaRPr lang="zh-TW" altLang="en-US"/>
          </a:p>
        </p:txBody>
      </p:sp>
      <p:sp>
        <p:nvSpPr>
          <p:cNvPr id="3" name="TextBox 2">
            <a:extLst>
              <a:ext uri="{FF2B5EF4-FFF2-40B4-BE49-F238E27FC236}">
                <a16:creationId xmlns:a16="http://schemas.microsoft.com/office/drawing/2014/main" id="{87DF24DD-5CB7-2D90-8CB5-B3C545A9A5A9}"/>
              </a:ext>
            </a:extLst>
          </p:cNvPr>
          <p:cNvSpPr txBox="1"/>
          <p:nvPr/>
        </p:nvSpPr>
        <p:spPr>
          <a:xfrm>
            <a:off x="1691680" y="3832941"/>
            <a:ext cx="914674" cy="369332"/>
          </a:xfrm>
          <a:prstGeom prst="rect">
            <a:avLst/>
          </a:prstGeom>
          <a:noFill/>
        </p:spPr>
        <p:txBody>
          <a:bodyPr wrap="none" rtlCol="0">
            <a:spAutoFit/>
          </a:bodyPr>
          <a:lstStyle/>
          <a:p>
            <a:r>
              <a:rPr lang="en-TW" dirty="0"/>
              <a:t>Exhaust</a:t>
            </a:r>
          </a:p>
        </p:txBody>
      </p:sp>
      <p:sp>
        <p:nvSpPr>
          <p:cNvPr id="6" name="TextBox 5">
            <a:extLst>
              <a:ext uri="{FF2B5EF4-FFF2-40B4-BE49-F238E27FC236}">
                <a16:creationId xmlns:a16="http://schemas.microsoft.com/office/drawing/2014/main" id="{C9DAEAF5-23A7-DA4E-DC23-1621336D467E}"/>
              </a:ext>
            </a:extLst>
          </p:cNvPr>
          <p:cNvSpPr txBox="1"/>
          <p:nvPr/>
        </p:nvSpPr>
        <p:spPr>
          <a:xfrm>
            <a:off x="4788024" y="4017607"/>
            <a:ext cx="1643783" cy="369332"/>
          </a:xfrm>
          <a:prstGeom prst="rect">
            <a:avLst/>
          </a:prstGeom>
          <a:noFill/>
        </p:spPr>
        <p:txBody>
          <a:bodyPr wrap="none" rtlCol="0">
            <a:spAutoFit/>
          </a:bodyPr>
          <a:lstStyle/>
          <a:p>
            <a:r>
              <a:rPr lang="en-TW" dirty="0"/>
              <a:t>Heat Exchanger</a:t>
            </a:r>
          </a:p>
        </p:txBody>
      </p:sp>
      <p:sp>
        <p:nvSpPr>
          <p:cNvPr id="7" name="TextBox 6">
            <a:extLst>
              <a:ext uri="{FF2B5EF4-FFF2-40B4-BE49-F238E27FC236}">
                <a16:creationId xmlns:a16="http://schemas.microsoft.com/office/drawing/2014/main" id="{BC32B47D-C5BA-D0B7-A3D1-060EACD9318E}"/>
              </a:ext>
            </a:extLst>
          </p:cNvPr>
          <p:cNvSpPr txBox="1"/>
          <p:nvPr/>
        </p:nvSpPr>
        <p:spPr>
          <a:xfrm>
            <a:off x="2136725" y="4653136"/>
            <a:ext cx="731290" cy="369332"/>
          </a:xfrm>
          <a:prstGeom prst="rect">
            <a:avLst/>
          </a:prstGeom>
          <a:noFill/>
        </p:spPr>
        <p:txBody>
          <a:bodyPr wrap="none" rtlCol="0">
            <a:spAutoFit/>
          </a:bodyPr>
          <a:lstStyle/>
          <a:p>
            <a:r>
              <a:rPr lang="en-TW" dirty="0"/>
              <a:t>Pump</a:t>
            </a:r>
          </a:p>
        </p:txBody>
      </p:sp>
      <p:sp>
        <p:nvSpPr>
          <p:cNvPr id="8" name="TextBox 7">
            <a:extLst>
              <a:ext uri="{FF2B5EF4-FFF2-40B4-BE49-F238E27FC236}">
                <a16:creationId xmlns:a16="http://schemas.microsoft.com/office/drawing/2014/main" id="{585C7D8E-9607-45E2-780A-330342DEE411}"/>
              </a:ext>
            </a:extLst>
          </p:cNvPr>
          <p:cNvSpPr txBox="1"/>
          <p:nvPr/>
        </p:nvSpPr>
        <p:spPr>
          <a:xfrm>
            <a:off x="1925288" y="6144905"/>
            <a:ext cx="1885453" cy="369332"/>
          </a:xfrm>
          <a:prstGeom prst="rect">
            <a:avLst/>
          </a:prstGeom>
          <a:noFill/>
        </p:spPr>
        <p:txBody>
          <a:bodyPr wrap="none" rtlCol="0">
            <a:spAutoFit/>
          </a:bodyPr>
          <a:lstStyle/>
          <a:p>
            <a:r>
              <a:rPr lang="en-TW" dirty="0"/>
              <a:t>Chiller/C</a:t>
            </a:r>
            <a:r>
              <a:rPr lang="en-US" dirty="0"/>
              <a:t>o</a:t>
            </a:r>
            <a:r>
              <a:rPr lang="en-TW" dirty="0"/>
              <a:t>ndenser</a:t>
            </a:r>
          </a:p>
        </p:txBody>
      </p:sp>
      <p:sp>
        <p:nvSpPr>
          <p:cNvPr id="9" name="TextBox 8">
            <a:extLst>
              <a:ext uri="{FF2B5EF4-FFF2-40B4-BE49-F238E27FC236}">
                <a16:creationId xmlns:a16="http://schemas.microsoft.com/office/drawing/2014/main" id="{9E61E245-9656-8C2D-98ED-215AA7D274B3}"/>
              </a:ext>
            </a:extLst>
          </p:cNvPr>
          <p:cNvSpPr txBox="1"/>
          <p:nvPr/>
        </p:nvSpPr>
        <p:spPr>
          <a:xfrm>
            <a:off x="5381396" y="5537311"/>
            <a:ext cx="1519070" cy="369332"/>
          </a:xfrm>
          <a:prstGeom prst="rect">
            <a:avLst/>
          </a:prstGeom>
          <a:noFill/>
        </p:spPr>
        <p:txBody>
          <a:bodyPr wrap="none" rtlCol="0">
            <a:spAutoFit/>
          </a:bodyPr>
          <a:lstStyle/>
          <a:p>
            <a:r>
              <a:rPr lang="en-TW" dirty="0"/>
              <a:t>Steam turbine</a:t>
            </a:r>
          </a:p>
        </p:txBody>
      </p:sp>
      <p:sp>
        <p:nvSpPr>
          <p:cNvPr id="10" name="TextBox 9">
            <a:extLst>
              <a:ext uri="{FF2B5EF4-FFF2-40B4-BE49-F238E27FC236}">
                <a16:creationId xmlns:a16="http://schemas.microsoft.com/office/drawing/2014/main" id="{21EE9982-0E38-2F11-175A-65572C446F79}"/>
              </a:ext>
            </a:extLst>
          </p:cNvPr>
          <p:cNvSpPr txBox="1"/>
          <p:nvPr/>
        </p:nvSpPr>
        <p:spPr>
          <a:xfrm>
            <a:off x="6949678" y="4717785"/>
            <a:ext cx="1764017" cy="646331"/>
          </a:xfrm>
          <a:prstGeom prst="rect">
            <a:avLst/>
          </a:prstGeom>
          <a:noFill/>
        </p:spPr>
        <p:txBody>
          <a:bodyPr wrap="square" rtlCol="0">
            <a:spAutoFit/>
          </a:bodyPr>
          <a:lstStyle/>
          <a:p>
            <a:r>
              <a:rPr lang="en-TW" dirty="0"/>
              <a:t>Work from 2nd Generator</a:t>
            </a:r>
          </a:p>
        </p:txBody>
      </p:sp>
      <p:sp>
        <p:nvSpPr>
          <p:cNvPr id="11" name="TextBox 10">
            <a:extLst>
              <a:ext uri="{FF2B5EF4-FFF2-40B4-BE49-F238E27FC236}">
                <a16:creationId xmlns:a16="http://schemas.microsoft.com/office/drawing/2014/main" id="{4D4B0434-7F99-8E45-FC0D-D3EA59D65DAA}"/>
              </a:ext>
            </a:extLst>
          </p:cNvPr>
          <p:cNvSpPr txBox="1"/>
          <p:nvPr/>
        </p:nvSpPr>
        <p:spPr>
          <a:xfrm>
            <a:off x="6900466" y="2718461"/>
            <a:ext cx="1764017" cy="646331"/>
          </a:xfrm>
          <a:prstGeom prst="rect">
            <a:avLst/>
          </a:prstGeom>
          <a:noFill/>
        </p:spPr>
        <p:txBody>
          <a:bodyPr wrap="square" rtlCol="0">
            <a:spAutoFit/>
          </a:bodyPr>
          <a:lstStyle/>
          <a:p>
            <a:r>
              <a:rPr lang="en-TW" dirty="0"/>
              <a:t>Work from 1st Generator</a:t>
            </a:r>
          </a:p>
        </p:txBody>
      </p:sp>
      <p:sp>
        <p:nvSpPr>
          <p:cNvPr id="12" name="TextBox 11">
            <a:extLst>
              <a:ext uri="{FF2B5EF4-FFF2-40B4-BE49-F238E27FC236}">
                <a16:creationId xmlns:a16="http://schemas.microsoft.com/office/drawing/2014/main" id="{3FBD1DE9-2AE5-A77E-DDDA-7C4C0AA972F8}"/>
              </a:ext>
            </a:extLst>
          </p:cNvPr>
          <p:cNvSpPr txBox="1"/>
          <p:nvPr/>
        </p:nvSpPr>
        <p:spPr>
          <a:xfrm>
            <a:off x="5361117" y="2294485"/>
            <a:ext cx="1274708" cy="369332"/>
          </a:xfrm>
          <a:prstGeom prst="rect">
            <a:avLst/>
          </a:prstGeom>
          <a:noFill/>
        </p:spPr>
        <p:txBody>
          <a:bodyPr wrap="none" rtlCol="0">
            <a:spAutoFit/>
          </a:bodyPr>
          <a:lstStyle/>
          <a:p>
            <a:r>
              <a:rPr lang="en-TW" dirty="0"/>
              <a:t>Gas turbine</a:t>
            </a:r>
          </a:p>
        </p:txBody>
      </p:sp>
      <p:sp>
        <p:nvSpPr>
          <p:cNvPr id="13" name="TextBox 12">
            <a:extLst>
              <a:ext uri="{FF2B5EF4-FFF2-40B4-BE49-F238E27FC236}">
                <a16:creationId xmlns:a16="http://schemas.microsoft.com/office/drawing/2014/main" id="{E5E785D1-8AD2-177B-4EEB-1FF4F3623868}"/>
              </a:ext>
            </a:extLst>
          </p:cNvPr>
          <p:cNvSpPr txBox="1"/>
          <p:nvPr/>
        </p:nvSpPr>
        <p:spPr>
          <a:xfrm>
            <a:off x="3737429" y="1932406"/>
            <a:ext cx="822854" cy="369332"/>
          </a:xfrm>
          <a:prstGeom prst="rect">
            <a:avLst/>
          </a:prstGeom>
          <a:noFill/>
        </p:spPr>
        <p:txBody>
          <a:bodyPr wrap="none" rtlCol="0">
            <a:spAutoFit/>
          </a:bodyPr>
          <a:lstStyle/>
          <a:p>
            <a:r>
              <a:rPr lang="en-TW" dirty="0"/>
              <a:t>Heater</a:t>
            </a:r>
          </a:p>
        </p:txBody>
      </p:sp>
      <p:sp>
        <p:nvSpPr>
          <p:cNvPr id="14" name="TextBox 13">
            <a:extLst>
              <a:ext uri="{FF2B5EF4-FFF2-40B4-BE49-F238E27FC236}">
                <a16:creationId xmlns:a16="http://schemas.microsoft.com/office/drawing/2014/main" id="{1BAB9747-2C80-3313-6EA9-46C4FCC55064}"/>
              </a:ext>
            </a:extLst>
          </p:cNvPr>
          <p:cNvSpPr txBox="1"/>
          <p:nvPr/>
        </p:nvSpPr>
        <p:spPr>
          <a:xfrm>
            <a:off x="1385717" y="2672658"/>
            <a:ext cx="1079142" cy="369332"/>
          </a:xfrm>
          <a:prstGeom prst="rect">
            <a:avLst/>
          </a:prstGeom>
          <a:noFill/>
        </p:spPr>
        <p:txBody>
          <a:bodyPr wrap="none" rtlCol="0">
            <a:spAutoFit/>
          </a:bodyPr>
          <a:lstStyle/>
          <a:p>
            <a:r>
              <a:rPr lang="en-TW" dirty="0"/>
              <a:t>Gas input</a:t>
            </a:r>
          </a:p>
        </p:txBody>
      </p:sp>
      <p:sp>
        <p:nvSpPr>
          <p:cNvPr id="15" name="TextBox 14">
            <a:extLst>
              <a:ext uri="{FF2B5EF4-FFF2-40B4-BE49-F238E27FC236}">
                <a16:creationId xmlns:a16="http://schemas.microsoft.com/office/drawing/2014/main" id="{9AADC61C-BEEA-5E7A-EE21-2B69EC40704E}"/>
              </a:ext>
            </a:extLst>
          </p:cNvPr>
          <p:cNvSpPr txBox="1"/>
          <p:nvPr/>
        </p:nvSpPr>
        <p:spPr>
          <a:xfrm>
            <a:off x="2534501" y="3440448"/>
            <a:ext cx="1310167" cy="369332"/>
          </a:xfrm>
          <a:prstGeom prst="rect">
            <a:avLst/>
          </a:prstGeom>
          <a:noFill/>
        </p:spPr>
        <p:txBody>
          <a:bodyPr wrap="none" rtlCol="0">
            <a:spAutoFit/>
          </a:bodyPr>
          <a:lstStyle/>
          <a:p>
            <a:r>
              <a:rPr lang="en-TW" dirty="0"/>
              <a:t>Compressor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7650" name="Picture 2"/>
          <p:cNvPicPr>
            <a:picLocks noGrp="1" noChangeAspect="1" noChangeArrowheads="1"/>
          </p:cNvPicPr>
          <p:nvPr>
            <p:ph idx="1"/>
          </p:nvPr>
        </p:nvPicPr>
        <p:blipFill>
          <a:blip r:embed="rId2" cstate="print"/>
          <a:srcRect/>
          <a:stretch>
            <a:fillRect/>
          </a:stretch>
        </p:blipFill>
        <p:spPr bwMode="auto">
          <a:xfrm>
            <a:off x="35768" y="1124744"/>
            <a:ext cx="8958878" cy="3927727"/>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8674" name="Picture 2"/>
          <p:cNvPicPr>
            <a:picLocks noGrp="1" noChangeAspect="1" noChangeArrowheads="1"/>
          </p:cNvPicPr>
          <p:nvPr>
            <p:ph idx="1"/>
          </p:nvPr>
        </p:nvPicPr>
        <p:blipFill>
          <a:blip r:embed="rId2" cstate="print"/>
          <a:srcRect/>
          <a:stretch>
            <a:fillRect/>
          </a:stretch>
        </p:blipFill>
        <p:spPr bwMode="auto">
          <a:xfrm>
            <a:off x="180895" y="712168"/>
            <a:ext cx="8814775" cy="5237112"/>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36</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1" y="753893"/>
            <a:ext cx="6858000" cy="595536"/>
          </a:xfrm>
        </p:spPr>
        <p:txBody>
          <a:bodyPr>
            <a:normAutofit fontScale="90000"/>
          </a:bodyPr>
          <a:lstStyle/>
          <a:p>
            <a:r>
              <a:rPr lang="zh-TW" altLang="en-US" dirty="0">
                <a:solidFill>
                  <a:schemeClr val="tx2"/>
                </a:solidFill>
              </a:rPr>
              <a:t>電流產生的磁場</a:t>
            </a:r>
            <a:r>
              <a:rPr lang="en-US" altLang="zh-TW" dirty="0">
                <a:solidFill>
                  <a:schemeClr val="tx2"/>
                </a:solidFill>
              </a:rPr>
              <a:t>magnetic field produced by electric current</a:t>
            </a:r>
            <a:endParaRPr lang="zh-TW" altLang="en-US" dirty="0">
              <a:solidFill>
                <a:schemeClr val="tx2"/>
              </a:solidFill>
            </a:endParaRPr>
          </a:p>
        </p:txBody>
      </p:sp>
      <p:sp>
        <p:nvSpPr>
          <p:cNvPr id="3" name="內容版面配置區 2"/>
          <p:cNvSpPr>
            <a:spLocks noGrp="1"/>
          </p:cNvSpPr>
          <p:nvPr>
            <p:ph idx="1"/>
          </p:nvPr>
        </p:nvSpPr>
        <p:spPr>
          <a:xfrm>
            <a:off x="179512" y="1556792"/>
            <a:ext cx="8784976" cy="3967336"/>
          </a:xfrm>
        </p:spPr>
        <p:txBody>
          <a:bodyPr/>
          <a:lstStyle/>
          <a:p>
            <a:r>
              <a:rPr lang="zh-TW" altLang="en-US" dirty="0"/>
              <a:t>電和磁之間的關係是 </a:t>
            </a:r>
            <a:r>
              <a:rPr lang="en-US" altLang="zh-TW" dirty="0"/>
              <a:t>1820 </a:t>
            </a:r>
            <a:r>
              <a:rPr lang="zh-TW" altLang="en-US" dirty="0"/>
              <a:t>年由丹麥物理學家</a:t>
            </a:r>
            <a:r>
              <a:rPr lang="zh-TW" altLang="en-US" dirty="0">
                <a:solidFill>
                  <a:schemeClr val="accent3"/>
                </a:solidFill>
              </a:rPr>
              <a:t>奧斯特</a:t>
            </a:r>
            <a:r>
              <a:rPr lang="en-US" altLang="zh-TW" dirty="0"/>
              <a:t>(</a:t>
            </a:r>
            <a:r>
              <a:rPr lang="en-US" altLang="zh-TW" dirty="0" err="1"/>
              <a:t>Oersted</a:t>
            </a:r>
            <a:r>
              <a:rPr lang="en-US" altLang="zh-TW" dirty="0"/>
              <a:t>) </a:t>
            </a:r>
            <a:r>
              <a:rPr lang="zh-TW" altLang="en-US" dirty="0"/>
              <a:t>所發現。</a:t>
            </a:r>
            <a:endParaRPr lang="en-US" altLang="zh-TW" dirty="0"/>
          </a:p>
          <a:p>
            <a:r>
              <a:rPr lang="en-US" altLang="zh-TW" dirty="0"/>
              <a:t>The relationship between electricity and magnetism was discovered in 1820 by Danish physicist Oersted.</a:t>
            </a:r>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4</a:t>
            </a:fld>
            <a:endParaRPr lang="zh-TW" altLang="en-US"/>
          </a:p>
        </p:txBody>
      </p:sp>
      <p:pic>
        <p:nvPicPr>
          <p:cNvPr id="7" name="Picture 2"/>
          <p:cNvPicPr>
            <a:picLocks noChangeAspect="1" noChangeArrowheads="1"/>
          </p:cNvPicPr>
          <p:nvPr/>
        </p:nvPicPr>
        <p:blipFill>
          <a:blip r:embed="rId2" cstate="print"/>
          <a:srcRect/>
          <a:stretch>
            <a:fillRect/>
          </a:stretch>
        </p:blipFill>
        <p:spPr bwMode="auto">
          <a:xfrm>
            <a:off x="457200" y="3320199"/>
            <a:ext cx="8229600" cy="285200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404664"/>
            <a:ext cx="6858000" cy="595536"/>
          </a:xfrm>
        </p:spPr>
        <p:txBody>
          <a:bodyPr/>
          <a:lstStyle/>
          <a:p>
            <a:r>
              <a:rPr lang="ja-JP" altLang="en-US">
                <a:solidFill>
                  <a:schemeClr val="tx2"/>
                </a:solidFill>
              </a:rPr>
              <a:t>安培定律</a:t>
            </a:r>
            <a:r>
              <a:rPr lang="en-US" altLang="ja-JP" dirty="0">
                <a:solidFill>
                  <a:schemeClr val="tx2"/>
                </a:solidFill>
              </a:rPr>
              <a:t> </a:t>
            </a:r>
            <a:r>
              <a:rPr lang="en-US" altLang="zh-TW" dirty="0">
                <a:solidFill>
                  <a:schemeClr val="tx2"/>
                </a:solidFill>
              </a:rPr>
              <a:t>Ampere‘s laws</a:t>
            </a:r>
            <a:endParaRPr lang="zh-TW" altLang="en-US" dirty="0">
              <a:solidFill>
                <a:schemeClr val="tx2"/>
              </a:solidFill>
            </a:endParaRPr>
          </a:p>
        </p:txBody>
      </p:sp>
      <p:pic>
        <p:nvPicPr>
          <p:cNvPr id="3075" name="Picture 3"/>
          <p:cNvPicPr>
            <a:picLocks noGrp="1" noChangeAspect="1" noChangeArrowheads="1"/>
          </p:cNvPicPr>
          <p:nvPr>
            <p:ph idx="1"/>
          </p:nvPr>
        </p:nvPicPr>
        <p:blipFill>
          <a:blip r:embed="rId2" cstate="print"/>
          <a:srcRect/>
          <a:stretch>
            <a:fillRect/>
          </a:stretch>
        </p:blipFill>
        <p:spPr bwMode="auto">
          <a:xfrm>
            <a:off x="457200" y="1916832"/>
            <a:ext cx="8229600" cy="2532993"/>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solidFill>
                  <a:schemeClr val="tx2"/>
                </a:solidFill>
              </a:rPr>
              <a:t>電的產生</a:t>
            </a:r>
            <a:r>
              <a:rPr lang="en-US" altLang="zh-TW" dirty="0">
                <a:solidFill>
                  <a:schemeClr val="tx2"/>
                </a:solidFill>
              </a:rPr>
              <a:t>generation of electricity</a:t>
            </a:r>
            <a:endParaRPr lang="zh-TW" altLang="en-US" dirty="0">
              <a:solidFill>
                <a:schemeClr val="tx2"/>
              </a:solidFill>
            </a:endParaRPr>
          </a:p>
        </p:txBody>
      </p:sp>
      <p:sp>
        <p:nvSpPr>
          <p:cNvPr id="3" name="內容版面配置區 2"/>
          <p:cNvSpPr>
            <a:spLocks noGrp="1"/>
          </p:cNvSpPr>
          <p:nvPr>
            <p:ph idx="1"/>
          </p:nvPr>
        </p:nvSpPr>
        <p:spPr/>
        <p:txBody>
          <a:bodyPr/>
          <a:lstStyle/>
          <a:p>
            <a:r>
              <a:rPr lang="zh-TW" altLang="en-US" dirty="0"/>
              <a:t>法拉第感應定律 </a:t>
            </a:r>
            <a:r>
              <a:rPr lang="en-US" altLang="zh-TW" dirty="0"/>
              <a:t>(Faraday’s law of induction)</a:t>
            </a:r>
          </a:p>
          <a:p>
            <a:endParaRPr lang="en-US" altLang="zh-TW" dirty="0"/>
          </a:p>
          <a:p>
            <a:r>
              <a:rPr lang="zh-TW" altLang="en-US" dirty="0">
                <a:solidFill>
                  <a:schemeClr val="accent3"/>
                </a:solidFill>
              </a:rPr>
              <a:t>假如改變經過線圈的磁場，則跨於線圈的端點間將感應出一電位差；感應電壓的大小與線圈磁場的變化率成正比。</a:t>
            </a:r>
            <a:endParaRPr lang="en-US" altLang="zh-TW" dirty="0">
              <a:solidFill>
                <a:schemeClr val="accent3"/>
              </a:solidFill>
            </a:endParaRPr>
          </a:p>
          <a:p>
            <a:r>
              <a:rPr lang="en-US" altLang="zh-TW" dirty="0">
                <a:solidFill>
                  <a:schemeClr val="accent3"/>
                </a:solidFill>
              </a:rPr>
              <a:t>If the magnetic field passing through the coil is changed, a potential difference will be induced across the end points of the coil; the magnitude of the induced voltage is proportional to the rate of change of the coil's magnetic field.</a:t>
            </a:r>
            <a:endParaRPr lang="zh-TW" altLang="en-US" dirty="0">
              <a:solidFill>
                <a:schemeClr val="accent3"/>
              </a:solidFill>
            </a:endParaRPr>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6</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5555" y="1704183"/>
            <a:ext cx="7992888" cy="595536"/>
          </a:xfrm>
        </p:spPr>
        <p:txBody>
          <a:bodyPr>
            <a:normAutofit fontScale="90000"/>
          </a:bodyPr>
          <a:lstStyle/>
          <a:p>
            <a:r>
              <a:rPr lang="zh-TW" altLang="en-US" dirty="0">
                <a:solidFill>
                  <a:schemeClr val="tx2"/>
                </a:solidFill>
              </a:rPr>
              <a:t>帶電質點於磁場內運動：宇宙射線、磁瓶</a:t>
            </a:r>
            <a:br>
              <a:rPr lang="en-US" altLang="zh-TW" dirty="0">
                <a:solidFill>
                  <a:schemeClr val="tx2"/>
                </a:solidFill>
              </a:rPr>
            </a:br>
            <a:r>
              <a:rPr lang="en-US" altLang="zh-TW" dirty="0">
                <a:solidFill>
                  <a:schemeClr val="tx2"/>
                </a:solidFill>
              </a:rPr>
              <a:t>Charged particles moving within a magnetic field: cosmic rays, magnetic bottles</a:t>
            </a:r>
            <a:endParaRPr lang="zh-TW" altLang="en-US" dirty="0">
              <a:solidFill>
                <a:schemeClr val="tx2"/>
              </a:solidFill>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179512" y="2299718"/>
                <a:ext cx="8784976" cy="3872481"/>
              </a:xfrm>
            </p:spPr>
            <p:txBody>
              <a:bodyPr/>
              <a:lstStyle/>
              <a:p>
                <a:r>
                  <a:rPr lang="zh-TW" altLang="en-US" dirty="0"/>
                  <a:t>當一磁鐵靠近一載有電流的電線時會感受到作用力。</a:t>
                </a:r>
                <a:endParaRPr lang="en-US" altLang="zh-TW" dirty="0"/>
              </a:p>
              <a:p>
                <a:r>
                  <a:rPr lang="en-US" altLang="zh-TW" dirty="0"/>
                  <a:t>A magnet feels a force when it is brought close to a wire carrying an electric current. </a:t>
                </a:r>
                <a14:m>
                  <m:oMath xmlns:m="http://schemas.openxmlformats.org/officeDocument/2006/math">
                    <m:r>
                      <a:rPr lang="en-US" altLang="zh-TW" b="0" i="1" smtClean="0">
                        <a:latin typeface="Cambria Math" panose="02040503050406030204" pitchFamily="18" charset="0"/>
                      </a:rPr>
                      <m:t>𝐹</m:t>
                    </m:r>
                    <m:r>
                      <a:rPr lang="en-US" altLang="zh-TW" b="0" i="1" smtClean="0">
                        <a:latin typeface="Cambria Math" panose="02040503050406030204" pitchFamily="18" charset="0"/>
                      </a:rPr>
                      <m:t>=</m:t>
                    </m:r>
                    <m:r>
                      <a:rPr lang="en-US" altLang="zh-TW" b="0" i="1" smtClean="0">
                        <a:latin typeface="Cambria Math" panose="02040503050406030204" pitchFamily="18" charset="0"/>
                      </a:rPr>
                      <m:t>𝑞𝑣</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𝐵</m:t>
                    </m:r>
                  </m:oMath>
                </a14:m>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179512" y="2299718"/>
                <a:ext cx="8784976" cy="3872481"/>
              </a:xfrm>
              <a:blipFill>
                <a:blip r:embed="rId2"/>
                <a:stretch>
                  <a:fillRect l="-432" t="-1961" r="-1009"/>
                </a:stretch>
              </a:blipFill>
            </p:spPr>
            <p:txBody>
              <a:bodyPr/>
              <a:lstStyle/>
              <a:p>
                <a:r>
                  <a:rPr lang="en-TW">
                    <a:noFill/>
                  </a:rPr>
                  <a:t> </a:t>
                </a:r>
              </a:p>
            </p:txBody>
          </p:sp>
        </mc:Fallback>
      </mc:AlternateContent>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7</a:t>
            </a:fld>
            <a:endParaRPr lang="zh-TW" altLang="en-US"/>
          </a:p>
        </p:txBody>
      </p:sp>
      <p:pic>
        <p:nvPicPr>
          <p:cNvPr id="6" name="Picture 2"/>
          <p:cNvPicPr>
            <a:picLocks noChangeAspect="1" noChangeArrowheads="1"/>
          </p:cNvPicPr>
          <p:nvPr/>
        </p:nvPicPr>
        <p:blipFill>
          <a:blip r:embed="rId3" cstate="print"/>
          <a:srcRect/>
          <a:stretch>
            <a:fillRect/>
          </a:stretch>
        </p:blipFill>
        <p:spPr bwMode="auto">
          <a:xfrm>
            <a:off x="2386820" y="3875251"/>
            <a:ext cx="4370360" cy="269934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ja-JP" altLang="en-US">
                <a:solidFill>
                  <a:schemeClr val="tx2"/>
                </a:solidFill>
              </a:rPr>
              <a:t>范艾倫帶</a:t>
            </a:r>
            <a:r>
              <a:rPr lang="en-US" altLang="ja-JP" dirty="0">
                <a:solidFill>
                  <a:schemeClr val="tx2"/>
                </a:solidFill>
              </a:rPr>
              <a:t> </a:t>
            </a:r>
            <a:r>
              <a:rPr lang="en-US" altLang="zh-TW" dirty="0">
                <a:solidFill>
                  <a:schemeClr val="tx2"/>
                </a:solidFill>
              </a:rPr>
              <a:t>Van </a:t>
            </a:r>
            <a:r>
              <a:rPr lang="en-US" altLang="zh-TW" dirty="0" err="1">
                <a:solidFill>
                  <a:schemeClr val="tx2"/>
                </a:solidFill>
              </a:rPr>
              <a:t>allen’s</a:t>
            </a:r>
            <a:r>
              <a:rPr lang="en-US" altLang="zh-TW" dirty="0">
                <a:solidFill>
                  <a:schemeClr val="tx2"/>
                </a:solidFill>
              </a:rPr>
              <a:t> belt</a:t>
            </a:r>
            <a:endParaRPr lang="zh-TW" altLang="en-US" dirty="0">
              <a:solidFill>
                <a:schemeClr val="tx2"/>
              </a:solidFill>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457200" y="1115696"/>
            <a:ext cx="8229600" cy="4482146"/>
          </a:xfrm>
          <a:prstGeom prst="rect">
            <a:avLst/>
          </a:prstGeom>
          <a:noFill/>
          <a:ln w="9525">
            <a:noFill/>
            <a:miter lim="800000"/>
            <a:headEnd/>
            <a:tailEnd/>
          </a:ln>
        </p:spPr>
      </p:pic>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8</a:t>
            </a:fld>
            <a:endParaRPr lang="zh-TW" altLang="en-US"/>
          </a:p>
        </p:txBody>
      </p:sp>
      <p:sp>
        <p:nvSpPr>
          <p:cNvPr id="3" name="TextBox 2">
            <a:extLst>
              <a:ext uri="{FF2B5EF4-FFF2-40B4-BE49-F238E27FC236}">
                <a16:creationId xmlns:a16="http://schemas.microsoft.com/office/drawing/2014/main" id="{403695C2-D9D5-FDBF-6B28-08A1B54D92FB}"/>
              </a:ext>
            </a:extLst>
          </p:cNvPr>
          <p:cNvSpPr txBox="1"/>
          <p:nvPr/>
        </p:nvSpPr>
        <p:spPr>
          <a:xfrm>
            <a:off x="5599757" y="2060848"/>
            <a:ext cx="1082348" cy="369332"/>
          </a:xfrm>
          <a:prstGeom prst="rect">
            <a:avLst/>
          </a:prstGeom>
          <a:noFill/>
        </p:spPr>
        <p:txBody>
          <a:bodyPr wrap="none" rtlCol="0">
            <a:spAutoFit/>
          </a:bodyPr>
          <a:lstStyle/>
          <a:p>
            <a:r>
              <a:rPr lang="en-TW" dirty="0">
                <a:hlinkClick r:id="rId3"/>
              </a:rPr>
              <a:t>wikipedia</a:t>
            </a:r>
            <a:endParaRPr lang="en-TW"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2"/>
                </a:solidFill>
              </a:rPr>
              <a:t>電動機</a:t>
            </a:r>
            <a:r>
              <a:rPr lang="en-US" altLang="zh-TW" dirty="0">
                <a:solidFill>
                  <a:schemeClr val="tx2"/>
                </a:solidFill>
              </a:rPr>
              <a:t>electric motor</a:t>
            </a:r>
            <a:endParaRPr lang="zh-TW" altLang="en-US" dirty="0">
              <a:solidFill>
                <a:schemeClr val="tx2"/>
              </a:solidFill>
            </a:endParaRPr>
          </a:p>
        </p:txBody>
      </p:sp>
      <p:sp>
        <p:nvSpPr>
          <p:cNvPr id="3" name="內容版面配置區 2"/>
          <p:cNvSpPr>
            <a:spLocks noGrp="1"/>
          </p:cNvSpPr>
          <p:nvPr>
            <p:ph idx="1"/>
          </p:nvPr>
        </p:nvSpPr>
        <p:spPr/>
        <p:txBody>
          <a:bodyPr/>
          <a:lstStyle/>
          <a:p>
            <a:r>
              <a:rPr lang="zh-TW" altLang="en-US" dirty="0"/>
              <a:t>一載有電流的金屬導線，若置於磁場裡將會感受到一股作用力，並使之移動起來。</a:t>
            </a:r>
            <a:endParaRPr lang="en-US" altLang="zh-TW" dirty="0"/>
          </a:p>
          <a:p>
            <a:r>
              <a:rPr lang="en-US" altLang="zh-TW" dirty="0"/>
              <a:t>A metal wire carrying an electric current will feel a force and move if it is placed in a magnetic field.</a:t>
            </a:r>
            <a:endParaRPr lang="zh-TW" altLang="en-US" dirty="0"/>
          </a:p>
        </p:txBody>
      </p:sp>
      <p:sp>
        <p:nvSpPr>
          <p:cNvPr id="4" name="日期版面配置區 3"/>
          <p:cNvSpPr>
            <a:spLocks noGrp="1"/>
          </p:cNvSpPr>
          <p:nvPr>
            <p:ph type="dt" sz="half" idx="10"/>
          </p:nvPr>
        </p:nvSpPr>
        <p:spPr/>
        <p:txBody>
          <a:bodyPr/>
          <a:lstStyle/>
          <a:p>
            <a:r>
              <a:rPr lang="en-US" altLang="zh-TW"/>
              <a:t>Copyright © </a:t>
            </a:r>
            <a:r>
              <a:rPr lang="zh-TW" altLang="en-US"/>
              <a:t>滄海書局</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9</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800100" y="2546553"/>
            <a:ext cx="7543800" cy="3906783"/>
          </a:xfrm>
          <a:prstGeom prst="rect">
            <a:avLst/>
          </a:prstGeom>
          <a:noFill/>
          <a:ln w="9525">
            <a:noFill/>
            <a:miter lim="800000"/>
            <a:headEnd/>
            <a:tailEnd/>
          </a:ln>
        </p:spPr>
      </p:pic>
      <p:sp>
        <p:nvSpPr>
          <p:cNvPr id="7" name="TextBox 6">
            <a:extLst>
              <a:ext uri="{FF2B5EF4-FFF2-40B4-BE49-F238E27FC236}">
                <a16:creationId xmlns:a16="http://schemas.microsoft.com/office/drawing/2014/main" id="{B99010C1-C700-D217-70DF-8A690854BD55}"/>
              </a:ext>
            </a:extLst>
          </p:cNvPr>
          <p:cNvSpPr txBox="1"/>
          <p:nvPr/>
        </p:nvSpPr>
        <p:spPr>
          <a:xfrm>
            <a:off x="7023873" y="2564904"/>
            <a:ext cx="535211" cy="369332"/>
          </a:xfrm>
          <a:prstGeom prst="rect">
            <a:avLst/>
          </a:prstGeom>
          <a:noFill/>
        </p:spPr>
        <p:txBody>
          <a:bodyPr wrap="none" rtlCol="0">
            <a:spAutoFit/>
          </a:bodyPr>
          <a:lstStyle/>
          <a:p>
            <a:r>
              <a:rPr lang="en-TW" dirty="0"/>
              <a:t>axis</a:t>
            </a:r>
          </a:p>
        </p:txBody>
      </p:sp>
      <p:sp>
        <p:nvSpPr>
          <p:cNvPr id="8" name="TextBox 7">
            <a:extLst>
              <a:ext uri="{FF2B5EF4-FFF2-40B4-BE49-F238E27FC236}">
                <a16:creationId xmlns:a16="http://schemas.microsoft.com/office/drawing/2014/main" id="{4D194A9B-EC2B-A804-2054-91B73F0A555B}"/>
              </a:ext>
            </a:extLst>
          </p:cNvPr>
          <p:cNvSpPr txBox="1"/>
          <p:nvPr/>
        </p:nvSpPr>
        <p:spPr>
          <a:xfrm>
            <a:off x="5055185" y="2146484"/>
            <a:ext cx="2171492" cy="369332"/>
          </a:xfrm>
          <a:prstGeom prst="rect">
            <a:avLst/>
          </a:prstGeom>
          <a:noFill/>
        </p:spPr>
        <p:txBody>
          <a:bodyPr wrap="none" rtlCol="0">
            <a:spAutoFit/>
          </a:bodyPr>
          <a:lstStyle/>
          <a:p>
            <a:r>
              <a:rPr lang="en-US" dirty="0"/>
              <a:t>C</a:t>
            </a:r>
            <a:r>
              <a:rPr lang="en-TW" dirty="0"/>
              <a:t>urrent carrying wire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永續課程講義範本1">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永續課程講義範本1" id="{1528A92D-3ECA-4471-B35D-8D8E4312FCCC}" vid="{B593B868-0227-43A5-9D1A-6504591ED761}"/>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永續課程講義範本1</Template>
  <TotalTime>174</TotalTime>
  <Words>1952</Words>
  <Application>Microsoft Macintosh PowerPoint</Application>
  <PresentationFormat>On-screen Show (4:3)</PresentationFormat>
  <Paragraphs>217</Paragraphs>
  <Slides>36</Slides>
  <Notes>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Cambria Math</vt:lpstr>
      <vt:lpstr>Times New Roman</vt:lpstr>
      <vt:lpstr>永續課程講義範本1</vt:lpstr>
      <vt:lpstr>電磁理論及供電系統 Electromagnetic theory and power supply system</vt:lpstr>
      <vt:lpstr>磁場線 Magnetic field lines</vt:lpstr>
      <vt:lpstr>法拉第感應定律：移動的磁鐵將於周圍導線感應出電流。Faraday's Law of Induction: A moving magnet will induce a current in surrounding wires.</vt:lpstr>
      <vt:lpstr>電流產生的磁場magnetic field produced by electric current</vt:lpstr>
      <vt:lpstr>安培定律 Ampere‘s laws</vt:lpstr>
      <vt:lpstr>電的產生generation of electricity</vt:lpstr>
      <vt:lpstr>帶電質點於磁場內運動：宇宙射線、磁瓶 Charged particles moving within a magnetic field: cosmic rays, magnetic bottles</vt:lpstr>
      <vt:lpstr>范艾倫帶 Van allen’s belt</vt:lpstr>
      <vt:lpstr>電動機electric motor</vt:lpstr>
      <vt:lpstr>PowerPoint Presentation</vt:lpstr>
      <vt:lpstr>圖 11.8 “Motorhenge”——簡易 DC 電動機製作。</vt:lpstr>
      <vt:lpstr>PowerPoint Presentation</vt:lpstr>
      <vt:lpstr>PowerPoint Presentation</vt:lpstr>
      <vt:lpstr>PowerPoint Presentation</vt:lpstr>
      <vt:lpstr>PowerPoint Presentation</vt:lpstr>
      <vt:lpstr>電能的傳輸transmission of electrical energy</vt:lpstr>
      <vt:lpstr>變壓器：電壓轉換器 Transformer: voltage converter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美國第一條高壓輸電線路的工作人員—1896 年從尼加拉瀑布到水牛城。 Workers on America's first high-voltage transmission line—Niagara Falls to Buffalo in 1896.</vt:lpstr>
      <vt:lpstr>高壓線路對環境及健康的衝擊 The impact of high-voltage lines on the environment and health</vt:lpstr>
      <vt:lpstr>輸電線路的另一種選擇 Another option for transmission lines</vt:lpstr>
      <vt:lpstr>PowerPoint Presentation</vt:lpstr>
      <vt:lpstr>標準的汽電發電廠循環 Standard steam-electric power plant cycle</vt:lpstr>
      <vt:lpstr>PowerPoint Presentation</vt:lpstr>
      <vt:lpstr>汽電共生Steam and electricity symbiosis</vt:lpstr>
      <vt:lpstr>PowerPoint Presentation</vt:lpstr>
      <vt:lpstr>PowerPoint Presentation</vt:lpstr>
      <vt:lpstr>使用燃氣渦輪機及蒸氣發電機的複循環發電系統。 A compound cycle power generation system using gas turbines and steam generators.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9-1電磁理論及發電(35)</dc:title>
  <dc:creator>FHTLAB</dc:creator>
  <cp:lastModifiedBy>da yoda</cp:lastModifiedBy>
  <cp:revision>10</cp:revision>
  <dcterms:created xsi:type="dcterms:W3CDTF">2013-01-30T09:24:11Z</dcterms:created>
  <dcterms:modified xsi:type="dcterms:W3CDTF">2024-02-13T04:08:47Z</dcterms:modified>
</cp:coreProperties>
</file>