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60"/>
  </p:notesMasterIdLst>
  <p:sldIdLst>
    <p:sldId id="318" r:id="rId2"/>
    <p:sldId id="257" r:id="rId3"/>
    <p:sldId id="319" r:id="rId4"/>
    <p:sldId id="259" r:id="rId5"/>
    <p:sldId id="260" r:id="rId6"/>
    <p:sldId id="261" r:id="rId7"/>
    <p:sldId id="263" r:id="rId8"/>
    <p:sldId id="264" r:id="rId9"/>
    <p:sldId id="324" r:id="rId10"/>
    <p:sldId id="265" r:id="rId11"/>
    <p:sldId id="267" r:id="rId12"/>
    <p:sldId id="268" r:id="rId13"/>
    <p:sldId id="325" r:id="rId14"/>
    <p:sldId id="269" r:id="rId15"/>
    <p:sldId id="320" r:id="rId16"/>
    <p:sldId id="271" r:id="rId17"/>
    <p:sldId id="270" r:id="rId18"/>
    <p:sldId id="272" r:id="rId19"/>
    <p:sldId id="321" r:id="rId20"/>
    <p:sldId id="275" r:id="rId21"/>
    <p:sldId id="276" r:id="rId22"/>
    <p:sldId id="277" r:id="rId23"/>
    <p:sldId id="278" r:id="rId24"/>
    <p:sldId id="279" r:id="rId25"/>
    <p:sldId id="280" r:id="rId26"/>
    <p:sldId id="322" r:id="rId27"/>
    <p:sldId id="283" r:id="rId28"/>
    <p:sldId id="284" r:id="rId29"/>
    <p:sldId id="285" r:id="rId30"/>
    <p:sldId id="287" r:id="rId31"/>
    <p:sldId id="286" r:id="rId32"/>
    <p:sldId id="288" r:id="rId33"/>
    <p:sldId id="326" r:id="rId34"/>
    <p:sldId id="289" r:id="rId35"/>
    <p:sldId id="290" r:id="rId36"/>
    <p:sldId id="291" r:id="rId37"/>
    <p:sldId id="292" r:id="rId38"/>
    <p:sldId id="293" r:id="rId39"/>
    <p:sldId id="295" r:id="rId40"/>
    <p:sldId id="296" r:id="rId41"/>
    <p:sldId id="297" r:id="rId42"/>
    <p:sldId id="298" r:id="rId43"/>
    <p:sldId id="299" r:id="rId44"/>
    <p:sldId id="300" r:id="rId45"/>
    <p:sldId id="302" r:id="rId46"/>
    <p:sldId id="323" r:id="rId47"/>
    <p:sldId id="304" r:id="rId48"/>
    <p:sldId id="305" r:id="rId49"/>
    <p:sldId id="306" r:id="rId50"/>
    <p:sldId id="307" r:id="rId51"/>
    <p:sldId id="309" r:id="rId52"/>
    <p:sldId id="310" r:id="rId53"/>
    <p:sldId id="311" r:id="rId54"/>
    <p:sldId id="312" r:id="rId55"/>
    <p:sldId id="314" r:id="rId56"/>
    <p:sldId id="315" r:id="rId57"/>
    <p:sldId id="316" r:id="rId58"/>
    <p:sldId id="317" r:id="rId5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886" autoAdjust="0"/>
  </p:normalViewPr>
  <p:slideViewPr>
    <p:cSldViewPr>
      <p:cViewPr varScale="1">
        <p:scale>
          <a:sx n="82" d="100"/>
          <a:sy n="82" d="100"/>
        </p:scale>
        <p:origin x="194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sters.tw/tag/%e9%85%b8%e9%b9%b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Rock_bass" TargetMode="External"/><Relationship Id="rId3" Type="http://schemas.openxmlformats.org/officeDocument/2006/relationships/hyperlink" Target="https://en.wikipedia.org/wiki/Northern_pike" TargetMode="External"/><Relationship Id="rId7" Type="http://schemas.openxmlformats.org/officeDocument/2006/relationships/hyperlink" Target="https://en.wikipedia.org/wiki/Yellow_perch"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Black_bullhead" TargetMode="External"/><Relationship Id="rId5" Type="http://schemas.openxmlformats.org/officeDocument/2006/relationships/hyperlink" Target="https://en.wikipedia.org/wiki/Largemouth_bass" TargetMode="External"/><Relationship Id="rId4" Type="http://schemas.openxmlformats.org/officeDocument/2006/relationships/hyperlink" Target="https://en.wikipedia.org/wiki/White_sucker" TargetMode="External"/><Relationship Id="rId9" Type="http://schemas.openxmlformats.org/officeDocument/2006/relationships/hyperlink" Target="https://en.wikipedia.org/wiki/Pumpkinseed_sunfi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窳</a:t>
            </a:r>
            <a:r>
              <a:rPr lang="en-US" altLang="zh-TW" dirty="0"/>
              <a:t> </a:t>
            </a:r>
            <a:r>
              <a:rPr lang="en-US" altLang="zh-TW" dirty="0" err="1"/>
              <a:t>yu</a:t>
            </a:r>
            <a:endParaRPr lang="en-TW" dirty="0"/>
          </a:p>
        </p:txBody>
      </p:sp>
      <p:sp>
        <p:nvSpPr>
          <p:cNvPr id="4" name="Slide Number Placeholder 3"/>
          <p:cNvSpPr>
            <a:spLocks noGrp="1"/>
          </p:cNvSpPr>
          <p:nvPr>
            <p:ph type="sldNum" sz="quarter" idx="5"/>
          </p:nvPr>
        </p:nvSpPr>
        <p:spPr/>
        <p:txBody>
          <a:bodyPr/>
          <a:lstStyle/>
          <a:p>
            <a:fld id="{5A276EE7-D956-4EE8-92AE-7D59446EDDCF}" type="slidenum">
              <a:rPr lang="zh-TW" altLang="en-US" smtClean="0"/>
              <a:pPr/>
              <a:t>2</a:t>
            </a:fld>
            <a:endParaRPr lang="zh-TW" altLang="en-US"/>
          </a:p>
        </p:txBody>
      </p:sp>
    </p:spTree>
    <p:extLst>
      <p:ext uri="{BB962C8B-B14F-4D97-AF65-F5344CB8AC3E}">
        <p14:creationId xmlns:p14="http://schemas.microsoft.com/office/powerpoint/2010/main" val="383674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協助人類健康指數</a:t>
            </a:r>
            <a:r>
              <a:rPr lang="en-US" altLang="zh-TW" dirty="0"/>
              <a:t>HDI&lt;0.8</a:t>
            </a:r>
            <a:r>
              <a:rPr lang="zh-TW" altLang="en-US" dirty="0"/>
              <a:t>的國家，因為已開發國家責無旁貸。</a:t>
            </a:r>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31</a:t>
            </a:fld>
            <a:endParaRPr lang="zh-TW" altLang="en-US"/>
          </a:p>
        </p:txBody>
      </p:sp>
    </p:spTree>
    <p:extLst>
      <p:ext uri="{BB962C8B-B14F-4D97-AF65-F5344CB8AC3E}">
        <p14:creationId xmlns:p14="http://schemas.microsoft.com/office/powerpoint/2010/main" val="304683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以此例子說明，請不要再太早起床找親朋好友去跑步運動了，可以合理賴床了。</a:t>
            </a:r>
            <a:endParaRPr lang="en-US" altLang="zh-TW" dirty="0"/>
          </a:p>
          <a:p>
            <a:r>
              <a:rPr lang="zh-TW" altLang="en-US" dirty="0"/>
              <a:t>建議傍晚再出去運動散步談心。</a:t>
            </a:r>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37</a:t>
            </a:fld>
            <a:endParaRPr lang="zh-TW" altLang="en-US"/>
          </a:p>
        </p:txBody>
      </p:sp>
    </p:spTree>
    <p:extLst>
      <p:ext uri="{BB962C8B-B14F-4D97-AF65-F5344CB8AC3E}">
        <p14:creationId xmlns:p14="http://schemas.microsoft.com/office/powerpoint/2010/main" val="177989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食物有酸鹼性之分，但身體沒有，更不可能改變體質，台中榮總胃腸肝膽科主任葉宏仁指出，以檸檬原汁做</a:t>
            </a:r>
            <a:r>
              <a:rPr lang="en-US" altLang="zh-TW" sz="1200" b="0" i="0" kern="1200" dirty="0">
                <a:solidFill>
                  <a:schemeClr val="tx1"/>
                </a:solidFill>
                <a:effectLst/>
                <a:latin typeface="+mn-lt"/>
                <a:ea typeface="+mn-ea"/>
                <a:cs typeface="+mn-cs"/>
              </a:rPr>
              <a:t>PH</a:t>
            </a:r>
            <a:r>
              <a:rPr lang="zh-TW" altLang="en-US" sz="1200" b="0" i="0" kern="1200" dirty="0">
                <a:solidFill>
                  <a:schemeClr val="tx1"/>
                </a:solidFill>
                <a:effectLst/>
                <a:latin typeface="+mn-lt"/>
                <a:ea typeface="+mn-ea"/>
                <a:cs typeface="+mn-cs"/>
              </a:rPr>
              <a:t>值石蕊試紙檢測為</a:t>
            </a:r>
            <a:r>
              <a:rPr lang="en-US" altLang="zh-TW" sz="1200" b="0" i="0" kern="1200" dirty="0">
                <a:solidFill>
                  <a:schemeClr val="tx1"/>
                </a:solidFill>
                <a:effectLst/>
                <a:latin typeface="+mn-lt"/>
                <a:ea typeface="+mn-ea"/>
                <a:cs typeface="+mn-cs"/>
              </a:rPr>
              <a:t>PH3</a:t>
            </a:r>
            <a:r>
              <a:rPr lang="zh-TW" altLang="en-US" sz="1200" b="0" i="0" kern="1200" dirty="0">
                <a:solidFill>
                  <a:schemeClr val="tx1"/>
                </a:solidFill>
                <a:effectLst/>
                <a:latin typeface="+mn-lt"/>
                <a:ea typeface="+mn-ea"/>
                <a:cs typeface="+mn-cs"/>
              </a:rPr>
              <a:t>，但胃酸約為</a:t>
            </a:r>
            <a:r>
              <a:rPr lang="en-US" altLang="zh-TW" sz="1200" b="0" i="0" kern="1200" dirty="0">
                <a:solidFill>
                  <a:schemeClr val="tx1"/>
                </a:solidFill>
                <a:effectLst/>
                <a:latin typeface="+mn-lt"/>
                <a:ea typeface="+mn-ea"/>
                <a:cs typeface="+mn-cs"/>
              </a:rPr>
              <a:t>PH2</a:t>
            </a:r>
            <a:r>
              <a:rPr lang="zh-TW" altLang="en-US" sz="1200" b="0" i="0" kern="1200" dirty="0">
                <a:solidFill>
                  <a:schemeClr val="tx1"/>
                </a:solidFill>
                <a:effectLst/>
                <a:latin typeface="+mn-lt"/>
                <a:ea typeface="+mn-ea"/>
                <a:cs typeface="+mn-cs"/>
              </a:rPr>
              <a:t>，比檸檬汁還酸。</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檸檬和檸檬皮含有豐富的維生素</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、類黃酮等營養素</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，確實是健康的食物，但提醒民眾不要再被傳言誤導，檸檬水實際上並沒有改變體質的功效，適度飲用即可！</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在中學的化學”</a:t>
            </a:r>
            <a:r>
              <a:rPr lang="zh-TW" altLang="en-US" sz="1200" b="0" i="0" u="none" strike="noStrike" kern="1200" dirty="0">
                <a:solidFill>
                  <a:schemeClr val="tx1"/>
                </a:solidFill>
                <a:effectLst/>
                <a:latin typeface="+mn-lt"/>
                <a:ea typeface="+mn-ea"/>
                <a:cs typeface="+mn-cs"/>
                <a:hlinkClick r:id="rId3" tooltip="View all posts in 酸鹼"/>
              </a:rPr>
              <a:t>酸鹼</a:t>
            </a:r>
            <a:r>
              <a:rPr lang="zh-TW" altLang="en-US" sz="1200" b="0" i="0" kern="1200" dirty="0">
                <a:solidFill>
                  <a:schemeClr val="tx1"/>
                </a:solidFill>
                <a:effectLst/>
                <a:latin typeface="+mn-lt"/>
                <a:ea typeface="+mn-ea"/>
                <a:cs typeface="+mn-cs"/>
              </a:rPr>
              <a:t>鹽”單元，提及「弱酸根就是弱酸解離出氫離子後的陰離子部分，由弱酸根組成的鹽類其水溶液呈鹼性」，以檸檬酸為例：</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它包括</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個羧基（</a:t>
            </a:r>
            <a:r>
              <a:rPr lang="en-US" altLang="zh-TW" sz="1200" b="0" i="0" kern="1200" dirty="0">
                <a:solidFill>
                  <a:schemeClr val="tx1"/>
                </a:solidFill>
                <a:effectLst/>
                <a:latin typeface="+mn-lt"/>
                <a:ea typeface="+mn-ea"/>
                <a:cs typeface="+mn-cs"/>
              </a:rPr>
              <a:t>-COOH</a:t>
            </a:r>
            <a:r>
              <a:rPr lang="zh-TW" altLang="en-US" sz="1200" b="0" i="0" kern="1200" dirty="0">
                <a:solidFill>
                  <a:schemeClr val="tx1"/>
                </a:solidFill>
                <a:effectLst/>
                <a:latin typeface="+mn-lt"/>
                <a:ea typeface="+mn-ea"/>
                <a:cs typeface="+mn-cs"/>
              </a:rPr>
              <a:t>）基團，是一種弱酸。而它的鹽類檸檬酸鈉在水中會解離出檸檬酸根離子，由於一小部分的檸檬酸根離子會與水中的氫離子結合，使溶液中</a:t>
            </a:r>
            <a:r>
              <a:rPr lang="en-US" altLang="zh-TW" sz="1200" b="0" i="0" kern="1200" dirty="0">
                <a:solidFill>
                  <a:schemeClr val="tx1"/>
                </a:solidFill>
                <a:effectLst/>
                <a:latin typeface="+mn-lt"/>
                <a:ea typeface="+mn-ea"/>
                <a:cs typeface="+mn-cs"/>
              </a:rPr>
              <a:t>H</a:t>
            </a:r>
            <a:r>
              <a:rPr lang="en-US" altLang="zh-TW" sz="1200" b="0" i="0" kern="1200" baseline="300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的濃度小於</a:t>
            </a:r>
            <a:r>
              <a:rPr lang="en-US" altLang="zh-TW" sz="1200" b="0" i="0" kern="1200" dirty="0">
                <a:solidFill>
                  <a:schemeClr val="tx1"/>
                </a:solidFill>
                <a:effectLst/>
                <a:latin typeface="+mn-lt"/>
                <a:ea typeface="+mn-ea"/>
                <a:cs typeface="+mn-cs"/>
              </a:rPr>
              <a:t>OH</a:t>
            </a:r>
            <a:r>
              <a:rPr lang="en-US" altLang="zh-TW" sz="1200" b="0" i="0" kern="1200" baseline="300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，水溶液因此呈鹼性。</a:t>
            </a:r>
            <a:endParaRPr lang="zh-TW" altLang="en-US" dirty="0"/>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38</a:t>
            </a:fld>
            <a:endParaRPr lang="zh-TW" altLang="en-US"/>
          </a:p>
        </p:txBody>
      </p:sp>
    </p:spTree>
    <p:extLst>
      <p:ext uri="{BB962C8B-B14F-4D97-AF65-F5344CB8AC3E}">
        <p14:creationId xmlns:p14="http://schemas.microsoft.com/office/powerpoint/2010/main" val="328326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https://en.wikipedia.org/wiki/Adirondack_Lake</a:t>
            </a:r>
          </a:p>
          <a:p>
            <a:r>
              <a:rPr lang="zh-TW" altLang="en-US" dirty="0"/>
              <a:t>紐約州，漢彌爾頓縣</a:t>
            </a:r>
            <a:br>
              <a:rPr lang="en-US" altLang="zh-TW" dirty="0"/>
            </a:br>
            <a:r>
              <a:rPr lang="zh-TW" altLang="en-US" sz="1200" b="0" i="0" kern="1200" dirty="0">
                <a:solidFill>
                  <a:schemeClr val="tx1"/>
                </a:solidFill>
                <a:effectLst/>
                <a:latin typeface="+mn-lt"/>
                <a:ea typeface="+mn-ea"/>
                <a:cs typeface="+mn-cs"/>
              </a:rPr>
              <a:t>湖中的魚種有</a:t>
            </a:r>
            <a:r>
              <a:rPr lang="zh-TW" altLang="en-US" sz="1200" b="0" i="0" u="none" strike="noStrike" kern="1200" dirty="0">
                <a:solidFill>
                  <a:schemeClr val="tx1"/>
                </a:solidFill>
                <a:effectLst/>
                <a:latin typeface="+mn-lt"/>
                <a:ea typeface="+mn-ea"/>
                <a:cs typeface="+mn-cs"/>
                <a:hlinkClick r:id="rId3" tooltip="北梭魚"/>
              </a:rPr>
              <a:t>北梭魚</a:t>
            </a:r>
            <a:r>
              <a:rPr lang="zh-TW" altLang="en-US" sz="1200" b="0" i="0"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hlinkClick r:id="rId4" tooltip="白吸盤"/>
              </a:rPr>
              <a:t>白</a:t>
            </a:r>
            <a:r>
              <a:rPr lang="zh-TW" altLang="en-US" sz="1200" b="0" i="0" u="none" strike="noStrike" kern="1200" dirty="0">
                <a:solidFill>
                  <a:schemeClr val="tx1"/>
                </a:solidFill>
                <a:effectLst/>
                <a:latin typeface="+mn-lt"/>
                <a:ea typeface="+mn-ea"/>
                <a:cs typeface="+mn-cs"/>
                <a:hlinkClick r:id="rId5" tooltip="大口黑鱸"/>
              </a:rPr>
              <a:t>鱸魚</a:t>
            </a:r>
            <a:r>
              <a:rPr lang="zh-TW" altLang="en-US" sz="1200" b="0" i="0" kern="1200" dirty="0">
                <a:solidFill>
                  <a:schemeClr val="tx1"/>
                </a:solidFill>
                <a:effectLst/>
                <a:latin typeface="+mn-lt"/>
                <a:ea typeface="+mn-ea"/>
                <a:cs typeface="+mn-cs"/>
              </a:rPr>
              <a:t>、大口黑鱸、</a:t>
            </a:r>
            <a:r>
              <a:rPr lang="zh-TW" altLang="en-US" sz="1200" b="0" i="0" u="none" strike="noStrike" kern="1200" dirty="0">
                <a:solidFill>
                  <a:schemeClr val="tx1"/>
                </a:solidFill>
                <a:effectLst/>
                <a:latin typeface="+mn-lt"/>
                <a:ea typeface="+mn-ea"/>
                <a:cs typeface="+mn-cs"/>
                <a:hlinkClick r:id="rId6" tooltip="黑牛頭"/>
              </a:rPr>
              <a:t>黑牛頭魚</a:t>
            </a:r>
            <a:r>
              <a:rPr lang="zh-TW" altLang="en-US" sz="1200" b="0" i="0"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hlinkClick r:id="rId7" tooltip="黃鱸魚"/>
              </a:rPr>
              <a:t>黃鱸魚</a:t>
            </a:r>
            <a:r>
              <a:rPr lang="zh-TW" altLang="en-US" sz="1200" b="0" i="0"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hlinkClick r:id="rId8" tooltip="搖滾低音"/>
              </a:rPr>
              <a:t>岩鱸</a:t>
            </a:r>
            <a:r>
              <a:rPr lang="zh-TW" altLang="en-US" sz="1200" b="0" i="0" kern="1200" dirty="0">
                <a:solidFill>
                  <a:schemeClr val="tx1"/>
                </a:solidFill>
                <a:effectLst/>
                <a:latin typeface="+mn-lt"/>
                <a:ea typeface="+mn-ea"/>
                <a:cs typeface="+mn-cs"/>
              </a:rPr>
              <a:t>和南</a:t>
            </a:r>
            <a:r>
              <a:rPr lang="zh-TW" altLang="en-US" sz="1200" b="0" i="0" u="none" strike="noStrike" kern="1200" dirty="0">
                <a:solidFill>
                  <a:schemeClr val="tx1"/>
                </a:solidFill>
                <a:effectLst/>
                <a:latin typeface="+mn-lt"/>
                <a:ea typeface="+mn-ea"/>
                <a:cs typeface="+mn-cs"/>
                <a:hlinkClick r:id="rId9" tooltip="南瓜籽翻車魚"/>
              </a:rPr>
              <a:t>瓜籽翻車魚</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42</a:t>
            </a:fld>
            <a:endParaRPr lang="zh-TW" altLang="en-US"/>
          </a:p>
        </p:txBody>
      </p:sp>
    </p:spTree>
    <p:extLst>
      <p:ext uri="{BB962C8B-B14F-4D97-AF65-F5344CB8AC3E}">
        <p14:creationId xmlns:p14="http://schemas.microsoft.com/office/powerpoint/2010/main" val="41154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077301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17735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9179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8123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3123761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868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3686571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22078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403599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1760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04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77062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7499993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溫室效應及汙染來源</a:t>
            </a:r>
            <a:br>
              <a:rPr lang="en-US" altLang="zh-TW" dirty="0"/>
            </a:br>
            <a:r>
              <a:rPr lang="en-US" altLang="zh-TW" dirty="0"/>
              <a:t>Greenhouse effect and sources of pollution</a:t>
            </a:r>
            <a:endParaRPr lang="zh-TW" altLang="en-US" dirty="0"/>
          </a:p>
        </p:txBody>
      </p:sp>
      <p:sp>
        <p:nvSpPr>
          <p:cNvPr id="3" name="副標題 2"/>
          <p:cNvSpPr>
            <a:spLocks noGrp="1"/>
          </p:cNvSpPr>
          <p:nvPr>
            <p:ph type="subTitle" idx="1"/>
          </p:nvPr>
        </p:nvSpPr>
        <p:spPr/>
        <p:txBody>
          <a:bodyPr>
            <a:normAutofit fontScale="92500"/>
          </a:bodyPr>
          <a:lstStyle/>
          <a:p>
            <a:r>
              <a:rPr lang="zh-TW" altLang="en-US" dirty="0"/>
              <a:t>空氣污染及溫室氣體影響</a:t>
            </a:r>
            <a:endParaRPr lang="en-US" altLang="zh-TW" dirty="0"/>
          </a:p>
          <a:p>
            <a:r>
              <a:rPr lang="en-US" altLang="zh-TW" dirty="0"/>
              <a:t>Air pollution and greenhouse gas impacts</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solidFill>
                  <a:schemeClr val="accent3"/>
                </a:solidFill>
              </a:rPr>
              <a:t>物體的密度 </a:t>
            </a:r>
            <a:r>
              <a:rPr lang="en-US" altLang="zh-TW" dirty="0"/>
              <a:t>(density) </a:t>
            </a:r>
            <a:r>
              <a:rPr lang="zh-TW" altLang="en-US" dirty="0"/>
              <a:t>定義為它的質量除以其體積：</a:t>
            </a:r>
            <a:endParaRPr lang="en-US" altLang="zh-TW" dirty="0"/>
          </a:p>
          <a:p>
            <a:pPr marL="34290" indent="0">
              <a:buNone/>
            </a:pPr>
            <a:r>
              <a:rPr lang="en-US" altLang="zh-TW" dirty="0"/>
              <a:t>The density of an object is defined as its mass divided by its volume:</a:t>
            </a:r>
          </a:p>
          <a:p>
            <a:endParaRPr lang="en-US" altLang="zh-TW" dirty="0"/>
          </a:p>
          <a:p>
            <a:r>
              <a:rPr lang="zh-TW" altLang="en-US" dirty="0"/>
              <a:t>密度的符號以 </a:t>
            </a:r>
            <a:r>
              <a:rPr lang="en-US" altLang="zh-TW" i="1" dirty="0"/>
              <a:t>ρ</a:t>
            </a:r>
            <a:r>
              <a:rPr lang="en-US" altLang="zh-TW" dirty="0"/>
              <a:t> </a:t>
            </a:r>
            <a:r>
              <a:rPr lang="zh-TW" altLang="en-US" dirty="0"/>
              <a:t>表示，單位為公斤</a:t>
            </a:r>
            <a:r>
              <a:rPr lang="en-US" altLang="zh-TW" dirty="0"/>
              <a:t>/</a:t>
            </a:r>
            <a:r>
              <a:rPr lang="zh-TW" altLang="en-US" dirty="0"/>
              <a:t>立方公尺 </a:t>
            </a:r>
            <a:r>
              <a:rPr lang="en-US" altLang="zh-TW" dirty="0"/>
              <a:t>(kg/m</a:t>
            </a:r>
            <a:r>
              <a:rPr lang="en-US" altLang="zh-TW" baseline="30000" dirty="0"/>
              <a:t>3</a:t>
            </a:r>
            <a:r>
              <a:rPr lang="en-US" altLang="zh-TW" dirty="0"/>
              <a:t>) </a:t>
            </a:r>
            <a:r>
              <a:rPr lang="zh-TW" altLang="en-US" dirty="0"/>
              <a:t>或是磅</a:t>
            </a:r>
            <a:r>
              <a:rPr lang="en-US" altLang="zh-TW" dirty="0"/>
              <a:t>/</a:t>
            </a:r>
            <a:r>
              <a:rPr lang="zh-TW" altLang="en-US" dirty="0"/>
              <a:t>立方英尺</a:t>
            </a:r>
            <a:r>
              <a:rPr lang="en-US" altLang="zh-TW" dirty="0"/>
              <a:t>(lbs/ft</a:t>
            </a:r>
            <a:r>
              <a:rPr lang="en-US" altLang="zh-TW" baseline="30000" dirty="0"/>
              <a:t>3</a:t>
            </a:r>
            <a:r>
              <a:rPr lang="en-US" altLang="zh-TW" dirty="0"/>
              <a:t>)</a:t>
            </a:r>
            <a:r>
              <a:rPr lang="zh-TW" altLang="en-US" dirty="0"/>
              <a:t>。</a:t>
            </a:r>
            <a:endParaRPr lang="en-US" altLang="zh-TW" dirty="0"/>
          </a:p>
          <a:p>
            <a:r>
              <a:rPr lang="en-US" altLang="zh-TW" dirty="0"/>
              <a:t>The symbol for density is </a:t>
            </a:r>
            <a:r>
              <a:rPr lang="el-GR" altLang="zh-TW" dirty="0"/>
              <a:t>ρ </a:t>
            </a:r>
            <a:r>
              <a:rPr lang="en-US" altLang="zh-TW" dirty="0"/>
              <a:t>and the unit is kilograms per cubic meter (kg/m</a:t>
            </a:r>
            <a:r>
              <a:rPr lang="en-US" altLang="zh-TW" baseline="30000" dirty="0"/>
              <a:t>3</a:t>
            </a:r>
            <a:r>
              <a:rPr lang="en-US" altLang="zh-TW" dirty="0"/>
              <a:t>) or pounds per cubic foot (</a:t>
            </a:r>
            <a:r>
              <a:rPr lang="en-US" altLang="zh-TW" dirty="0" err="1"/>
              <a:t>lbs</a:t>
            </a:r>
            <a:r>
              <a:rPr lang="en-US" altLang="zh-TW" dirty="0"/>
              <a:t>/ft</a:t>
            </a:r>
            <a:r>
              <a:rPr lang="en-US" altLang="zh-TW" baseline="30000" dirty="0"/>
              <a:t>3</a:t>
            </a:r>
            <a:r>
              <a:rPr lang="en-US" altLang="zh-TW" dirty="0"/>
              <a: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3818572" y="1783287"/>
            <a:ext cx="1506855" cy="52673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218456" y="4067664"/>
            <a:ext cx="6707088" cy="22746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97731" y="1268760"/>
            <a:ext cx="8611291" cy="388843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sp>
        <p:nvSpPr>
          <p:cNvPr id="3" name="TextBox 2">
            <a:extLst>
              <a:ext uri="{FF2B5EF4-FFF2-40B4-BE49-F238E27FC236}">
                <a16:creationId xmlns:a16="http://schemas.microsoft.com/office/drawing/2014/main" id="{B818C2AC-FD24-A795-F942-D1CE5F2BCE90}"/>
              </a:ext>
            </a:extLst>
          </p:cNvPr>
          <p:cNvSpPr txBox="1"/>
          <p:nvPr/>
        </p:nvSpPr>
        <p:spPr>
          <a:xfrm>
            <a:off x="5076056" y="2204864"/>
            <a:ext cx="1215974" cy="369332"/>
          </a:xfrm>
          <a:prstGeom prst="rect">
            <a:avLst/>
          </a:prstGeom>
          <a:noFill/>
        </p:spPr>
        <p:txBody>
          <a:bodyPr wrap="none" rtlCol="0">
            <a:spAutoFit/>
          </a:bodyPr>
          <a:lstStyle/>
          <a:p>
            <a:r>
              <a:rPr lang="en-TW" dirty="0"/>
              <a:t>centimeter</a:t>
            </a:r>
          </a:p>
        </p:txBody>
      </p:sp>
      <p:sp>
        <p:nvSpPr>
          <p:cNvPr id="4" name="TextBox 3">
            <a:extLst>
              <a:ext uri="{FF2B5EF4-FFF2-40B4-BE49-F238E27FC236}">
                <a16:creationId xmlns:a16="http://schemas.microsoft.com/office/drawing/2014/main" id="{CB296213-F012-F2C7-6AF6-9DE432BF3CDF}"/>
              </a:ext>
            </a:extLst>
          </p:cNvPr>
          <p:cNvSpPr txBox="1"/>
          <p:nvPr/>
        </p:nvSpPr>
        <p:spPr>
          <a:xfrm>
            <a:off x="6959946" y="1516142"/>
            <a:ext cx="921855" cy="369332"/>
          </a:xfrm>
          <a:prstGeom prst="rect">
            <a:avLst/>
          </a:prstGeom>
          <a:noFill/>
        </p:spPr>
        <p:txBody>
          <a:bodyPr wrap="none" rtlCol="0">
            <a:spAutoFit/>
          </a:bodyPr>
          <a:lstStyle/>
          <a:p>
            <a:r>
              <a:rPr lang="en-TW" dirty="0"/>
              <a:t>vacuum</a:t>
            </a:r>
          </a:p>
        </p:txBody>
      </p:sp>
      <p:sp>
        <p:nvSpPr>
          <p:cNvPr id="6" name="TextBox 5">
            <a:extLst>
              <a:ext uri="{FF2B5EF4-FFF2-40B4-BE49-F238E27FC236}">
                <a16:creationId xmlns:a16="http://schemas.microsoft.com/office/drawing/2014/main" id="{7B702AEF-1238-125C-1DB4-E8ADB508E1B9}"/>
              </a:ext>
            </a:extLst>
          </p:cNvPr>
          <p:cNvSpPr txBox="1"/>
          <p:nvPr/>
        </p:nvSpPr>
        <p:spPr>
          <a:xfrm>
            <a:off x="7376828" y="2817810"/>
            <a:ext cx="1469441" cy="369332"/>
          </a:xfrm>
          <a:prstGeom prst="rect">
            <a:avLst/>
          </a:prstGeom>
          <a:noFill/>
        </p:spPr>
        <p:txBody>
          <a:bodyPr wrap="none" rtlCol="0">
            <a:spAutoFit/>
          </a:bodyPr>
          <a:lstStyle/>
          <a:p>
            <a:r>
              <a:rPr lang="en-US" dirty="0"/>
              <a:t>M</a:t>
            </a:r>
            <a:r>
              <a:rPr lang="en-TW" dirty="0"/>
              <a:t>ercury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798547"/>
            <a:ext cx="8229600" cy="518788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798547"/>
            <a:ext cx="8229600" cy="518788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
        <p:nvSpPr>
          <p:cNvPr id="3" name="TextBox 2">
            <a:extLst>
              <a:ext uri="{FF2B5EF4-FFF2-40B4-BE49-F238E27FC236}">
                <a16:creationId xmlns:a16="http://schemas.microsoft.com/office/drawing/2014/main" id="{2AC831D1-402F-AADE-58B7-37B3639C7988}"/>
              </a:ext>
            </a:extLst>
          </p:cNvPr>
          <p:cNvSpPr txBox="1"/>
          <p:nvPr/>
        </p:nvSpPr>
        <p:spPr>
          <a:xfrm>
            <a:off x="546586" y="1303600"/>
            <a:ext cx="7913846" cy="1477328"/>
          </a:xfrm>
          <a:prstGeom prst="rect">
            <a:avLst/>
          </a:prstGeom>
          <a:solidFill>
            <a:schemeClr val="bg1"/>
          </a:solidFill>
        </p:spPr>
        <p:txBody>
          <a:bodyPr wrap="square" rtlCol="0">
            <a:spAutoFit/>
          </a:bodyPr>
          <a:lstStyle/>
          <a:p>
            <a:r>
              <a:rPr lang="en-TW" dirty="0"/>
              <a:t>A hydroelectric dam is 300 meters wide, 40 meters tall. Suppose the water were 20 meters deep, how much pressure is exerted by the dam to hold the water? If the reservoir of water behind the dam were 2 km long and 40 m deep, how heavy is this volume of water?</a:t>
            </a:r>
          </a:p>
          <a:p>
            <a:endParaRPr lang="en-TW" dirty="0"/>
          </a:p>
        </p:txBody>
      </p:sp>
      <p:sp>
        <p:nvSpPr>
          <p:cNvPr id="4" name="TextBox 3">
            <a:extLst>
              <a:ext uri="{FF2B5EF4-FFF2-40B4-BE49-F238E27FC236}">
                <a16:creationId xmlns:a16="http://schemas.microsoft.com/office/drawing/2014/main" id="{DCD56F6F-75BD-5CC1-4A64-1A8D3698ABE0}"/>
              </a:ext>
            </a:extLst>
          </p:cNvPr>
          <p:cNvSpPr txBox="1"/>
          <p:nvPr/>
        </p:nvSpPr>
        <p:spPr>
          <a:xfrm>
            <a:off x="611560" y="3356992"/>
            <a:ext cx="7791980" cy="2308324"/>
          </a:xfrm>
          <a:prstGeom prst="rect">
            <a:avLst/>
          </a:prstGeom>
          <a:solidFill>
            <a:schemeClr val="bg1"/>
          </a:solidFill>
        </p:spPr>
        <p:txBody>
          <a:bodyPr wrap="square" rtlCol="0">
            <a:spAutoFit/>
          </a:bodyPr>
          <a:lstStyle/>
          <a:p>
            <a:r>
              <a:rPr lang="en-TW" dirty="0"/>
              <a:t>Force = pressure * area. Pressure = 1000 kg/m</a:t>
            </a:r>
            <a:r>
              <a:rPr lang="en-TW" baseline="30000" dirty="0"/>
              <a:t>3</a:t>
            </a:r>
            <a:r>
              <a:rPr lang="en-TW" dirty="0"/>
              <a:t>*9.8m/s</a:t>
            </a:r>
            <a:r>
              <a:rPr lang="en-TW" baseline="30000" dirty="0"/>
              <a:t>2</a:t>
            </a:r>
            <a:r>
              <a:rPr lang="en-TW" dirty="0"/>
              <a:t>*20m = 196,000 N/m</a:t>
            </a:r>
            <a:r>
              <a:rPr lang="en-TW" baseline="30000" dirty="0"/>
              <a:t>2</a:t>
            </a:r>
            <a:r>
              <a:rPr lang="en-TW" dirty="0"/>
              <a:t> (Pa). The force is 196000 N/m</a:t>
            </a:r>
            <a:r>
              <a:rPr lang="en-TW" baseline="30000" dirty="0"/>
              <a:t>2</a:t>
            </a:r>
            <a:r>
              <a:rPr lang="en-TW" dirty="0"/>
              <a:t> * 40 m * 300 m = 2.35e9 Newtons.</a:t>
            </a:r>
          </a:p>
          <a:p>
            <a:endParaRPr lang="en-TW" dirty="0"/>
          </a:p>
          <a:p>
            <a:r>
              <a:rPr lang="en-TW" dirty="0"/>
              <a:t>Density = mass/ volume </a:t>
            </a:r>
            <a:r>
              <a:rPr lang="en-TW" dirty="0">
                <a:sym typeface="Wingdings" pitchFamily="2" charset="2"/>
              </a:rPr>
              <a:t> 1000 kg/m3*(40 m * 300 m * 2000 m) = 2.4e10 kg.</a:t>
            </a:r>
          </a:p>
          <a:p>
            <a:endParaRPr lang="en-TW" dirty="0">
              <a:sym typeface="Wingdings" pitchFamily="2" charset="2"/>
            </a:endParaRPr>
          </a:p>
          <a:p>
            <a:r>
              <a:rPr lang="en-TW" dirty="0">
                <a:sym typeface="Wingdings" pitchFamily="2" charset="2"/>
              </a:rPr>
              <a:t>Note that the force depends on the pressure, which depends on water depth and dam width. The volume of water is not a direct variable in this estimate.</a:t>
            </a:r>
          </a:p>
          <a:p>
            <a:endParaRPr lang="en-TW" dirty="0"/>
          </a:p>
        </p:txBody>
      </p:sp>
    </p:spTree>
    <p:extLst>
      <p:ext uri="{BB962C8B-B14F-4D97-AF65-F5344CB8AC3E}">
        <p14:creationId xmlns:p14="http://schemas.microsoft.com/office/powerpoint/2010/main" val="3241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浮力與液體溫度變化</a:t>
            </a:r>
          </a:p>
        </p:txBody>
      </p:sp>
      <p:sp>
        <p:nvSpPr>
          <p:cNvPr id="3" name="內容版面配置區 2"/>
          <p:cNvSpPr>
            <a:spLocks noGrp="1"/>
          </p:cNvSpPr>
          <p:nvPr>
            <p:ph idx="1"/>
          </p:nvPr>
        </p:nvSpPr>
        <p:spPr/>
        <p:txBody>
          <a:bodyPr/>
          <a:lstStyle/>
          <a:p>
            <a:r>
              <a:rPr lang="zh-TW" altLang="en-US" dirty="0"/>
              <a:t>所謂</a:t>
            </a:r>
            <a:r>
              <a:rPr lang="zh-TW" altLang="en-US" dirty="0">
                <a:solidFill>
                  <a:schemeClr val="accent3"/>
                </a:solidFill>
              </a:rPr>
              <a:t>浮力</a:t>
            </a:r>
            <a:r>
              <a:rPr lang="zh-TW" altLang="en-US" dirty="0"/>
              <a:t> </a:t>
            </a:r>
            <a:r>
              <a:rPr lang="en-US" altLang="zh-TW" dirty="0"/>
              <a:t>(buoyant force) </a:t>
            </a:r>
            <a:r>
              <a:rPr lang="zh-TW" altLang="en-US" dirty="0"/>
              <a:t>是指一物體浸入流體中，該物體所承受到的向上力。</a:t>
            </a:r>
            <a:endParaRPr lang="en-US" altLang="zh-TW" dirty="0"/>
          </a:p>
          <a:p>
            <a:endParaRPr lang="en-US" altLang="zh-TW" dirty="0"/>
          </a:p>
          <a:p>
            <a:r>
              <a:rPr lang="zh-TW" altLang="en-US" dirty="0">
                <a:solidFill>
                  <a:schemeClr val="accent3"/>
                </a:solidFill>
              </a:rPr>
              <a:t>阿基米德原理 </a:t>
            </a:r>
            <a:r>
              <a:rPr lang="en-US" altLang="zh-TW" dirty="0">
                <a:solidFill>
                  <a:schemeClr val="accent3"/>
                </a:solidFill>
              </a:rPr>
              <a:t>(Archimedes’ Principle) </a:t>
            </a:r>
            <a:r>
              <a:rPr lang="zh-TW" altLang="en-US" dirty="0"/>
              <a:t>敘述：物體受到的浮力等於它所排開流體的重量。</a:t>
            </a:r>
            <a:endParaRPr lang="en-US" altLang="zh-TW" dirty="0"/>
          </a:p>
          <a:p>
            <a:endParaRPr lang="en-US" altLang="zh-TW" dirty="0"/>
          </a:p>
          <a:p>
            <a:r>
              <a:rPr lang="zh-TW" altLang="en-US" dirty="0"/>
              <a:t>當固態物體的密度等於或小於它位置所在之介質的密度時，其將會漂浮。</a:t>
            </a:r>
            <a:endParaRPr lang="en-US" altLang="zh-TW" dirty="0"/>
          </a:p>
          <a:p>
            <a:endParaRPr lang="en-US" altLang="zh-TW" dirty="0"/>
          </a:p>
          <a:p>
            <a:r>
              <a:rPr lang="zh-TW" altLang="en-US" dirty="0">
                <a:solidFill>
                  <a:schemeClr val="accent3"/>
                </a:solidFill>
              </a:rPr>
              <a:t>理想氣體公式</a:t>
            </a:r>
            <a:r>
              <a:rPr lang="zh-TW" altLang="en-US" dirty="0"/>
              <a:t>，</a:t>
            </a:r>
            <a:r>
              <a:rPr lang="en-US" altLang="zh-TW" dirty="0" err="1"/>
              <a:t>pV</a:t>
            </a:r>
            <a:r>
              <a:rPr lang="en-US" altLang="zh-TW" dirty="0"/>
              <a:t>=</a:t>
            </a:r>
            <a:r>
              <a:rPr lang="en-US" altLang="zh-TW" dirty="0" err="1"/>
              <a:t>mRT</a:t>
            </a:r>
            <a:r>
              <a:rPr lang="zh-TW" altLang="en-US" dirty="0"/>
              <a:t>，</a:t>
            </a:r>
            <a:r>
              <a:rPr lang="en-US" altLang="zh-TW" i="1" dirty="0"/>
              <a:t> ρ</a:t>
            </a:r>
            <a:r>
              <a:rPr lang="en-US" altLang="zh-TW" dirty="0"/>
              <a:t> (P,T)=p/RT</a:t>
            </a:r>
            <a:r>
              <a:rPr lang="zh-TW" altLang="en-US" dirty="0"/>
              <a:t>，密度受到壓力及溫度變化影響。</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4F6B-6C82-E0AC-F352-6DD520BD5A9E}"/>
              </a:ext>
            </a:extLst>
          </p:cNvPr>
          <p:cNvSpPr>
            <a:spLocks noGrp="1"/>
          </p:cNvSpPr>
          <p:nvPr>
            <p:ph type="title"/>
          </p:nvPr>
        </p:nvSpPr>
        <p:spPr>
          <a:xfrm>
            <a:off x="1143000" y="396274"/>
            <a:ext cx="6858000" cy="595536"/>
          </a:xfrm>
        </p:spPr>
        <p:txBody>
          <a:bodyPr>
            <a:normAutofit fontScale="90000"/>
          </a:bodyPr>
          <a:lstStyle/>
          <a:p>
            <a:r>
              <a:rPr lang="en-US" dirty="0"/>
              <a:t>Buoyancy and liquid temperature changes</a:t>
            </a:r>
            <a:endParaRPr lang="en-TW" dirty="0"/>
          </a:p>
        </p:txBody>
      </p:sp>
      <p:sp>
        <p:nvSpPr>
          <p:cNvPr id="3" name="Content Placeholder 2">
            <a:extLst>
              <a:ext uri="{FF2B5EF4-FFF2-40B4-BE49-F238E27FC236}">
                <a16:creationId xmlns:a16="http://schemas.microsoft.com/office/drawing/2014/main" id="{1102CB39-6EDF-EF14-70A7-89D6D2E4A4B7}"/>
              </a:ext>
            </a:extLst>
          </p:cNvPr>
          <p:cNvSpPr>
            <a:spLocks noGrp="1"/>
          </p:cNvSpPr>
          <p:nvPr>
            <p:ph idx="1"/>
          </p:nvPr>
        </p:nvSpPr>
        <p:spPr/>
        <p:txBody>
          <a:bodyPr/>
          <a:lstStyle/>
          <a:p>
            <a:r>
              <a:rPr lang="en-US" dirty="0"/>
              <a:t>The so-called buoyant force refers to the upward force experienced by an object when it is immersed in a fluid.</a:t>
            </a:r>
          </a:p>
          <a:p>
            <a:endParaRPr lang="en-US" dirty="0"/>
          </a:p>
          <a:p>
            <a:r>
              <a:rPr lang="en-US" dirty="0"/>
              <a:t>Archimedes’ Principle states: The buoyant force on an object is equal to the weight of the fluid it displaces.</a:t>
            </a:r>
          </a:p>
          <a:p>
            <a:endParaRPr lang="en-US" dirty="0"/>
          </a:p>
          <a:p>
            <a:r>
              <a:rPr lang="en-US" dirty="0"/>
              <a:t>A solid object will float when its density is equal to or less than the density of the medium in which it is located.</a:t>
            </a:r>
          </a:p>
          <a:p>
            <a:endParaRPr lang="en-US" dirty="0"/>
          </a:p>
          <a:p>
            <a:r>
              <a:rPr lang="en-US" dirty="0"/>
              <a:t>Ideal gas formula, </a:t>
            </a:r>
            <a:r>
              <a:rPr lang="en-US" dirty="0" err="1"/>
              <a:t>pV</a:t>
            </a:r>
            <a:r>
              <a:rPr lang="en-US" dirty="0"/>
              <a:t>=</a:t>
            </a:r>
            <a:r>
              <a:rPr lang="en-US" dirty="0" err="1"/>
              <a:t>mRT</a:t>
            </a:r>
            <a:r>
              <a:rPr lang="en-US" dirty="0"/>
              <a:t>, </a:t>
            </a:r>
            <a:r>
              <a:rPr lang="el-GR" dirty="0"/>
              <a:t>ρ (</a:t>
            </a:r>
            <a:r>
              <a:rPr lang="en-US" dirty="0"/>
              <a:t>P,T)=p/RT, density is affected by pressure and temperature changes.</a:t>
            </a:r>
            <a:endParaRPr lang="en-TW" dirty="0"/>
          </a:p>
        </p:txBody>
      </p:sp>
      <p:sp>
        <p:nvSpPr>
          <p:cNvPr id="4" name="Date Placeholder 3">
            <a:extLst>
              <a:ext uri="{FF2B5EF4-FFF2-40B4-BE49-F238E27FC236}">
                <a16:creationId xmlns:a16="http://schemas.microsoft.com/office/drawing/2014/main" id="{825DAD70-043C-5AB2-990E-DF93EA7BE35D}"/>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259E0890-7A16-9EE6-C6A8-744145B864AA}"/>
              </a:ext>
            </a:extLst>
          </p:cNvPr>
          <p:cNvSpPr>
            <a:spLocks noGrp="1"/>
          </p:cNvSpPr>
          <p:nvPr>
            <p:ph type="sldNum" sz="quarter" idx="12"/>
          </p:nvPr>
        </p:nvSpPr>
        <p:spPr/>
        <p:txBody>
          <a:bodyPr/>
          <a:lstStyle/>
          <a:p>
            <a:fld id="{08EE5728-927D-4899-8F57-AEB4512E7F76}" type="slidenum">
              <a:rPr lang="zh-TW" altLang="en-US" smtClean="0"/>
              <a:pPr/>
              <a:t>15</a:t>
            </a:fld>
            <a:endParaRPr lang="zh-TW" altLang="en-US"/>
          </a:p>
        </p:txBody>
      </p:sp>
    </p:spTree>
    <p:extLst>
      <p:ext uri="{BB962C8B-B14F-4D97-AF65-F5344CB8AC3E}">
        <p14:creationId xmlns:p14="http://schemas.microsoft.com/office/powerpoint/2010/main" val="23113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268760"/>
            <a:ext cx="6858000" cy="595536"/>
          </a:xfrm>
        </p:spPr>
        <p:txBody>
          <a:bodyPr>
            <a:normAutofit fontScale="90000"/>
          </a:bodyPr>
          <a:lstStyle/>
          <a:p>
            <a:r>
              <a:rPr lang="zh-TW" altLang="en-US" dirty="0">
                <a:solidFill>
                  <a:schemeClr val="tx2"/>
                </a:solidFill>
              </a:rPr>
              <a:t>想像一下自己是漂浮在海上</a:t>
            </a:r>
            <a:br>
              <a:rPr lang="en-US" altLang="zh-TW" dirty="0">
                <a:solidFill>
                  <a:schemeClr val="tx2"/>
                </a:solidFill>
              </a:rPr>
            </a:br>
            <a:r>
              <a:rPr lang="en-US" altLang="zh-TW" dirty="0">
                <a:solidFill>
                  <a:schemeClr val="tx2"/>
                </a:solidFill>
              </a:rPr>
              <a:t>Imagine yourself floating on the Sea</a:t>
            </a:r>
            <a:endParaRPr lang="zh-TW" altLang="en-US" dirty="0">
              <a:solidFill>
                <a:schemeClr val="tx2"/>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277879" y="1988840"/>
            <a:ext cx="8588242" cy="344869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print"/>
          <a:srcRect/>
          <a:stretch>
            <a:fillRect/>
          </a:stretch>
        </p:blipFill>
        <p:spPr bwMode="auto">
          <a:xfrm>
            <a:off x="125760" y="2204864"/>
            <a:ext cx="8892480" cy="358567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
        <p:nvSpPr>
          <p:cNvPr id="4" name="Title 3">
            <a:extLst>
              <a:ext uri="{FF2B5EF4-FFF2-40B4-BE49-F238E27FC236}">
                <a16:creationId xmlns:a16="http://schemas.microsoft.com/office/drawing/2014/main" id="{2E33ED3C-C40F-AEA7-A7C3-2AB10EC2FC40}"/>
              </a:ext>
            </a:extLst>
          </p:cNvPr>
          <p:cNvSpPr>
            <a:spLocks noGrp="1"/>
          </p:cNvSpPr>
          <p:nvPr>
            <p:ph type="title"/>
          </p:nvPr>
        </p:nvSpPr>
        <p:spPr/>
        <p:txBody>
          <a:bodyPr/>
          <a:lstStyle/>
          <a:p>
            <a:r>
              <a:rPr lang="en-TW" dirty="0"/>
              <a:t>Inversion Layer</a:t>
            </a:r>
          </a:p>
        </p:txBody>
      </p:sp>
      <p:sp>
        <p:nvSpPr>
          <p:cNvPr id="6" name="TextBox 5">
            <a:extLst>
              <a:ext uri="{FF2B5EF4-FFF2-40B4-BE49-F238E27FC236}">
                <a16:creationId xmlns:a16="http://schemas.microsoft.com/office/drawing/2014/main" id="{D3BA17D7-ADA1-3196-2107-BBD287051A0C}"/>
              </a:ext>
            </a:extLst>
          </p:cNvPr>
          <p:cNvSpPr txBox="1"/>
          <p:nvPr/>
        </p:nvSpPr>
        <p:spPr>
          <a:xfrm>
            <a:off x="4860032" y="3628370"/>
            <a:ext cx="1549270" cy="369332"/>
          </a:xfrm>
          <a:prstGeom prst="rect">
            <a:avLst/>
          </a:prstGeom>
          <a:noFill/>
        </p:spPr>
        <p:txBody>
          <a:bodyPr wrap="none" rtlCol="0">
            <a:spAutoFit/>
          </a:bodyPr>
          <a:lstStyle/>
          <a:p>
            <a:r>
              <a:rPr lang="en-TW" dirty="0"/>
              <a:t>Inversion layer</a:t>
            </a:r>
          </a:p>
        </p:txBody>
      </p:sp>
      <p:sp>
        <p:nvSpPr>
          <p:cNvPr id="7" name="TextBox 6">
            <a:extLst>
              <a:ext uri="{FF2B5EF4-FFF2-40B4-BE49-F238E27FC236}">
                <a16:creationId xmlns:a16="http://schemas.microsoft.com/office/drawing/2014/main" id="{60998E21-F197-C679-7C1D-9425D44F7F97}"/>
              </a:ext>
            </a:extLst>
          </p:cNvPr>
          <p:cNvSpPr txBox="1"/>
          <p:nvPr/>
        </p:nvSpPr>
        <p:spPr>
          <a:xfrm>
            <a:off x="29065" y="1864815"/>
            <a:ext cx="780470" cy="369332"/>
          </a:xfrm>
          <a:prstGeom prst="rect">
            <a:avLst/>
          </a:prstGeom>
          <a:noFill/>
        </p:spPr>
        <p:txBody>
          <a:bodyPr wrap="none" rtlCol="0">
            <a:spAutoFit/>
          </a:bodyPr>
          <a:lstStyle/>
          <a:p>
            <a:r>
              <a:rPr lang="en-TW" dirty="0"/>
              <a:t>height</a:t>
            </a:r>
          </a:p>
        </p:txBody>
      </p:sp>
      <p:sp>
        <p:nvSpPr>
          <p:cNvPr id="8" name="TextBox 7">
            <a:extLst>
              <a:ext uri="{FF2B5EF4-FFF2-40B4-BE49-F238E27FC236}">
                <a16:creationId xmlns:a16="http://schemas.microsoft.com/office/drawing/2014/main" id="{1D510D11-9EC0-7143-122E-7E38F9FA93EC}"/>
              </a:ext>
            </a:extLst>
          </p:cNvPr>
          <p:cNvSpPr txBox="1"/>
          <p:nvPr/>
        </p:nvSpPr>
        <p:spPr>
          <a:xfrm>
            <a:off x="1907704" y="5758334"/>
            <a:ext cx="1371337" cy="369332"/>
          </a:xfrm>
          <a:prstGeom prst="rect">
            <a:avLst/>
          </a:prstGeom>
          <a:noFill/>
        </p:spPr>
        <p:txBody>
          <a:bodyPr wrap="none" rtlCol="0">
            <a:spAutoFit/>
          </a:bodyPr>
          <a:lstStyle/>
          <a:p>
            <a:r>
              <a:rPr lang="en-TW" dirty="0"/>
              <a:t>temperature</a:t>
            </a:r>
          </a:p>
        </p:txBody>
      </p:sp>
      <p:sp>
        <p:nvSpPr>
          <p:cNvPr id="9" name="TextBox 8">
            <a:extLst>
              <a:ext uri="{FF2B5EF4-FFF2-40B4-BE49-F238E27FC236}">
                <a16:creationId xmlns:a16="http://schemas.microsoft.com/office/drawing/2014/main" id="{BF12B658-951E-AD4C-ABBC-92514BBF1D4E}"/>
              </a:ext>
            </a:extLst>
          </p:cNvPr>
          <p:cNvSpPr txBox="1"/>
          <p:nvPr/>
        </p:nvSpPr>
        <p:spPr>
          <a:xfrm>
            <a:off x="1763688" y="2420888"/>
            <a:ext cx="1317668" cy="369332"/>
          </a:xfrm>
          <a:prstGeom prst="rect">
            <a:avLst/>
          </a:prstGeom>
          <a:noFill/>
        </p:spPr>
        <p:txBody>
          <a:bodyPr wrap="none" rtlCol="0">
            <a:spAutoFit/>
          </a:bodyPr>
          <a:lstStyle/>
          <a:p>
            <a:r>
              <a:rPr lang="en-TW" dirty="0"/>
              <a:t>atmosphere</a:t>
            </a:r>
          </a:p>
        </p:txBody>
      </p:sp>
      <p:sp>
        <p:nvSpPr>
          <p:cNvPr id="10" name="TextBox 9">
            <a:extLst>
              <a:ext uri="{FF2B5EF4-FFF2-40B4-BE49-F238E27FC236}">
                <a16:creationId xmlns:a16="http://schemas.microsoft.com/office/drawing/2014/main" id="{5EB31D2C-53D1-0E7B-8171-06C3F5317FE5}"/>
              </a:ext>
            </a:extLst>
          </p:cNvPr>
          <p:cNvSpPr txBox="1"/>
          <p:nvPr/>
        </p:nvSpPr>
        <p:spPr>
          <a:xfrm>
            <a:off x="3066330" y="4457988"/>
            <a:ext cx="1228221" cy="369332"/>
          </a:xfrm>
          <a:prstGeom prst="rect">
            <a:avLst/>
          </a:prstGeom>
          <a:noFill/>
        </p:spPr>
        <p:txBody>
          <a:bodyPr wrap="none" rtlCol="0">
            <a:spAutoFit/>
          </a:bodyPr>
          <a:lstStyle/>
          <a:p>
            <a:r>
              <a:rPr lang="en-US" dirty="0"/>
              <a:t>B</a:t>
            </a:r>
            <a:r>
              <a:rPr lang="en-TW" dirty="0"/>
              <a:t>lock of 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7389440" cy="595536"/>
          </a:xfrm>
        </p:spPr>
        <p:txBody>
          <a:bodyPr>
            <a:normAutofit fontScale="90000"/>
          </a:bodyPr>
          <a:lstStyle/>
          <a:p>
            <a:r>
              <a:rPr lang="zh-TW" altLang="en-US" dirty="0">
                <a:solidFill>
                  <a:schemeClr val="tx2"/>
                </a:solidFill>
              </a:rPr>
              <a:t>空氣污染物的自然散布；溫度逆向變化</a:t>
            </a:r>
          </a:p>
        </p:txBody>
      </p:sp>
      <p:sp>
        <p:nvSpPr>
          <p:cNvPr id="3" name="內容版面配置區 2"/>
          <p:cNvSpPr>
            <a:spLocks noGrp="1"/>
          </p:cNvSpPr>
          <p:nvPr>
            <p:ph idx="1"/>
          </p:nvPr>
        </p:nvSpPr>
        <p:spPr/>
        <p:txBody>
          <a:bodyPr/>
          <a:lstStyle/>
          <a:p>
            <a:r>
              <a:rPr lang="zh-TW" altLang="en-US" dirty="0"/>
              <a:t>空氣的垂直方向移動與風力的帶動是空氣污染物散布之重要途徑，若有</a:t>
            </a:r>
            <a:r>
              <a:rPr lang="zh-TW" altLang="en-US" dirty="0">
                <a:solidFill>
                  <a:schemeClr val="accent3"/>
                </a:solidFill>
              </a:rPr>
              <a:t>逆溫 </a:t>
            </a:r>
            <a:r>
              <a:rPr lang="en-US" altLang="zh-TW" dirty="0">
                <a:solidFill>
                  <a:schemeClr val="accent3"/>
                </a:solidFill>
              </a:rPr>
              <a:t>(temperature inversion)</a:t>
            </a:r>
            <a:r>
              <a:rPr lang="en-US" altLang="zh-TW" dirty="0"/>
              <a:t> </a:t>
            </a:r>
            <a:r>
              <a:rPr lang="zh-TW" altLang="en-US" dirty="0"/>
              <a:t>現象出現，則將會限制此垂直混合的作用。</a:t>
            </a:r>
            <a:endParaRPr lang="en-US" altLang="zh-TW" dirty="0"/>
          </a:p>
          <a:p>
            <a:endParaRPr lang="en-US" altLang="zh-TW" dirty="0"/>
          </a:p>
          <a:p>
            <a:r>
              <a:rPr lang="zh-TW" altLang="en-US" dirty="0"/>
              <a:t>逆溫最主要是因為發生</a:t>
            </a:r>
            <a:r>
              <a:rPr lang="zh-TW" altLang="en-US" dirty="0">
                <a:solidFill>
                  <a:schemeClr val="accent3"/>
                </a:solidFill>
              </a:rPr>
              <a:t>輻射冷卻 </a:t>
            </a:r>
            <a:r>
              <a:rPr lang="en-US" altLang="zh-TW" dirty="0"/>
              <a:t>(radiation cooling) </a:t>
            </a:r>
            <a:r>
              <a:rPr lang="zh-TW" altLang="en-US" dirty="0"/>
              <a:t>的關係。</a:t>
            </a:r>
            <a:endParaRPr lang="en-US" altLang="zh-TW" dirty="0"/>
          </a:p>
          <a:p>
            <a:endParaRPr lang="en-US" altLang="zh-TW" dirty="0"/>
          </a:p>
          <a:p>
            <a:r>
              <a:rPr lang="zh-TW" altLang="en-US" dirty="0"/>
              <a:t>溫度的差異性也是全球氣流循環的主因。</a:t>
            </a:r>
            <a:endParaRPr lang="en-US" altLang="zh-TW" dirty="0"/>
          </a:p>
          <a:p>
            <a:endParaRPr lang="en-US" altLang="zh-TW" dirty="0"/>
          </a:p>
          <a:p>
            <a:r>
              <a:rPr lang="zh-TW" altLang="en-US" dirty="0"/>
              <a:t>整體空氣循環型態相當的重要，因為污染物在它們停止或被吸收前會飄行一段很長距離。</a:t>
            </a:r>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698B-8FA5-0864-18C4-719B9F41179C}"/>
              </a:ext>
            </a:extLst>
          </p:cNvPr>
          <p:cNvSpPr>
            <a:spLocks noGrp="1"/>
          </p:cNvSpPr>
          <p:nvPr>
            <p:ph type="title"/>
          </p:nvPr>
        </p:nvSpPr>
        <p:spPr>
          <a:xfrm>
            <a:off x="1143000" y="891135"/>
            <a:ext cx="6858000" cy="595536"/>
          </a:xfrm>
        </p:spPr>
        <p:txBody>
          <a:bodyPr>
            <a:normAutofit fontScale="90000"/>
          </a:bodyPr>
          <a:lstStyle/>
          <a:p>
            <a:r>
              <a:rPr lang="en-US" dirty="0">
                <a:solidFill>
                  <a:schemeClr val="tx2"/>
                </a:solidFill>
              </a:rPr>
              <a:t>Natural dispersion of air pollutants; reverse temperature changes</a:t>
            </a:r>
            <a:endParaRPr lang="en-TW" dirty="0">
              <a:solidFill>
                <a:schemeClr val="tx2"/>
              </a:solidFill>
            </a:endParaRPr>
          </a:p>
        </p:txBody>
      </p:sp>
      <p:sp>
        <p:nvSpPr>
          <p:cNvPr id="3" name="Content Placeholder 2">
            <a:extLst>
              <a:ext uri="{FF2B5EF4-FFF2-40B4-BE49-F238E27FC236}">
                <a16:creationId xmlns:a16="http://schemas.microsoft.com/office/drawing/2014/main" id="{7B2F97FC-DE25-7152-6251-D7EF0BA846BC}"/>
              </a:ext>
            </a:extLst>
          </p:cNvPr>
          <p:cNvSpPr>
            <a:spLocks noGrp="1"/>
          </p:cNvSpPr>
          <p:nvPr>
            <p:ph idx="1"/>
          </p:nvPr>
        </p:nvSpPr>
        <p:spPr>
          <a:xfrm>
            <a:off x="179512" y="1340768"/>
            <a:ext cx="8784976" cy="4831432"/>
          </a:xfrm>
        </p:spPr>
        <p:txBody>
          <a:bodyPr>
            <a:normAutofit lnSpcReduction="10000"/>
          </a:bodyPr>
          <a:lstStyle/>
          <a:p>
            <a:r>
              <a:rPr lang="en-US" dirty="0"/>
              <a:t>The vertical movement of air and the driving force of wind are important ways for the dispersion of air pollutants. If there is a temperature inversion phenomenon, it will limit the effect of vertical mixing.</a:t>
            </a:r>
          </a:p>
          <a:p>
            <a:endParaRPr lang="en-US" dirty="0"/>
          </a:p>
          <a:p>
            <a:r>
              <a:rPr lang="en-US" dirty="0"/>
              <a:t>The main reason for temperature inversion is radiation cooling.</a:t>
            </a:r>
          </a:p>
          <a:p>
            <a:endParaRPr lang="en-US" dirty="0"/>
          </a:p>
          <a:p>
            <a:r>
              <a:rPr lang="en-US" dirty="0"/>
              <a:t>Differences in temperature are also the main cause of global air circulation.</a:t>
            </a:r>
          </a:p>
          <a:p>
            <a:endParaRPr lang="en-US" dirty="0"/>
          </a:p>
          <a:p>
            <a:r>
              <a:rPr lang="en-US" dirty="0"/>
              <a:t>Overall air circulation patterns are important because pollutants can travel great distances before they are stopped or absorbed.</a:t>
            </a:r>
            <a:endParaRPr lang="en-TW" dirty="0"/>
          </a:p>
        </p:txBody>
      </p:sp>
      <p:sp>
        <p:nvSpPr>
          <p:cNvPr id="4" name="Date Placeholder 3">
            <a:extLst>
              <a:ext uri="{FF2B5EF4-FFF2-40B4-BE49-F238E27FC236}">
                <a16:creationId xmlns:a16="http://schemas.microsoft.com/office/drawing/2014/main" id="{01C60655-68BC-1457-D28D-C79474B1E069}"/>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7258838E-FB49-0E00-B83F-0BAE6EAF65B9}"/>
              </a:ext>
            </a:extLst>
          </p:cNvPr>
          <p:cNvSpPr>
            <a:spLocks noGrp="1"/>
          </p:cNvSpPr>
          <p:nvPr>
            <p:ph type="sldNum" sz="quarter" idx="12"/>
          </p:nvPr>
        </p:nvSpPr>
        <p:spPr/>
        <p:txBody>
          <a:bodyPr/>
          <a:lstStyle/>
          <a:p>
            <a:fld id="{08EE5728-927D-4899-8F57-AEB4512E7F76}" type="slidenum">
              <a:rPr lang="zh-TW" altLang="en-US" smtClean="0"/>
              <a:pPr/>
              <a:t>19</a:t>
            </a:fld>
            <a:endParaRPr lang="zh-TW" altLang="en-US"/>
          </a:p>
        </p:txBody>
      </p:sp>
    </p:spTree>
    <p:extLst>
      <p:ext uri="{BB962C8B-B14F-4D97-AF65-F5344CB8AC3E}">
        <p14:creationId xmlns:p14="http://schemas.microsoft.com/office/powerpoint/2010/main" val="19281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簡介</a:t>
            </a:r>
          </a:p>
        </p:txBody>
      </p:sp>
      <p:sp>
        <p:nvSpPr>
          <p:cNvPr id="3" name="內容版面配置區 2"/>
          <p:cNvSpPr>
            <a:spLocks noGrp="1"/>
          </p:cNvSpPr>
          <p:nvPr>
            <p:ph idx="1"/>
          </p:nvPr>
        </p:nvSpPr>
        <p:spPr>
          <a:xfrm>
            <a:off x="179512" y="908720"/>
            <a:ext cx="8784976" cy="5692836"/>
          </a:xfrm>
        </p:spPr>
        <p:txBody>
          <a:bodyPr>
            <a:normAutofit lnSpcReduction="10000"/>
          </a:bodyPr>
          <a:lstStyle/>
          <a:p>
            <a:r>
              <a:rPr lang="zh-TW" altLang="en-US" dirty="0"/>
              <a:t>能量資源提供打造現代化社會之重要基礎，現今人們享受的許多方便均是由它們而來。不過衡量人類生活品質之良窳，除了考慮物質的擁有，還有其他指標，例如</a:t>
            </a:r>
            <a:r>
              <a:rPr lang="zh-TW" altLang="en-US" dirty="0">
                <a:solidFill>
                  <a:schemeClr val="accent3"/>
                </a:solidFill>
              </a:rPr>
              <a:t>人類的健康</a:t>
            </a:r>
            <a:r>
              <a:rPr lang="zh-TW" altLang="en-US" dirty="0"/>
              <a:t>和</a:t>
            </a:r>
            <a:r>
              <a:rPr lang="zh-TW" altLang="en-US" dirty="0">
                <a:solidFill>
                  <a:schemeClr val="accent3"/>
                </a:solidFill>
              </a:rPr>
              <a:t>福祉及社會系統</a:t>
            </a:r>
            <a:r>
              <a:rPr lang="zh-TW" altLang="en-US" dirty="0"/>
              <a:t>的和諧本質，均是非常重要甚至是基本的角色。</a:t>
            </a:r>
            <a:endParaRPr lang="en-US" altLang="zh-TW" dirty="0"/>
          </a:p>
          <a:p>
            <a:r>
              <a:rPr lang="zh-TW" altLang="en-US" dirty="0">
                <a:solidFill>
                  <a:schemeClr val="accent3"/>
                </a:solidFill>
              </a:rPr>
              <a:t>空氣污染</a:t>
            </a:r>
            <a:r>
              <a:rPr lang="zh-TW" altLang="en-US" dirty="0"/>
              <a:t>是現今大多數人關心的話題，尤其對那些居住在大都會地區的人們更是。</a:t>
            </a:r>
            <a:endParaRPr lang="en-US" altLang="zh-TW" dirty="0"/>
          </a:p>
          <a:p>
            <a:r>
              <a:rPr lang="zh-TW" altLang="en-US" dirty="0"/>
              <a:t>最近的世界衛生組織 </a:t>
            </a:r>
            <a:r>
              <a:rPr lang="en-US" altLang="zh-TW" dirty="0"/>
              <a:t>(WHO) </a:t>
            </a:r>
            <a:r>
              <a:rPr lang="zh-TW" altLang="en-US" dirty="0"/>
              <a:t>研究報告指出，每年約有 </a:t>
            </a:r>
            <a:r>
              <a:rPr lang="en-US" altLang="zh-TW" dirty="0"/>
              <a:t>300 </a:t>
            </a:r>
            <a:r>
              <a:rPr lang="zh-TW" altLang="en-US" dirty="0"/>
              <a:t>萬人因</a:t>
            </a:r>
            <a:r>
              <a:rPr lang="zh-TW" altLang="en-US" dirty="0">
                <a:solidFill>
                  <a:schemeClr val="accent3"/>
                </a:solidFill>
              </a:rPr>
              <a:t>空氣污染危害健康 </a:t>
            </a:r>
            <a:r>
              <a:rPr lang="en-US" altLang="zh-TW" dirty="0"/>
              <a:t>(</a:t>
            </a:r>
            <a:r>
              <a:rPr lang="zh-TW" altLang="en-US" dirty="0"/>
              <a:t>心臟疾病及呼吸系統</a:t>
            </a:r>
            <a:r>
              <a:rPr lang="en-US" altLang="zh-TW" dirty="0"/>
              <a:t>) </a:t>
            </a:r>
            <a:r>
              <a:rPr lang="zh-TW" altLang="en-US" dirty="0"/>
              <a:t>造成死亡。</a:t>
            </a:r>
            <a:endParaRPr lang="en-US" altLang="zh-TW" dirty="0"/>
          </a:p>
          <a:p>
            <a:r>
              <a:rPr lang="zh-TW" altLang="en-US" dirty="0"/>
              <a:t>空氣污染並不分州界或國界，它們可能影響距離污染源很遠的人們與植物，如</a:t>
            </a:r>
            <a:r>
              <a:rPr lang="zh-TW" altLang="en-US" dirty="0">
                <a:solidFill>
                  <a:schemeClr val="accent3"/>
                </a:solidFill>
              </a:rPr>
              <a:t>持久性有機汙染物</a:t>
            </a:r>
            <a:r>
              <a:rPr lang="en-US" altLang="zh-TW" dirty="0">
                <a:solidFill>
                  <a:schemeClr val="accent3"/>
                </a:solidFill>
              </a:rPr>
              <a:t>(persistent organic pollutants </a:t>
            </a:r>
            <a:r>
              <a:rPr lang="zh-TW" altLang="en-US" dirty="0">
                <a:solidFill>
                  <a:schemeClr val="accent3"/>
                </a:solidFill>
              </a:rPr>
              <a:t>，</a:t>
            </a:r>
            <a:r>
              <a:rPr lang="en-US" altLang="zh-TW" dirty="0">
                <a:solidFill>
                  <a:schemeClr val="accent3"/>
                </a:solidFill>
              </a:rPr>
              <a:t>POPs)</a:t>
            </a:r>
            <a:r>
              <a:rPr lang="zh-TW" altLang="en-US" dirty="0"/>
              <a:t>。</a:t>
            </a:r>
            <a:endParaRPr lang="en-US" altLang="zh-TW" dirty="0"/>
          </a:p>
          <a:p>
            <a:r>
              <a:rPr lang="zh-TW" altLang="en-US" dirty="0">
                <a:solidFill>
                  <a:schemeClr val="accent3"/>
                </a:solidFill>
              </a:rPr>
              <a:t>蚱蜢效應</a:t>
            </a:r>
            <a:r>
              <a:rPr lang="en-US" altLang="zh-TW" dirty="0">
                <a:solidFill>
                  <a:schemeClr val="accent3"/>
                </a:solidFill>
              </a:rPr>
              <a:t>(grasshopper effect or global distillation)</a:t>
            </a:r>
            <a:r>
              <a:rPr lang="zh-TW" altLang="en-US" dirty="0"/>
              <a:t>，是指污染物透過揮發或是風力的影響，不斷的釋放至大氣中，然後再藉由沉降作用（例如降雨）回到陸地上，並隨季節變化一直在反覆進行著。</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977264" y="414400"/>
            <a:ext cx="7189471" cy="616042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
        <p:nvSpPr>
          <p:cNvPr id="3" name="TextBox 2">
            <a:extLst>
              <a:ext uri="{FF2B5EF4-FFF2-40B4-BE49-F238E27FC236}">
                <a16:creationId xmlns:a16="http://schemas.microsoft.com/office/drawing/2014/main" id="{D291185B-76C5-69C7-40F1-85F99E8072EE}"/>
              </a:ext>
            </a:extLst>
          </p:cNvPr>
          <p:cNvSpPr txBox="1"/>
          <p:nvPr/>
        </p:nvSpPr>
        <p:spPr>
          <a:xfrm>
            <a:off x="309489" y="801858"/>
            <a:ext cx="1877373" cy="369332"/>
          </a:xfrm>
          <a:prstGeom prst="rect">
            <a:avLst/>
          </a:prstGeom>
          <a:noFill/>
        </p:spPr>
        <p:txBody>
          <a:bodyPr wrap="none" rtlCol="0">
            <a:spAutoFit/>
          </a:bodyPr>
          <a:lstStyle/>
          <a:p>
            <a:r>
              <a:rPr lang="en-TW" dirty="0"/>
              <a:t>Polar easterly belt</a:t>
            </a:r>
          </a:p>
        </p:txBody>
      </p:sp>
      <p:sp>
        <p:nvSpPr>
          <p:cNvPr id="4" name="TextBox 3">
            <a:extLst>
              <a:ext uri="{FF2B5EF4-FFF2-40B4-BE49-F238E27FC236}">
                <a16:creationId xmlns:a16="http://schemas.microsoft.com/office/drawing/2014/main" id="{DF3583AD-7155-51CE-2547-D89EAB454DD0}"/>
              </a:ext>
            </a:extLst>
          </p:cNvPr>
          <p:cNvSpPr txBox="1"/>
          <p:nvPr/>
        </p:nvSpPr>
        <p:spPr>
          <a:xfrm>
            <a:off x="204313" y="5157192"/>
            <a:ext cx="1877373" cy="369332"/>
          </a:xfrm>
          <a:prstGeom prst="rect">
            <a:avLst/>
          </a:prstGeom>
          <a:noFill/>
        </p:spPr>
        <p:txBody>
          <a:bodyPr wrap="none" rtlCol="0">
            <a:spAutoFit/>
          </a:bodyPr>
          <a:lstStyle/>
          <a:p>
            <a:r>
              <a:rPr lang="en-TW" dirty="0"/>
              <a:t>Polar easterly belt</a:t>
            </a:r>
          </a:p>
        </p:txBody>
      </p:sp>
      <p:sp>
        <p:nvSpPr>
          <p:cNvPr id="6" name="TextBox 5">
            <a:extLst>
              <a:ext uri="{FF2B5EF4-FFF2-40B4-BE49-F238E27FC236}">
                <a16:creationId xmlns:a16="http://schemas.microsoft.com/office/drawing/2014/main" id="{D7BF288B-C7A1-96BC-6F51-13365B95C93F}"/>
              </a:ext>
            </a:extLst>
          </p:cNvPr>
          <p:cNvSpPr txBox="1"/>
          <p:nvPr/>
        </p:nvSpPr>
        <p:spPr>
          <a:xfrm>
            <a:off x="5292080" y="306025"/>
            <a:ext cx="1199367" cy="369332"/>
          </a:xfrm>
          <a:prstGeom prst="rect">
            <a:avLst/>
          </a:prstGeom>
          <a:noFill/>
        </p:spPr>
        <p:txBody>
          <a:bodyPr wrap="none" rtlCol="0">
            <a:spAutoFit/>
          </a:bodyPr>
          <a:lstStyle/>
          <a:p>
            <a:r>
              <a:rPr lang="en-US" dirty="0"/>
              <a:t>N</a:t>
            </a:r>
            <a:r>
              <a:rPr lang="en-TW" dirty="0"/>
              <a:t>orth pole</a:t>
            </a:r>
          </a:p>
        </p:txBody>
      </p:sp>
      <p:sp>
        <p:nvSpPr>
          <p:cNvPr id="7" name="TextBox 6">
            <a:extLst>
              <a:ext uri="{FF2B5EF4-FFF2-40B4-BE49-F238E27FC236}">
                <a16:creationId xmlns:a16="http://schemas.microsoft.com/office/drawing/2014/main" id="{3CD3D17E-90F8-88C8-A445-719EDB953C2F}"/>
              </a:ext>
            </a:extLst>
          </p:cNvPr>
          <p:cNvSpPr txBox="1"/>
          <p:nvPr/>
        </p:nvSpPr>
        <p:spPr>
          <a:xfrm>
            <a:off x="5580112" y="5733256"/>
            <a:ext cx="1197764" cy="369332"/>
          </a:xfrm>
          <a:prstGeom prst="rect">
            <a:avLst/>
          </a:prstGeom>
          <a:noFill/>
        </p:spPr>
        <p:txBody>
          <a:bodyPr wrap="none" rtlCol="0">
            <a:spAutoFit/>
          </a:bodyPr>
          <a:lstStyle/>
          <a:p>
            <a:r>
              <a:rPr lang="en-US" dirty="0"/>
              <a:t>S</a:t>
            </a:r>
            <a:r>
              <a:rPr lang="en-TW" dirty="0"/>
              <a:t>outh pole</a:t>
            </a:r>
          </a:p>
        </p:txBody>
      </p:sp>
      <p:sp>
        <p:nvSpPr>
          <p:cNvPr id="8" name="TextBox 7">
            <a:extLst>
              <a:ext uri="{FF2B5EF4-FFF2-40B4-BE49-F238E27FC236}">
                <a16:creationId xmlns:a16="http://schemas.microsoft.com/office/drawing/2014/main" id="{E3BE1696-7487-AE82-3893-D9CA096657D5}"/>
              </a:ext>
            </a:extLst>
          </p:cNvPr>
          <p:cNvSpPr txBox="1"/>
          <p:nvPr/>
        </p:nvSpPr>
        <p:spPr>
          <a:xfrm>
            <a:off x="200580" y="1441603"/>
            <a:ext cx="2095189" cy="369332"/>
          </a:xfrm>
          <a:prstGeom prst="rect">
            <a:avLst/>
          </a:prstGeom>
          <a:noFill/>
        </p:spPr>
        <p:txBody>
          <a:bodyPr wrap="none" rtlCol="0">
            <a:spAutoFit/>
          </a:bodyPr>
          <a:lstStyle/>
          <a:p>
            <a:r>
              <a:rPr lang="en-US" dirty="0"/>
              <a:t>P</a:t>
            </a:r>
            <a:r>
              <a:rPr lang="en-TW" dirty="0"/>
              <a:t>revailing westerlies</a:t>
            </a:r>
          </a:p>
        </p:txBody>
      </p:sp>
      <p:sp>
        <p:nvSpPr>
          <p:cNvPr id="9" name="TextBox 8">
            <a:extLst>
              <a:ext uri="{FF2B5EF4-FFF2-40B4-BE49-F238E27FC236}">
                <a16:creationId xmlns:a16="http://schemas.microsoft.com/office/drawing/2014/main" id="{1E4B98A8-5456-6818-C717-F74ACEE0B6A5}"/>
              </a:ext>
            </a:extLst>
          </p:cNvPr>
          <p:cNvSpPr txBox="1"/>
          <p:nvPr/>
        </p:nvSpPr>
        <p:spPr>
          <a:xfrm>
            <a:off x="91673" y="4549007"/>
            <a:ext cx="2095189" cy="369332"/>
          </a:xfrm>
          <a:prstGeom prst="rect">
            <a:avLst/>
          </a:prstGeom>
          <a:noFill/>
        </p:spPr>
        <p:txBody>
          <a:bodyPr wrap="none" rtlCol="0">
            <a:spAutoFit/>
          </a:bodyPr>
          <a:lstStyle/>
          <a:p>
            <a:r>
              <a:rPr lang="en-US" dirty="0"/>
              <a:t>P</a:t>
            </a:r>
            <a:r>
              <a:rPr lang="en-TW" dirty="0"/>
              <a:t>revailing westerlies</a:t>
            </a:r>
          </a:p>
        </p:txBody>
      </p:sp>
      <p:sp>
        <p:nvSpPr>
          <p:cNvPr id="10" name="TextBox 9">
            <a:extLst>
              <a:ext uri="{FF2B5EF4-FFF2-40B4-BE49-F238E27FC236}">
                <a16:creationId xmlns:a16="http://schemas.microsoft.com/office/drawing/2014/main" id="{930D6EA7-1C36-3E82-9E68-7656B74F2420}"/>
              </a:ext>
            </a:extLst>
          </p:cNvPr>
          <p:cNvSpPr txBox="1"/>
          <p:nvPr/>
        </p:nvSpPr>
        <p:spPr>
          <a:xfrm>
            <a:off x="7235416" y="3038046"/>
            <a:ext cx="928909" cy="369332"/>
          </a:xfrm>
          <a:prstGeom prst="rect">
            <a:avLst/>
          </a:prstGeom>
          <a:noFill/>
        </p:spPr>
        <p:txBody>
          <a:bodyPr wrap="none" rtlCol="0">
            <a:spAutoFit/>
          </a:bodyPr>
          <a:lstStyle/>
          <a:p>
            <a:r>
              <a:rPr lang="en-TW" dirty="0"/>
              <a:t>equator</a:t>
            </a:r>
          </a:p>
        </p:txBody>
      </p:sp>
      <p:sp>
        <p:nvSpPr>
          <p:cNvPr id="11" name="TextBox 10">
            <a:extLst>
              <a:ext uri="{FF2B5EF4-FFF2-40B4-BE49-F238E27FC236}">
                <a16:creationId xmlns:a16="http://schemas.microsoft.com/office/drawing/2014/main" id="{90E0E36F-18A8-85D3-9ABC-D8CAFECDA93C}"/>
              </a:ext>
            </a:extLst>
          </p:cNvPr>
          <p:cNvSpPr txBox="1"/>
          <p:nvPr/>
        </p:nvSpPr>
        <p:spPr>
          <a:xfrm>
            <a:off x="414806" y="3638882"/>
            <a:ext cx="1640385" cy="369332"/>
          </a:xfrm>
          <a:prstGeom prst="rect">
            <a:avLst/>
          </a:prstGeom>
          <a:noFill/>
        </p:spPr>
        <p:txBody>
          <a:bodyPr wrap="none" rtlCol="0">
            <a:spAutoFit/>
          </a:bodyPr>
          <a:lstStyle/>
          <a:p>
            <a:r>
              <a:rPr lang="en-US" dirty="0"/>
              <a:t>T</a:t>
            </a:r>
            <a:r>
              <a:rPr lang="en-TW" dirty="0"/>
              <a:t>rade wind belt</a:t>
            </a:r>
          </a:p>
        </p:txBody>
      </p:sp>
      <p:sp>
        <p:nvSpPr>
          <p:cNvPr id="12" name="TextBox 11">
            <a:extLst>
              <a:ext uri="{FF2B5EF4-FFF2-40B4-BE49-F238E27FC236}">
                <a16:creationId xmlns:a16="http://schemas.microsoft.com/office/drawing/2014/main" id="{F09CD982-6130-6BDE-5988-25836CFF0EBC}"/>
              </a:ext>
            </a:extLst>
          </p:cNvPr>
          <p:cNvSpPr txBox="1"/>
          <p:nvPr/>
        </p:nvSpPr>
        <p:spPr>
          <a:xfrm>
            <a:off x="441301" y="2332278"/>
            <a:ext cx="1640385" cy="369332"/>
          </a:xfrm>
          <a:prstGeom prst="rect">
            <a:avLst/>
          </a:prstGeom>
          <a:noFill/>
        </p:spPr>
        <p:txBody>
          <a:bodyPr wrap="none" rtlCol="0">
            <a:spAutoFit/>
          </a:bodyPr>
          <a:lstStyle/>
          <a:p>
            <a:r>
              <a:rPr lang="en-US" dirty="0"/>
              <a:t>T</a:t>
            </a:r>
            <a:r>
              <a:rPr lang="en-TW" dirty="0"/>
              <a:t>rade wind belt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668215"/>
            <a:ext cx="6858000" cy="595536"/>
          </a:xfrm>
        </p:spPr>
        <p:txBody>
          <a:bodyPr>
            <a:normAutofit fontScale="90000"/>
          </a:bodyPr>
          <a:lstStyle/>
          <a:p>
            <a:r>
              <a:rPr lang="zh-TW" altLang="en-US" dirty="0">
                <a:solidFill>
                  <a:schemeClr val="tx2"/>
                </a:solidFill>
              </a:rPr>
              <a:t>空氣污染物及其來源</a:t>
            </a:r>
            <a:br>
              <a:rPr lang="en-US" altLang="zh-TW" dirty="0">
                <a:solidFill>
                  <a:schemeClr val="tx2"/>
                </a:solidFill>
              </a:rPr>
            </a:br>
            <a:r>
              <a:rPr lang="en-US" altLang="zh-TW" dirty="0">
                <a:solidFill>
                  <a:schemeClr val="tx2"/>
                </a:solidFill>
              </a:rPr>
              <a:t>Air pollutants and their sources</a:t>
            </a:r>
            <a:endParaRPr lang="zh-TW" altLang="en-US" dirty="0">
              <a:solidFill>
                <a:schemeClr val="tx2"/>
              </a:solidFill>
            </a:endParaRPr>
          </a:p>
        </p:txBody>
      </p:sp>
      <p:sp>
        <p:nvSpPr>
          <p:cNvPr id="3" name="內容版面配置區 2"/>
          <p:cNvSpPr>
            <a:spLocks noGrp="1"/>
          </p:cNvSpPr>
          <p:nvPr>
            <p:ph idx="1"/>
          </p:nvPr>
        </p:nvSpPr>
        <p:spPr>
          <a:xfrm>
            <a:off x="179512" y="1700808"/>
            <a:ext cx="8784976" cy="4471392"/>
          </a:xfrm>
        </p:spPr>
        <p:txBody>
          <a:bodyPr>
            <a:normAutofit fontScale="92500" lnSpcReduction="10000"/>
          </a:bodyPr>
          <a:lstStyle/>
          <a:p>
            <a:r>
              <a:rPr lang="zh-TW" altLang="en-US" dirty="0"/>
              <a:t>空氣污染物一般可視為那些經由人類活動所產生且會對環境有負面影響的物質，它們以氣體、固態小微粒 </a:t>
            </a:r>
            <a:r>
              <a:rPr lang="en-US" altLang="zh-TW" dirty="0"/>
              <a:t>(</a:t>
            </a:r>
            <a:r>
              <a:rPr lang="zh-TW" altLang="en-US" dirty="0">
                <a:solidFill>
                  <a:schemeClr val="accent3"/>
                </a:solidFill>
              </a:rPr>
              <a:t>懸浮微粒，</a:t>
            </a:r>
            <a:r>
              <a:rPr lang="en-US" altLang="zh-TW" dirty="0">
                <a:solidFill>
                  <a:schemeClr val="accent3"/>
                </a:solidFill>
              </a:rPr>
              <a:t>particulates</a:t>
            </a:r>
            <a:r>
              <a:rPr lang="en-US" altLang="zh-TW" dirty="0"/>
              <a:t>) </a:t>
            </a:r>
            <a:r>
              <a:rPr lang="zh-TW" altLang="en-US" dirty="0"/>
              <a:t>或氣體中懸浮的液態小水滴 </a:t>
            </a:r>
            <a:r>
              <a:rPr lang="en-US" altLang="zh-TW" dirty="0"/>
              <a:t>(</a:t>
            </a:r>
            <a:r>
              <a:rPr lang="zh-TW" altLang="en-US" dirty="0"/>
              <a:t>稱作</a:t>
            </a:r>
            <a:r>
              <a:rPr lang="zh-TW" altLang="en-US" dirty="0">
                <a:solidFill>
                  <a:schemeClr val="accent3"/>
                </a:solidFill>
              </a:rPr>
              <a:t>氣溶膠</a:t>
            </a:r>
            <a:r>
              <a:rPr lang="zh-TW" altLang="en-US" dirty="0"/>
              <a:t>，</a:t>
            </a:r>
            <a:r>
              <a:rPr lang="en-US" altLang="zh-TW" dirty="0">
                <a:solidFill>
                  <a:schemeClr val="accent3"/>
                </a:solidFill>
              </a:rPr>
              <a:t>aerosols</a:t>
            </a:r>
            <a:r>
              <a:rPr lang="en-US" altLang="zh-TW" dirty="0"/>
              <a:t>) </a:t>
            </a:r>
            <a:r>
              <a:rPr lang="zh-TW" altLang="en-US" dirty="0"/>
              <a:t>存在。</a:t>
            </a:r>
            <a:endParaRPr lang="en-US" altLang="zh-TW" dirty="0"/>
          </a:p>
          <a:p>
            <a:endParaRPr lang="en-US" altLang="zh-TW" dirty="0"/>
          </a:p>
          <a:p>
            <a:r>
              <a:rPr lang="zh-TW" altLang="en-US" dirty="0"/>
              <a:t>一般而言，污染物來自像是發電廠及工業之固定源，或來自像是汽車的移動式來源。</a:t>
            </a:r>
            <a:endParaRPr lang="en-US" altLang="zh-TW" dirty="0"/>
          </a:p>
          <a:p>
            <a:r>
              <a:rPr lang="en-US" altLang="zh-TW" dirty="0"/>
              <a:t>Air pollutants can generally be regarded as substances produced by human activities that have a negative impact on the environment. They come in the form of gases, small solid particles (particulates), or small liquid water droplets suspended in gases (called aerosols, aerosols ).</a:t>
            </a:r>
          </a:p>
          <a:p>
            <a:endParaRPr lang="en-US" altLang="zh-TW" dirty="0"/>
          </a:p>
          <a:p>
            <a:r>
              <a:rPr lang="en-US" altLang="zh-TW" dirty="0"/>
              <a:t>Generally speaking, pollutants come from stationary sources like power plants and industry, or from mobile sources like cars.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531" y="498376"/>
            <a:ext cx="8424936" cy="955576"/>
          </a:xfrm>
        </p:spPr>
        <p:txBody>
          <a:bodyPr>
            <a:noAutofit/>
          </a:bodyPr>
          <a:lstStyle/>
          <a:p>
            <a:r>
              <a:rPr lang="zh-TW" altLang="en-US" sz="2400" dirty="0">
                <a:solidFill>
                  <a:schemeClr val="tx2"/>
                </a:solidFill>
              </a:rPr>
              <a:t>某現代化燃煤電廠實施空中煙囪監控</a:t>
            </a:r>
            <a:br>
              <a:rPr lang="en-US" altLang="zh-TW" sz="2400" dirty="0">
                <a:solidFill>
                  <a:schemeClr val="tx2"/>
                </a:solidFill>
              </a:rPr>
            </a:br>
            <a:r>
              <a:rPr lang="zh-TW" altLang="en-US" sz="2400" dirty="0">
                <a:solidFill>
                  <a:schemeClr val="tx2"/>
                </a:solidFill>
              </a:rPr>
              <a:t>以偵測排放情形。</a:t>
            </a:r>
            <a:r>
              <a:rPr lang="en-US" altLang="zh-TW" sz="2400" dirty="0">
                <a:solidFill>
                  <a:schemeClr val="tx2"/>
                </a:solidFill>
              </a:rPr>
              <a:t>A modern coal-fired power plant implements aerial stack monitoring to detect emissions.</a:t>
            </a:r>
            <a:endParaRPr lang="zh-TW" altLang="en-US" sz="2400" dirty="0">
              <a:solidFill>
                <a:schemeClr val="tx2"/>
              </a:solidFill>
            </a:endParaRPr>
          </a:p>
        </p:txBody>
      </p:sp>
      <p:pic>
        <p:nvPicPr>
          <p:cNvPr id="14338" name="Picture 2"/>
          <p:cNvPicPr>
            <a:picLocks noGrp="1" noChangeAspect="1" noChangeArrowheads="1"/>
          </p:cNvPicPr>
          <p:nvPr>
            <p:ph idx="1"/>
          </p:nvPr>
        </p:nvPicPr>
        <p:blipFill>
          <a:blip r:embed="rId2" cstate="print"/>
          <a:stretch>
            <a:fillRect/>
          </a:stretch>
        </p:blipFill>
        <p:spPr bwMode="auto">
          <a:xfrm>
            <a:off x="1013500" y="1844824"/>
            <a:ext cx="7116999" cy="448432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五種主要污染物排放及空氣品質濃度資料：</a:t>
            </a:r>
            <a:endParaRPr lang="en-US" altLang="zh-TW" dirty="0"/>
          </a:p>
          <a:p>
            <a:pPr marL="971550" lvl="1" indent="-514350">
              <a:buFont typeface="+mj-lt"/>
              <a:buAutoNum type="arabicPeriod"/>
            </a:pPr>
            <a:r>
              <a:rPr lang="zh-TW" altLang="en-US" dirty="0"/>
              <a:t>一氧化碳</a:t>
            </a:r>
            <a:endParaRPr lang="en-US" altLang="zh-TW" dirty="0"/>
          </a:p>
          <a:p>
            <a:pPr marL="971550" lvl="1" indent="-514350">
              <a:buFont typeface="+mj-lt"/>
              <a:buAutoNum type="arabicPeriod"/>
            </a:pPr>
            <a:r>
              <a:rPr lang="zh-TW" altLang="en-US" dirty="0"/>
              <a:t>硫氧化物</a:t>
            </a:r>
            <a:endParaRPr lang="en-US" altLang="zh-TW" dirty="0"/>
          </a:p>
          <a:p>
            <a:pPr marL="971550" lvl="1" indent="-514350">
              <a:buFont typeface="+mj-lt"/>
              <a:buAutoNum type="arabicPeriod"/>
            </a:pPr>
            <a:r>
              <a:rPr lang="zh-TW" altLang="en-US" dirty="0"/>
              <a:t>懸浮微粒</a:t>
            </a:r>
            <a:endParaRPr lang="en-US" altLang="zh-TW" dirty="0"/>
          </a:p>
          <a:p>
            <a:pPr marL="971550" lvl="1" indent="-514350">
              <a:buFont typeface="+mj-lt"/>
              <a:buAutoNum type="arabicPeriod"/>
            </a:pPr>
            <a:r>
              <a:rPr lang="zh-TW" altLang="en-US" dirty="0"/>
              <a:t>揮發性有機物</a:t>
            </a:r>
            <a:endParaRPr lang="en-US" altLang="zh-TW" dirty="0"/>
          </a:p>
          <a:p>
            <a:pPr marL="971550" lvl="1" indent="-514350">
              <a:buFont typeface="+mj-lt"/>
              <a:buAutoNum type="arabicPeriod"/>
            </a:pPr>
            <a:r>
              <a:rPr lang="zh-TW" altLang="en-US" dirty="0"/>
              <a:t>氮氧化物</a:t>
            </a:r>
            <a:endParaRPr lang="en-US" altLang="zh-TW" dirty="0"/>
          </a:p>
          <a:p>
            <a:pPr marL="457200" lvl="1" indent="0">
              <a:buNone/>
            </a:pPr>
            <a:endParaRPr lang="en-US" altLang="zh-TW" dirty="0"/>
          </a:p>
          <a:p>
            <a:pPr marL="457200" lvl="1" indent="0">
              <a:buNone/>
            </a:pPr>
            <a:r>
              <a:rPr lang="en-US" altLang="zh-TW" dirty="0"/>
              <a:t>Data on emission and air quality concentration of five major pollutants:</a:t>
            </a:r>
          </a:p>
          <a:p>
            <a:pPr marL="457200" lvl="1" indent="0">
              <a:buNone/>
            </a:pPr>
            <a:r>
              <a:rPr lang="en-US" altLang="zh-TW" dirty="0"/>
              <a:t>carbon monoxide</a:t>
            </a:r>
          </a:p>
          <a:p>
            <a:pPr marL="457200" lvl="1" indent="0">
              <a:buNone/>
            </a:pPr>
            <a:r>
              <a:rPr lang="en-US" altLang="zh-TW" dirty="0"/>
              <a:t>Sulfur oxides</a:t>
            </a:r>
          </a:p>
          <a:p>
            <a:pPr marL="457200" lvl="1" indent="0">
              <a:buNone/>
            </a:pPr>
            <a:r>
              <a:rPr lang="en-US" altLang="zh-TW" dirty="0"/>
              <a:t>suspended particulates</a:t>
            </a:r>
          </a:p>
          <a:p>
            <a:pPr marL="457200" lvl="1" indent="0">
              <a:buNone/>
            </a:pPr>
            <a:r>
              <a:rPr lang="en-US" altLang="zh-TW" dirty="0"/>
              <a:t>volatile organic compounds</a:t>
            </a:r>
          </a:p>
          <a:p>
            <a:pPr marL="457200" lvl="1" indent="0">
              <a:buNone/>
            </a:pPr>
            <a:r>
              <a:rPr lang="en-US" altLang="zh-TW" dirty="0"/>
              <a:t>Nitrogen oxides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323528" y="145529"/>
            <a:ext cx="8352928" cy="645602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4" name="TextBox 3">
            <a:extLst>
              <a:ext uri="{FF2B5EF4-FFF2-40B4-BE49-F238E27FC236}">
                <a16:creationId xmlns:a16="http://schemas.microsoft.com/office/drawing/2014/main" id="{DACD8F33-B921-46F3-C5FF-6EE607F8C344}"/>
              </a:ext>
            </a:extLst>
          </p:cNvPr>
          <p:cNvSpPr txBox="1"/>
          <p:nvPr/>
        </p:nvSpPr>
        <p:spPr>
          <a:xfrm>
            <a:off x="3923928" y="620688"/>
            <a:ext cx="4572000" cy="1477328"/>
          </a:xfrm>
          <a:prstGeom prst="rect">
            <a:avLst/>
          </a:prstGeom>
          <a:noFill/>
        </p:spPr>
        <p:txBody>
          <a:bodyPr wrap="square">
            <a:spAutoFit/>
          </a:bodyPr>
          <a:lstStyle/>
          <a:p>
            <a:pPr marL="457200" lvl="1" indent="0">
              <a:buNone/>
            </a:pPr>
            <a:r>
              <a:rPr lang="en-US" altLang="zh-TW" dirty="0"/>
              <a:t>suspended particulates</a:t>
            </a:r>
          </a:p>
          <a:p>
            <a:pPr marL="457200" lvl="1" indent="0">
              <a:buNone/>
            </a:pPr>
            <a:r>
              <a:rPr lang="en-US" altLang="zh-TW" dirty="0"/>
              <a:t>Sulfur oxides</a:t>
            </a:r>
          </a:p>
          <a:p>
            <a:pPr marL="457200" lvl="1" indent="0">
              <a:buNone/>
            </a:pPr>
            <a:r>
              <a:rPr lang="en-US" altLang="zh-TW" dirty="0"/>
              <a:t>Nitrogen oxides</a:t>
            </a:r>
          </a:p>
          <a:p>
            <a:pPr lvl="1"/>
            <a:r>
              <a:rPr lang="en-US" altLang="zh-TW" dirty="0"/>
              <a:t>volatile organic compounds</a:t>
            </a:r>
          </a:p>
          <a:p>
            <a:pPr lvl="1"/>
            <a:r>
              <a:rPr lang="en-US" altLang="zh-TW" dirty="0"/>
              <a:t>carbon monoxide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測量污染物在空氣中濃度的方法之一是檢測在 </a:t>
            </a:r>
            <a:r>
              <a:rPr lang="en-US" altLang="zh-TW" dirty="0"/>
              <a:t>100 </a:t>
            </a:r>
            <a:r>
              <a:rPr lang="zh-TW" altLang="en-US" dirty="0"/>
              <a:t>萬個空氣莫耳數 </a:t>
            </a:r>
            <a:r>
              <a:rPr lang="en-US" altLang="zh-TW" dirty="0"/>
              <a:t>(</a:t>
            </a:r>
            <a:r>
              <a:rPr lang="zh-TW" altLang="en-US" dirty="0"/>
              <a:t>氮氣及氧氣</a:t>
            </a:r>
            <a:r>
              <a:rPr lang="en-US" altLang="zh-TW" dirty="0"/>
              <a:t>) </a:t>
            </a:r>
            <a:r>
              <a:rPr lang="zh-TW" altLang="en-US" dirty="0"/>
              <a:t>中有多少個這種污染物的莫耳數，其以</a:t>
            </a:r>
            <a:r>
              <a:rPr lang="zh-TW" altLang="en-US" dirty="0">
                <a:solidFill>
                  <a:schemeClr val="accent3"/>
                </a:solidFill>
              </a:rPr>
              <a:t>每百萬分之個數 </a:t>
            </a:r>
            <a:r>
              <a:rPr lang="en-US" altLang="zh-TW" dirty="0"/>
              <a:t>(parts per million, </a:t>
            </a:r>
            <a:r>
              <a:rPr lang="en-US" altLang="zh-TW" dirty="0" err="1"/>
              <a:t>ppM</a:t>
            </a:r>
            <a:r>
              <a:rPr lang="en-US" altLang="zh-TW" dirty="0"/>
              <a:t>) </a:t>
            </a:r>
            <a:r>
              <a:rPr lang="zh-TW" altLang="en-US" dirty="0"/>
              <a:t>表示。</a:t>
            </a:r>
            <a:endParaRPr lang="en-US" altLang="zh-TW" dirty="0"/>
          </a:p>
          <a:p>
            <a:r>
              <a:rPr lang="zh-TW" altLang="en-US" dirty="0">
                <a:solidFill>
                  <a:schemeClr val="accent3"/>
                </a:solidFill>
              </a:rPr>
              <a:t>一氧化碳 </a:t>
            </a:r>
            <a:r>
              <a:rPr lang="en-US" altLang="zh-TW" dirty="0">
                <a:solidFill>
                  <a:schemeClr val="accent3"/>
                </a:solidFill>
              </a:rPr>
              <a:t>(CO) </a:t>
            </a:r>
            <a:r>
              <a:rPr lang="zh-TW" altLang="en-US" dirty="0"/>
              <a:t>是一種無色、無味及有毒的氣體，主要是由汽車引擎中汽油燃料的碳成分不完全燃燒所產生，在沒有足夠的空氣供應下，</a:t>
            </a:r>
            <a:r>
              <a:rPr lang="en-US" altLang="zh-TW" dirty="0"/>
              <a:t>CO </a:t>
            </a:r>
            <a:r>
              <a:rPr lang="zh-TW" altLang="en-US" dirty="0"/>
              <a:t>便會經由與氧結合的過程產生：</a:t>
            </a:r>
            <a:r>
              <a:rPr lang="en-US" altLang="zh-TW" dirty="0"/>
              <a:t>C + 1/2 O</a:t>
            </a:r>
            <a:r>
              <a:rPr lang="en-US" altLang="zh-TW" baseline="-25000" dirty="0"/>
              <a:t>2</a:t>
            </a:r>
            <a:r>
              <a:rPr lang="en-US" altLang="zh-TW" dirty="0"/>
              <a:t> </a:t>
            </a:r>
            <a:r>
              <a:rPr lang="zh-TW" altLang="en-US" dirty="0"/>
              <a:t>→ </a:t>
            </a:r>
            <a:r>
              <a:rPr lang="en-US" altLang="zh-TW" dirty="0"/>
              <a:t>CO</a:t>
            </a:r>
            <a:r>
              <a:rPr lang="zh-TW" altLang="en-US" dirty="0"/>
              <a:t>。</a:t>
            </a:r>
          </a:p>
          <a:p>
            <a:r>
              <a:rPr lang="zh-TW" altLang="en-US" dirty="0">
                <a:solidFill>
                  <a:schemeClr val="accent3"/>
                </a:solidFill>
              </a:rPr>
              <a:t>硫氧化物</a:t>
            </a:r>
            <a:r>
              <a:rPr lang="zh-TW" altLang="en-US" dirty="0"/>
              <a:t>，也就是 </a:t>
            </a:r>
            <a:r>
              <a:rPr lang="en-US" altLang="zh-TW" dirty="0"/>
              <a:t>SO</a:t>
            </a:r>
            <a:r>
              <a:rPr lang="en-US" altLang="zh-TW" baseline="-25000" dirty="0"/>
              <a:t>2 </a:t>
            </a:r>
            <a:r>
              <a:rPr lang="zh-TW" altLang="en-US" dirty="0"/>
              <a:t>及 </a:t>
            </a:r>
            <a:r>
              <a:rPr lang="en-US" altLang="zh-TW" dirty="0"/>
              <a:t>SO</a:t>
            </a:r>
            <a:r>
              <a:rPr lang="en-US" altLang="zh-TW" baseline="-25000" dirty="0"/>
              <a:t>3</a:t>
            </a:r>
            <a:r>
              <a:rPr lang="zh-TW" altLang="en-US" dirty="0"/>
              <a:t>，長久以來已被認為是空氣污染的主要成分，大多來自含硫的燃料燃燒及硫氧化的結果：</a:t>
            </a:r>
            <a:r>
              <a:rPr lang="en-US" altLang="zh-TW" dirty="0"/>
              <a:t>S + O</a:t>
            </a:r>
            <a:r>
              <a:rPr lang="en-US" altLang="zh-TW" baseline="-25000" dirty="0"/>
              <a:t>2</a:t>
            </a:r>
            <a:r>
              <a:rPr lang="en-US" altLang="zh-TW" dirty="0"/>
              <a:t> → SO</a:t>
            </a:r>
            <a:r>
              <a:rPr lang="en-US" altLang="zh-TW" baseline="-25000" dirty="0"/>
              <a:t>2</a:t>
            </a:r>
            <a:r>
              <a:rPr lang="zh-TW" altLang="en-US" dirty="0"/>
              <a:t>。</a:t>
            </a:r>
            <a:endParaRPr lang="en-US" altLang="zh-TW" dirty="0"/>
          </a:p>
          <a:p>
            <a:r>
              <a:rPr lang="zh-TW" altLang="en-US" dirty="0"/>
              <a:t>與 </a:t>
            </a:r>
            <a:r>
              <a:rPr lang="en-US" altLang="zh-TW" dirty="0"/>
              <a:t>SO</a:t>
            </a:r>
            <a:r>
              <a:rPr lang="en-US" altLang="zh-TW" baseline="-25000" dirty="0"/>
              <a:t>2</a:t>
            </a:r>
            <a:r>
              <a:rPr lang="en-US" altLang="zh-TW" dirty="0"/>
              <a:t> </a:t>
            </a:r>
            <a:r>
              <a:rPr lang="zh-TW" altLang="en-US" dirty="0"/>
              <a:t>排放關係密切的是它會進一步氧化成 </a:t>
            </a:r>
            <a:r>
              <a:rPr lang="en-US" altLang="zh-TW" dirty="0"/>
              <a:t>SO</a:t>
            </a:r>
            <a:r>
              <a:rPr lang="en-US" altLang="zh-TW" baseline="-25000" dirty="0"/>
              <a:t>3</a:t>
            </a:r>
            <a:r>
              <a:rPr lang="zh-TW" altLang="en-US" dirty="0"/>
              <a:t>，其遇水氣將結合反應成 </a:t>
            </a:r>
            <a:r>
              <a:rPr lang="en-US" altLang="zh-TW" dirty="0"/>
              <a:t>H</a:t>
            </a:r>
            <a:r>
              <a:rPr lang="en-US" altLang="zh-TW" baseline="-25000" dirty="0"/>
              <a:t>2</a:t>
            </a:r>
            <a:r>
              <a:rPr lang="en-US" altLang="zh-TW" dirty="0"/>
              <a:t>SO</a:t>
            </a:r>
            <a:r>
              <a:rPr lang="en-US" altLang="zh-TW" baseline="-25000" dirty="0"/>
              <a:t>4</a:t>
            </a:r>
            <a:r>
              <a:rPr lang="zh-TW" altLang="en-US" dirty="0"/>
              <a:t>，形成所謂的</a:t>
            </a:r>
            <a:r>
              <a:rPr lang="zh-TW" altLang="en-US" dirty="0">
                <a:solidFill>
                  <a:schemeClr val="accent3"/>
                </a:solidFill>
              </a:rPr>
              <a:t>酸雨</a:t>
            </a:r>
            <a:r>
              <a:rPr lang="zh-TW" altLang="en-US" dirty="0"/>
              <a:t>：</a:t>
            </a:r>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2627784" y="5517232"/>
            <a:ext cx="3487103" cy="97345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FCF2-DCBE-123C-0F07-DD139E846C2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62BBDDB6-4CE6-302D-002A-7181027DF7F1}"/>
              </a:ext>
            </a:extLst>
          </p:cNvPr>
          <p:cNvSpPr>
            <a:spLocks noGrp="1"/>
          </p:cNvSpPr>
          <p:nvPr>
            <p:ph idx="1"/>
          </p:nvPr>
        </p:nvSpPr>
        <p:spPr>
          <a:xfrm>
            <a:off x="179512" y="908720"/>
            <a:ext cx="8784976" cy="4248472"/>
          </a:xfrm>
        </p:spPr>
        <p:txBody>
          <a:bodyPr>
            <a:normAutofit fontScale="92500" lnSpcReduction="20000"/>
          </a:bodyPr>
          <a:lstStyle/>
          <a:p>
            <a:r>
              <a:rPr lang="en-US" dirty="0"/>
              <a:t>One way to measure the concentration of pollutants in the air is to detect how many moles of the pollutant there are in 1 million air moles (nitrogen and oxygen), expressed in parts per million (parts). per million, </a:t>
            </a:r>
            <a:r>
              <a:rPr lang="en-US" dirty="0" err="1"/>
              <a:t>ppM</a:t>
            </a:r>
            <a:r>
              <a:rPr lang="en-US" dirty="0"/>
              <a:t>) expressed.</a:t>
            </a:r>
          </a:p>
          <a:p>
            <a:r>
              <a:rPr lang="en-US" dirty="0"/>
              <a:t>Carbon monoxide (CO) is a colorless, odorless and toxic gas. It is mainly produced by the incomplete combustion of the carbon component of gasoline fuel in automobile engines. Without sufficient air supply, CO will combine with oxygen through the process Produces: C + 1/2 O</a:t>
            </a:r>
            <a:r>
              <a:rPr lang="en-US" baseline="-25000" dirty="0"/>
              <a:t>2</a:t>
            </a:r>
            <a:r>
              <a:rPr lang="en-US" dirty="0"/>
              <a:t> → CO.</a:t>
            </a:r>
          </a:p>
          <a:p>
            <a:r>
              <a:rPr lang="en-US" dirty="0"/>
              <a:t>Sulfur oxides, also known as SO</a:t>
            </a:r>
            <a:r>
              <a:rPr lang="en-US" baseline="-25000" dirty="0"/>
              <a:t>2</a:t>
            </a:r>
            <a:r>
              <a:rPr lang="en-US" dirty="0"/>
              <a:t> and SO</a:t>
            </a:r>
            <a:r>
              <a:rPr lang="en-US" baseline="-25000" dirty="0"/>
              <a:t>3</a:t>
            </a:r>
            <a:r>
              <a:rPr lang="en-US" dirty="0"/>
              <a:t>, have long been recognized as major components of air pollution, mostly as a result of the combustion of sulfur-containing fuels and the oxidation of sulfur: S + O</a:t>
            </a:r>
            <a:r>
              <a:rPr lang="en-US" baseline="-25000" dirty="0"/>
              <a:t>2</a:t>
            </a:r>
            <a:r>
              <a:rPr lang="en-US" dirty="0"/>
              <a:t> → SO</a:t>
            </a:r>
            <a:r>
              <a:rPr lang="en-US" baseline="-25000" dirty="0"/>
              <a:t>2</a:t>
            </a:r>
            <a:r>
              <a:rPr lang="en-US" dirty="0"/>
              <a:t>.</a:t>
            </a:r>
          </a:p>
          <a:p>
            <a:r>
              <a:rPr lang="en-US" dirty="0"/>
              <a:t>Closely related to SO</a:t>
            </a:r>
            <a:r>
              <a:rPr lang="en-US" baseline="-25000" dirty="0"/>
              <a:t>2</a:t>
            </a:r>
            <a:r>
              <a:rPr lang="en-US" dirty="0"/>
              <a:t> emissions is that it will be further oxidized into SO</a:t>
            </a:r>
            <a:r>
              <a:rPr lang="en-US" baseline="-25000" dirty="0"/>
              <a:t>3</a:t>
            </a:r>
            <a:r>
              <a:rPr lang="en-US" dirty="0"/>
              <a:t>, which will combine and react with water vapor to form H</a:t>
            </a:r>
            <a:r>
              <a:rPr lang="en-US" baseline="-25000" dirty="0"/>
              <a:t>2</a:t>
            </a:r>
            <a:r>
              <a:rPr lang="en-US" dirty="0"/>
              <a:t>SO</a:t>
            </a:r>
            <a:r>
              <a:rPr lang="en-US" baseline="-25000" dirty="0"/>
              <a:t>4</a:t>
            </a:r>
            <a:r>
              <a:rPr lang="en-US" dirty="0"/>
              <a:t>, forming so-called acid rain:</a:t>
            </a:r>
            <a:endParaRPr lang="en-TW" dirty="0"/>
          </a:p>
        </p:txBody>
      </p:sp>
      <p:sp>
        <p:nvSpPr>
          <p:cNvPr id="4" name="Date Placeholder 3">
            <a:extLst>
              <a:ext uri="{FF2B5EF4-FFF2-40B4-BE49-F238E27FC236}">
                <a16:creationId xmlns:a16="http://schemas.microsoft.com/office/drawing/2014/main" id="{06640D35-3A06-1DCB-A30A-92D7248CF0F4}"/>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ACF55517-A22C-E365-EE17-3957D20AAE57}"/>
              </a:ext>
            </a:extLst>
          </p:cNvPr>
          <p:cNvSpPr>
            <a:spLocks noGrp="1"/>
          </p:cNvSpPr>
          <p:nvPr>
            <p:ph type="sldNum" sz="quarter" idx="12"/>
          </p:nvPr>
        </p:nvSpPr>
        <p:spPr/>
        <p:txBody>
          <a:bodyPr/>
          <a:lstStyle/>
          <a:p>
            <a:fld id="{08EE5728-927D-4899-8F57-AEB4512E7F76}" type="slidenum">
              <a:rPr lang="zh-TW" altLang="en-US" smtClean="0"/>
              <a:pPr/>
              <a:t>26</a:t>
            </a:fld>
            <a:endParaRPr lang="zh-TW" altLang="en-US"/>
          </a:p>
        </p:txBody>
      </p:sp>
      <p:pic>
        <p:nvPicPr>
          <p:cNvPr id="6" name="Picture 2">
            <a:extLst>
              <a:ext uri="{FF2B5EF4-FFF2-40B4-BE49-F238E27FC236}">
                <a16:creationId xmlns:a16="http://schemas.microsoft.com/office/drawing/2014/main" id="{F46E66FD-3493-6940-E6D9-C20E34B74BE8}"/>
              </a:ext>
            </a:extLst>
          </p:cNvPr>
          <p:cNvPicPr>
            <a:picLocks noChangeAspect="1" noChangeArrowheads="1"/>
          </p:cNvPicPr>
          <p:nvPr/>
        </p:nvPicPr>
        <p:blipFill>
          <a:blip r:embed="rId2" cstate="print"/>
          <a:srcRect/>
          <a:stretch>
            <a:fillRect/>
          </a:stretch>
        </p:blipFill>
        <p:spPr bwMode="auto">
          <a:xfrm>
            <a:off x="2627784" y="5517232"/>
            <a:ext cx="3487103" cy="973455"/>
          </a:xfrm>
          <a:prstGeom prst="rect">
            <a:avLst/>
          </a:prstGeom>
          <a:noFill/>
          <a:ln w="9525">
            <a:noFill/>
            <a:miter lim="800000"/>
            <a:headEnd/>
            <a:tailEnd/>
          </a:ln>
        </p:spPr>
      </p:pic>
    </p:spTree>
    <p:extLst>
      <p:ext uri="{BB962C8B-B14F-4D97-AF65-F5344CB8AC3E}">
        <p14:creationId xmlns:p14="http://schemas.microsoft.com/office/powerpoint/2010/main" val="13244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2999" y="876260"/>
            <a:ext cx="6858000" cy="595536"/>
          </a:xfrm>
        </p:spPr>
        <p:txBody>
          <a:bodyPr>
            <a:normAutofit fontScale="90000"/>
          </a:bodyPr>
          <a:lstStyle/>
          <a:p>
            <a:r>
              <a:rPr lang="en-US" altLang="zh-TW" dirty="0">
                <a:solidFill>
                  <a:schemeClr val="tx2"/>
                </a:solidFill>
              </a:rPr>
              <a:t>1991 </a:t>
            </a:r>
            <a:r>
              <a:rPr lang="zh-TW" altLang="en-US" dirty="0">
                <a:solidFill>
                  <a:schemeClr val="tx2"/>
                </a:solidFill>
              </a:rPr>
              <a:t>年科威特發生油井大火。</a:t>
            </a:r>
            <a:br>
              <a:rPr lang="en-US" altLang="zh-TW" dirty="0">
                <a:solidFill>
                  <a:schemeClr val="tx2"/>
                </a:solidFill>
              </a:rPr>
            </a:br>
            <a:r>
              <a:rPr lang="en-US" altLang="zh-TW" dirty="0">
                <a:solidFill>
                  <a:schemeClr val="tx2"/>
                </a:solidFill>
              </a:rPr>
              <a:t>1991 Oil well fire in Kuwait.</a:t>
            </a:r>
            <a:endParaRPr lang="zh-TW" altLang="en-US" dirty="0">
              <a:solidFill>
                <a:schemeClr val="tx2"/>
              </a:solidFill>
            </a:endParaRPr>
          </a:p>
        </p:txBody>
      </p:sp>
      <p:pic>
        <p:nvPicPr>
          <p:cNvPr id="16386" name="Picture 2"/>
          <p:cNvPicPr>
            <a:picLocks noGrp="1" noChangeAspect="1" noChangeArrowheads="1"/>
          </p:cNvPicPr>
          <p:nvPr>
            <p:ph idx="1"/>
          </p:nvPr>
        </p:nvPicPr>
        <p:blipFill>
          <a:blip r:embed="rId2" cstate="print"/>
          <a:stretch>
            <a:fillRect/>
          </a:stretch>
        </p:blipFill>
        <p:spPr bwMode="auto">
          <a:xfrm>
            <a:off x="1179989" y="1844824"/>
            <a:ext cx="6784021" cy="453650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1" name="Picture 3"/>
          <p:cNvPicPr>
            <a:picLocks noGrp="1" noChangeAspect="1" noChangeArrowheads="1"/>
          </p:cNvPicPr>
          <p:nvPr>
            <p:ph idx="1"/>
          </p:nvPr>
        </p:nvPicPr>
        <p:blipFill>
          <a:blip r:embed="rId2" cstate="print"/>
          <a:srcRect/>
          <a:stretch>
            <a:fillRect/>
          </a:stretch>
        </p:blipFill>
        <p:spPr bwMode="auto">
          <a:xfrm>
            <a:off x="107504" y="712168"/>
            <a:ext cx="8844946" cy="561662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懸浮微粒</a:t>
            </a:r>
            <a:r>
              <a:rPr lang="en-US" altLang="zh-TW" dirty="0">
                <a:solidFill>
                  <a:schemeClr val="tx2"/>
                </a:solidFill>
              </a:rPr>
              <a:t>suspended particulates</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大氣中存在的極細小微粒 </a:t>
            </a:r>
            <a:r>
              <a:rPr lang="en-US" altLang="zh-TW" dirty="0"/>
              <a:t>(</a:t>
            </a:r>
            <a:r>
              <a:rPr lang="zh-TW" altLang="en-US" dirty="0"/>
              <a:t>直徑 </a:t>
            </a:r>
            <a:r>
              <a:rPr lang="en-US" altLang="zh-TW" dirty="0"/>
              <a:t>0.01</a:t>
            </a:r>
            <a:r>
              <a:rPr lang="zh-TW" altLang="en-US" dirty="0"/>
              <a:t>～</a:t>
            </a:r>
            <a:r>
              <a:rPr lang="en-US" altLang="zh-TW" dirty="0"/>
              <a:t>50 </a:t>
            </a:r>
            <a:r>
              <a:rPr lang="zh-TW" altLang="en-US" dirty="0"/>
              <a:t>微米</a:t>
            </a:r>
            <a:r>
              <a:rPr lang="en-US" altLang="zh-TW" dirty="0"/>
              <a:t>)</a:t>
            </a:r>
            <a:r>
              <a:rPr lang="zh-TW" altLang="en-US" dirty="0"/>
              <a:t>，稱之為</a:t>
            </a:r>
            <a:r>
              <a:rPr lang="zh-TW" altLang="en-US" dirty="0">
                <a:solidFill>
                  <a:schemeClr val="accent3"/>
                </a:solidFill>
              </a:rPr>
              <a:t>懸浮微粒</a:t>
            </a:r>
            <a:r>
              <a:rPr lang="en-US" altLang="zh-TW" dirty="0">
                <a:solidFill>
                  <a:schemeClr val="accent3"/>
                </a:solidFill>
              </a:rPr>
              <a:t>(particulates</a:t>
            </a:r>
            <a:r>
              <a:rPr lang="zh-TW" altLang="en-US" dirty="0">
                <a:solidFill>
                  <a:schemeClr val="accent3"/>
                </a:solidFill>
              </a:rPr>
              <a:t> </a:t>
            </a:r>
            <a:r>
              <a:rPr lang="en-US" altLang="zh-TW" dirty="0">
                <a:solidFill>
                  <a:schemeClr val="accent3"/>
                </a:solidFill>
              </a:rPr>
              <a:t>or particulate matter</a:t>
            </a:r>
            <a:r>
              <a:rPr lang="zh-TW" altLang="en-US" dirty="0">
                <a:solidFill>
                  <a:schemeClr val="accent3"/>
                </a:solidFill>
              </a:rPr>
              <a:t>，</a:t>
            </a:r>
            <a:r>
              <a:rPr lang="en-US" altLang="zh-TW" dirty="0">
                <a:solidFill>
                  <a:schemeClr val="accent3"/>
                </a:solidFill>
              </a:rPr>
              <a:t>PM)</a:t>
            </a:r>
            <a:r>
              <a:rPr lang="zh-TW" altLang="en-US" dirty="0"/>
              <a:t>，它也會造成空氣污染問題。</a:t>
            </a:r>
            <a:endParaRPr lang="en-US" altLang="zh-TW" dirty="0"/>
          </a:p>
          <a:p>
            <a:endParaRPr lang="en-US" altLang="zh-TW" dirty="0"/>
          </a:p>
          <a:p>
            <a:r>
              <a:rPr lang="zh-TW" altLang="en-US" dirty="0"/>
              <a:t>所有大小之懸浮微粒以符號 </a:t>
            </a:r>
            <a:r>
              <a:rPr lang="en-US" altLang="zh-TW" dirty="0"/>
              <a:t>TSP(total suspended particulates) </a:t>
            </a:r>
            <a:r>
              <a:rPr lang="zh-TW" altLang="en-US" dirty="0"/>
              <a:t>表示。</a:t>
            </a:r>
            <a:endParaRPr lang="en-US" altLang="zh-TW" dirty="0"/>
          </a:p>
          <a:p>
            <a:r>
              <a:rPr lang="en-US" altLang="zh-TW" dirty="0"/>
              <a:t>The extremely small particles (0.01 to 50 microns in diameter) present in the atmosphere are called suspended particles (particulates or particulate matter, PM), which can also cause air pollution problems.</a:t>
            </a:r>
          </a:p>
          <a:p>
            <a:endParaRPr lang="en-US" altLang="zh-TW" dirty="0"/>
          </a:p>
          <a:p>
            <a:r>
              <a:rPr lang="en-US" altLang="zh-TW" dirty="0"/>
              <a:t>Suspended particles of all sizes are represented by the symbol TSP (total suspended particulates).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AC1D-509E-114D-9CB0-86DA6016E70D}"/>
              </a:ext>
            </a:extLst>
          </p:cNvPr>
          <p:cNvSpPr>
            <a:spLocks noGrp="1"/>
          </p:cNvSpPr>
          <p:nvPr>
            <p:ph type="title"/>
          </p:nvPr>
        </p:nvSpPr>
        <p:spPr/>
        <p:txBody>
          <a:bodyPr/>
          <a:lstStyle/>
          <a:p>
            <a:r>
              <a:rPr lang="en-TW" dirty="0"/>
              <a:t>introduction</a:t>
            </a:r>
          </a:p>
        </p:txBody>
      </p:sp>
      <p:sp>
        <p:nvSpPr>
          <p:cNvPr id="3" name="Content Placeholder 2">
            <a:extLst>
              <a:ext uri="{FF2B5EF4-FFF2-40B4-BE49-F238E27FC236}">
                <a16:creationId xmlns:a16="http://schemas.microsoft.com/office/drawing/2014/main" id="{7E023A73-BD37-47CC-D86B-BD847509DFB9}"/>
              </a:ext>
            </a:extLst>
          </p:cNvPr>
          <p:cNvSpPr>
            <a:spLocks noGrp="1"/>
          </p:cNvSpPr>
          <p:nvPr>
            <p:ph idx="1"/>
          </p:nvPr>
        </p:nvSpPr>
        <p:spPr/>
        <p:txBody>
          <a:bodyPr>
            <a:normAutofit fontScale="92500" lnSpcReduction="20000"/>
          </a:bodyPr>
          <a:lstStyle/>
          <a:p>
            <a:r>
              <a:rPr lang="en-US" dirty="0"/>
              <a:t>Energy resources provide an important foundation for building a modern society, and many of the conveniences people enjoy today come from them. However, in measuring the quality of human life, in addition to material possessions, there are other indicators, such as human health and well-being and the harmonious nature of the social system, which all play a very important or even basic role.</a:t>
            </a:r>
          </a:p>
          <a:p>
            <a:r>
              <a:rPr lang="en-US" dirty="0"/>
              <a:t>Air pollution is a topic of concern to most people today, especially those living in metropolitan areas.</a:t>
            </a:r>
          </a:p>
          <a:p>
            <a:r>
              <a:rPr lang="en-US" dirty="0"/>
              <a:t>A recent World Health Organization (WHO) study reported that approximately 3 million people die each year due to health hazards (heart and respiratory disease) caused by air pollution.</a:t>
            </a:r>
          </a:p>
          <a:p>
            <a:r>
              <a:rPr lang="en-US" dirty="0"/>
              <a:t>Air pollution does not respect state or national boundaries and can affect people and plants far away from the source of the pollution, such as persistent organic pollutants (POPs).</a:t>
            </a:r>
          </a:p>
          <a:p>
            <a:r>
              <a:rPr lang="en-US" dirty="0"/>
              <a:t>The grasshopper effect or global distillation refers to the continuous release of pollutants into the atmosphere through volatilization or the influence of wind, and then returns to the land through sedimentation (such as rainfall), and continues repeatedly with seasonal changes.</a:t>
            </a:r>
            <a:endParaRPr lang="en-TW" dirty="0"/>
          </a:p>
        </p:txBody>
      </p:sp>
      <p:sp>
        <p:nvSpPr>
          <p:cNvPr id="4" name="Date Placeholder 3">
            <a:extLst>
              <a:ext uri="{FF2B5EF4-FFF2-40B4-BE49-F238E27FC236}">
                <a16:creationId xmlns:a16="http://schemas.microsoft.com/office/drawing/2014/main" id="{8B6661B4-19EB-757F-9C55-CC73ECF757B1}"/>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6AC6FC48-502E-68B4-9FB5-0CA0AA8954A3}"/>
              </a:ext>
            </a:extLst>
          </p:cNvPr>
          <p:cNvSpPr>
            <a:spLocks noGrp="1"/>
          </p:cNvSpPr>
          <p:nvPr>
            <p:ph type="sldNum" sz="quarter" idx="12"/>
          </p:nvPr>
        </p:nvSpPr>
        <p:spPr/>
        <p:txBody>
          <a:bodyPr/>
          <a:lstStyle/>
          <a:p>
            <a:fld id="{08EE5728-927D-4899-8F57-AEB4512E7F76}" type="slidenum">
              <a:rPr lang="zh-TW" altLang="en-US" smtClean="0"/>
              <a:pPr/>
              <a:t>3</a:t>
            </a:fld>
            <a:endParaRPr lang="zh-TW" altLang="en-US"/>
          </a:p>
        </p:txBody>
      </p:sp>
    </p:spTree>
    <p:extLst>
      <p:ext uri="{BB962C8B-B14F-4D97-AF65-F5344CB8AC3E}">
        <p14:creationId xmlns:p14="http://schemas.microsoft.com/office/powerpoint/2010/main" val="17366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1143000" y="188640"/>
            <a:ext cx="6957392" cy="649019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sp>
        <p:nvSpPr>
          <p:cNvPr id="3" name="TextBox 2">
            <a:extLst>
              <a:ext uri="{FF2B5EF4-FFF2-40B4-BE49-F238E27FC236}">
                <a16:creationId xmlns:a16="http://schemas.microsoft.com/office/drawing/2014/main" id="{CBF636D8-12BD-6E75-1783-CCF52D9BC384}"/>
              </a:ext>
            </a:extLst>
          </p:cNvPr>
          <p:cNvSpPr txBox="1"/>
          <p:nvPr/>
        </p:nvSpPr>
        <p:spPr>
          <a:xfrm>
            <a:off x="802086" y="1423464"/>
            <a:ext cx="557653" cy="369332"/>
          </a:xfrm>
          <a:prstGeom prst="rect">
            <a:avLst/>
          </a:prstGeom>
          <a:noFill/>
        </p:spPr>
        <p:txBody>
          <a:bodyPr wrap="none" rtlCol="0">
            <a:spAutoFit/>
          </a:bodyPr>
          <a:lstStyle/>
          <a:p>
            <a:r>
              <a:rPr lang="en-TW" dirty="0"/>
              <a:t>iron</a:t>
            </a:r>
          </a:p>
        </p:txBody>
      </p:sp>
      <p:sp>
        <p:nvSpPr>
          <p:cNvPr id="4" name="TextBox 3">
            <a:extLst>
              <a:ext uri="{FF2B5EF4-FFF2-40B4-BE49-F238E27FC236}">
                <a16:creationId xmlns:a16="http://schemas.microsoft.com/office/drawing/2014/main" id="{6DE93795-D652-0271-16A1-11F4984C16AE}"/>
              </a:ext>
            </a:extLst>
          </p:cNvPr>
          <p:cNvSpPr txBox="1"/>
          <p:nvPr/>
        </p:nvSpPr>
        <p:spPr>
          <a:xfrm>
            <a:off x="590843" y="1828800"/>
            <a:ext cx="980140" cy="369332"/>
          </a:xfrm>
          <a:prstGeom prst="rect">
            <a:avLst/>
          </a:prstGeom>
          <a:noFill/>
        </p:spPr>
        <p:txBody>
          <a:bodyPr wrap="none" rtlCol="0">
            <a:spAutoFit/>
          </a:bodyPr>
          <a:lstStyle/>
          <a:p>
            <a:r>
              <a:rPr lang="en-TW" dirty="0"/>
              <a:t>titanium</a:t>
            </a:r>
          </a:p>
        </p:txBody>
      </p:sp>
      <p:sp>
        <p:nvSpPr>
          <p:cNvPr id="6" name="TextBox 5">
            <a:extLst>
              <a:ext uri="{FF2B5EF4-FFF2-40B4-BE49-F238E27FC236}">
                <a16:creationId xmlns:a16="http://schemas.microsoft.com/office/drawing/2014/main" id="{1ADB3F87-1470-6299-26C9-A395CCA4697D}"/>
              </a:ext>
            </a:extLst>
          </p:cNvPr>
          <p:cNvSpPr txBox="1"/>
          <p:nvPr/>
        </p:nvSpPr>
        <p:spPr>
          <a:xfrm>
            <a:off x="406254" y="2167662"/>
            <a:ext cx="1274708" cy="369332"/>
          </a:xfrm>
          <a:prstGeom prst="rect">
            <a:avLst/>
          </a:prstGeom>
          <a:noFill/>
        </p:spPr>
        <p:txBody>
          <a:bodyPr wrap="none" rtlCol="0">
            <a:spAutoFit/>
          </a:bodyPr>
          <a:lstStyle/>
          <a:p>
            <a:r>
              <a:rPr lang="en-TW" dirty="0"/>
              <a:t>magnesium</a:t>
            </a:r>
          </a:p>
        </p:txBody>
      </p:sp>
      <p:sp>
        <p:nvSpPr>
          <p:cNvPr id="7" name="TextBox 6">
            <a:extLst>
              <a:ext uri="{FF2B5EF4-FFF2-40B4-BE49-F238E27FC236}">
                <a16:creationId xmlns:a16="http://schemas.microsoft.com/office/drawing/2014/main" id="{E9ED52FF-7EE8-523F-4816-F025BA83C1C0}"/>
              </a:ext>
            </a:extLst>
          </p:cNvPr>
          <p:cNvSpPr txBox="1"/>
          <p:nvPr/>
        </p:nvSpPr>
        <p:spPr>
          <a:xfrm>
            <a:off x="802086" y="2540096"/>
            <a:ext cx="548548" cy="369332"/>
          </a:xfrm>
          <a:prstGeom prst="rect">
            <a:avLst/>
          </a:prstGeom>
          <a:noFill/>
        </p:spPr>
        <p:txBody>
          <a:bodyPr wrap="none" rtlCol="0">
            <a:spAutoFit/>
          </a:bodyPr>
          <a:lstStyle/>
          <a:p>
            <a:r>
              <a:rPr lang="en-TW" dirty="0"/>
              <a:t>zinc</a:t>
            </a:r>
          </a:p>
        </p:txBody>
      </p:sp>
      <p:sp>
        <p:nvSpPr>
          <p:cNvPr id="8" name="TextBox 7">
            <a:extLst>
              <a:ext uri="{FF2B5EF4-FFF2-40B4-BE49-F238E27FC236}">
                <a16:creationId xmlns:a16="http://schemas.microsoft.com/office/drawing/2014/main" id="{0FFF5A56-36B2-82F2-F788-325A08D036FF}"/>
              </a:ext>
            </a:extLst>
          </p:cNvPr>
          <p:cNvSpPr txBox="1"/>
          <p:nvPr/>
        </p:nvSpPr>
        <p:spPr>
          <a:xfrm>
            <a:off x="492369" y="3080825"/>
            <a:ext cx="1109406" cy="369332"/>
          </a:xfrm>
          <a:prstGeom prst="rect">
            <a:avLst/>
          </a:prstGeom>
          <a:noFill/>
        </p:spPr>
        <p:txBody>
          <a:bodyPr wrap="none" rtlCol="0">
            <a:spAutoFit/>
          </a:bodyPr>
          <a:lstStyle/>
          <a:p>
            <a:r>
              <a:rPr lang="en-TW" dirty="0"/>
              <a:t>vanadium</a:t>
            </a:r>
          </a:p>
        </p:txBody>
      </p:sp>
      <p:sp>
        <p:nvSpPr>
          <p:cNvPr id="9" name="TextBox 8">
            <a:extLst>
              <a:ext uri="{FF2B5EF4-FFF2-40B4-BE49-F238E27FC236}">
                <a16:creationId xmlns:a16="http://schemas.microsoft.com/office/drawing/2014/main" id="{B9A02E07-24EE-4143-C4B3-FF0C2E78B23E}"/>
              </a:ext>
            </a:extLst>
          </p:cNvPr>
          <p:cNvSpPr txBox="1"/>
          <p:nvPr/>
        </p:nvSpPr>
        <p:spPr>
          <a:xfrm>
            <a:off x="774322" y="3548450"/>
            <a:ext cx="585417" cy="369332"/>
          </a:xfrm>
          <a:prstGeom prst="rect">
            <a:avLst/>
          </a:prstGeom>
          <a:noFill/>
        </p:spPr>
        <p:txBody>
          <a:bodyPr wrap="none" rtlCol="0">
            <a:spAutoFit/>
          </a:bodyPr>
          <a:lstStyle/>
          <a:p>
            <a:r>
              <a:rPr lang="en-TW" dirty="0"/>
              <a:t>lead</a:t>
            </a:r>
          </a:p>
        </p:txBody>
      </p:sp>
      <p:sp>
        <p:nvSpPr>
          <p:cNvPr id="10" name="TextBox 9">
            <a:extLst>
              <a:ext uri="{FF2B5EF4-FFF2-40B4-BE49-F238E27FC236}">
                <a16:creationId xmlns:a16="http://schemas.microsoft.com/office/drawing/2014/main" id="{1972E965-12FA-6257-256B-C8AC3741837C}"/>
              </a:ext>
            </a:extLst>
          </p:cNvPr>
          <p:cNvSpPr txBox="1"/>
          <p:nvPr/>
        </p:nvSpPr>
        <p:spPr>
          <a:xfrm>
            <a:off x="655571" y="4510499"/>
            <a:ext cx="841577" cy="369332"/>
          </a:xfrm>
          <a:prstGeom prst="rect">
            <a:avLst/>
          </a:prstGeom>
          <a:noFill/>
        </p:spPr>
        <p:txBody>
          <a:bodyPr wrap="none" rtlCol="0">
            <a:spAutoFit/>
          </a:bodyPr>
          <a:lstStyle/>
          <a:p>
            <a:r>
              <a:rPr lang="en-TW" dirty="0"/>
              <a:t>copper</a:t>
            </a:r>
          </a:p>
        </p:txBody>
      </p:sp>
      <p:sp>
        <p:nvSpPr>
          <p:cNvPr id="11" name="TextBox 10">
            <a:extLst>
              <a:ext uri="{FF2B5EF4-FFF2-40B4-BE49-F238E27FC236}">
                <a16:creationId xmlns:a16="http://schemas.microsoft.com/office/drawing/2014/main" id="{6EA27BE0-FD25-C838-4958-06AFAC6AE84D}"/>
              </a:ext>
            </a:extLst>
          </p:cNvPr>
          <p:cNvSpPr txBox="1"/>
          <p:nvPr/>
        </p:nvSpPr>
        <p:spPr>
          <a:xfrm>
            <a:off x="562708" y="4023360"/>
            <a:ext cx="1145955" cy="369332"/>
          </a:xfrm>
          <a:prstGeom prst="rect">
            <a:avLst/>
          </a:prstGeom>
          <a:noFill/>
        </p:spPr>
        <p:txBody>
          <a:bodyPr wrap="none" rtlCol="0">
            <a:spAutoFit/>
          </a:bodyPr>
          <a:lstStyle/>
          <a:p>
            <a:r>
              <a:rPr lang="en-TW" dirty="0"/>
              <a:t>chromium</a:t>
            </a:r>
          </a:p>
        </p:txBody>
      </p:sp>
      <p:sp>
        <p:nvSpPr>
          <p:cNvPr id="12" name="TextBox 11">
            <a:extLst>
              <a:ext uri="{FF2B5EF4-FFF2-40B4-BE49-F238E27FC236}">
                <a16:creationId xmlns:a16="http://schemas.microsoft.com/office/drawing/2014/main" id="{D4FA9832-B7E9-85BC-BDE7-1902F9837CDC}"/>
              </a:ext>
            </a:extLst>
          </p:cNvPr>
          <p:cNvSpPr txBox="1"/>
          <p:nvPr/>
        </p:nvSpPr>
        <p:spPr>
          <a:xfrm>
            <a:off x="655571" y="5451727"/>
            <a:ext cx="764633" cy="369332"/>
          </a:xfrm>
          <a:prstGeom prst="rect">
            <a:avLst/>
          </a:prstGeom>
          <a:noFill/>
        </p:spPr>
        <p:txBody>
          <a:bodyPr wrap="none" rtlCol="0">
            <a:spAutoFit/>
          </a:bodyPr>
          <a:lstStyle/>
          <a:p>
            <a:r>
              <a:rPr lang="en-TW" dirty="0"/>
              <a:t>cobalt</a:t>
            </a:r>
          </a:p>
        </p:txBody>
      </p:sp>
      <p:sp>
        <p:nvSpPr>
          <p:cNvPr id="13" name="TextBox 12">
            <a:extLst>
              <a:ext uri="{FF2B5EF4-FFF2-40B4-BE49-F238E27FC236}">
                <a16:creationId xmlns:a16="http://schemas.microsoft.com/office/drawing/2014/main" id="{3DC88554-E4A6-BF9D-921C-36D44CB571E1}"/>
              </a:ext>
            </a:extLst>
          </p:cNvPr>
          <p:cNvSpPr txBox="1"/>
          <p:nvPr/>
        </p:nvSpPr>
        <p:spPr>
          <a:xfrm>
            <a:off x="766317" y="5012347"/>
            <a:ext cx="722249" cy="369332"/>
          </a:xfrm>
          <a:prstGeom prst="rect">
            <a:avLst/>
          </a:prstGeom>
          <a:noFill/>
        </p:spPr>
        <p:txBody>
          <a:bodyPr wrap="none" rtlCol="0">
            <a:spAutoFit/>
          </a:bodyPr>
          <a:lstStyle/>
          <a:p>
            <a:r>
              <a:rPr lang="en-TW" dirty="0"/>
              <a:t>nickel</a:t>
            </a:r>
          </a:p>
        </p:txBody>
      </p:sp>
      <p:sp>
        <p:nvSpPr>
          <p:cNvPr id="14" name="TextBox 13">
            <a:extLst>
              <a:ext uri="{FF2B5EF4-FFF2-40B4-BE49-F238E27FC236}">
                <a16:creationId xmlns:a16="http://schemas.microsoft.com/office/drawing/2014/main" id="{FAB80872-14DD-C3FE-7AA5-FC7185C8E977}"/>
              </a:ext>
            </a:extLst>
          </p:cNvPr>
          <p:cNvSpPr txBox="1"/>
          <p:nvPr/>
        </p:nvSpPr>
        <p:spPr>
          <a:xfrm>
            <a:off x="702869" y="5880616"/>
            <a:ext cx="849143" cy="369332"/>
          </a:xfrm>
          <a:prstGeom prst="rect">
            <a:avLst/>
          </a:prstGeom>
          <a:noFill/>
        </p:spPr>
        <p:txBody>
          <a:bodyPr wrap="none" rtlCol="0">
            <a:spAutoFit/>
          </a:bodyPr>
          <a:lstStyle/>
          <a:p>
            <a:r>
              <a:rPr lang="en-TW" dirty="0"/>
              <a:t>arsenic</a:t>
            </a:r>
          </a:p>
        </p:txBody>
      </p:sp>
      <p:sp>
        <p:nvSpPr>
          <p:cNvPr id="15" name="TextBox 14">
            <a:extLst>
              <a:ext uri="{FF2B5EF4-FFF2-40B4-BE49-F238E27FC236}">
                <a16:creationId xmlns:a16="http://schemas.microsoft.com/office/drawing/2014/main" id="{126ECC0A-7167-21B8-BE7E-195A8BF04CD8}"/>
              </a:ext>
            </a:extLst>
          </p:cNvPr>
          <p:cNvSpPr txBox="1"/>
          <p:nvPr/>
        </p:nvSpPr>
        <p:spPr>
          <a:xfrm>
            <a:off x="5868144" y="1772822"/>
            <a:ext cx="772647" cy="369332"/>
          </a:xfrm>
          <a:prstGeom prst="rect">
            <a:avLst/>
          </a:prstGeom>
          <a:noFill/>
        </p:spPr>
        <p:txBody>
          <a:bodyPr wrap="none" rtlCol="0">
            <a:spAutoFit/>
          </a:bodyPr>
          <a:lstStyle/>
          <a:p>
            <a:r>
              <a:rPr lang="en-TW" dirty="0"/>
              <a:t>silicon</a:t>
            </a:r>
          </a:p>
        </p:txBody>
      </p:sp>
      <p:sp>
        <p:nvSpPr>
          <p:cNvPr id="16" name="TextBox 15">
            <a:extLst>
              <a:ext uri="{FF2B5EF4-FFF2-40B4-BE49-F238E27FC236}">
                <a16:creationId xmlns:a16="http://schemas.microsoft.com/office/drawing/2014/main" id="{5146C252-1EDA-8FF8-CFA7-119B8BBA6A6C}"/>
              </a:ext>
            </a:extLst>
          </p:cNvPr>
          <p:cNvSpPr txBox="1"/>
          <p:nvPr/>
        </p:nvSpPr>
        <p:spPr>
          <a:xfrm>
            <a:off x="5771322" y="4510499"/>
            <a:ext cx="966290" cy="369332"/>
          </a:xfrm>
          <a:prstGeom prst="rect">
            <a:avLst/>
          </a:prstGeom>
          <a:noFill/>
        </p:spPr>
        <p:txBody>
          <a:bodyPr wrap="none" rtlCol="0">
            <a:spAutoFit/>
          </a:bodyPr>
          <a:lstStyle/>
          <a:p>
            <a:r>
              <a:rPr lang="en-TW" dirty="0"/>
              <a:t>mercury</a:t>
            </a:r>
          </a:p>
        </p:txBody>
      </p:sp>
      <p:sp>
        <p:nvSpPr>
          <p:cNvPr id="17" name="TextBox 16">
            <a:extLst>
              <a:ext uri="{FF2B5EF4-FFF2-40B4-BE49-F238E27FC236}">
                <a16:creationId xmlns:a16="http://schemas.microsoft.com/office/drawing/2014/main" id="{07399915-9228-975C-19E1-582AC96020A6}"/>
              </a:ext>
            </a:extLst>
          </p:cNvPr>
          <p:cNvSpPr txBox="1"/>
          <p:nvPr/>
        </p:nvSpPr>
        <p:spPr>
          <a:xfrm>
            <a:off x="5915592" y="4955347"/>
            <a:ext cx="677750" cy="369332"/>
          </a:xfrm>
          <a:prstGeom prst="rect">
            <a:avLst/>
          </a:prstGeom>
          <a:noFill/>
        </p:spPr>
        <p:txBody>
          <a:bodyPr wrap="none" rtlCol="0">
            <a:spAutoFit/>
          </a:bodyPr>
          <a:lstStyle/>
          <a:p>
            <a:r>
              <a:rPr lang="en-TW" dirty="0"/>
              <a:t>silver</a:t>
            </a:r>
          </a:p>
        </p:txBody>
      </p:sp>
      <p:sp>
        <p:nvSpPr>
          <p:cNvPr id="18" name="TextBox 17">
            <a:extLst>
              <a:ext uri="{FF2B5EF4-FFF2-40B4-BE49-F238E27FC236}">
                <a16:creationId xmlns:a16="http://schemas.microsoft.com/office/drawing/2014/main" id="{94A19BAB-9CB6-38CC-0EBF-58B1DF1138F1}"/>
              </a:ext>
            </a:extLst>
          </p:cNvPr>
          <p:cNvSpPr txBox="1"/>
          <p:nvPr/>
        </p:nvSpPr>
        <p:spPr>
          <a:xfrm>
            <a:off x="5736985" y="5447760"/>
            <a:ext cx="1034963" cy="369332"/>
          </a:xfrm>
          <a:prstGeom prst="rect">
            <a:avLst/>
          </a:prstGeom>
          <a:noFill/>
        </p:spPr>
        <p:txBody>
          <a:bodyPr wrap="none" rtlCol="0">
            <a:spAutoFit/>
          </a:bodyPr>
          <a:lstStyle/>
          <a:p>
            <a:r>
              <a:rPr lang="en-TW" dirty="0"/>
              <a:t>tellerium</a:t>
            </a:r>
          </a:p>
        </p:txBody>
      </p:sp>
      <p:sp>
        <p:nvSpPr>
          <p:cNvPr id="19" name="TextBox 18">
            <a:extLst>
              <a:ext uri="{FF2B5EF4-FFF2-40B4-BE49-F238E27FC236}">
                <a16:creationId xmlns:a16="http://schemas.microsoft.com/office/drawing/2014/main" id="{8C2A490D-AD42-24D4-759F-9B865073FC87}"/>
              </a:ext>
            </a:extLst>
          </p:cNvPr>
          <p:cNvSpPr txBox="1"/>
          <p:nvPr/>
        </p:nvSpPr>
        <p:spPr>
          <a:xfrm>
            <a:off x="5804495" y="4079627"/>
            <a:ext cx="1056379" cy="369332"/>
          </a:xfrm>
          <a:prstGeom prst="rect">
            <a:avLst/>
          </a:prstGeom>
          <a:noFill/>
        </p:spPr>
        <p:txBody>
          <a:bodyPr wrap="none" rtlCol="0">
            <a:spAutoFit/>
          </a:bodyPr>
          <a:lstStyle/>
          <a:p>
            <a:r>
              <a:rPr lang="en-TW" dirty="0"/>
              <a:t>cadmium</a:t>
            </a:r>
          </a:p>
        </p:txBody>
      </p:sp>
      <p:sp>
        <p:nvSpPr>
          <p:cNvPr id="20" name="TextBox 19">
            <a:extLst>
              <a:ext uri="{FF2B5EF4-FFF2-40B4-BE49-F238E27FC236}">
                <a16:creationId xmlns:a16="http://schemas.microsoft.com/office/drawing/2014/main" id="{60AB071D-4D6E-C5B6-F6D9-8C336B11EB7C}"/>
              </a:ext>
            </a:extLst>
          </p:cNvPr>
          <p:cNvSpPr txBox="1"/>
          <p:nvPr/>
        </p:nvSpPr>
        <p:spPr>
          <a:xfrm>
            <a:off x="5736985" y="3610997"/>
            <a:ext cx="958917" cy="369332"/>
          </a:xfrm>
          <a:prstGeom prst="rect">
            <a:avLst/>
          </a:prstGeom>
          <a:noFill/>
        </p:spPr>
        <p:txBody>
          <a:bodyPr wrap="none" rtlCol="0">
            <a:spAutoFit/>
          </a:bodyPr>
          <a:lstStyle/>
          <a:p>
            <a:r>
              <a:rPr lang="en-TW" dirty="0"/>
              <a:t>thallium</a:t>
            </a:r>
          </a:p>
        </p:txBody>
      </p:sp>
      <p:sp>
        <p:nvSpPr>
          <p:cNvPr id="21" name="TextBox 20">
            <a:extLst>
              <a:ext uri="{FF2B5EF4-FFF2-40B4-BE49-F238E27FC236}">
                <a16:creationId xmlns:a16="http://schemas.microsoft.com/office/drawing/2014/main" id="{C37C7A37-89EF-9669-3EC6-B259D254F3D7}"/>
              </a:ext>
            </a:extLst>
          </p:cNvPr>
          <p:cNvSpPr txBox="1"/>
          <p:nvPr/>
        </p:nvSpPr>
        <p:spPr>
          <a:xfrm>
            <a:off x="5804495" y="3111480"/>
            <a:ext cx="973408" cy="369332"/>
          </a:xfrm>
          <a:prstGeom prst="rect">
            <a:avLst/>
          </a:prstGeom>
          <a:noFill/>
        </p:spPr>
        <p:txBody>
          <a:bodyPr wrap="none" rtlCol="0">
            <a:spAutoFit/>
          </a:bodyPr>
          <a:lstStyle/>
          <a:p>
            <a:r>
              <a:rPr lang="en-TW" dirty="0"/>
              <a:t>uranium</a:t>
            </a:r>
          </a:p>
        </p:txBody>
      </p:sp>
      <p:sp>
        <p:nvSpPr>
          <p:cNvPr id="22" name="TextBox 21">
            <a:extLst>
              <a:ext uri="{FF2B5EF4-FFF2-40B4-BE49-F238E27FC236}">
                <a16:creationId xmlns:a16="http://schemas.microsoft.com/office/drawing/2014/main" id="{0B547F28-9F75-F989-AFA8-729E67C58159}"/>
              </a:ext>
            </a:extLst>
          </p:cNvPr>
          <p:cNvSpPr txBox="1"/>
          <p:nvPr/>
        </p:nvSpPr>
        <p:spPr>
          <a:xfrm>
            <a:off x="5755058" y="2700817"/>
            <a:ext cx="1072281" cy="369332"/>
          </a:xfrm>
          <a:prstGeom prst="rect">
            <a:avLst/>
          </a:prstGeom>
          <a:noFill/>
        </p:spPr>
        <p:txBody>
          <a:bodyPr wrap="none" rtlCol="0">
            <a:spAutoFit/>
          </a:bodyPr>
          <a:lstStyle/>
          <a:p>
            <a:r>
              <a:rPr lang="en-TW" dirty="0"/>
              <a:t>beryllium</a:t>
            </a:r>
          </a:p>
        </p:txBody>
      </p:sp>
      <p:sp>
        <p:nvSpPr>
          <p:cNvPr id="23" name="TextBox 22">
            <a:extLst>
              <a:ext uri="{FF2B5EF4-FFF2-40B4-BE49-F238E27FC236}">
                <a16:creationId xmlns:a16="http://schemas.microsoft.com/office/drawing/2014/main" id="{0D368804-77F5-0EEF-6251-F83A845F992B}"/>
              </a:ext>
            </a:extLst>
          </p:cNvPr>
          <p:cNvSpPr txBox="1"/>
          <p:nvPr/>
        </p:nvSpPr>
        <p:spPr>
          <a:xfrm>
            <a:off x="5830827" y="2193099"/>
            <a:ext cx="944489" cy="369332"/>
          </a:xfrm>
          <a:prstGeom prst="rect">
            <a:avLst/>
          </a:prstGeom>
          <a:noFill/>
        </p:spPr>
        <p:txBody>
          <a:bodyPr wrap="none" rtlCol="0">
            <a:spAutoFit/>
          </a:bodyPr>
          <a:lstStyle/>
          <a:p>
            <a:r>
              <a:rPr lang="en-TW" dirty="0"/>
              <a:t>thorium</a:t>
            </a:r>
          </a:p>
        </p:txBody>
      </p:sp>
      <p:sp>
        <p:nvSpPr>
          <p:cNvPr id="24" name="TextBox 23">
            <a:extLst>
              <a:ext uri="{FF2B5EF4-FFF2-40B4-BE49-F238E27FC236}">
                <a16:creationId xmlns:a16="http://schemas.microsoft.com/office/drawing/2014/main" id="{DE10FFA3-56A5-A2DA-B4FD-8E8BE3A08A11}"/>
              </a:ext>
            </a:extLst>
          </p:cNvPr>
          <p:cNvSpPr txBox="1"/>
          <p:nvPr/>
        </p:nvSpPr>
        <p:spPr>
          <a:xfrm>
            <a:off x="5783537" y="1265104"/>
            <a:ext cx="1039067" cy="369332"/>
          </a:xfrm>
          <a:prstGeom prst="rect">
            <a:avLst/>
          </a:prstGeom>
          <a:noFill/>
        </p:spPr>
        <p:txBody>
          <a:bodyPr wrap="none" rtlCol="0">
            <a:spAutoFit/>
          </a:bodyPr>
          <a:lstStyle/>
          <a:p>
            <a:r>
              <a:rPr lang="en-TW" dirty="0"/>
              <a:t>selenium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538944"/>
            <a:ext cx="6858000" cy="595536"/>
          </a:xfrm>
        </p:spPr>
        <p:txBody>
          <a:bodyPr>
            <a:noAutofit/>
          </a:bodyPr>
          <a:lstStyle/>
          <a:p>
            <a:r>
              <a:rPr lang="zh-TW" altLang="en-US" sz="2400" dirty="0">
                <a:solidFill>
                  <a:schemeClr val="tx2"/>
                </a:solidFill>
              </a:rPr>
              <a:t>發展中國家的空氣污染分布及比較。</a:t>
            </a:r>
            <a:br>
              <a:rPr lang="en-US" altLang="zh-TW" sz="2400" dirty="0">
                <a:solidFill>
                  <a:schemeClr val="tx2"/>
                </a:solidFill>
              </a:rPr>
            </a:br>
            <a:r>
              <a:rPr lang="en-US" altLang="zh-TW" sz="2400" dirty="0">
                <a:solidFill>
                  <a:schemeClr val="tx2"/>
                </a:solidFill>
              </a:rPr>
              <a:t>Air pollution distribution and comparison in developing countries.</a:t>
            </a:r>
            <a:endParaRPr lang="zh-TW" altLang="en-US" sz="2400" dirty="0">
              <a:solidFill>
                <a:schemeClr val="tx2"/>
              </a:solidFill>
            </a:endParaRPr>
          </a:p>
        </p:txBody>
      </p:sp>
      <p:pic>
        <p:nvPicPr>
          <p:cNvPr id="19458" name="Picture 2"/>
          <p:cNvPicPr>
            <a:picLocks noGrp="1" noChangeAspect="1" noChangeArrowheads="1"/>
          </p:cNvPicPr>
          <p:nvPr>
            <p:ph idx="1"/>
          </p:nvPr>
        </p:nvPicPr>
        <p:blipFill>
          <a:blip r:embed="rId3" cstate="print"/>
          <a:stretch>
            <a:fillRect/>
          </a:stretch>
        </p:blipFill>
        <p:spPr bwMode="auto">
          <a:xfrm>
            <a:off x="1291661" y="1300086"/>
            <a:ext cx="6560678" cy="49662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sp>
        <p:nvSpPr>
          <p:cNvPr id="3" name="TextBox 2">
            <a:extLst>
              <a:ext uri="{FF2B5EF4-FFF2-40B4-BE49-F238E27FC236}">
                <a16:creationId xmlns:a16="http://schemas.microsoft.com/office/drawing/2014/main" id="{DBA2443A-9A2E-8B82-B23D-6919EAE88E89}"/>
              </a:ext>
            </a:extLst>
          </p:cNvPr>
          <p:cNvSpPr txBox="1"/>
          <p:nvPr/>
        </p:nvSpPr>
        <p:spPr>
          <a:xfrm>
            <a:off x="-12180" y="2348880"/>
            <a:ext cx="2103268" cy="369332"/>
          </a:xfrm>
          <a:prstGeom prst="rect">
            <a:avLst/>
          </a:prstGeom>
          <a:noFill/>
        </p:spPr>
        <p:txBody>
          <a:bodyPr wrap="none" rtlCol="0">
            <a:spAutoFit/>
          </a:bodyPr>
          <a:lstStyle/>
          <a:p>
            <a:r>
              <a:rPr lang="en-US" dirty="0"/>
              <a:t>Y</a:t>
            </a:r>
            <a:r>
              <a:rPr lang="en-TW" dirty="0"/>
              <a:t>early concentration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457200" y="1268760"/>
            <a:ext cx="8229600" cy="460138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457200" y="1268760"/>
            <a:ext cx="8229600" cy="460138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33</a:t>
            </a:fld>
            <a:endParaRPr lang="zh-TW" altLang="en-US"/>
          </a:p>
        </p:txBody>
      </p:sp>
      <p:sp>
        <p:nvSpPr>
          <p:cNvPr id="3" name="TextBox 2">
            <a:extLst>
              <a:ext uri="{FF2B5EF4-FFF2-40B4-BE49-F238E27FC236}">
                <a16:creationId xmlns:a16="http://schemas.microsoft.com/office/drawing/2014/main" id="{FC9FCC16-F82A-52D1-862C-933A9331D040}"/>
              </a:ext>
            </a:extLst>
          </p:cNvPr>
          <p:cNvSpPr txBox="1"/>
          <p:nvPr/>
        </p:nvSpPr>
        <p:spPr>
          <a:xfrm>
            <a:off x="583428" y="1700808"/>
            <a:ext cx="7804996" cy="1200329"/>
          </a:xfrm>
          <a:prstGeom prst="rect">
            <a:avLst/>
          </a:prstGeom>
          <a:solidFill>
            <a:schemeClr val="bg1"/>
          </a:solidFill>
        </p:spPr>
        <p:txBody>
          <a:bodyPr wrap="square" rtlCol="0">
            <a:spAutoFit/>
          </a:bodyPr>
          <a:lstStyle/>
          <a:p>
            <a:r>
              <a:rPr lang="en-TW" dirty="0"/>
              <a:t>A 1 micron diameter suspended droplet drops slowly with speed 0.05 cm/s. Suppose the droplet were produced at a 200 m tall exhaust tower, how much time is needed for the droplet to reach the ground?</a:t>
            </a:r>
          </a:p>
          <a:p>
            <a:endParaRPr lang="en-TW" dirty="0"/>
          </a:p>
        </p:txBody>
      </p:sp>
      <p:sp>
        <p:nvSpPr>
          <p:cNvPr id="4" name="TextBox 3">
            <a:extLst>
              <a:ext uri="{FF2B5EF4-FFF2-40B4-BE49-F238E27FC236}">
                <a16:creationId xmlns:a16="http://schemas.microsoft.com/office/drawing/2014/main" id="{552E5674-5CFE-A43D-FF47-DB8FEED69A0C}"/>
              </a:ext>
            </a:extLst>
          </p:cNvPr>
          <p:cNvSpPr txBox="1"/>
          <p:nvPr/>
        </p:nvSpPr>
        <p:spPr>
          <a:xfrm>
            <a:off x="683568" y="3440144"/>
            <a:ext cx="7615973" cy="2308324"/>
          </a:xfrm>
          <a:prstGeom prst="rect">
            <a:avLst/>
          </a:prstGeom>
          <a:solidFill>
            <a:schemeClr val="bg1"/>
          </a:solidFill>
        </p:spPr>
        <p:txBody>
          <a:bodyPr wrap="square" rtlCol="0">
            <a:spAutoFit/>
          </a:bodyPr>
          <a:lstStyle/>
          <a:p>
            <a:r>
              <a:rPr lang="en-TW" dirty="0"/>
              <a:t>We consider just the vertical component of motion in this calculation:</a:t>
            </a:r>
          </a:p>
          <a:p>
            <a:endParaRPr lang="en-TW" dirty="0"/>
          </a:p>
          <a:p>
            <a:r>
              <a:rPr lang="en-US" dirty="0"/>
              <a:t>T</a:t>
            </a:r>
            <a:r>
              <a:rPr lang="en-TW" dirty="0"/>
              <a:t>ime = distance/ velocity = 200 m/ 0.0005 m/s = 400,000 seconds. This means 4.6 days are needed for the droplet to reach the ground. Very likely, winds would move the droplet quite far from the grounds of the tower.</a:t>
            </a:r>
          </a:p>
          <a:p>
            <a:endParaRPr lang="en-TW" dirty="0"/>
          </a:p>
          <a:p>
            <a:endParaRPr lang="en-TW" dirty="0"/>
          </a:p>
          <a:p>
            <a:endParaRPr lang="en-TW" dirty="0"/>
          </a:p>
        </p:txBody>
      </p:sp>
    </p:spTree>
    <p:extLst>
      <p:ext uri="{BB962C8B-B14F-4D97-AF65-F5344CB8AC3E}">
        <p14:creationId xmlns:p14="http://schemas.microsoft.com/office/powerpoint/2010/main" val="416868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668215"/>
            <a:ext cx="6858000" cy="595536"/>
          </a:xfrm>
        </p:spPr>
        <p:txBody>
          <a:bodyPr>
            <a:noAutofit/>
          </a:bodyPr>
          <a:lstStyle/>
          <a:p>
            <a:r>
              <a:rPr lang="zh-TW" altLang="en-US" sz="2400" dirty="0">
                <a:solidFill>
                  <a:schemeClr val="tx2"/>
                </a:solidFill>
              </a:rPr>
              <a:t>碳氫化合物或揮發性有機化合物</a:t>
            </a:r>
            <a:br>
              <a:rPr lang="en-US" altLang="zh-TW" sz="2400" dirty="0">
                <a:solidFill>
                  <a:schemeClr val="tx2"/>
                </a:solidFill>
              </a:rPr>
            </a:br>
            <a:r>
              <a:rPr lang="en-US" altLang="zh-TW" sz="2400" dirty="0">
                <a:solidFill>
                  <a:schemeClr val="tx2"/>
                </a:solidFill>
              </a:rPr>
              <a:t>Hydrocarbons or volatile organic compounds</a:t>
            </a:r>
            <a:endParaRPr lang="zh-TW" altLang="en-US" sz="2400" dirty="0">
              <a:solidFill>
                <a:schemeClr val="tx2"/>
              </a:solidFill>
            </a:endParaRPr>
          </a:p>
        </p:txBody>
      </p:sp>
      <p:sp>
        <p:nvSpPr>
          <p:cNvPr id="3" name="內容版面配置區 2"/>
          <p:cNvSpPr>
            <a:spLocks noGrp="1"/>
          </p:cNvSpPr>
          <p:nvPr>
            <p:ph idx="1"/>
          </p:nvPr>
        </p:nvSpPr>
        <p:spPr>
          <a:xfrm>
            <a:off x="179512" y="1844824"/>
            <a:ext cx="8784976" cy="4327376"/>
          </a:xfrm>
        </p:spPr>
        <p:txBody>
          <a:bodyPr/>
          <a:lstStyle/>
          <a:p>
            <a:r>
              <a:rPr lang="zh-TW" altLang="en-US" dirty="0">
                <a:solidFill>
                  <a:schemeClr val="accent3"/>
                </a:solidFill>
              </a:rPr>
              <a:t>碳氫化合物</a:t>
            </a:r>
            <a:r>
              <a:rPr lang="zh-TW" altLang="en-US" dirty="0"/>
              <a:t>是由碳原子與氫原子組合而成，另亦稱作</a:t>
            </a:r>
            <a:r>
              <a:rPr lang="zh-TW" altLang="en-US" dirty="0">
                <a:solidFill>
                  <a:schemeClr val="accent3"/>
                </a:solidFill>
              </a:rPr>
              <a:t>揮發性有機化合物</a:t>
            </a:r>
            <a:r>
              <a:rPr lang="zh-TW" altLang="en-US" dirty="0"/>
              <a:t> </a:t>
            </a:r>
            <a:r>
              <a:rPr lang="en-US" altLang="zh-TW" dirty="0"/>
              <a:t>(volatile organic compounds, VOCs)</a:t>
            </a:r>
            <a:r>
              <a:rPr lang="zh-TW" altLang="en-US" dirty="0"/>
              <a:t>，它們以許多種形式產生，除了來自大自然以外，許多人類活動像是石油產品的使用、垃圾焚化及工業溶劑的揮發等也會。</a:t>
            </a:r>
            <a:endParaRPr lang="en-US" altLang="zh-TW" dirty="0"/>
          </a:p>
          <a:p>
            <a:r>
              <a:rPr lang="en-US" altLang="zh-TW" dirty="0"/>
              <a:t>Hydrocarbons are composed of carbon atoms and hydrogen atoms, also known as volatile organic compounds (VOCs). They are produced in many forms. In addition to coming from nature, many human activities such as petroleum products The use, garbage incineration and volatilization of industrial solvents will also occur.</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59892"/>
            <a:ext cx="6858000" cy="595536"/>
          </a:xfrm>
        </p:spPr>
        <p:txBody>
          <a:bodyPr>
            <a:noAutofit/>
          </a:bodyPr>
          <a:lstStyle/>
          <a:p>
            <a:r>
              <a:rPr lang="zh-TW" altLang="en-US" sz="2400" dirty="0">
                <a:solidFill>
                  <a:schemeClr val="tx2"/>
                </a:solidFill>
              </a:rPr>
              <a:t>氮氧化物、光化霧與臭氧</a:t>
            </a:r>
            <a:br>
              <a:rPr lang="en-US" altLang="zh-TW" sz="2400" dirty="0">
                <a:solidFill>
                  <a:schemeClr val="tx2"/>
                </a:solidFill>
              </a:rPr>
            </a:br>
            <a:r>
              <a:rPr lang="en-US" altLang="zh-TW" sz="2400" dirty="0">
                <a:solidFill>
                  <a:schemeClr val="tx2"/>
                </a:solidFill>
              </a:rPr>
              <a:t>Nitrogen oxides, actinic fog and ozone</a:t>
            </a:r>
            <a:endParaRPr lang="zh-TW" altLang="en-US" sz="2400" dirty="0">
              <a:solidFill>
                <a:schemeClr val="tx2"/>
              </a:solidFill>
            </a:endParaRPr>
          </a:p>
        </p:txBody>
      </p:sp>
      <p:sp>
        <p:nvSpPr>
          <p:cNvPr id="3" name="內容版面配置區 2"/>
          <p:cNvSpPr>
            <a:spLocks noGrp="1"/>
          </p:cNvSpPr>
          <p:nvPr>
            <p:ph idx="1"/>
          </p:nvPr>
        </p:nvSpPr>
        <p:spPr>
          <a:xfrm>
            <a:off x="179512" y="1484784"/>
            <a:ext cx="8784976" cy="4687416"/>
          </a:xfrm>
        </p:spPr>
        <p:txBody>
          <a:bodyPr>
            <a:normAutofit fontScale="70000" lnSpcReduction="20000"/>
          </a:bodyPr>
          <a:lstStyle/>
          <a:p>
            <a:r>
              <a:rPr lang="zh-TW" altLang="en-US" dirty="0"/>
              <a:t>氣態的</a:t>
            </a:r>
            <a:r>
              <a:rPr lang="zh-TW" altLang="en-US" dirty="0">
                <a:solidFill>
                  <a:schemeClr val="accent3"/>
                </a:solidFill>
              </a:rPr>
              <a:t>氮氧化合物</a:t>
            </a:r>
            <a:r>
              <a:rPr lang="zh-TW" altLang="en-US" dirty="0"/>
              <a:t>以許多種不同的氧化型態存在於大氣中，統稱為</a:t>
            </a:r>
            <a:r>
              <a:rPr lang="en-US" altLang="zh-TW" dirty="0" err="1"/>
              <a:t>NO</a:t>
            </a:r>
            <a:r>
              <a:rPr lang="en-US" altLang="zh-TW" i="1" baseline="-25000" dirty="0" err="1"/>
              <a:t>x</a:t>
            </a:r>
            <a:r>
              <a:rPr lang="zh-TW" altLang="en-US" dirty="0"/>
              <a:t>，有 </a:t>
            </a:r>
            <a:r>
              <a:rPr lang="en-US" altLang="zh-TW" dirty="0"/>
              <a:t>N</a:t>
            </a:r>
            <a:r>
              <a:rPr lang="en-US" altLang="zh-TW" baseline="-25000" dirty="0"/>
              <a:t>2</a:t>
            </a:r>
            <a:r>
              <a:rPr lang="en-US" altLang="zh-TW" dirty="0"/>
              <a:t>O (</a:t>
            </a:r>
            <a:r>
              <a:rPr lang="zh-TW" altLang="en-US" dirty="0"/>
              <a:t>氧化亞氮，俗稱笑氣</a:t>
            </a:r>
            <a:r>
              <a:rPr lang="en-US" altLang="zh-TW" dirty="0"/>
              <a:t>)</a:t>
            </a:r>
            <a:r>
              <a:rPr lang="zh-TW" altLang="en-US" dirty="0"/>
              <a:t>、二氧化氮 </a:t>
            </a:r>
            <a:r>
              <a:rPr lang="en-US" altLang="zh-TW" dirty="0"/>
              <a:t>(NO</a:t>
            </a:r>
            <a:r>
              <a:rPr lang="en-US" altLang="zh-TW" baseline="-25000" dirty="0"/>
              <a:t>2</a:t>
            </a:r>
            <a:r>
              <a:rPr lang="en-US" altLang="zh-TW" dirty="0"/>
              <a:t>) </a:t>
            </a:r>
            <a:r>
              <a:rPr lang="zh-TW" altLang="en-US" dirty="0"/>
              <a:t>以及五氧化二氮</a:t>
            </a:r>
            <a:r>
              <a:rPr lang="en-US" altLang="zh-TW" dirty="0"/>
              <a:t>(N</a:t>
            </a:r>
            <a:r>
              <a:rPr lang="en-US" altLang="zh-TW" baseline="-25000" dirty="0"/>
              <a:t>2</a:t>
            </a:r>
            <a:r>
              <a:rPr lang="en-US" altLang="zh-TW" dirty="0"/>
              <a:t>O</a:t>
            </a:r>
            <a:r>
              <a:rPr lang="en-US" altLang="zh-TW" baseline="-25000" dirty="0"/>
              <a:t>5</a:t>
            </a:r>
            <a:r>
              <a:rPr lang="en-US" altLang="zh-TW" dirty="0"/>
              <a:t>)</a:t>
            </a:r>
            <a:r>
              <a:rPr lang="zh-TW" altLang="en-US" dirty="0"/>
              <a:t>。</a:t>
            </a:r>
            <a:endParaRPr lang="en-US" altLang="zh-TW" dirty="0"/>
          </a:p>
          <a:p>
            <a:r>
              <a:rPr lang="zh-TW" altLang="en-US" dirty="0">
                <a:solidFill>
                  <a:schemeClr val="accent3"/>
                </a:solidFill>
              </a:rPr>
              <a:t>光化霧</a:t>
            </a:r>
            <a:r>
              <a:rPr lang="en-US" altLang="zh-TW" dirty="0">
                <a:solidFill>
                  <a:schemeClr val="accent3"/>
                </a:solidFill>
              </a:rPr>
              <a:t>(Photochemical smog)</a:t>
            </a:r>
            <a:r>
              <a:rPr lang="zh-TW" altLang="en-US" dirty="0"/>
              <a:t>是由氮氧化物及揮發性有機物等不同的氣體與懸浮微粒污染物結合後，經由一連串反應產生。</a:t>
            </a:r>
            <a:endParaRPr lang="en-US" altLang="zh-TW" dirty="0"/>
          </a:p>
          <a:p>
            <a:r>
              <a:rPr lang="zh-TW" altLang="en-US" dirty="0"/>
              <a:t>經由強光照射，形成強氧化劑的型態，眼睛、皮膚感到刺激搔癢，甚至對呼吸道造成傷害。其中的二氧化氮呈紅棕色，是造成人為霾害的主因之一，位於盆地的城市，或處於易形成對流層低空逆溫的地方造成空氣不流通，則會加重對生物體與環境的影響。</a:t>
            </a:r>
            <a:endParaRPr lang="en-US" altLang="zh-TW" dirty="0"/>
          </a:p>
          <a:p>
            <a:r>
              <a:rPr lang="en-US" altLang="zh-TW" dirty="0"/>
              <a:t>Gaseous nitrogen oxides exist in the atmosphere in many different oxidation forms, collectively called NO</a:t>
            </a:r>
            <a:r>
              <a:rPr lang="en-US" altLang="zh-TW" baseline="-25000" dirty="0"/>
              <a:t>x</a:t>
            </a:r>
            <a:r>
              <a:rPr lang="en-US" altLang="zh-TW" dirty="0"/>
              <a:t>, including N</a:t>
            </a:r>
            <a:r>
              <a:rPr lang="en-US" altLang="zh-TW" baseline="-25000" dirty="0"/>
              <a:t>2</a:t>
            </a:r>
            <a:r>
              <a:rPr lang="en-US" altLang="zh-TW" dirty="0"/>
              <a:t>O (nitrous oxide, commonly known as laughing gas), nitrogen dioxide (NO</a:t>
            </a:r>
            <a:r>
              <a:rPr lang="en-US" altLang="zh-TW" baseline="-25000" dirty="0"/>
              <a:t>2</a:t>
            </a:r>
            <a:r>
              <a:rPr lang="en-US" altLang="zh-TW" dirty="0"/>
              <a:t>) and dinitrogen pentoxide (N</a:t>
            </a:r>
            <a:r>
              <a:rPr lang="en-US" altLang="zh-TW" baseline="-25000" dirty="0"/>
              <a:t>2</a:t>
            </a:r>
            <a:r>
              <a:rPr lang="en-US" altLang="zh-TW" dirty="0"/>
              <a:t>O</a:t>
            </a:r>
            <a:r>
              <a:rPr lang="en-US" altLang="zh-TW" baseline="-25000" dirty="0"/>
              <a:t>5</a:t>
            </a:r>
            <a:r>
              <a:rPr lang="en-US" altLang="zh-TW" dirty="0"/>
              <a:t>).</a:t>
            </a:r>
          </a:p>
          <a:p>
            <a:r>
              <a:rPr lang="en-US" altLang="zh-TW" dirty="0"/>
              <a:t>Photochemical smog is produced through a series of reactions after combining different gases such as nitrogen oxides and volatile organic compounds with suspended particulate pollutants.</a:t>
            </a:r>
          </a:p>
          <a:p>
            <a:r>
              <a:rPr lang="en-US" altLang="zh-TW" dirty="0"/>
              <a:t>After being exposed to strong light, it forms a strong oxidant, which can cause irritation and itching to the eyes and skin, and even cause damage to the respiratory tract. The nitrogen dioxide in it is reddish-brown and is one of the main causes of man-made haze. In cities located in basins, or in places where low-altitude temperature inversion in the troposphere is prone to occur, air stagnation will aggravate the impact on organisms and the environment.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62500" lnSpcReduction="20000"/>
          </a:bodyPr>
          <a:lstStyle/>
          <a:p>
            <a:r>
              <a:rPr lang="zh-TW" altLang="en-US" dirty="0">
                <a:solidFill>
                  <a:schemeClr val="accent3"/>
                </a:solidFill>
              </a:rPr>
              <a:t>臭氧 </a:t>
            </a:r>
            <a:r>
              <a:rPr lang="en-US" altLang="zh-TW" dirty="0">
                <a:solidFill>
                  <a:schemeClr val="accent3"/>
                </a:solidFill>
              </a:rPr>
              <a:t>(ozone) </a:t>
            </a:r>
            <a:r>
              <a:rPr lang="zh-TW" altLang="en-US" dirty="0"/>
              <a:t>發生於大氣中兩個分開的區域，其在不同區域有不同的考量。位於大氣層上方的臭氧具遮蔽傷害性的紫外光線直射地面，對於整個生態極有幫助；但另一接近地面的高濃度臭氧，卻是影響健康與環境的主要因素。</a:t>
            </a:r>
            <a:endParaRPr lang="en-US" altLang="zh-TW" dirty="0"/>
          </a:p>
          <a:p>
            <a:endParaRPr lang="en-US" altLang="zh-TW" dirty="0"/>
          </a:p>
          <a:p>
            <a:r>
              <a:rPr lang="zh-TW" altLang="en-US" dirty="0"/>
              <a:t>產生光化霧之最大來源是汽車，柴油車之二氧化碳排放較一般汽油車少，氮氧化化物仍較多。</a:t>
            </a:r>
            <a:endParaRPr lang="en-US" altLang="zh-TW" dirty="0"/>
          </a:p>
          <a:p>
            <a:pPr rtl="0"/>
            <a:br>
              <a:rPr lang="zh-TW" altLang="en-US" dirty="0">
                <a:effectLst/>
              </a:rPr>
            </a:br>
            <a:r>
              <a:rPr lang="zh-TW" altLang="en-US" dirty="0">
                <a:effectLst/>
              </a:rPr>
              <a:t>臭氧 </a:t>
            </a:r>
            <a:r>
              <a:rPr lang="en-US" altLang="zh-TW" dirty="0">
                <a:effectLst/>
              </a:rPr>
              <a:t>(ozone) </a:t>
            </a:r>
            <a:r>
              <a:rPr lang="zh-TW" altLang="en-US" dirty="0">
                <a:effectLst/>
              </a:rPr>
              <a:t>發生於大氣中兩個分開的區域，其在不同區域有不同的考量。位於大氣層上方的臭氧具遮蔽傷害性的紫外光線直射地面，對於整個生態極有幫助；但另一接近地面的高濃度臭氧，卻是影響健康與環境的主要因素。 產生光化霧之最大來源是汽車，柴油車之二氧化碳排放較一般汽油車少，氮氧化化物仍較多。</a:t>
            </a:r>
          </a:p>
          <a:p>
            <a:pPr rtl="0"/>
            <a:r>
              <a:rPr lang="en-US" dirty="0">
                <a:solidFill>
                  <a:srgbClr val="3C4043"/>
                </a:solidFill>
                <a:effectLst/>
              </a:rPr>
              <a:t>Ozone occurs in two separate regions of the atmosphere, with different considerations in different regions. Ozone located above the atmosphere blocks harmful ultraviolet rays from reaching the ground, which is extremely helpful to the entire ecology. However, high-concentration ozone located close to the ground is a major factor affecting health and the environment.</a:t>
            </a:r>
          </a:p>
          <a:p>
            <a:pPr rtl="0"/>
            <a:endParaRPr lang="en-US" dirty="0">
              <a:solidFill>
                <a:srgbClr val="3C4043"/>
              </a:solidFill>
              <a:effectLst/>
            </a:endParaRPr>
          </a:p>
          <a:p>
            <a:pPr rtl="0"/>
            <a:r>
              <a:rPr lang="en-US" dirty="0">
                <a:solidFill>
                  <a:srgbClr val="3C4043"/>
                </a:solidFill>
                <a:effectLst/>
              </a:rPr>
              <a:t>The largest source of photochemical smog is cars. Diesel cars emit less carbon dioxide than ordinary gasoline cars, but still have more nitrogen oxides.</a:t>
            </a:r>
          </a:p>
          <a:p>
            <a:pPr rtl="0"/>
            <a:r>
              <a:rPr lang="en-US" dirty="0">
                <a:solidFill>
                  <a:srgbClr val="3C4043"/>
                </a:solidFill>
                <a:effectLst/>
              </a:rPr>
              <a:t>Ozone occurs in two separate regions of the atmosphere, with different considerations in different regions. Ozone located above the atmosphere blocks harmful ultraviolet rays from reaching the ground, which is extremely helpful to the entire ecology. However, high-concentration ozone located close to the ground is a major factor affecting health and the environment. The largest source of photochemical smog is cars. Diesel cars emit less carbon dioxide than ordinary gasoline cars, but still have more nitrogen oxides.</a:t>
            </a:r>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516" y="1412776"/>
            <a:ext cx="8712968" cy="936644"/>
          </a:xfrm>
        </p:spPr>
        <p:txBody>
          <a:bodyPr>
            <a:noAutofit/>
          </a:bodyPr>
          <a:lstStyle/>
          <a:p>
            <a:r>
              <a:rPr lang="zh-TW" altLang="en-US" sz="3000" dirty="0">
                <a:solidFill>
                  <a:schemeClr val="tx2"/>
                </a:solidFill>
              </a:rPr>
              <a:t>在美國加州洛杉磯盆地某日 </a:t>
            </a:r>
            <a:r>
              <a:rPr lang="en-US" altLang="zh-TW" sz="3000" dirty="0" err="1">
                <a:solidFill>
                  <a:schemeClr val="tx2"/>
                </a:solidFill>
              </a:rPr>
              <a:t>NO</a:t>
            </a:r>
            <a:r>
              <a:rPr lang="en-US" altLang="zh-TW" sz="3000" i="1" baseline="-25000" dirty="0" err="1">
                <a:solidFill>
                  <a:schemeClr val="tx2"/>
                </a:solidFill>
              </a:rPr>
              <a:t>x</a:t>
            </a:r>
            <a:r>
              <a:rPr lang="en-US" altLang="zh-TW" sz="3000" dirty="0">
                <a:solidFill>
                  <a:schemeClr val="tx2"/>
                </a:solidFill>
              </a:rPr>
              <a:t> </a:t>
            </a:r>
            <a:r>
              <a:rPr lang="zh-TW" altLang="en-US" sz="3000" dirty="0">
                <a:solidFill>
                  <a:schemeClr val="tx2"/>
                </a:solidFill>
              </a:rPr>
              <a:t>及臭氧濃度於不同時段之變化情形。</a:t>
            </a:r>
            <a:br>
              <a:rPr lang="en-US" altLang="zh-TW" sz="3000" dirty="0">
                <a:solidFill>
                  <a:schemeClr val="tx2"/>
                </a:solidFill>
              </a:rPr>
            </a:br>
            <a:r>
              <a:rPr lang="en-US" altLang="zh-TW" sz="3000" dirty="0">
                <a:solidFill>
                  <a:schemeClr val="tx2"/>
                </a:solidFill>
              </a:rPr>
              <a:t>Changes in NO</a:t>
            </a:r>
            <a:r>
              <a:rPr lang="en-US" altLang="zh-TW" sz="3000" baseline="-25000" dirty="0">
                <a:solidFill>
                  <a:schemeClr val="tx2"/>
                </a:solidFill>
              </a:rPr>
              <a:t>x</a:t>
            </a:r>
            <a:r>
              <a:rPr lang="en-US" altLang="zh-TW" sz="3000" dirty="0">
                <a:solidFill>
                  <a:schemeClr val="tx2"/>
                </a:solidFill>
              </a:rPr>
              <a:t> and ozone concentrations at different times on a certain day in the Los Angeles Basin, California, USA.</a:t>
            </a:r>
            <a:endParaRPr lang="zh-TW" altLang="en-US" sz="3000" dirty="0">
              <a:solidFill>
                <a:schemeClr val="tx2"/>
              </a:solidFill>
            </a:endParaRPr>
          </a:p>
        </p:txBody>
      </p:sp>
      <p:pic>
        <p:nvPicPr>
          <p:cNvPr id="22530" name="Picture 2"/>
          <p:cNvPicPr>
            <a:picLocks noGrp="1" noChangeAspect="1" noChangeArrowheads="1"/>
          </p:cNvPicPr>
          <p:nvPr>
            <p:ph idx="1"/>
          </p:nvPr>
        </p:nvPicPr>
        <p:blipFill>
          <a:blip r:embed="rId3" cstate="print"/>
          <a:stretch>
            <a:fillRect/>
          </a:stretch>
        </p:blipFill>
        <p:spPr>
          <a:xfrm>
            <a:off x="2004567" y="2349420"/>
            <a:ext cx="5134866" cy="3892636"/>
          </a:xfrm>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37</a:t>
            </a:fld>
            <a:endParaRPr lang="zh-TW" altLang="en-US"/>
          </a:p>
        </p:txBody>
      </p:sp>
      <p:sp>
        <p:nvSpPr>
          <p:cNvPr id="4" name="TextBox 3">
            <a:extLst>
              <a:ext uri="{FF2B5EF4-FFF2-40B4-BE49-F238E27FC236}">
                <a16:creationId xmlns:a16="http://schemas.microsoft.com/office/drawing/2014/main" id="{E1777A20-1AB3-31D3-2D40-67A6D5978BC8}"/>
              </a:ext>
            </a:extLst>
          </p:cNvPr>
          <p:cNvSpPr txBox="1"/>
          <p:nvPr/>
        </p:nvSpPr>
        <p:spPr>
          <a:xfrm>
            <a:off x="3491880" y="2896766"/>
            <a:ext cx="629816" cy="369332"/>
          </a:xfrm>
          <a:prstGeom prst="rect">
            <a:avLst/>
          </a:prstGeom>
          <a:noFill/>
        </p:spPr>
        <p:txBody>
          <a:bodyPr wrap="square">
            <a:spAutoFit/>
          </a:bodyPr>
          <a:lstStyle/>
          <a:p>
            <a:r>
              <a:rPr lang="en-US" altLang="zh-TW" dirty="0"/>
              <a:t>NO</a:t>
            </a:r>
            <a:r>
              <a:rPr lang="en-US" altLang="zh-TW" baseline="-25000" dirty="0"/>
              <a:t>2</a:t>
            </a:r>
            <a:endParaRPr lang="en-TW" dirty="0"/>
          </a:p>
        </p:txBody>
      </p:sp>
      <p:sp>
        <p:nvSpPr>
          <p:cNvPr id="7" name="TextBox 6">
            <a:extLst>
              <a:ext uri="{FF2B5EF4-FFF2-40B4-BE49-F238E27FC236}">
                <a16:creationId xmlns:a16="http://schemas.microsoft.com/office/drawing/2014/main" id="{C745F47B-BECA-24D7-1ECF-810BA976FE6D}"/>
              </a:ext>
            </a:extLst>
          </p:cNvPr>
          <p:cNvSpPr txBox="1"/>
          <p:nvPr/>
        </p:nvSpPr>
        <p:spPr>
          <a:xfrm>
            <a:off x="5166320" y="3347700"/>
            <a:ext cx="845840" cy="369332"/>
          </a:xfrm>
          <a:prstGeom prst="rect">
            <a:avLst/>
          </a:prstGeom>
          <a:noFill/>
        </p:spPr>
        <p:txBody>
          <a:bodyPr wrap="square">
            <a:spAutoFit/>
          </a:bodyPr>
          <a:lstStyle/>
          <a:p>
            <a:r>
              <a:rPr lang="en-US" dirty="0">
                <a:solidFill>
                  <a:srgbClr val="3C4043"/>
                </a:solidFill>
                <a:effectLst/>
              </a:rPr>
              <a:t>Ozone</a:t>
            </a:r>
            <a:endParaRPr lang="en-TW"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酸雨</a:t>
            </a:r>
            <a:r>
              <a:rPr lang="en-US" altLang="zh-TW" dirty="0">
                <a:solidFill>
                  <a:schemeClr val="tx2"/>
                </a:solidFill>
              </a:rPr>
              <a:t>acid rain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酸雨會造成許多傷害，包括湖泊的酸化</a:t>
            </a:r>
            <a:r>
              <a:rPr lang="en-US" altLang="zh-TW" dirty="0"/>
              <a:t>——</a:t>
            </a:r>
            <a:r>
              <a:rPr lang="zh-TW" altLang="en-US" dirty="0"/>
              <a:t>致使魚類數量急遽減少，以及傷害植物與森林、造成建築物腐蝕，極可能也會傷害到人類的健康。</a:t>
            </a:r>
            <a:endParaRPr lang="en-US" altLang="zh-TW" dirty="0"/>
          </a:p>
          <a:p>
            <a:r>
              <a:rPr lang="en-US" altLang="zh-TW" dirty="0"/>
              <a:t>Acid rain can cause many harms, including the acidification of lakes, leading to a sharp decline in fish populations, damage to plants and forests, corrosion of buildings, and most likely harm to human health.</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38</a:t>
            </a:fld>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457200" y="3540460"/>
            <a:ext cx="8229600" cy="2729042"/>
          </a:xfrm>
          <a:prstGeom prst="rect">
            <a:avLst/>
          </a:prstGeom>
          <a:noFill/>
          <a:ln w="9525">
            <a:noFill/>
            <a:miter lim="800000"/>
            <a:headEnd/>
            <a:tailEnd/>
          </a:ln>
        </p:spPr>
      </p:pic>
      <p:sp>
        <p:nvSpPr>
          <p:cNvPr id="4" name="TextBox 3">
            <a:extLst>
              <a:ext uri="{FF2B5EF4-FFF2-40B4-BE49-F238E27FC236}">
                <a16:creationId xmlns:a16="http://schemas.microsoft.com/office/drawing/2014/main" id="{FCBE3811-9C56-FA75-9F32-E92BB132641F}"/>
              </a:ext>
            </a:extLst>
          </p:cNvPr>
          <p:cNvSpPr txBox="1"/>
          <p:nvPr/>
        </p:nvSpPr>
        <p:spPr>
          <a:xfrm>
            <a:off x="482402" y="3717032"/>
            <a:ext cx="1321196" cy="369332"/>
          </a:xfrm>
          <a:prstGeom prst="rect">
            <a:avLst/>
          </a:prstGeom>
          <a:noFill/>
        </p:spPr>
        <p:txBody>
          <a:bodyPr wrap="none" rtlCol="0">
            <a:spAutoFit/>
          </a:bodyPr>
          <a:lstStyle/>
          <a:p>
            <a:r>
              <a:rPr lang="en-US" dirty="0"/>
              <a:t>L</a:t>
            </a:r>
            <a:r>
              <a:rPr lang="en-TW" dirty="0"/>
              <a:t>emon juice</a:t>
            </a:r>
          </a:p>
        </p:txBody>
      </p:sp>
      <p:sp>
        <p:nvSpPr>
          <p:cNvPr id="7" name="TextBox 6">
            <a:extLst>
              <a:ext uri="{FF2B5EF4-FFF2-40B4-BE49-F238E27FC236}">
                <a16:creationId xmlns:a16="http://schemas.microsoft.com/office/drawing/2014/main" id="{C1A31B41-8197-17DF-1704-19C41D8B616E}"/>
              </a:ext>
            </a:extLst>
          </p:cNvPr>
          <p:cNvSpPr txBox="1"/>
          <p:nvPr/>
        </p:nvSpPr>
        <p:spPr>
          <a:xfrm>
            <a:off x="2627784" y="4086364"/>
            <a:ext cx="874470" cy="369332"/>
          </a:xfrm>
          <a:prstGeom prst="rect">
            <a:avLst/>
          </a:prstGeom>
          <a:noFill/>
        </p:spPr>
        <p:txBody>
          <a:bodyPr wrap="none" rtlCol="0">
            <a:spAutoFit/>
          </a:bodyPr>
          <a:lstStyle/>
          <a:p>
            <a:r>
              <a:rPr lang="en-TW" dirty="0"/>
              <a:t>vinegar</a:t>
            </a:r>
          </a:p>
        </p:txBody>
      </p:sp>
      <p:sp>
        <p:nvSpPr>
          <p:cNvPr id="8" name="TextBox 7">
            <a:extLst>
              <a:ext uri="{FF2B5EF4-FFF2-40B4-BE49-F238E27FC236}">
                <a16:creationId xmlns:a16="http://schemas.microsoft.com/office/drawing/2014/main" id="{05E5AAA9-C689-4E9F-2FCB-DA0A38A2CA6C}"/>
              </a:ext>
            </a:extLst>
          </p:cNvPr>
          <p:cNvSpPr txBox="1"/>
          <p:nvPr/>
        </p:nvSpPr>
        <p:spPr>
          <a:xfrm>
            <a:off x="3523356" y="3317540"/>
            <a:ext cx="545406" cy="369332"/>
          </a:xfrm>
          <a:prstGeom prst="rect">
            <a:avLst/>
          </a:prstGeom>
          <a:noFill/>
        </p:spPr>
        <p:txBody>
          <a:bodyPr wrap="none" rtlCol="0">
            <a:spAutoFit/>
          </a:bodyPr>
          <a:lstStyle/>
          <a:p>
            <a:r>
              <a:rPr lang="en-TW" dirty="0"/>
              <a:t>rain</a:t>
            </a:r>
          </a:p>
        </p:txBody>
      </p:sp>
      <p:sp>
        <p:nvSpPr>
          <p:cNvPr id="9" name="TextBox 8">
            <a:extLst>
              <a:ext uri="{FF2B5EF4-FFF2-40B4-BE49-F238E27FC236}">
                <a16:creationId xmlns:a16="http://schemas.microsoft.com/office/drawing/2014/main" id="{5CDBADEF-B782-2097-EC57-4B249B9C422E}"/>
              </a:ext>
            </a:extLst>
          </p:cNvPr>
          <p:cNvSpPr txBox="1"/>
          <p:nvPr/>
        </p:nvSpPr>
        <p:spPr>
          <a:xfrm>
            <a:off x="4215226" y="3132874"/>
            <a:ext cx="1534266" cy="369332"/>
          </a:xfrm>
          <a:prstGeom prst="rect">
            <a:avLst/>
          </a:prstGeom>
          <a:noFill/>
        </p:spPr>
        <p:txBody>
          <a:bodyPr wrap="none" rtlCol="0">
            <a:spAutoFit/>
          </a:bodyPr>
          <a:lstStyle/>
          <a:p>
            <a:r>
              <a:rPr lang="en-US" dirty="0"/>
              <a:t>D</a:t>
            </a:r>
            <a:r>
              <a:rPr lang="en-TW" dirty="0"/>
              <a:t>istilled water</a:t>
            </a:r>
          </a:p>
        </p:txBody>
      </p:sp>
      <p:sp>
        <p:nvSpPr>
          <p:cNvPr id="10" name="TextBox 9">
            <a:extLst>
              <a:ext uri="{FF2B5EF4-FFF2-40B4-BE49-F238E27FC236}">
                <a16:creationId xmlns:a16="http://schemas.microsoft.com/office/drawing/2014/main" id="{78050132-7104-C7CA-00AC-9BB44B49D529}"/>
              </a:ext>
            </a:extLst>
          </p:cNvPr>
          <p:cNvSpPr txBox="1"/>
          <p:nvPr/>
        </p:nvSpPr>
        <p:spPr>
          <a:xfrm>
            <a:off x="5220625" y="3901698"/>
            <a:ext cx="1057734" cy="369332"/>
          </a:xfrm>
          <a:prstGeom prst="rect">
            <a:avLst/>
          </a:prstGeom>
          <a:noFill/>
        </p:spPr>
        <p:txBody>
          <a:bodyPr wrap="square" rtlCol="0">
            <a:spAutoFit/>
          </a:bodyPr>
          <a:lstStyle/>
          <a:p>
            <a:r>
              <a:rPr lang="en-TW" dirty="0"/>
              <a:t>seawater</a:t>
            </a:r>
          </a:p>
        </p:txBody>
      </p:sp>
      <p:sp>
        <p:nvSpPr>
          <p:cNvPr id="11" name="TextBox 10">
            <a:extLst>
              <a:ext uri="{FF2B5EF4-FFF2-40B4-BE49-F238E27FC236}">
                <a16:creationId xmlns:a16="http://schemas.microsoft.com/office/drawing/2014/main" id="{B26E85F0-6782-9B8B-80EE-27ADB840195D}"/>
              </a:ext>
            </a:extLst>
          </p:cNvPr>
          <p:cNvSpPr txBox="1"/>
          <p:nvPr/>
        </p:nvSpPr>
        <p:spPr>
          <a:xfrm>
            <a:off x="6227122" y="3249424"/>
            <a:ext cx="579005" cy="369332"/>
          </a:xfrm>
          <a:prstGeom prst="rect">
            <a:avLst/>
          </a:prstGeom>
          <a:noFill/>
        </p:spPr>
        <p:txBody>
          <a:bodyPr wrap="none" rtlCol="0">
            <a:spAutoFit/>
          </a:bodyPr>
          <a:lstStyle/>
          <a:p>
            <a:r>
              <a:rPr lang="en-TW" dirty="0"/>
              <a:t>milk</a:t>
            </a:r>
          </a:p>
        </p:txBody>
      </p:sp>
      <p:sp>
        <p:nvSpPr>
          <p:cNvPr id="12" name="TextBox 11">
            <a:extLst>
              <a:ext uri="{FF2B5EF4-FFF2-40B4-BE49-F238E27FC236}">
                <a16:creationId xmlns:a16="http://schemas.microsoft.com/office/drawing/2014/main" id="{A6C0DDE0-2B87-8DF6-CC70-19159E2C43DD}"/>
              </a:ext>
            </a:extLst>
          </p:cNvPr>
          <p:cNvSpPr txBox="1"/>
          <p:nvPr/>
        </p:nvSpPr>
        <p:spPr>
          <a:xfrm>
            <a:off x="6806127" y="3862181"/>
            <a:ext cx="1071127" cy="369332"/>
          </a:xfrm>
          <a:prstGeom prst="rect">
            <a:avLst/>
          </a:prstGeom>
          <a:noFill/>
        </p:spPr>
        <p:txBody>
          <a:bodyPr wrap="none" rtlCol="0">
            <a:spAutoFit/>
          </a:bodyPr>
          <a:lstStyle/>
          <a:p>
            <a:r>
              <a:rPr lang="en-TW" dirty="0"/>
              <a:t>ammonia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3264" y="932460"/>
            <a:ext cx="7677472" cy="595536"/>
          </a:xfrm>
        </p:spPr>
        <p:txBody>
          <a:bodyPr>
            <a:noAutofit/>
          </a:bodyPr>
          <a:lstStyle/>
          <a:p>
            <a:r>
              <a:rPr lang="zh-TW" altLang="en-US" sz="2400" dirty="0">
                <a:solidFill>
                  <a:schemeClr val="tx2"/>
                </a:solidFill>
              </a:rPr>
              <a:t>歐洲地區因酸雨所造成之森林破壞的景觀。</a:t>
            </a:r>
            <a:br>
              <a:rPr lang="en-US" altLang="zh-TW" sz="2400" dirty="0">
                <a:solidFill>
                  <a:schemeClr val="tx2"/>
                </a:solidFill>
              </a:rPr>
            </a:br>
            <a:r>
              <a:rPr lang="en-US" altLang="zh-TW" sz="2400" dirty="0">
                <a:solidFill>
                  <a:schemeClr val="tx2"/>
                </a:solidFill>
              </a:rPr>
              <a:t>Landscapes of forest destruction caused by acid rain in Europe.</a:t>
            </a:r>
            <a:endParaRPr lang="zh-TW" altLang="en-US" sz="2400" dirty="0">
              <a:solidFill>
                <a:schemeClr val="tx2"/>
              </a:solidFill>
            </a:endParaRPr>
          </a:p>
        </p:txBody>
      </p:sp>
      <p:pic>
        <p:nvPicPr>
          <p:cNvPr id="24578" name="Picture 2"/>
          <p:cNvPicPr>
            <a:picLocks noGrp="1" noChangeAspect="1" noChangeArrowheads="1"/>
          </p:cNvPicPr>
          <p:nvPr>
            <p:ph idx="1"/>
          </p:nvPr>
        </p:nvPicPr>
        <p:blipFill>
          <a:blip r:embed="rId2" cstate="print"/>
          <a:stretch>
            <a:fillRect/>
          </a:stretch>
        </p:blipFill>
        <p:spPr bwMode="auto">
          <a:xfrm>
            <a:off x="1083625" y="1916832"/>
            <a:ext cx="6976750" cy="450258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19271"/>
            <a:ext cx="6858000" cy="595536"/>
          </a:xfrm>
        </p:spPr>
        <p:txBody>
          <a:bodyPr>
            <a:normAutofit fontScale="90000"/>
          </a:bodyPr>
          <a:lstStyle/>
          <a:p>
            <a:r>
              <a:rPr lang="zh-TW" altLang="en-US" dirty="0">
                <a:solidFill>
                  <a:schemeClr val="tx2"/>
                </a:solidFill>
              </a:rPr>
              <a:t>大氣的特性及運行</a:t>
            </a:r>
            <a:br>
              <a:rPr lang="en-US" altLang="zh-TW" dirty="0">
                <a:solidFill>
                  <a:schemeClr val="tx2"/>
                </a:solidFill>
              </a:rPr>
            </a:br>
            <a:r>
              <a:rPr lang="en-US" altLang="zh-TW" dirty="0">
                <a:solidFill>
                  <a:schemeClr val="tx2"/>
                </a:solidFill>
              </a:rPr>
              <a:t>Characteristics and operation of the atmosphere</a:t>
            </a:r>
            <a:endParaRPr lang="zh-TW" altLang="en-US" dirty="0">
              <a:solidFill>
                <a:schemeClr val="tx2"/>
              </a:solidFill>
            </a:endParaRPr>
          </a:p>
        </p:txBody>
      </p:sp>
      <p:sp>
        <p:nvSpPr>
          <p:cNvPr id="3" name="內容版面配置區 2"/>
          <p:cNvSpPr>
            <a:spLocks noGrp="1"/>
          </p:cNvSpPr>
          <p:nvPr>
            <p:ph idx="1"/>
          </p:nvPr>
        </p:nvSpPr>
        <p:spPr>
          <a:xfrm>
            <a:off x="179512" y="1594520"/>
            <a:ext cx="8784976" cy="5263480"/>
          </a:xfrm>
        </p:spPr>
        <p:txBody>
          <a:bodyPr/>
          <a:lstStyle/>
          <a:p>
            <a:r>
              <a:rPr lang="zh-TW" altLang="en-US" dirty="0"/>
              <a:t>我們周遭的空氣是由許多氣體混合組成，主要成分是氮 </a:t>
            </a:r>
            <a:r>
              <a:rPr lang="en-US" altLang="zh-TW" dirty="0"/>
              <a:t>(78%) </a:t>
            </a:r>
            <a:r>
              <a:rPr lang="zh-TW" altLang="en-US" dirty="0"/>
              <a:t>與氧 </a:t>
            </a:r>
            <a:r>
              <a:rPr lang="en-US" altLang="zh-TW" dirty="0"/>
              <a:t>(21%) </a:t>
            </a:r>
            <a:r>
              <a:rPr lang="zh-TW" altLang="en-US" dirty="0"/>
              <a:t>分子。</a:t>
            </a:r>
            <a:endParaRPr lang="en-US" altLang="zh-TW" dirty="0"/>
          </a:p>
          <a:p>
            <a:endParaRPr lang="en-US" altLang="zh-TW" dirty="0"/>
          </a:p>
          <a:p>
            <a:r>
              <a:rPr lang="zh-TW" altLang="en-US" dirty="0"/>
              <a:t>舉凡那些經由人類產生</a:t>
            </a:r>
            <a:r>
              <a:rPr lang="en-US" altLang="zh-TW" dirty="0"/>
              <a:t>——</a:t>
            </a:r>
            <a:r>
              <a:rPr lang="zh-TW" altLang="en-US" dirty="0"/>
              <a:t>對於動物、植物或任何產業具有毒性 </a:t>
            </a:r>
            <a:r>
              <a:rPr lang="en-US" altLang="zh-TW" dirty="0"/>
              <a:t>(</a:t>
            </a:r>
            <a:r>
              <a:rPr lang="zh-TW" altLang="en-US" dirty="0"/>
              <a:t>或刺激性</a:t>
            </a:r>
            <a:r>
              <a:rPr lang="en-US" altLang="zh-TW" dirty="0"/>
              <a:t>) </a:t>
            </a:r>
            <a:r>
              <a:rPr lang="zh-TW" altLang="en-US" dirty="0"/>
              <a:t>的物質，均被定義為</a:t>
            </a:r>
            <a:r>
              <a:rPr lang="zh-TW" altLang="en-US" dirty="0">
                <a:solidFill>
                  <a:schemeClr val="accent3"/>
                </a:solidFill>
              </a:rPr>
              <a:t>空氣污染物 </a:t>
            </a:r>
            <a:r>
              <a:rPr lang="en-US" altLang="zh-TW" dirty="0">
                <a:solidFill>
                  <a:schemeClr val="accent3"/>
                </a:solidFill>
              </a:rPr>
              <a:t>(pollutants)</a:t>
            </a:r>
            <a:r>
              <a:rPr lang="zh-TW" altLang="en-US" dirty="0"/>
              <a:t>。</a:t>
            </a:r>
            <a:endParaRPr lang="en-US" altLang="zh-TW" dirty="0"/>
          </a:p>
          <a:p>
            <a:r>
              <a:rPr lang="en-US" altLang="zh-TW" dirty="0"/>
              <a:t>The air around us is made up of a mixture of gases, the main components of which are nitrogen (78%) and oxygen (21%) molecules.</a:t>
            </a:r>
          </a:p>
          <a:p>
            <a:endParaRPr lang="en-US" altLang="zh-TW" dirty="0"/>
          </a:p>
          <a:p>
            <a:r>
              <a:rPr lang="en-US" altLang="zh-TW" dirty="0"/>
              <a:t>All substances produced by humans that are toxic (or irritating) to animals, plants or any industry are defined as air pollutants.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602414" y="315537"/>
            <a:ext cx="8002034" cy="640031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40</a:t>
            </a:fld>
            <a:endParaRPr lang="zh-TW" altLang="en-US"/>
          </a:p>
        </p:txBody>
      </p:sp>
      <p:sp>
        <p:nvSpPr>
          <p:cNvPr id="3" name="TextBox 2">
            <a:extLst>
              <a:ext uri="{FF2B5EF4-FFF2-40B4-BE49-F238E27FC236}">
                <a16:creationId xmlns:a16="http://schemas.microsoft.com/office/drawing/2014/main" id="{A98A0D43-190B-06F9-D4C5-0BDE462BED73}"/>
              </a:ext>
            </a:extLst>
          </p:cNvPr>
          <p:cNvSpPr txBox="1"/>
          <p:nvPr/>
        </p:nvSpPr>
        <p:spPr>
          <a:xfrm>
            <a:off x="971600" y="371752"/>
            <a:ext cx="2456635" cy="369332"/>
          </a:xfrm>
          <a:prstGeom prst="rect">
            <a:avLst/>
          </a:prstGeom>
          <a:noFill/>
        </p:spPr>
        <p:txBody>
          <a:bodyPr wrap="none" rtlCol="0">
            <a:spAutoFit/>
          </a:bodyPr>
          <a:lstStyle/>
          <a:p>
            <a:r>
              <a:rPr lang="en-TW" dirty="0"/>
              <a:t>Average pH of rainwater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6626" name="Picture 2"/>
          <p:cNvPicPr>
            <a:picLocks noGrp="1" noChangeAspect="1" noChangeArrowheads="1"/>
          </p:cNvPicPr>
          <p:nvPr>
            <p:ph idx="1"/>
          </p:nvPr>
        </p:nvPicPr>
        <p:blipFill>
          <a:blip r:embed="rId2" cstate="print"/>
          <a:srcRect/>
          <a:stretch>
            <a:fillRect/>
          </a:stretch>
        </p:blipFill>
        <p:spPr bwMode="auto">
          <a:xfrm>
            <a:off x="179512" y="548680"/>
            <a:ext cx="8791961" cy="541432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7650" name="Picture 2"/>
          <p:cNvPicPr>
            <a:picLocks noGrp="1" noChangeAspect="1" noChangeArrowheads="1"/>
          </p:cNvPicPr>
          <p:nvPr>
            <p:ph idx="1"/>
          </p:nvPr>
        </p:nvPicPr>
        <p:blipFill>
          <a:blip r:embed="rId3" cstate="print"/>
          <a:srcRect/>
          <a:stretch>
            <a:fillRect/>
          </a:stretch>
        </p:blipFill>
        <p:spPr bwMode="auto">
          <a:xfrm>
            <a:off x="457200" y="598586"/>
            <a:ext cx="8304600" cy="563872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42</a:t>
            </a:fld>
            <a:endParaRPr lang="zh-TW" altLang="en-US"/>
          </a:p>
        </p:txBody>
      </p:sp>
      <p:sp>
        <p:nvSpPr>
          <p:cNvPr id="3" name="TextBox 2">
            <a:extLst>
              <a:ext uri="{FF2B5EF4-FFF2-40B4-BE49-F238E27FC236}">
                <a16:creationId xmlns:a16="http://schemas.microsoft.com/office/drawing/2014/main" id="{751E2841-ED34-D6F8-6483-4D259CDBB0BC}"/>
              </a:ext>
            </a:extLst>
          </p:cNvPr>
          <p:cNvSpPr txBox="1"/>
          <p:nvPr/>
        </p:nvSpPr>
        <p:spPr>
          <a:xfrm>
            <a:off x="971600" y="4581128"/>
            <a:ext cx="1579278" cy="369332"/>
          </a:xfrm>
          <a:prstGeom prst="rect">
            <a:avLst/>
          </a:prstGeom>
          <a:noFill/>
        </p:spPr>
        <p:txBody>
          <a:bodyPr wrap="none" rtlCol="0">
            <a:spAutoFit/>
          </a:bodyPr>
          <a:lstStyle/>
          <a:p>
            <a:r>
              <a:rPr lang="en-US" dirty="0"/>
              <a:t>N</a:t>
            </a:r>
            <a:r>
              <a:rPr lang="en-TW" dirty="0"/>
              <a:t>o fish species</a:t>
            </a:r>
          </a:p>
        </p:txBody>
      </p:sp>
      <p:sp>
        <p:nvSpPr>
          <p:cNvPr id="4" name="TextBox 3">
            <a:extLst>
              <a:ext uri="{FF2B5EF4-FFF2-40B4-BE49-F238E27FC236}">
                <a16:creationId xmlns:a16="http://schemas.microsoft.com/office/drawing/2014/main" id="{EE23B50F-C338-FA39-3C48-2EE7AEE91509}"/>
              </a:ext>
            </a:extLst>
          </p:cNvPr>
          <p:cNvSpPr txBox="1"/>
          <p:nvPr/>
        </p:nvSpPr>
        <p:spPr>
          <a:xfrm>
            <a:off x="3153595" y="4581128"/>
            <a:ext cx="1477007" cy="369332"/>
          </a:xfrm>
          <a:prstGeom prst="rect">
            <a:avLst/>
          </a:prstGeom>
          <a:noFill/>
        </p:spPr>
        <p:txBody>
          <a:bodyPr wrap="none" rtlCol="0">
            <a:spAutoFit/>
          </a:bodyPr>
          <a:lstStyle/>
          <a:p>
            <a:r>
              <a:rPr lang="en-US" dirty="0"/>
              <a:t>F</a:t>
            </a:r>
            <a:r>
              <a:rPr lang="en-TW" dirty="0"/>
              <a:t>ish observed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酸雨也會抑制有機物的細菌分解能力及濾除掉像是鈣與鎂之類的土中滋養物質，所以對農作物的影響極大。</a:t>
            </a:r>
            <a:endParaRPr lang="en-US" altLang="zh-TW" dirty="0"/>
          </a:p>
          <a:p>
            <a:r>
              <a:rPr lang="zh-TW" altLang="en-US" dirty="0"/>
              <a:t>更嚴重的還有酸雨會損及樹葉並造成減少整個光合作用的面積，因而阻礙植物的成長。</a:t>
            </a:r>
            <a:endParaRPr lang="en-US" altLang="zh-TW" dirty="0"/>
          </a:p>
          <a:p>
            <a:r>
              <a:rPr lang="en-US" altLang="zh-TW" dirty="0"/>
              <a:t>Acid rain also inhibits the ability of bacteria to decompose organic matter and filters out nutrients in the soil such as calcium and magnesium, so it has a great impact on crops.</a:t>
            </a:r>
          </a:p>
          <a:p>
            <a:r>
              <a:rPr lang="en-US" altLang="zh-TW" dirty="0"/>
              <a:t>What's more serious is that acid rain can damage leaves and reduce the entire photosynthetic area, thus hindering the growth of plants.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2"/>
                </a:solidFill>
              </a:rPr>
              <a:t>室內空氣污染</a:t>
            </a:r>
            <a:r>
              <a:rPr lang="en-US" altLang="zh-TW" dirty="0">
                <a:solidFill>
                  <a:schemeClr val="tx2"/>
                </a:solidFill>
              </a:rPr>
              <a:t>indoor air pollution</a:t>
            </a:r>
            <a:endParaRPr lang="zh-TW" altLang="en-US" dirty="0">
              <a:solidFill>
                <a:schemeClr val="tx2"/>
              </a:solidFill>
            </a:endParaRPr>
          </a:p>
        </p:txBody>
      </p:sp>
      <p:sp>
        <p:nvSpPr>
          <p:cNvPr id="3" name="內容版面配置區 2"/>
          <p:cNvSpPr>
            <a:spLocks noGrp="1"/>
          </p:cNvSpPr>
          <p:nvPr>
            <p:ph idx="1"/>
          </p:nvPr>
        </p:nvSpPr>
        <p:spPr>
          <a:xfrm>
            <a:off x="179512" y="632298"/>
            <a:ext cx="8784976" cy="5539902"/>
          </a:xfrm>
        </p:spPr>
        <p:txBody>
          <a:bodyPr/>
          <a:lstStyle/>
          <a:p>
            <a:r>
              <a:rPr lang="zh-TW" altLang="en-US" dirty="0"/>
              <a:t>在 </a:t>
            </a:r>
            <a:r>
              <a:rPr lang="en-US" altLang="zh-TW" dirty="0"/>
              <a:t>1980 </a:t>
            </a:r>
            <a:r>
              <a:rPr lang="zh-TW" altLang="en-US" dirty="0"/>
              <a:t>年代初期的研究報告發現，室內空氣污染物的濃度可能數倍於室外的污染，甚至於超過美國環保署 </a:t>
            </a:r>
            <a:r>
              <a:rPr lang="en-US" altLang="zh-TW" dirty="0"/>
              <a:t>(EPA) </a:t>
            </a:r>
            <a:r>
              <a:rPr lang="zh-TW" altLang="en-US" dirty="0"/>
              <a:t>所制定的標準。</a:t>
            </a:r>
            <a:endParaRPr lang="en-US" altLang="zh-TW" dirty="0"/>
          </a:p>
          <a:p>
            <a:r>
              <a:rPr lang="en-US" altLang="zh-TW" dirty="0"/>
              <a:t>Research in the early 1980s found that indoor air pollutant concentrations could be many times higher than outdoor pollution and even exceed standards set by the U.S. Environmental Protection Agency (EPA).</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44</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2008065" y="3261768"/>
            <a:ext cx="5127869" cy="31251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2"/>
                </a:solidFill>
              </a:rPr>
              <a:t>空氣品質標準</a:t>
            </a:r>
            <a:r>
              <a:rPr lang="en-US" altLang="zh-TW" dirty="0">
                <a:solidFill>
                  <a:schemeClr val="tx2"/>
                </a:solidFill>
              </a:rPr>
              <a:t>air quality standards</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在美國，組織性的防治空氣污染是在 </a:t>
            </a:r>
            <a:r>
              <a:rPr lang="en-US" altLang="zh-TW" dirty="0"/>
              <a:t>1970 </a:t>
            </a:r>
            <a:r>
              <a:rPr lang="zh-TW" altLang="en-US" dirty="0"/>
              <a:t>年制定通過「</a:t>
            </a:r>
            <a:r>
              <a:rPr lang="zh-TW" altLang="en-US" dirty="0">
                <a:solidFill>
                  <a:schemeClr val="accent3"/>
                </a:solidFill>
              </a:rPr>
              <a:t>清潔空氣修訂法</a:t>
            </a:r>
            <a:r>
              <a:rPr lang="zh-TW" altLang="en-US" dirty="0"/>
              <a:t>」</a:t>
            </a:r>
            <a:r>
              <a:rPr lang="en-US" altLang="zh-TW" dirty="0"/>
              <a:t>(Clean Air Act Amendment)</a:t>
            </a:r>
            <a:r>
              <a:rPr lang="zh-TW" altLang="en-US" dirty="0"/>
              <a:t>，此法案建立了一套國家環境空氣質量標準</a:t>
            </a:r>
            <a:r>
              <a:rPr lang="fr-FR" altLang="zh-TW" dirty="0"/>
              <a:t>(National Ambient Air-Quality Standards, NAAQS)</a:t>
            </a:r>
            <a:r>
              <a:rPr lang="zh-TW" altLang="fr-FR" dirty="0"/>
              <a:t>，其要求 </a:t>
            </a:r>
            <a:r>
              <a:rPr lang="fr-FR" altLang="zh-TW" dirty="0"/>
              <a:t>1975 </a:t>
            </a:r>
            <a:r>
              <a:rPr lang="zh-TW" altLang="fr-FR" dirty="0"/>
              <a:t>年起，</a:t>
            </a:r>
            <a:r>
              <a:rPr lang="zh-TW" altLang="fr-FR" dirty="0">
                <a:solidFill>
                  <a:schemeClr val="accent3"/>
                </a:solidFill>
              </a:rPr>
              <a:t>硫氧化</a:t>
            </a:r>
            <a:r>
              <a:rPr lang="zh-TW" altLang="en-US" dirty="0">
                <a:solidFill>
                  <a:schemeClr val="accent3"/>
                </a:solidFill>
              </a:rPr>
              <a:t>物、氮氧化物、懸浮微粒、臭氧、一氧化碳及鉛</a:t>
            </a:r>
            <a:r>
              <a:rPr lang="zh-TW" altLang="en-US" dirty="0"/>
              <a:t>等六種影響人們健康的污染物必須符合的標準。</a:t>
            </a:r>
            <a:endParaRPr lang="en-US" altLang="zh-TW" dirty="0"/>
          </a:p>
          <a:p>
            <a:r>
              <a:rPr lang="en-US" altLang="zh-TW" dirty="0"/>
              <a:t>In the United States, the organized prevention and control of air pollution was enacted in 1970 by the Clean Air Act Amendment, which established a set of National Ambient Air-Quality Standards (NAAQS). It requires that since 1975, six types of pollutants that affect people's health, including sulfur oxides, nitrogen oxides, suspended particulates, ozone, carbon monoxide and lead, must meet standards.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3DA6-6F19-18C3-B371-9EDC1C921566}"/>
              </a:ext>
            </a:extLst>
          </p:cNvPr>
          <p:cNvSpPr>
            <a:spLocks noGrp="1"/>
          </p:cNvSpPr>
          <p:nvPr>
            <p:ph type="title"/>
          </p:nvPr>
        </p:nvSpPr>
        <p:spPr/>
        <p:txBody>
          <a:bodyPr/>
          <a:lstStyle/>
          <a:p>
            <a:endParaRPr lang="en-TW"/>
          </a:p>
        </p:txBody>
      </p:sp>
      <p:graphicFrame>
        <p:nvGraphicFramePr>
          <p:cNvPr id="7" name="Content Placeholder 6">
            <a:extLst>
              <a:ext uri="{FF2B5EF4-FFF2-40B4-BE49-F238E27FC236}">
                <a16:creationId xmlns:a16="http://schemas.microsoft.com/office/drawing/2014/main" id="{EBA2697A-1474-9C83-0223-5039983BF432}"/>
              </a:ext>
            </a:extLst>
          </p:cNvPr>
          <p:cNvGraphicFramePr>
            <a:graphicFrameLocks noGrp="1"/>
          </p:cNvGraphicFramePr>
          <p:nvPr>
            <p:ph idx="1"/>
            <p:extLst>
              <p:ext uri="{D42A27DB-BD31-4B8C-83A1-F6EECF244321}">
                <p14:modId xmlns:p14="http://schemas.microsoft.com/office/powerpoint/2010/main" val="2390343496"/>
              </p:ext>
            </p:extLst>
          </p:nvPr>
        </p:nvGraphicFramePr>
        <p:xfrm>
          <a:off x="179388" y="3772019"/>
          <a:ext cx="8785224" cy="2588260"/>
        </p:xfrm>
        <a:graphic>
          <a:graphicData uri="http://schemas.openxmlformats.org/drawingml/2006/table">
            <a:tbl>
              <a:tblPr firstRow="1" bandRow="1">
                <a:tableStyleId>{5C22544A-7EE6-4342-B048-85BDC9FD1C3A}</a:tableStyleId>
              </a:tblPr>
              <a:tblGrid>
                <a:gridCol w="2196306">
                  <a:extLst>
                    <a:ext uri="{9D8B030D-6E8A-4147-A177-3AD203B41FA5}">
                      <a16:colId xmlns:a16="http://schemas.microsoft.com/office/drawing/2014/main" val="1941634180"/>
                    </a:ext>
                  </a:extLst>
                </a:gridCol>
                <a:gridCol w="2196306">
                  <a:extLst>
                    <a:ext uri="{9D8B030D-6E8A-4147-A177-3AD203B41FA5}">
                      <a16:colId xmlns:a16="http://schemas.microsoft.com/office/drawing/2014/main" val="2441577677"/>
                    </a:ext>
                  </a:extLst>
                </a:gridCol>
                <a:gridCol w="2196306">
                  <a:extLst>
                    <a:ext uri="{9D8B030D-6E8A-4147-A177-3AD203B41FA5}">
                      <a16:colId xmlns:a16="http://schemas.microsoft.com/office/drawing/2014/main" val="1775545968"/>
                    </a:ext>
                  </a:extLst>
                </a:gridCol>
                <a:gridCol w="2196306">
                  <a:extLst>
                    <a:ext uri="{9D8B030D-6E8A-4147-A177-3AD203B41FA5}">
                      <a16:colId xmlns:a16="http://schemas.microsoft.com/office/drawing/2014/main" val="4015328137"/>
                    </a:ext>
                  </a:extLst>
                </a:gridCol>
              </a:tblGrid>
              <a:tr h="370840">
                <a:tc>
                  <a:txBody>
                    <a:bodyPr/>
                    <a:lstStyle/>
                    <a:p>
                      <a:r>
                        <a:rPr lang="en-TW" dirty="0"/>
                        <a:t>Fuel</a:t>
                      </a:r>
                    </a:p>
                  </a:txBody>
                  <a:tcPr/>
                </a:tc>
                <a:tc>
                  <a:txBody>
                    <a:bodyPr/>
                    <a:lstStyle/>
                    <a:p>
                      <a:r>
                        <a:rPr lang="en-TW" dirty="0"/>
                        <a:t>Source</a:t>
                      </a:r>
                    </a:p>
                  </a:txBody>
                  <a:tcPr/>
                </a:tc>
                <a:tc>
                  <a:txBody>
                    <a:bodyPr/>
                    <a:lstStyle/>
                    <a:p>
                      <a:r>
                        <a:rPr lang="en-TW" dirty="0"/>
                        <a:t>Pros</a:t>
                      </a:r>
                    </a:p>
                  </a:txBody>
                  <a:tcPr/>
                </a:tc>
                <a:tc>
                  <a:txBody>
                    <a:bodyPr/>
                    <a:lstStyle/>
                    <a:p>
                      <a:r>
                        <a:rPr lang="en-TW" dirty="0"/>
                        <a:t>Cons</a:t>
                      </a:r>
                    </a:p>
                  </a:txBody>
                  <a:tcPr/>
                </a:tc>
                <a:extLst>
                  <a:ext uri="{0D108BD9-81ED-4DB2-BD59-A6C34878D82A}">
                    <a16:rowId xmlns:a16="http://schemas.microsoft.com/office/drawing/2014/main" val="1751789388"/>
                  </a:ext>
                </a:extLst>
              </a:tr>
              <a:tr h="370840">
                <a:tc>
                  <a:txBody>
                    <a:bodyPr/>
                    <a:lstStyle/>
                    <a:p>
                      <a:r>
                        <a:rPr lang="en-TW" dirty="0"/>
                        <a:t>Methanol</a:t>
                      </a:r>
                    </a:p>
                  </a:txBody>
                  <a:tcPr/>
                </a:tc>
                <a:tc>
                  <a:txBody>
                    <a:bodyPr/>
                    <a:lstStyle/>
                    <a:p>
                      <a:r>
                        <a:rPr lang="en-US" dirty="0"/>
                        <a:t>C</a:t>
                      </a:r>
                      <a:r>
                        <a:rPr lang="en-TW" dirty="0"/>
                        <a:t>oal, wood, natural gas</a:t>
                      </a:r>
                    </a:p>
                  </a:txBody>
                  <a:tcPr/>
                </a:tc>
                <a:tc>
                  <a:txBody>
                    <a:bodyPr/>
                    <a:lstStyle/>
                    <a:p>
                      <a:r>
                        <a:rPr lang="en-US" dirty="0"/>
                        <a:t>L</a:t>
                      </a:r>
                      <a:r>
                        <a:rPr lang="en-TW" dirty="0"/>
                        <a:t>ess carbon, hydrogen, CO</a:t>
                      </a:r>
                      <a:r>
                        <a:rPr lang="en-TW" baseline="-25000" dirty="0"/>
                        <a:t>2</a:t>
                      </a:r>
                      <a:r>
                        <a:rPr lang="en-TW" baseline="0" dirty="0"/>
                        <a:t>, compounds, high octane</a:t>
                      </a:r>
                    </a:p>
                  </a:txBody>
                  <a:tcPr/>
                </a:tc>
                <a:tc>
                  <a:txBody>
                    <a:bodyPr/>
                    <a:lstStyle/>
                    <a:p>
                      <a:r>
                        <a:rPr lang="en-US" dirty="0"/>
                        <a:t>L</a:t>
                      </a:r>
                      <a:r>
                        <a:rPr lang="en-TW" dirty="0"/>
                        <a:t>ower energy content</a:t>
                      </a:r>
                    </a:p>
                  </a:txBody>
                  <a:tcPr/>
                </a:tc>
                <a:extLst>
                  <a:ext uri="{0D108BD9-81ED-4DB2-BD59-A6C34878D82A}">
                    <a16:rowId xmlns:a16="http://schemas.microsoft.com/office/drawing/2014/main" val="2924467178"/>
                  </a:ext>
                </a:extLst>
              </a:tr>
              <a:tr h="370840">
                <a:tc>
                  <a:txBody>
                    <a:bodyPr/>
                    <a:lstStyle/>
                    <a:p>
                      <a:r>
                        <a:rPr lang="en-TW" dirty="0"/>
                        <a:t>Ethanol</a:t>
                      </a:r>
                    </a:p>
                  </a:txBody>
                  <a:tcPr/>
                </a:tc>
                <a:tc>
                  <a:txBody>
                    <a:bodyPr/>
                    <a:lstStyle/>
                    <a:p>
                      <a:r>
                        <a:rPr lang="en-US" dirty="0"/>
                        <a:t>C</a:t>
                      </a:r>
                      <a:r>
                        <a:rPr lang="en-TW" dirty="0"/>
                        <a:t>orn, sugar</a:t>
                      </a:r>
                    </a:p>
                  </a:txBody>
                  <a:tcPr/>
                </a:tc>
                <a:tc>
                  <a:txBody>
                    <a:bodyPr/>
                    <a:lstStyle/>
                    <a:p>
                      <a:r>
                        <a:rPr lang="en-US" dirty="0"/>
                        <a:t>L</a:t>
                      </a:r>
                      <a:r>
                        <a:rPr lang="en-TW" dirty="0"/>
                        <a:t>ess pollutants, high octane</a:t>
                      </a:r>
                    </a:p>
                  </a:txBody>
                  <a:tcPr/>
                </a:tc>
                <a:tc>
                  <a:txBody>
                    <a:bodyPr/>
                    <a:lstStyle/>
                    <a:p>
                      <a:r>
                        <a:rPr lang="en-TW" dirty="0"/>
                        <a:t>Lower energy content, high fuel cost </a:t>
                      </a:r>
                    </a:p>
                  </a:txBody>
                  <a:tcPr/>
                </a:tc>
                <a:extLst>
                  <a:ext uri="{0D108BD9-81ED-4DB2-BD59-A6C34878D82A}">
                    <a16:rowId xmlns:a16="http://schemas.microsoft.com/office/drawing/2014/main" val="2287168766"/>
                  </a:ext>
                </a:extLst>
              </a:tr>
              <a:tr h="370840">
                <a:tc>
                  <a:txBody>
                    <a:bodyPr/>
                    <a:lstStyle/>
                    <a:p>
                      <a:r>
                        <a:rPr lang="en-TW" dirty="0"/>
                        <a:t>Compressed Air</a:t>
                      </a:r>
                    </a:p>
                  </a:txBody>
                  <a:tcPr/>
                </a:tc>
                <a:tc>
                  <a:txBody>
                    <a:bodyPr/>
                    <a:lstStyle/>
                    <a:p>
                      <a:r>
                        <a:rPr lang="en-US" dirty="0"/>
                        <a:t>N</a:t>
                      </a:r>
                      <a:r>
                        <a:rPr lang="en-TW" dirty="0"/>
                        <a:t>atural gas</a:t>
                      </a:r>
                    </a:p>
                  </a:txBody>
                  <a:tcPr/>
                </a:tc>
                <a:tc>
                  <a:txBody>
                    <a:bodyPr/>
                    <a:lstStyle/>
                    <a:p>
                      <a:r>
                        <a:rPr lang="en-US" dirty="0"/>
                        <a:t>C</a:t>
                      </a:r>
                      <a:r>
                        <a:rPr lang="en-TW" dirty="0"/>
                        <a:t>heap, </a:t>
                      </a:r>
                      <a:r>
                        <a:rPr lang="en-US" dirty="0"/>
                        <a:t>l</a:t>
                      </a:r>
                      <a:r>
                        <a:rPr lang="en-TW" dirty="0"/>
                        <a:t>ess carbon, hydrogen, CO</a:t>
                      </a:r>
                      <a:r>
                        <a:rPr lang="en-TW" baseline="-25000" dirty="0"/>
                        <a:t>2</a:t>
                      </a:r>
                      <a:r>
                        <a:rPr lang="en-TW" baseline="0" dirty="0"/>
                        <a:t>, compounds</a:t>
                      </a:r>
                      <a:endParaRPr lang="en-TW" dirty="0"/>
                    </a:p>
                  </a:txBody>
                  <a:tcPr/>
                </a:tc>
                <a:tc>
                  <a:txBody>
                    <a:bodyPr/>
                    <a:lstStyle/>
                    <a:p>
                      <a:r>
                        <a:rPr lang="en-US" dirty="0"/>
                        <a:t>H</a:t>
                      </a:r>
                      <a:r>
                        <a:rPr lang="en-TW" dirty="0"/>
                        <a:t>igh cost of vehicle turnover</a:t>
                      </a:r>
                    </a:p>
                  </a:txBody>
                  <a:tcPr/>
                </a:tc>
                <a:extLst>
                  <a:ext uri="{0D108BD9-81ED-4DB2-BD59-A6C34878D82A}">
                    <a16:rowId xmlns:a16="http://schemas.microsoft.com/office/drawing/2014/main" val="1277729392"/>
                  </a:ext>
                </a:extLst>
              </a:tr>
              <a:tr h="370840">
                <a:tc>
                  <a:txBody>
                    <a:bodyPr/>
                    <a:lstStyle/>
                    <a:p>
                      <a:r>
                        <a:rPr lang="en-TW" dirty="0"/>
                        <a:t>Electricity</a:t>
                      </a:r>
                    </a:p>
                  </a:txBody>
                  <a:tcPr/>
                </a:tc>
                <a:tc>
                  <a:txBody>
                    <a:bodyPr/>
                    <a:lstStyle/>
                    <a:p>
                      <a:r>
                        <a:rPr lang="en-US" dirty="0"/>
                        <a:t>P</a:t>
                      </a:r>
                      <a:r>
                        <a:rPr lang="en-TW" dirty="0"/>
                        <a:t>etroleum, nuclear, solar</a:t>
                      </a:r>
                    </a:p>
                  </a:txBody>
                  <a:tcPr/>
                </a:tc>
                <a:tc>
                  <a:txBody>
                    <a:bodyPr/>
                    <a:lstStyle/>
                    <a:p>
                      <a:r>
                        <a:rPr lang="en-US" dirty="0"/>
                        <a:t>N</a:t>
                      </a:r>
                      <a:r>
                        <a:rPr lang="en-TW" dirty="0"/>
                        <a:t>o vehicular pollutants, easy to quantify power station pollutants</a:t>
                      </a:r>
                    </a:p>
                  </a:txBody>
                  <a:tcPr/>
                </a:tc>
                <a:tc>
                  <a:txBody>
                    <a:bodyPr/>
                    <a:lstStyle/>
                    <a:p>
                      <a:r>
                        <a:rPr lang="en-US" dirty="0"/>
                        <a:t>Limited mobility, S</a:t>
                      </a:r>
                      <a:r>
                        <a:rPr lang="en-TW" dirty="0"/>
                        <a:t>torage costs</a:t>
                      </a:r>
                    </a:p>
                  </a:txBody>
                  <a:tcPr/>
                </a:tc>
                <a:extLst>
                  <a:ext uri="{0D108BD9-81ED-4DB2-BD59-A6C34878D82A}">
                    <a16:rowId xmlns:a16="http://schemas.microsoft.com/office/drawing/2014/main" val="1358480522"/>
                  </a:ext>
                </a:extLst>
              </a:tr>
            </a:tbl>
          </a:graphicData>
        </a:graphic>
      </p:graphicFrame>
      <p:sp>
        <p:nvSpPr>
          <p:cNvPr id="4" name="Date Placeholder 3">
            <a:extLst>
              <a:ext uri="{FF2B5EF4-FFF2-40B4-BE49-F238E27FC236}">
                <a16:creationId xmlns:a16="http://schemas.microsoft.com/office/drawing/2014/main" id="{E338E5F5-9BEE-4086-0863-EAD657DBF38C}"/>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B18C272C-B7D8-7E1C-2B3B-CA7160454B4A}"/>
              </a:ext>
            </a:extLst>
          </p:cNvPr>
          <p:cNvSpPr>
            <a:spLocks noGrp="1"/>
          </p:cNvSpPr>
          <p:nvPr>
            <p:ph type="sldNum" sz="quarter" idx="12"/>
          </p:nvPr>
        </p:nvSpPr>
        <p:spPr/>
        <p:txBody>
          <a:bodyPr/>
          <a:lstStyle/>
          <a:p>
            <a:fld id="{08EE5728-927D-4899-8F57-AEB4512E7F76}" type="slidenum">
              <a:rPr lang="zh-TW" altLang="en-US" smtClean="0"/>
              <a:pPr/>
              <a:t>46</a:t>
            </a:fld>
            <a:endParaRPr lang="zh-TW" altLang="en-US"/>
          </a:p>
        </p:txBody>
      </p:sp>
      <p:pic>
        <p:nvPicPr>
          <p:cNvPr id="6" name="Picture 2">
            <a:extLst>
              <a:ext uri="{FF2B5EF4-FFF2-40B4-BE49-F238E27FC236}">
                <a16:creationId xmlns:a16="http://schemas.microsoft.com/office/drawing/2014/main" id="{A4C60DBC-A550-ED20-DBC8-47A29788D1A2}"/>
              </a:ext>
            </a:extLst>
          </p:cNvPr>
          <p:cNvPicPr>
            <a:picLocks noChangeAspect="1" noChangeArrowheads="1"/>
          </p:cNvPicPr>
          <p:nvPr/>
        </p:nvPicPr>
        <p:blipFill>
          <a:blip r:embed="rId2" cstate="print"/>
          <a:srcRect/>
          <a:stretch>
            <a:fillRect/>
          </a:stretch>
        </p:blipFill>
        <p:spPr bwMode="auto">
          <a:xfrm>
            <a:off x="457200" y="138771"/>
            <a:ext cx="8229600" cy="3402934"/>
          </a:xfrm>
          <a:prstGeom prst="rect">
            <a:avLst/>
          </a:prstGeom>
          <a:noFill/>
          <a:ln w="9525">
            <a:noFill/>
            <a:miter lim="800000"/>
            <a:headEnd/>
            <a:tailEnd/>
          </a:ln>
        </p:spPr>
      </p:pic>
    </p:spTree>
    <p:extLst>
      <p:ext uri="{BB962C8B-B14F-4D97-AF65-F5344CB8AC3E}">
        <p14:creationId xmlns:p14="http://schemas.microsoft.com/office/powerpoint/2010/main" val="306847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22" name="Picture 2"/>
          <p:cNvPicPr>
            <a:picLocks noGrp="1" noChangeAspect="1" noChangeArrowheads="1"/>
          </p:cNvPicPr>
          <p:nvPr>
            <p:ph idx="1"/>
          </p:nvPr>
        </p:nvPicPr>
        <p:blipFill>
          <a:blip r:embed="rId2" cstate="print"/>
          <a:srcRect/>
          <a:stretch>
            <a:fillRect/>
          </a:stretch>
        </p:blipFill>
        <p:spPr bwMode="auto">
          <a:xfrm>
            <a:off x="958949" y="144611"/>
            <a:ext cx="7226101" cy="630872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47</a:t>
            </a:fld>
            <a:endParaRPr lang="zh-TW" altLang="en-US"/>
          </a:p>
        </p:txBody>
      </p:sp>
      <p:sp>
        <p:nvSpPr>
          <p:cNvPr id="3" name="TextBox 2">
            <a:extLst>
              <a:ext uri="{FF2B5EF4-FFF2-40B4-BE49-F238E27FC236}">
                <a16:creationId xmlns:a16="http://schemas.microsoft.com/office/drawing/2014/main" id="{2FA0E34B-5A1F-3D3E-7458-B5456F1EEBF3}"/>
              </a:ext>
            </a:extLst>
          </p:cNvPr>
          <p:cNvSpPr txBox="1"/>
          <p:nvPr/>
        </p:nvSpPr>
        <p:spPr>
          <a:xfrm>
            <a:off x="215070" y="5157192"/>
            <a:ext cx="748859" cy="369332"/>
          </a:xfrm>
          <a:prstGeom prst="rect">
            <a:avLst/>
          </a:prstGeom>
          <a:noFill/>
        </p:spPr>
        <p:txBody>
          <a:bodyPr wrap="none" rtlCol="0">
            <a:spAutoFit/>
          </a:bodyPr>
          <a:lstStyle/>
          <a:p>
            <a:r>
              <a:rPr lang="en-TW" dirty="0"/>
              <a:t>ozone</a:t>
            </a:r>
          </a:p>
        </p:txBody>
      </p:sp>
      <p:sp>
        <p:nvSpPr>
          <p:cNvPr id="4" name="TextBox 3">
            <a:extLst>
              <a:ext uri="{FF2B5EF4-FFF2-40B4-BE49-F238E27FC236}">
                <a16:creationId xmlns:a16="http://schemas.microsoft.com/office/drawing/2014/main" id="{AA93280C-42F8-B768-0303-689990FBD47C}"/>
              </a:ext>
            </a:extLst>
          </p:cNvPr>
          <p:cNvSpPr txBox="1"/>
          <p:nvPr/>
        </p:nvSpPr>
        <p:spPr>
          <a:xfrm>
            <a:off x="297611" y="4787860"/>
            <a:ext cx="585417" cy="369332"/>
          </a:xfrm>
          <a:prstGeom prst="rect">
            <a:avLst/>
          </a:prstGeom>
          <a:noFill/>
        </p:spPr>
        <p:txBody>
          <a:bodyPr wrap="none" rtlCol="0">
            <a:spAutoFit/>
          </a:bodyPr>
          <a:lstStyle/>
          <a:p>
            <a:r>
              <a:rPr lang="en-TW" dirty="0"/>
              <a:t>lead</a:t>
            </a:r>
          </a:p>
        </p:txBody>
      </p:sp>
      <p:sp>
        <p:nvSpPr>
          <p:cNvPr id="6" name="TextBox 5">
            <a:extLst>
              <a:ext uri="{FF2B5EF4-FFF2-40B4-BE49-F238E27FC236}">
                <a16:creationId xmlns:a16="http://schemas.microsoft.com/office/drawing/2014/main" id="{6B66C2B6-A481-F431-9D69-6F828398EC27}"/>
              </a:ext>
            </a:extLst>
          </p:cNvPr>
          <p:cNvSpPr txBox="1"/>
          <p:nvPr/>
        </p:nvSpPr>
        <p:spPr>
          <a:xfrm>
            <a:off x="318450" y="4233862"/>
            <a:ext cx="564578" cy="369332"/>
          </a:xfrm>
          <a:prstGeom prst="rect">
            <a:avLst/>
          </a:prstGeom>
          <a:noFill/>
        </p:spPr>
        <p:txBody>
          <a:bodyPr wrap="none" rtlCol="0">
            <a:spAutoFit/>
          </a:bodyPr>
          <a:lstStyle/>
          <a:p>
            <a:r>
              <a:rPr lang="en-TW" dirty="0"/>
              <a:t>NO</a:t>
            </a:r>
            <a:r>
              <a:rPr lang="en-TW" baseline="-25000" dirty="0"/>
              <a:t>2</a:t>
            </a:r>
          </a:p>
        </p:txBody>
      </p:sp>
      <p:sp>
        <p:nvSpPr>
          <p:cNvPr id="7" name="TextBox 6">
            <a:extLst>
              <a:ext uri="{FF2B5EF4-FFF2-40B4-BE49-F238E27FC236}">
                <a16:creationId xmlns:a16="http://schemas.microsoft.com/office/drawing/2014/main" id="{EFCD3208-DB6F-CE1F-2C55-F2A50CB7D648}"/>
              </a:ext>
            </a:extLst>
          </p:cNvPr>
          <p:cNvSpPr txBox="1"/>
          <p:nvPr/>
        </p:nvSpPr>
        <p:spPr>
          <a:xfrm>
            <a:off x="360333" y="3402865"/>
            <a:ext cx="458331" cy="369332"/>
          </a:xfrm>
          <a:prstGeom prst="rect">
            <a:avLst/>
          </a:prstGeom>
          <a:noFill/>
        </p:spPr>
        <p:txBody>
          <a:bodyPr wrap="none" rtlCol="0">
            <a:spAutoFit/>
          </a:bodyPr>
          <a:lstStyle/>
          <a:p>
            <a:r>
              <a:rPr lang="en-TW" dirty="0"/>
              <a:t>CO</a:t>
            </a:r>
          </a:p>
        </p:txBody>
      </p:sp>
      <p:sp>
        <p:nvSpPr>
          <p:cNvPr id="8" name="TextBox 7">
            <a:extLst>
              <a:ext uri="{FF2B5EF4-FFF2-40B4-BE49-F238E27FC236}">
                <a16:creationId xmlns:a16="http://schemas.microsoft.com/office/drawing/2014/main" id="{845A7EC3-8604-8705-BA4D-B076702F4860}"/>
              </a:ext>
            </a:extLst>
          </p:cNvPr>
          <p:cNvSpPr txBox="1"/>
          <p:nvPr/>
        </p:nvSpPr>
        <p:spPr>
          <a:xfrm>
            <a:off x="359308" y="2236975"/>
            <a:ext cx="521297" cy="369332"/>
          </a:xfrm>
          <a:prstGeom prst="rect">
            <a:avLst/>
          </a:prstGeom>
          <a:noFill/>
        </p:spPr>
        <p:txBody>
          <a:bodyPr wrap="none" rtlCol="0">
            <a:spAutoFit/>
          </a:bodyPr>
          <a:lstStyle/>
          <a:p>
            <a:r>
              <a:rPr lang="en-TW" dirty="0"/>
              <a:t>SO</a:t>
            </a:r>
            <a:r>
              <a:rPr lang="en-TW" baseline="-25000" dirty="0"/>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1746" name="Picture 2"/>
          <p:cNvPicPr>
            <a:picLocks noGrp="1" noChangeAspect="1" noChangeArrowheads="1"/>
          </p:cNvPicPr>
          <p:nvPr>
            <p:ph idx="1"/>
          </p:nvPr>
        </p:nvPicPr>
        <p:blipFill>
          <a:blip r:embed="rId2" cstate="print"/>
          <a:srcRect/>
          <a:stretch>
            <a:fillRect/>
          </a:stretch>
        </p:blipFill>
        <p:spPr bwMode="auto">
          <a:xfrm>
            <a:off x="1137267" y="188640"/>
            <a:ext cx="6863733" cy="629692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75847"/>
            <a:ext cx="6858000" cy="595536"/>
          </a:xfrm>
        </p:spPr>
        <p:txBody>
          <a:bodyPr>
            <a:noAutofit/>
          </a:bodyPr>
          <a:lstStyle/>
          <a:p>
            <a:r>
              <a:rPr lang="zh-TW" altLang="en-US" sz="2400" dirty="0">
                <a:solidFill>
                  <a:schemeClr val="tx2"/>
                </a:solidFill>
              </a:rPr>
              <a:t>汽車排放控制裝置</a:t>
            </a:r>
            <a:r>
              <a:rPr lang="en-US" altLang="zh-TW" sz="2400" dirty="0">
                <a:solidFill>
                  <a:schemeClr val="tx2"/>
                </a:solidFill>
              </a:rPr>
              <a:t>Automobile emission control device</a:t>
            </a:r>
            <a:endParaRPr lang="zh-TW" altLang="en-US" sz="2400" dirty="0">
              <a:solidFill>
                <a:schemeClr val="tx2"/>
              </a:solidFill>
            </a:endParaRPr>
          </a:p>
        </p:txBody>
      </p:sp>
      <p:sp>
        <p:nvSpPr>
          <p:cNvPr id="3" name="內容版面配置區 2"/>
          <p:cNvSpPr>
            <a:spLocks noGrp="1"/>
          </p:cNvSpPr>
          <p:nvPr>
            <p:ph idx="1"/>
          </p:nvPr>
        </p:nvSpPr>
        <p:spPr/>
        <p:txBody>
          <a:bodyPr/>
          <a:lstStyle/>
          <a:p>
            <a:r>
              <a:rPr lang="zh-TW" altLang="en-US" dirty="0"/>
              <a:t>汽車排放的主要污染物是一氧化碳 </a:t>
            </a:r>
            <a:r>
              <a:rPr lang="en-US" altLang="zh-TW" dirty="0"/>
              <a:t>(CO)</a:t>
            </a:r>
            <a:r>
              <a:rPr lang="zh-TW" altLang="en-US" dirty="0"/>
              <a:t>、碳氫化合物以及氮氧化合物</a:t>
            </a:r>
            <a:r>
              <a:rPr lang="en-US" altLang="zh-TW" dirty="0"/>
              <a:t>(NO</a:t>
            </a:r>
            <a:r>
              <a:rPr lang="en-US" altLang="zh-TW" i="1" baseline="-25000" dirty="0"/>
              <a:t>x</a:t>
            </a:r>
            <a:r>
              <a:rPr lang="en-US" altLang="zh-TW" dirty="0"/>
              <a:t>)</a:t>
            </a:r>
          </a:p>
          <a:p>
            <a:r>
              <a:rPr lang="en-US" altLang="zh-TW" dirty="0"/>
              <a:t>The main pollutants emitted by automobiles are carbon monoxide (CO), hydrocarbons, and nitrogen oxides (NOx).</a:t>
            </a:r>
            <a:r>
              <a:rPr lang="zh-TW" altLang="en-US" dirty="0"/>
              <a:t>。</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49</a:t>
            </a:fld>
            <a:endParaRPr lang="zh-TW" altLang="en-US"/>
          </a:p>
        </p:txBody>
      </p:sp>
      <p:pic>
        <p:nvPicPr>
          <p:cNvPr id="7" name="Picture 2"/>
          <p:cNvPicPr>
            <a:picLocks noChangeAspect="1" noChangeArrowheads="1"/>
          </p:cNvPicPr>
          <p:nvPr/>
        </p:nvPicPr>
        <p:blipFill>
          <a:blip r:embed="rId2" cstate="print"/>
          <a:srcRect/>
          <a:stretch>
            <a:fillRect/>
          </a:stretch>
        </p:blipFill>
        <p:spPr bwMode="auto">
          <a:xfrm>
            <a:off x="457200" y="3068960"/>
            <a:ext cx="8229600" cy="26952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1691680" y="122847"/>
            <a:ext cx="5516903" cy="634120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
        <p:nvSpPr>
          <p:cNvPr id="3" name="TextBox 2">
            <a:extLst>
              <a:ext uri="{FF2B5EF4-FFF2-40B4-BE49-F238E27FC236}">
                <a16:creationId xmlns:a16="http://schemas.microsoft.com/office/drawing/2014/main" id="{F50D40FC-401B-7EC1-CC24-C84FFA501F5C}"/>
              </a:ext>
            </a:extLst>
          </p:cNvPr>
          <p:cNvSpPr txBox="1"/>
          <p:nvPr/>
        </p:nvSpPr>
        <p:spPr>
          <a:xfrm>
            <a:off x="787791" y="1083212"/>
            <a:ext cx="978922" cy="369332"/>
          </a:xfrm>
          <a:prstGeom prst="rect">
            <a:avLst/>
          </a:prstGeom>
          <a:noFill/>
        </p:spPr>
        <p:txBody>
          <a:bodyPr wrap="none" rtlCol="0">
            <a:spAutoFit/>
          </a:bodyPr>
          <a:lstStyle/>
          <a:p>
            <a:r>
              <a:rPr lang="en-TW" dirty="0"/>
              <a:t>nitrogen</a:t>
            </a:r>
          </a:p>
        </p:txBody>
      </p:sp>
      <p:sp>
        <p:nvSpPr>
          <p:cNvPr id="4" name="TextBox 3">
            <a:extLst>
              <a:ext uri="{FF2B5EF4-FFF2-40B4-BE49-F238E27FC236}">
                <a16:creationId xmlns:a16="http://schemas.microsoft.com/office/drawing/2014/main" id="{F6D2BDAD-548D-077F-D6ED-05BEC9544685}"/>
              </a:ext>
            </a:extLst>
          </p:cNvPr>
          <p:cNvSpPr txBox="1"/>
          <p:nvPr/>
        </p:nvSpPr>
        <p:spPr>
          <a:xfrm>
            <a:off x="899263" y="1465271"/>
            <a:ext cx="846963" cy="369332"/>
          </a:xfrm>
          <a:prstGeom prst="rect">
            <a:avLst/>
          </a:prstGeom>
          <a:noFill/>
        </p:spPr>
        <p:txBody>
          <a:bodyPr wrap="none" rtlCol="0">
            <a:spAutoFit/>
          </a:bodyPr>
          <a:lstStyle/>
          <a:p>
            <a:r>
              <a:rPr lang="en-TW" dirty="0"/>
              <a:t>oxygen</a:t>
            </a:r>
          </a:p>
        </p:txBody>
      </p:sp>
      <p:sp>
        <p:nvSpPr>
          <p:cNvPr id="6" name="TextBox 5">
            <a:extLst>
              <a:ext uri="{FF2B5EF4-FFF2-40B4-BE49-F238E27FC236}">
                <a16:creationId xmlns:a16="http://schemas.microsoft.com/office/drawing/2014/main" id="{52CB1339-BEAD-6A51-F45C-14B7E74726D4}"/>
              </a:ext>
            </a:extLst>
          </p:cNvPr>
          <p:cNvSpPr txBox="1"/>
          <p:nvPr/>
        </p:nvSpPr>
        <p:spPr>
          <a:xfrm>
            <a:off x="933802" y="1855964"/>
            <a:ext cx="723340" cy="369332"/>
          </a:xfrm>
          <a:prstGeom prst="rect">
            <a:avLst/>
          </a:prstGeom>
          <a:noFill/>
        </p:spPr>
        <p:txBody>
          <a:bodyPr wrap="none" rtlCol="0">
            <a:spAutoFit/>
          </a:bodyPr>
          <a:lstStyle/>
          <a:p>
            <a:r>
              <a:rPr lang="en-TW" dirty="0"/>
              <a:t>argon</a:t>
            </a:r>
          </a:p>
        </p:txBody>
      </p:sp>
      <p:sp>
        <p:nvSpPr>
          <p:cNvPr id="7" name="TextBox 6">
            <a:extLst>
              <a:ext uri="{FF2B5EF4-FFF2-40B4-BE49-F238E27FC236}">
                <a16:creationId xmlns:a16="http://schemas.microsoft.com/office/drawing/2014/main" id="{EF6A3605-D252-768C-6808-35E754D4D586}"/>
              </a:ext>
            </a:extLst>
          </p:cNvPr>
          <p:cNvSpPr txBox="1"/>
          <p:nvPr/>
        </p:nvSpPr>
        <p:spPr>
          <a:xfrm>
            <a:off x="509840" y="2172145"/>
            <a:ext cx="1571264" cy="369332"/>
          </a:xfrm>
          <a:prstGeom prst="rect">
            <a:avLst/>
          </a:prstGeom>
          <a:noFill/>
        </p:spPr>
        <p:txBody>
          <a:bodyPr wrap="none" rtlCol="0">
            <a:spAutoFit/>
          </a:bodyPr>
          <a:lstStyle/>
          <a:p>
            <a:r>
              <a:rPr lang="en-TW" dirty="0"/>
              <a:t>carbon dioxide</a:t>
            </a:r>
          </a:p>
        </p:txBody>
      </p:sp>
      <p:sp>
        <p:nvSpPr>
          <p:cNvPr id="9" name="TextBox 8">
            <a:extLst>
              <a:ext uri="{FF2B5EF4-FFF2-40B4-BE49-F238E27FC236}">
                <a16:creationId xmlns:a16="http://schemas.microsoft.com/office/drawing/2014/main" id="{9F812254-6C92-90DA-4135-53E312C4A6AC}"/>
              </a:ext>
            </a:extLst>
          </p:cNvPr>
          <p:cNvSpPr txBox="1"/>
          <p:nvPr/>
        </p:nvSpPr>
        <p:spPr>
          <a:xfrm>
            <a:off x="944468" y="2575565"/>
            <a:ext cx="665567" cy="369332"/>
          </a:xfrm>
          <a:prstGeom prst="rect">
            <a:avLst/>
          </a:prstGeom>
          <a:noFill/>
        </p:spPr>
        <p:txBody>
          <a:bodyPr wrap="none" rtlCol="0">
            <a:spAutoFit/>
          </a:bodyPr>
          <a:lstStyle/>
          <a:p>
            <a:r>
              <a:rPr lang="en-TW" dirty="0"/>
              <a:t>neon</a:t>
            </a:r>
          </a:p>
        </p:txBody>
      </p:sp>
      <p:sp>
        <p:nvSpPr>
          <p:cNvPr id="10" name="TextBox 9">
            <a:extLst>
              <a:ext uri="{FF2B5EF4-FFF2-40B4-BE49-F238E27FC236}">
                <a16:creationId xmlns:a16="http://schemas.microsoft.com/office/drawing/2014/main" id="{97474D6E-0069-B4FE-5EBF-88A5F928A1F5}"/>
              </a:ext>
            </a:extLst>
          </p:cNvPr>
          <p:cNvSpPr txBox="1"/>
          <p:nvPr/>
        </p:nvSpPr>
        <p:spPr>
          <a:xfrm>
            <a:off x="857797" y="3000717"/>
            <a:ext cx="833883" cy="369332"/>
          </a:xfrm>
          <a:prstGeom prst="rect">
            <a:avLst/>
          </a:prstGeom>
          <a:noFill/>
        </p:spPr>
        <p:txBody>
          <a:bodyPr wrap="none" rtlCol="0">
            <a:spAutoFit/>
          </a:bodyPr>
          <a:lstStyle/>
          <a:p>
            <a:r>
              <a:rPr lang="en-TW" dirty="0"/>
              <a:t>helium</a:t>
            </a:r>
          </a:p>
        </p:txBody>
      </p:sp>
      <p:sp>
        <p:nvSpPr>
          <p:cNvPr id="11" name="TextBox 10">
            <a:extLst>
              <a:ext uri="{FF2B5EF4-FFF2-40B4-BE49-F238E27FC236}">
                <a16:creationId xmlns:a16="http://schemas.microsoft.com/office/drawing/2014/main" id="{1ECDD1C0-6655-7C12-D040-7CE77D5DF589}"/>
              </a:ext>
            </a:extLst>
          </p:cNvPr>
          <p:cNvSpPr txBox="1"/>
          <p:nvPr/>
        </p:nvSpPr>
        <p:spPr>
          <a:xfrm>
            <a:off x="857797" y="3370049"/>
            <a:ext cx="1029834" cy="369332"/>
          </a:xfrm>
          <a:prstGeom prst="rect">
            <a:avLst/>
          </a:prstGeom>
          <a:noFill/>
        </p:spPr>
        <p:txBody>
          <a:bodyPr wrap="none" rtlCol="0">
            <a:spAutoFit/>
          </a:bodyPr>
          <a:lstStyle/>
          <a:p>
            <a:r>
              <a:rPr lang="en-TW" dirty="0"/>
              <a:t>methane</a:t>
            </a:r>
          </a:p>
        </p:txBody>
      </p:sp>
      <p:sp>
        <p:nvSpPr>
          <p:cNvPr id="13" name="TextBox 12">
            <a:extLst>
              <a:ext uri="{FF2B5EF4-FFF2-40B4-BE49-F238E27FC236}">
                <a16:creationId xmlns:a16="http://schemas.microsoft.com/office/drawing/2014/main" id="{E02040FE-6CB6-4071-6B35-477C1EF620BE}"/>
              </a:ext>
            </a:extLst>
          </p:cNvPr>
          <p:cNvSpPr txBox="1"/>
          <p:nvPr/>
        </p:nvSpPr>
        <p:spPr>
          <a:xfrm>
            <a:off x="908283" y="5877272"/>
            <a:ext cx="748859" cy="369332"/>
          </a:xfrm>
          <a:prstGeom prst="rect">
            <a:avLst/>
          </a:prstGeom>
          <a:noFill/>
        </p:spPr>
        <p:txBody>
          <a:bodyPr wrap="none" rtlCol="0">
            <a:spAutoFit/>
          </a:bodyPr>
          <a:lstStyle/>
          <a:p>
            <a:r>
              <a:rPr lang="en-TW" dirty="0"/>
              <a:t>ozone</a:t>
            </a:r>
          </a:p>
        </p:txBody>
      </p:sp>
      <p:sp>
        <p:nvSpPr>
          <p:cNvPr id="14" name="TextBox 13">
            <a:extLst>
              <a:ext uri="{FF2B5EF4-FFF2-40B4-BE49-F238E27FC236}">
                <a16:creationId xmlns:a16="http://schemas.microsoft.com/office/drawing/2014/main" id="{490D5D7B-9E31-C018-C362-BE57F32B3A1C}"/>
              </a:ext>
            </a:extLst>
          </p:cNvPr>
          <p:cNvSpPr txBox="1"/>
          <p:nvPr/>
        </p:nvSpPr>
        <p:spPr>
          <a:xfrm>
            <a:off x="327270" y="5479385"/>
            <a:ext cx="1740669" cy="369332"/>
          </a:xfrm>
          <a:prstGeom prst="rect">
            <a:avLst/>
          </a:prstGeom>
          <a:noFill/>
        </p:spPr>
        <p:txBody>
          <a:bodyPr wrap="none" rtlCol="0">
            <a:spAutoFit/>
          </a:bodyPr>
          <a:lstStyle/>
          <a:p>
            <a:r>
              <a:rPr lang="en-US" dirty="0"/>
              <a:t>N</a:t>
            </a:r>
            <a:r>
              <a:rPr lang="en-TW" dirty="0"/>
              <a:t>itrogen dioxide</a:t>
            </a:r>
          </a:p>
        </p:txBody>
      </p:sp>
      <p:sp>
        <p:nvSpPr>
          <p:cNvPr id="15" name="TextBox 14">
            <a:extLst>
              <a:ext uri="{FF2B5EF4-FFF2-40B4-BE49-F238E27FC236}">
                <a16:creationId xmlns:a16="http://schemas.microsoft.com/office/drawing/2014/main" id="{64D9D024-0133-F24D-D74C-9E77BB43B173}"/>
              </a:ext>
            </a:extLst>
          </p:cNvPr>
          <p:cNvSpPr txBox="1"/>
          <p:nvPr/>
        </p:nvSpPr>
        <p:spPr>
          <a:xfrm>
            <a:off x="819518" y="4614950"/>
            <a:ext cx="1068113" cy="369332"/>
          </a:xfrm>
          <a:prstGeom prst="rect">
            <a:avLst/>
          </a:prstGeom>
          <a:noFill/>
        </p:spPr>
        <p:txBody>
          <a:bodyPr wrap="none" rtlCol="0">
            <a:spAutoFit/>
          </a:bodyPr>
          <a:lstStyle/>
          <a:p>
            <a:r>
              <a:rPr lang="en-TW" dirty="0"/>
              <a:t>hydrogen</a:t>
            </a:r>
          </a:p>
        </p:txBody>
      </p:sp>
      <p:sp>
        <p:nvSpPr>
          <p:cNvPr id="16" name="TextBox 15">
            <a:extLst>
              <a:ext uri="{FF2B5EF4-FFF2-40B4-BE49-F238E27FC236}">
                <a16:creationId xmlns:a16="http://schemas.microsoft.com/office/drawing/2014/main" id="{9BBA6823-D29A-78E6-3AAF-5B4CFD4CD47E}"/>
              </a:ext>
            </a:extLst>
          </p:cNvPr>
          <p:cNvSpPr txBox="1"/>
          <p:nvPr/>
        </p:nvSpPr>
        <p:spPr>
          <a:xfrm>
            <a:off x="782976" y="3749141"/>
            <a:ext cx="913520" cy="369332"/>
          </a:xfrm>
          <a:prstGeom prst="rect">
            <a:avLst/>
          </a:prstGeom>
          <a:noFill/>
        </p:spPr>
        <p:txBody>
          <a:bodyPr wrap="none" rtlCol="0">
            <a:spAutoFit/>
          </a:bodyPr>
          <a:lstStyle/>
          <a:p>
            <a:r>
              <a:rPr lang="en-TW" dirty="0"/>
              <a:t>krypton</a:t>
            </a:r>
          </a:p>
        </p:txBody>
      </p:sp>
      <p:sp>
        <p:nvSpPr>
          <p:cNvPr id="17" name="TextBox 16">
            <a:extLst>
              <a:ext uri="{FF2B5EF4-FFF2-40B4-BE49-F238E27FC236}">
                <a16:creationId xmlns:a16="http://schemas.microsoft.com/office/drawing/2014/main" id="{23A264BE-8A30-8592-3218-B0730E449CF7}"/>
              </a:ext>
            </a:extLst>
          </p:cNvPr>
          <p:cNvSpPr txBox="1"/>
          <p:nvPr/>
        </p:nvSpPr>
        <p:spPr>
          <a:xfrm>
            <a:off x="606136" y="4237148"/>
            <a:ext cx="1433213" cy="369332"/>
          </a:xfrm>
          <a:prstGeom prst="rect">
            <a:avLst/>
          </a:prstGeom>
          <a:noFill/>
        </p:spPr>
        <p:txBody>
          <a:bodyPr wrap="none" rtlCol="0">
            <a:spAutoFit/>
          </a:bodyPr>
          <a:lstStyle/>
          <a:p>
            <a:r>
              <a:rPr lang="en-US" dirty="0"/>
              <a:t>Nitrous oxide</a:t>
            </a:r>
            <a:endParaRPr lang="en-TW" dirty="0"/>
          </a:p>
        </p:txBody>
      </p:sp>
      <p:sp>
        <p:nvSpPr>
          <p:cNvPr id="18" name="TextBox 17">
            <a:extLst>
              <a:ext uri="{FF2B5EF4-FFF2-40B4-BE49-F238E27FC236}">
                <a16:creationId xmlns:a16="http://schemas.microsoft.com/office/drawing/2014/main" id="{FC539DA9-8181-AFA3-EEE3-543E698208CB}"/>
              </a:ext>
            </a:extLst>
          </p:cNvPr>
          <p:cNvSpPr txBox="1"/>
          <p:nvPr/>
        </p:nvSpPr>
        <p:spPr>
          <a:xfrm>
            <a:off x="952825" y="5081498"/>
            <a:ext cx="758862" cy="369332"/>
          </a:xfrm>
          <a:prstGeom prst="rect">
            <a:avLst/>
          </a:prstGeom>
          <a:noFill/>
        </p:spPr>
        <p:txBody>
          <a:bodyPr wrap="none" rtlCol="0">
            <a:spAutoFit/>
          </a:bodyPr>
          <a:lstStyle/>
          <a:p>
            <a:r>
              <a:rPr lang="en-TW" dirty="0"/>
              <a:t>xenon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08990"/>
            <a:ext cx="6858000" cy="595536"/>
          </a:xfrm>
        </p:spPr>
        <p:txBody>
          <a:bodyPr>
            <a:noAutofit/>
          </a:bodyPr>
          <a:lstStyle/>
          <a:p>
            <a:r>
              <a:rPr lang="zh-TW" altLang="en-US" sz="2400" dirty="0">
                <a:solidFill>
                  <a:schemeClr val="tx2"/>
                </a:solidFill>
              </a:rPr>
              <a:t>汽車尾氣排放控制</a:t>
            </a:r>
            <a:br>
              <a:rPr lang="en-US" altLang="zh-TW" sz="2400" dirty="0">
                <a:solidFill>
                  <a:schemeClr val="tx2"/>
                </a:solidFill>
              </a:rPr>
            </a:br>
            <a:r>
              <a:rPr lang="en-US" altLang="zh-TW" sz="2400" dirty="0">
                <a:solidFill>
                  <a:schemeClr val="tx2"/>
                </a:solidFill>
              </a:rPr>
              <a:t>Automobile exhaust emission control</a:t>
            </a:r>
            <a:endParaRPr lang="zh-TW" altLang="en-US" sz="2400" dirty="0">
              <a:solidFill>
                <a:schemeClr val="tx2"/>
              </a:solidFill>
            </a:endParaRPr>
          </a:p>
        </p:txBody>
      </p:sp>
      <p:pic>
        <p:nvPicPr>
          <p:cNvPr id="32770" name="Picture 2"/>
          <p:cNvPicPr>
            <a:picLocks noGrp="1" noChangeAspect="1" noChangeArrowheads="1"/>
          </p:cNvPicPr>
          <p:nvPr>
            <p:ph idx="1"/>
          </p:nvPr>
        </p:nvPicPr>
        <p:blipFill>
          <a:blip r:embed="rId2" cstate="print"/>
          <a:stretch>
            <a:fillRect/>
          </a:stretch>
        </p:blipFill>
        <p:spPr bwMode="auto">
          <a:xfrm>
            <a:off x="1519588" y="1268760"/>
            <a:ext cx="6104823" cy="516561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50</a:t>
            </a:fld>
            <a:endParaRPr lang="zh-TW" altLang="en-US"/>
          </a:p>
        </p:txBody>
      </p:sp>
      <p:sp>
        <p:nvSpPr>
          <p:cNvPr id="3" name="TextBox 2">
            <a:extLst>
              <a:ext uri="{FF2B5EF4-FFF2-40B4-BE49-F238E27FC236}">
                <a16:creationId xmlns:a16="http://schemas.microsoft.com/office/drawing/2014/main" id="{81682BDB-18F3-4C28-6321-D8414FE06D51}"/>
              </a:ext>
            </a:extLst>
          </p:cNvPr>
          <p:cNvSpPr txBox="1"/>
          <p:nvPr/>
        </p:nvSpPr>
        <p:spPr>
          <a:xfrm>
            <a:off x="5292080" y="1084094"/>
            <a:ext cx="631007" cy="369332"/>
          </a:xfrm>
          <a:prstGeom prst="rect">
            <a:avLst/>
          </a:prstGeom>
          <a:noFill/>
        </p:spPr>
        <p:txBody>
          <a:bodyPr wrap="none" rtlCol="0">
            <a:spAutoFit/>
          </a:bodyPr>
          <a:lstStyle/>
          <a:p>
            <a:r>
              <a:rPr lang="en-TW" dirty="0"/>
              <a:t>filter</a:t>
            </a:r>
          </a:p>
        </p:txBody>
      </p:sp>
      <p:sp>
        <p:nvSpPr>
          <p:cNvPr id="4" name="TextBox 3">
            <a:extLst>
              <a:ext uri="{FF2B5EF4-FFF2-40B4-BE49-F238E27FC236}">
                <a16:creationId xmlns:a16="http://schemas.microsoft.com/office/drawing/2014/main" id="{A16540EB-3BB2-B895-D77D-3966F391C987}"/>
              </a:ext>
            </a:extLst>
          </p:cNvPr>
          <p:cNvSpPr txBox="1"/>
          <p:nvPr/>
        </p:nvSpPr>
        <p:spPr>
          <a:xfrm>
            <a:off x="3059832" y="1988840"/>
            <a:ext cx="666336" cy="369332"/>
          </a:xfrm>
          <a:prstGeom prst="rect">
            <a:avLst/>
          </a:prstGeom>
          <a:noFill/>
        </p:spPr>
        <p:txBody>
          <a:bodyPr wrap="none" rtlCol="0">
            <a:spAutoFit/>
          </a:bodyPr>
          <a:lstStyle/>
          <a:p>
            <a:r>
              <a:rPr lang="en-TW" dirty="0"/>
              <a:t>valve</a:t>
            </a:r>
          </a:p>
        </p:txBody>
      </p:sp>
      <p:sp>
        <p:nvSpPr>
          <p:cNvPr id="6" name="TextBox 5">
            <a:extLst>
              <a:ext uri="{FF2B5EF4-FFF2-40B4-BE49-F238E27FC236}">
                <a16:creationId xmlns:a16="http://schemas.microsoft.com/office/drawing/2014/main" id="{55C45275-B739-ACD9-9181-305D60E596BA}"/>
              </a:ext>
            </a:extLst>
          </p:cNvPr>
          <p:cNvSpPr txBox="1"/>
          <p:nvPr/>
        </p:nvSpPr>
        <p:spPr>
          <a:xfrm>
            <a:off x="691765" y="3568375"/>
            <a:ext cx="1655646" cy="369332"/>
          </a:xfrm>
          <a:prstGeom prst="rect">
            <a:avLst/>
          </a:prstGeom>
          <a:noFill/>
        </p:spPr>
        <p:txBody>
          <a:bodyPr wrap="none" rtlCol="0">
            <a:spAutoFit/>
          </a:bodyPr>
          <a:lstStyle/>
          <a:p>
            <a:r>
              <a:rPr lang="en-US" dirty="0"/>
              <a:t>C</a:t>
            </a:r>
            <a:r>
              <a:rPr lang="en-TW" dirty="0"/>
              <a:t>arbon canister</a:t>
            </a:r>
          </a:p>
        </p:txBody>
      </p:sp>
      <p:sp>
        <p:nvSpPr>
          <p:cNvPr id="7" name="TextBox 6">
            <a:extLst>
              <a:ext uri="{FF2B5EF4-FFF2-40B4-BE49-F238E27FC236}">
                <a16:creationId xmlns:a16="http://schemas.microsoft.com/office/drawing/2014/main" id="{2EF732E9-5D01-A1FB-CA80-183132DBAD9F}"/>
              </a:ext>
            </a:extLst>
          </p:cNvPr>
          <p:cNvSpPr txBox="1"/>
          <p:nvPr/>
        </p:nvSpPr>
        <p:spPr>
          <a:xfrm>
            <a:off x="6298920" y="1287281"/>
            <a:ext cx="2650982" cy="369332"/>
          </a:xfrm>
          <a:prstGeom prst="rect">
            <a:avLst/>
          </a:prstGeom>
          <a:noFill/>
        </p:spPr>
        <p:txBody>
          <a:bodyPr wrap="none" rtlCol="0">
            <a:spAutoFit/>
          </a:bodyPr>
          <a:lstStyle/>
          <a:p>
            <a:r>
              <a:rPr lang="en-US" dirty="0"/>
              <a:t>C</a:t>
            </a:r>
            <a:r>
              <a:rPr lang="en-TW" dirty="0"/>
              <a:t>arburetor or fuel injector</a:t>
            </a:r>
          </a:p>
        </p:txBody>
      </p:sp>
      <p:sp>
        <p:nvSpPr>
          <p:cNvPr id="8" name="TextBox 7">
            <a:extLst>
              <a:ext uri="{FF2B5EF4-FFF2-40B4-BE49-F238E27FC236}">
                <a16:creationId xmlns:a16="http://schemas.microsoft.com/office/drawing/2014/main" id="{6825F22C-4024-0F12-7F3F-BE2D66FABA35}"/>
              </a:ext>
            </a:extLst>
          </p:cNvPr>
          <p:cNvSpPr txBox="1"/>
          <p:nvPr/>
        </p:nvSpPr>
        <p:spPr>
          <a:xfrm>
            <a:off x="6051356" y="5510986"/>
            <a:ext cx="1016560" cy="369332"/>
          </a:xfrm>
          <a:prstGeom prst="rect">
            <a:avLst/>
          </a:prstGeom>
          <a:noFill/>
        </p:spPr>
        <p:txBody>
          <a:bodyPr wrap="none" rtlCol="0">
            <a:spAutoFit/>
          </a:bodyPr>
          <a:lstStyle/>
          <a:p>
            <a:r>
              <a:rPr lang="en-TW" dirty="0"/>
              <a:t>manifold</a:t>
            </a:r>
          </a:p>
        </p:txBody>
      </p:sp>
      <p:sp>
        <p:nvSpPr>
          <p:cNvPr id="9" name="TextBox 8">
            <a:extLst>
              <a:ext uri="{FF2B5EF4-FFF2-40B4-BE49-F238E27FC236}">
                <a16:creationId xmlns:a16="http://schemas.microsoft.com/office/drawing/2014/main" id="{B5701400-DB57-D513-FB1A-BBAB58045AAB}"/>
              </a:ext>
            </a:extLst>
          </p:cNvPr>
          <p:cNvSpPr txBox="1"/>
          <p:nvPr/>
        </p:nvSpPr>
        <p:spPr>
          <a:xfrm>
            <a:off x="3025499" y="6058512"/>
            <a:ext cx="1552220" cy="369332"/>
          </a:xfrm>
          <a:prstGeom prst="rect">
            <a:avLst/>
          </a:prstGeom>
          <a:noFill/>
        </p:spPr>
        <p:txBody>
          <a:bodyPr wrap="none" rtlCol="0">
            <a:spAutoFit/>
          </a:bodyPr>
          <a:lstStyle/>
          <a:p>
            <a:r>
              <a:rPr lang="en-US" dirty="0"/>
              <a:t>O</a:t>
            </a:r>
            <a:r>
              <a:rPr lang="en-TW" dirty="0"/>
              <a:t>xygen sensor</a:t>
            </a:r>
          </a:p>
        </p:txBody>
      </p:sp>
      <p:sp>
        <p:nvSpPr>
          <p:cNvPr id="10" name="TextBox 9">
            <a:extLst>
              <a:ext uri="{FF2B5EF4-FFF2-40B4-BE49-F238E27FC236}">
                <a16:creationId xmlns:a16="http://schemas.microsoft.com/office/drawing/2014/main" id="{2FBBF361-0625-FBA2-B807-69BFEF66332C}"/>
              </a:ext>
            </a:extLst>
          </p:cNvPr>
          <p:cNvSpPr txBox="1"/>
          <p:nvPr/>
        </p:nvSpPr>
        <p:spPr>
          <a:xfrm>
            <a:off x="171355" y="5326343"/>
            <a:ext cx="1943289" cy="369332"/>
          </a:xfrm>
          <a:prstGeom prst="rect">
            <a:avLst/>
          </a:prstGeom>
          <a:noFill/>
        </p:spPr>
        <p:txBody>
          <a:bodyPr wrap="none" rtlCol="0">
            <a:spAutoFit/>
          </a:bodyPr>
          <a:lstStyle/>
          <a:p>
            <a:r>
              <a:rPr lang="en-US" dirty="0"/>
              <a:t>C</a:t>
            </a:r>
            <a:r>
              <a:rPr lang="en-TW" dirty="0"/>
              <a:t>atalytic converter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24744"/>
            <a:ext cx="8352928" cy="1295871"/>
          </a:xfrm>
        </p:spPr>
        <p:txBody>
          <a:bodyPr>
            <a:noAutofit/>
          </a:bodyPr>
          <a:lstStyle/>
          <a:p>
            <a:r>
              <a:rPr lang="en-US" altLang="zh-TW" sz="3200" dirty="0">
                <a:solidFill>
                  <a:schemeClr val="tx2"/>
                </a:solidFill>
              </a:rPr>
              <a:t>1964 </a:t>
            </a:r>
            <a:r>
              <a:rPr lang="zh-TW" altLang="en-US" sz="3200" dirty="0">
                <a:solidFill>
                  <a:schemeClr val="tx2"/>
                </a:solidFill>
              </a:rPr>
              <a:t>年啟用的日本子彈列車 </a:t>
            </a:r>
            <a:r>
              <a:rPr lang="en-US" altLang="zh-TW" sz="3200" dirty="0">
                <a:solidFill>
                  <a:schemeClr val="tx2"/>
                </a:solidFill>
              </a:rPr>
              <a:t>(</a:t>
            </a:r>
            <a:r>
              <a:rPr lang="zh-TW" altLang="en-US" sz="3200" dirty="0">
                <a:solidFill>
                  <a:schemeClr val="tx2"/>
                </a:solidFill>
              </a:rPr>
              <a:t>背景是富士山</a:t>
            </a:r>
            <a:r>
              <a:rPr lang="en-US" altLang="zh-TW" sz="3200" dirty="0">
                <a:solidFill>
                  <a:schemeClr val="tx2"/>
                </a:solidFill>
              </a:rPr>
              <a:t>)</a:t>
            </a:r>
            <a:r>
              <a:rPr lang="zh-TW" altLang="en-US" sz="3200" dirty="0">
                <a:solidFill>
                  <a:schemeClr val="tx2"/>
                </a:solidFill>
              </a:rPr>
              <a:t>，其速度可以超過 </a:t>
            </a:r>
            <a:r>
              <a:rPr lang="en-US" altLang="zh-TW" sz="3200" dirty="0">
                <a:solidFill>
                  <a:schemeClr val="tx2"/>
                </a:solidFill>
              </a:rPr>
              <a:t>500 </a:t>
            </a:r>
            <a:r>
              <a:rPr lang="zh-TW" altLang="en-US" sz="3200" dirty="0">
                <a:solidFill>
                  <a:schemeClr val="tx2"/>
                </a:solidFill>
              </a:rPr>
              <a:t>公里</a:t>
            </a:r>
            <a:r>
              <a:rPr lang="en-US" altLang="zh-TW" sz="3200" dirty="0">
                <a:solidFill>
                  <a:schemeClr val="tx2"/>
                </a:solidFill>
              </a:rPr>
              <a:t>/</a:t>
            </a:r>
            <a:r>
              <a:rPr lang="zh-TW" altLang="en-US" sz="3200" dirty="0">
                <a:solidFill>
                  <a:schemeClr val="tx2"/>
                </a:solidFill>
              </a:rPr>
              <a:t>小時。</a:t>
            </a:r>
            <a:br>
              <a:rPr lang="en-US" altLang="zh-TW" sz="3200" dirty="0">
                <a:solidFill>
                  <a:schemeClr val="tx2"/>
                </a:solidFill>
              </a:rPr>
            </a:br>
            <a:r>
              <a:rPr lang="en-US" altLang="zh-TW" sz="3200" dirty="0">
                <a:solidFill>
                  <a:schemeClr val="tx2"/>
                </a:solidFill>
              </a:rPr>
              <a:t>Japan's bullet train, launched in 1964 (with Mount Fuji in the background), can reach speeds in excess of 500 km/h.</a:t>
            </a:r>
            <a:endParaRPr lang="zh-TW" altLang="en-US" sz="3200" dirty="0">
              <a:solidFill>
                <a:schemeClr val="tx2"/>
              </a:solidFill>
            </a:endParaRPr>
          </a:p>
        </p:txBody>
      </p:sp>
      <p:pic>
        <p:nvPicPr>
          <p:cNvPr id="34818" name="Picture 2"/>
          <p:cNvPicPr>
            <a:picLocks noGrp="1" noChangeAspect="1" noChangeArrowheads="1"/>
          </p:cNvPicPr>
          <p:nvPr>
            <p:ph idx="1"/>
          </p:nvPr>
        </p:nvPicPr>
        <p:blipFill>
          <a:blip r:embed="rId2" cstate="print"/>
          <a:stretch>
            <a:fillRect/>
          </a:stretch>
        </p:blipFill>
        <p:spPr bwMode="auto">
          <a:xfrm>
            <a:off x="2327920" y="2536908"/>
            <a:ext cx="5064224" cy="397355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685800"/>
            <a:ext cx="6858000" cy="595536"/>
          </a:xfrm>
        </p:spPr>
        <p:txBody>
          <a:bodyPr>
            <a:noAutofit/>
          </a:bodyPr>
          <a:lstStyle/>
          <a:p>
            <a:r>
              <a:rPr lang="zh-TW" altLang="en-US" sz="2400" dirty="0">
                <a:solidFill>
                  <a:schemeClr val="tx2"/>
                </a:solidFill>
              </a:rPr>
              <a:t>固定源之空氣污染控制系統</a:t>
            </a:r>
            <a:br>
              <a:rPr lang="en-US" altLang="zh-TW" sz="2400" dirty="0">
                <a:solidFill>
                  <a:schemeClr val="tx2"/>
                </a:solidFill>
              </a:rPr>
            </a:br>
            <a:r>
              <a:rPr lang="en-US" altLang="zh-TW" sz="2400" dirty="0">
                <a:solidFill>
                  <a:schemeClr val="tx2"/>
                </a:solidFill>
              </a:rPr>
              <a:t>Stationary source air pollution control system</a:t>
            </a:r>
            <a:endParaRPr lang="zh-TW" altLang="en-US" sz="2400" dirty="0">
              <a:solidFill>
                <a:schemeClr val="tx2"/>
              </a:solidFill>
            </a:endParaRPr>
          </a:p>
        </p:txBody>
      </p:sp>
      <p:sp>
        <p:nvSpPr>
          <p:cNvPr id="3" name="內容版面配置區 2"/>
          <p:cNvSpPr>
            <a:spLocks noGrp="1"/>
          </p:cNvSpPr>
          <p:nvPr>
            <p:ph idx="1"/>
          </p:nvPr>
        </p:nvSpPr>
        <p:spPr>
          <a:xfrm>
            <a:off x="179512" y="1556792"/>
            <a:ext cx="8784976" cy="4615408"/>
          </a:xfrm>
        </p:spPr>
        <p:txBody>
          <a:bodyPr>
            <a:normAutofit fontScale="77500" lnSpcReduction="20000"/>
          </a:bodyPr>
          <a:lstStyle/>
          <a:p>
            <a:r>
              <a:rPr lang="zh-TW" altLang="en-US" dirty="0">
                <a:solidFill>
                  <a:schemeClr val="accent3"/>
                </a:solidFill>
              </a:rPr>
              <a:t>化石燃料發電廠</a:t>
            </a:r>
            <a:r>
              <a:rPr lang="zh-TW" altLang="en-US" dirty="0"/>
              <a:t>主要的污染物 </a:t>
            </a:r>
            <a:r>
              <a:rPr lang="en-US" altLang="zh-TW" dirty="0"/>
              <a:t>(CO</a:t>
            </a:r>
            <a:r>
              <a:rPr lang="en-US" altLang="zh-TW" baseline="-25000" dirty="0"/>
              <a:t>2</a:t>
            </a:r>
            <a:r>
              <a:rPr lang="en-US" altLang="zh-TW" dirty="0"/>
              <a:t> </a:t>
            </a:r>
            <a:r>
              <a:rPr lang="zh-TW" altLang="en-US" dirty="0"/>
              <a:t>除外</a:t>
            </a:r>
            <a:r>
              <a:rPr lang="en-US" altLang="zh-TW" dirty="0"/>
              <a:t>) </a:t>
            </a:r>
            <a:r>
              <a:rPr lang="zh-TW" altLang="en-US" dirty="0"/>
              <a:t>是二氧化硫與懸浮微粒，對於這些發電廠和其他的固定式污染源，有下列方法或原則可以使用，以符合空氣品質之排放標準：</a:t>
            </a:r>
          </a:p>
          <a:p>
            <a:pPr marL="971550" lvl="1" indent="-514350">
              <a:buFont typeface="+mj-lt"/>
              <a:buAutoNum type="arabicPeriod"/>
            </a:pPr>
            <a:r>
              <a:rPr lang="zh-TW" altLang="en-US" dirty="0"/>
              <a:t>使用低硫及</a:t>
            </a:r>
            <a:r>
              <a:rPr lang="en-US" altLang="zh-TW" dirty="0"/>
              <a:t>/</a:t>
            </a:r>
            <a:r>
              <a:rPr lang="zh-TW" altLang="en-US" dirty="0"/>
              <a:t>或低灰塵含量的燃料。</a:t>
            </a:r>
          </a:p>
          <a:p>
            <a:pPr marL="971550" lvl="1" indent="-514350">
              <a:buFont typeface="+mj-lt"/>
              <a:buAutoNum type="arabicPeriod"/>
            </a:pPr>
            <a:r>
              <a:rPr lang="zh-TW" altLang="en-US" dirty="0"/>
              <a:t>在燃燒前先將硫從燃料中移除。</a:t>
            </a:r>
          </a:p>
          <a:p>
            <a:pPr marL="971550" lvl="1" indent="-514350">
              <a:buFont typeface="+mj-lt"/>
              <a:buAutoNum type="arabicPeriod"/>
            </a:pPr>
            <a:r>
              <a:rPr lang="zh-TW" altLang="en-US" dirty="0"/>
              <a:t>從燃燒後的煙道氣中移除懸浮微粒及硫氧化物。</a:t>
            </a:r>
          </a:p>
          <a:p>
            <a:pPr marL="971550" lvl="1" indent="-514350">
              <a:buFont typeface="+mj-lt"/>
              <a:buAutoNum type="arabicPeriod"/>
            </a:pPr>
            <a:r>
              <a:rPr lang="zh-TW" altLang="en-US" dirty="0"/>
              <a:t>依空氣品質的要求，轉移燃料或動力輸出。</a:t>
            </a:r>
          </a:p>
          <a:p>
            <a:pPr marL="971550" lvl="1" indent="-514350">
              <a:buFont typeface="+mj-lt"/>
              <a:buAutoNum type="arabicPeriod"/>
            </a:pPr>
            <a:r>
              <a:rPr lang="zh-TW" altLang="en-US" dirty="0"/>
              <a:t>經由高聳的煙囪及天然大氣散播過程，稀釋排出的氣體。</a:t>
            </a:r>
            <a:endParaRPr lang="en-US" altLang="zh-TW" dirty="0"/>
          </a:p>
          <a:p>
            <a:pPr marL="457200" lvl="1" indent="0">
              <a:buNone/>
            </a:pPr>
            <a:r>
              <a:rPr lang="en-US" altLang="zh-TW" dirty="0"/>
              <a:t>The main pollutants from fossil fuel power plants (except CO</a:t>
            </a:r>
            <a:r>
              <a:rPr lang="en-US" altLang="zh-TW" baseline="-25000" dirty="0"/>
              <a:t>2</a:t>
            </a:r>
            <a:r>
              <a:rPr lang="en-US" altLang="zh-TW" dirty="0"/>
              <a:t>) are sulfur dioxide and suspended particulates. For these power plants and other stationary pollution sources, the following methods or principles can be used to comply with air quality emission standards:</a:t>
            </a:r>
          </a:p>
          <a:p>
            <a:pPr marL="971550" lvl="1" indent="-514350">
              <a:buFont typeface="+mj-lt"/>
              <a:buAutoNum type="arabicPeriod"/>
            </a:pPr>
            <a:r>
              <a:rPr lang="en-US" altLang="zh-TW" dirty="0"/>
              <a:t>Use fuel with low sulfur and/or low dust content.</a:t>
            </a:r>
          </a:p>
          <a:p>
            <a:pPr marL="971550" lvl="1" indent="-514350">
              <a:buFont typeface="+mj-lt"/>
              <a:buAutoNum type="arabicPeriod"/>
            </a:pPr>
            <a:r>
              <a:rPr lang="en-US" altLang="zh-TW" dirty="0"/>
              <a:t>The sulfur is removed from the fuel before burning.</a:t>
            </a:r>
          </a:p>
          <a:p>
            <a:pPr marL="971550" lvl="1" indent="-514350">
              <a:buFont typeface="+mj-lt"/>
              <a:buAutoNum type="arabicPeriod"/>
            </a:pPr>
            <a:r>
              <a:rPr lang="en-US" altLang="zh-TW" dirty="0"/>
              <a:t>Remove suspended particulates and sulfur oxides from combustion flue gases.</a:t>
            </a:r>
          </a:p>
          <a:p>
            <a:pPr marL="971550" lvl="1" indent="-514350">
              <a:buFont typeface="+mj-lt"/>
              <a:buAutoNum type="arabicPeriod"/>
            </a:pPr>
            <a:r>
              <a:rPr lang="en-US" altLang="zh-TW" dirty="0"/>
              <a:t>Divert fuel or power output according to air quality requirements.</a:t>
            </a:r>
          </a:p>
          <a:p>
            <a:pPr marL="971550" lvl="1" indent="-514350">
              <a:buFont typeface="+mj-lt"/>
              <a:buAutoNum type="arabicPeriod"/>
            </a:pPr>
            <a:r>
              <a:rPr lang="en-US" altLang="zh-TW" dirty="0"/>
              <a:t>Through the towering chimney and natural atmospheric dispersion process, the exhaust gas is diluted.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512" y="712168"/>
            <a:ext cx="8784976" cy="5460032"/>
          </a:xfrm>
        </p:spPr>
        <p:txBody>
          <a:bodyPr/>
          <a:lstStyle/>
          <a:p>
            <a:r>
              <a:rPr lang="zh-TW" altLang="en-US" dirty="0">
                <a:solidFill>
                  <a:schemeClr val="accent3"/>
                </a:solidFill>
              </a:rPr>
              <a:t>懸浮微粒</a:t>
            </a:r>
            <a:r>
              <a:rPr lang="en-US" altLang="zh-TW" dirty="0">
                <a:solidFill>
                  <a:schemeClr val="accent3"/>
                </a:solidFill>
              </a:rPr>
              <a:t>(particulates</a:t>
            </a:r>
            <a:r>
              <a:rPr lang="en-US" altLang="zh-TW" dirty="0"/>
              <a:t>) </a:t>
            </a:r>
            <a:r>
              <a:rPr lang="zh-TW" altLang="en-US" dirty="0"/>
              <a:t>可利用像是沉降室、氣旋式或慣性式收集器、靜電集塵設備、過濾器、洗滌器等設備將之除去。</a:t>
            </a:r>
            <a:endParaRPr lang="en-US" altLang="zh-TW" dirty="0"/>
          </a:p>
          <a:p>
            <a:r>
              <a:rPr lang="en-US" altLang="zh-TW" dirty="0"/>
              <a:t>Suspended particulates (particulates) can be removed using equipment such as settling chambers, cyclonic or inertial collectors, electrostatic precipitators, filters, scrubbers, etc.</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53</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643936" y="2679970"/>
            <a:ext cx="5856128" cy="39215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1268760"/>
            <a:ext cx="7992888" cy="1467272"/>
          </a:xfrm>
        </p:spPr>
        <p:txBody>
          <a:bodyPr>
            <a:noAutofit/>
          </a:bodyPr>
          <a:lstStyle/>
          <a:p>
            <a:r>
              <a:rPr lang="zh-TW" altLang="en-US" sz="2400" dirty="0">
                <a:solidFill>
                  <a:schemeClr val="tx2"/>
                </a:solidFill>
              </a:rPr>
              <a:t>慣性式或氣旋式的收集器。當氣體進行圓周運動時，較重的粒子碰撞收集器壁後會掉落到底部，收集後將集中處理。</a:t>
            </a:r>
            <a:br>
              <a:rPr lang="en-US" altLang="zh-TW" sz="2400" dirty="0">
                <a:solidFill>
                  <a:schemeClr val="tx2"/>
                </a:solidFill>
              </a:rPr>
            </a:br>
            <a:r>
              <a:rPr lang="en-US" altLang="zh-TW" sz="2400" dirty="0">
                <a:solidFill>
                  <a:schemeClr val="tx2"/>
                </a:solidFill>
              </a:rPr>
              <a:t>Inertial or cyclonic collector. When the gas moves in a circular motion, the heavier particles will fall to the bottom after colliding with the collector wall, and will be concentrated for processing after collection.</a:t>
            </a:r>
            <a:endParaRPr lang="zh-TW" altLang="en-US" sz="2400" dirty="0">
              <a:solidFill>
                <a:schemeClr val="tx2"/>
              </a:solidFill>
            </a:endParaRPr>
          </a:p>
        </p:txBody>
      </p:sp>
      <p:pic>
        <p:nvPicPr>
          <p:cNvPr id="35842" name="Picture 2"/>
          <p:cNvPicPr>
            <a:picLocks noGrp="1" noChangeAspect="1" noChangeArrowheads="1"/>
          </p:cNvPicPr>
          <p:nvPr>
            <p:ph idx="1"/>
          </p:nvPr>
        </p:nvPicPr>
        <p:blipFill>
          <a:blip r:embed="rId2" cstate="print"/>
          <a:stretch>
            <a:fillRect/>
          </a:stretch>
        </p:blipFill>
        <p:spPr bwMode="auto">
          <a:xfrm>
            <a:off x="3383868" y="2844090"/>
            <a:ext cx="2376264" cy="368661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54</a:t>
            </a:fld>
            <a:endParaRPr lang="zh-TW" altLang="en-US"/>
          </a:p>
        </p:txBody>
      </p:sp>
      <p:sp>
        <p:nvSpPr>
          <p:cNvPr id="3" name="TextBox 2">
            <a:extLst>
              <a:ext uri="{FF2B5EF4-FFF2-40B4-BE49-F238E27FC236}">
                <a16:creationId xmlns:a16="http://schemas.microsoft.com/office/drawing/2014/main" id="{AF966EBB-71B4-5444-2C0B-F9A668C5DF93}"/>
              </a:ext>
            </a:extLst>
          </p:cNvPr>
          <p:cNvSpPr txBox="1"/>
          <p:nvPr/>
        </p:nvSpPr>
        <p:spPr>
          <a:xfrm>
            <a:off x="2703874" y="3937303"/>
            <a:ext cx="679994" cy="369332"/>
          </a:xfrm>
          <a:prstGeom prst="rect">
            <a:avLst/>
          </a:prstGeom>
          <a:noFill/>
        </p:spPr>
        <p:txBody>
          <a:bodyPr wrap="none" rtlCol="0">
            <a:spAutoFit/>
          </a:bodyPr>
          <a:lstStyle/>
          <a:p>
            <a:r>
              <a:rPr lang="en-TW" dirty="0"/>
              <a:t>input</a:t>
            </a:r>
          </a:p>
        </p:txBody>
      </p:sp>
      <p:sp>
        <p:nvSpPr>
          <p:cNvPr id="4" name="TextBox 3">
            <a:extLst>
              <a:ext uri="{FF2B5EF4-FFF2-40B4-BE49-F238E27FC236}">
                <a16:creationId xmlns:a16="http://schemas.microsoft.com/office/drawing/2014/main" id="{09275154-E073-09CD-4CAB-69C8BEFD83EE}"/>
              </a:ext>
            </a:extLst>
          </p:cNvPr>
          <p:cNvSpPr txBox="1"/>
          <p:nvPr/>
        </p:nvSpPr>
        <p:spPr>
          <a:xfrm>
            <a:off x="5004048" y="6161373"/>
            <a:ext cx="998030" cy="369332"/>
          </a:xfrm>
          <a:prstGeom prst="rect">
            <a:avLst/>
          </a:prstGeom>
          <a:noFill/>
        </p:spPr>
        <p:txBody>
          <a:bodyPr wrap="none" rtlCol="0">
            <a:spAutoFit/>
          </a:bodyPr>
          <a:lstStyle/>
          <a:p>
            <a:r>
              <a:rPr lang="en-TW" dirty="0"/>
              <a:t>collector</a:t>
            </a:r>
          </a:p>
        </p:txBody>
      </p:sp>
      <p:sp>
        <p:nvSpPr>
          <p:cNvPr id="6" name="TextBox 5">
            <a:extLst>
              <a:ext uri="{FF2B5EF4-FFF2-40B4-BE49-F238E27FC236}">
                <a16:creationId xmlns:a16="http://schemas.microsoft.com/office/drawing/2014/main" id="{C08555F5-F53D-8AD8-33A7-726E1ABE28A2}"/>
              </a:ext>
            </a:extLst>
          </p:cNvPr>
          <p:cNvSpPr txBox="1"/>
          <p:nvPr/>
        </p:nvSpPr>
        <p:spPr>
          <a:xfrm>
            <a:off x="5251482" y="4941168"/>
            <a:ext cx="982961" cy="369332"/>
          </a:xfrm>
          <a:prstGeom prst="rect">
            <a:avLst/>
          </a:prstGeom>
          <a:noFill/>
        </p:spPr>
        <p:txBody>
          <a:bodyPr wrap="none" rtlCol="0">
            <a:spAutoFit/>
          </a:bodyPr>
          <a:lstStyle/>
          <a:p>
            <a:r>
              <a:rPr lang="en-TW" dirty="0"/>
              <a:t>particles</a:t>
            </a:r>
          </a:p>
        </p:txBody>
      </p:sp>
      <p:sp>
        <p:nvSpPr>
          <p:cNvPr id="7" name="TextBox 6">
            <a:extLst>
              <a:ext uri="{FF2B5EF4-FFF2-40B4-BE49-F238E27FC236}">
                <a16:creationId xmlns:a16="http://schemas.microsoft.com/office/drawing/2014/main" id="{F7A23A81-E8C5-A165-672C-C2D993823E12}"/>
              </a:ext>
            </a:extLst>
          </p:cNvPr>
          <p:cNvSpPr txBox="1"/>
          <p:nvPr/>
        </p:nvSpPr>
        <p:spPr>
          <a:xfrm>
            <a:off x="5326894" y="3059668"/>
            <a:ext cx="914417" cy="369332"/>
          </a:xfrm>
          <a:prstGeom prst="rect">
            <a:avLst/>
          </a:prstGeom>
          <a:noFill/>
        </p:spPr>
        <p:txBody>
          <a:bodyPr wrap="none" rtlCol="0">
            <a:spAutoFit/>
          </a:bodyPr>
          <a:lstStyle/>
          <a:p>
            <a:r>
              <a:rPr lang="en-TW" dirty="0"/>
              <a:t>exhaust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 name="Picture 2"/>
          <p:cNvPicPr>
            <a:picLocks noGrp="1" noChangeAspect="1" noChangeArrowheads="1"/>
          </p:cNvPicPr>
          <p:nvPr>
            <p:ph idx="1"/>
          </p:nvPr>
        </p:nvPicPr>
        <p:blipFill>
          <a:blip r:embed="rId2" cstate="print"/>
          <a:srcRect/>
          <a:stretch>
            <a:fillRect/>
          </a:stretch>
        </p:blipFill>
        <p:spPr bwMode="auto">
          <a:xfrm>
            <a:off x="107504" y="1052736"/>
            <a:ext cx="8887438" cy="46085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8914" name="Picture 2"/>
          <p:cNvPicPr>
            <a:picLocks noGrp="1" noChangeAspect="1" noChangeArrowheads="1"/>
          </p:cNvPicPr>
          <p:nvPr>
            <p:ph idx="1"/>
          </p:nvPr>
        </p:nvPicPr>
        <p:blipFill>
          <a:blip r:embed="rId2" cstate="print"/>
          <a:srcRect/>
          <a:stretch>
            <a:fillRect/>
          </a:stretch>
        </p:blipFill>
        <p:spPr bwMode="auto">
          <a:xfrm>
            <a:off x="1243767" y="188913"/>
            <a:ext cx="6656465" cy="61198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9938" name="Picture 2"/>
          <p:cNvPicPr>
            <a:picLocks noGrp="1" noChangeAspect="1" noChangeArrowheads="1"/>
          </p:cNvPicPr>
          <p:nvPr>
            <p:ph idx="1"/>
          </p:nvPr>
        </p:nvPicPr>
        <p:blipFill>
          <a:blip r:embed="rId2" cstate="print"/>
          <a:srcRect/>
          <a:stretch>
            <a:fillRect/>
          </a:stretch>
        </p:blipFill>
        <p:spPr bwMode="auto">
          <a:xfrm>
            <a:off x="536515" y="333375"/>
            <a:ext cx="8070970" cy="59753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57</a:t>
            </a:fld>
            <a:endParaRPr lang="zh-TW" altLang="en-US"/>
          </a:p>
        </p:txBody>
      </p:sp>
      <p:sp>
        <p:nvSpPr>
          <p:cNvPr id="3" name="TextBox 2">
            <a:extLst>
              <a:ext uri="{FF2B5EF4-FFF2-40B4-BE49-F238E27FC236}">
                <a16:creationId xmlns:a16="http://schemas.microsoft.com/office/drawing/2014/main" id="{D71112F8-2D19-256A-3177-05E971A78637}"/>
              </a:ext>
            </a:extLst>
          </p:cNvPr>
          <p:cNvSpPr txBox="1"/>
          <p:nvPr/>
        </p:nvSpPr>
        <p:spPr>
          <a:xfrm>
            <a:off x="1907704" y="928911"/>
            <a:ext cx="756682" cy="369332"/>
          </a:xfrm>
          <a:prstGeom prst="rect">
            <a:avLst/>
          </a:prstGeom>
          <a:noFill/>
        </p:spPr>
        <p:txBody>
          <a:bodyPr wrap="none" rtlCol="0">
            <a:spAutoFit/>
          </a:bodyPr>
          <a:lstStyle/>
          <a:p>
            <a:r>
              <a:rPr lang="en-TW" dirty="0"/>
              <a:t>steam</a:t>
            </a:r>
          </a:p>
        </p:txBody>
      </p:sp>
      <p:sp>
        <p:nvSpPr>
          <p:cNvPr id="4" name="TextBox 3">
            <a:extLst>
              <a:ext uri="{FF2B5EF4-FFF2-40B4-BE49-F238E27FC236}">
                <a16:creationId xmlns:a16="http://schemas.microsoft.com/office/drawing/2014/main" id="{0E984B67-4972-8C73-8E99-8AC4E1E3331F}"/>
              </a:ext>
            </a:extLst>
          </p:cNvPr>
          <p:cNvSpPr txBox="1"/>
          <p:nvPr/>
        </p:nvSpPr>
        <p:spPr>
          <a:xfrm>
            <a:off x="683568" y="4149080"/>
            <a:ext cx="700975" cy="369332"/>
          </a:xfrm>
          <a:prstGeom prst="rect">
            <a:avLst/>
          </a:prstGeom>
          <a:noFill/>
        </p:spPr>
        <p:txBody>
          <a:bodyPr wrap="square" rtlCol="0">
            <a:spAutoFit/>
          </a:bodyPr>
          <a:lstStyle/>
          <a:p>
            <a:r>
              <a:rPr lang="en-TW" dirty="0"/>
              <a:t>coal</a:t>
            </a:r>
          </a:p>
        </p:txBody>
      </p:sp>
      <p:sp>
        <p:nvSpPr>
          <p:cNvPr id="6" name="TextBox 5">
            <a:extLst>
              <a:ext uri="{FF2B5EF4-FFF2-40B4-BE49-F238E27FC236}">
                <a16:creationId xmlns:a16="http://schemas.microsoft.com/office/drawing/2014/main" id="{C8B616C8-3EF2-F0E0-42C0-14AF9CFEEB7B}"/>
              </a:ext>
            </a:extLst>
          </p:cNvPr>
          <p:cNvSpPr txBox="1"/>
          <p:nvPr/>
        </p:nvSpPr>
        <p:spPr>
          <a:xfrm>
            <a:off x="1691680" y="4168225"/>
            <a:ext cx="1575047" cy="369332"/>
          </a:xfrm>
          <a:prstGeom prst="rect">
            <a:avLst/>
          </a:prstGeom>
          <a:noFill/>
        </p:spPr>
        <p:txBody>
          <a:bodyPr wrap="none" rtlCol="0">
            <a:spAutoFit/>
          </a:bodyPr>
          <a:lstStyle/>
          <a:p>
            <a:r>
              <a:rPr lang="en-TW" dirty="0"/>
              <a:t>Coal pulverizer</a:t>
            </a:r>
          </a:p>
        </p:txBody>
      </p:sp>
      <p:sp>
        <p:nvSpPr>
          <p:cNvPr id="7" name="TextBox 6">
            <a:extLst>
              <a:ext uri="{FF2B5EF4-FFF2-40B4-BE49-F238E27FC236}">
                <a16:creationId xmlns:a16="http://schemas.microsoft.com/office/drawing/2014/main" id="{0A8B47D2-ADAE-A948-EDD9-B94A2EFD1AE6}"/>
              </a:ext>
            </a:extLst>
          </p:cNvPr>
          <p:cNvSpPr txBox="1"/>
          <p:nvPr/>
        </p:nvSpPr>
        <p:spPr>
          <a:xfrm>
            <a:off x="4211960" y="1113577"/>
            <a:ext cx="1168590" cy="369332"/>
          </a:xfrm>
          <a:prstGeom prst="rect">
            <a:avLst/>
          </a:prstGeom>
          <a:noFill/>
        </p:spPr>
        <p:txBody>
          <a:bodyPr wrap="none" rtlCol="0">
            <a:spAutoFit/>
          </a:bodyPr>
          <a:lstStyle/>
          <a:p>
            <a:r>
              <a:rPr lang="en-TW" dirty="0"/>
              <a:t>condenser</a:t>
            </a:r>
          </a:p>
        </p:txBody>
      </p:sp>
      <p:sp>
        <p:nvSpPr>
          <p:cNvPr id="8" name="TextBox 7">
            <a:extLst>
              <a:ext uri="{FF2B5EF4-FFF2-40B4-BE49-F238E27FC236}">
                <a16:creationId xmlns:a16="http://schemas.microsoft.com/office/drawing/2014/main" id="{4385ED43-8C40-E429-E960-C33D4098D8A2}"/>
              </a:ext>
            </a:extLst>
          </p:cNvPr>
          <p:cNvSpPr txBox="1"/>
          <p:nvPr/>
        </p:nvSpPr>
        <p:spPr>
          <a:xfrm>
            <a:off x="6339831" y="896496"/>
            <a:ext cx="734496" cy="369332"/>
          </a:xfrm>
          <a:prstGeom prst="rect">
            <a:avLst/>
          </a:prstGeom>
          <a:noFill/>
        </p:spPr>
        <p:txBody>
          <a:bodyPr wrap="none" rtlCol="0">
            <a:spAutoFit/>
          </a:bodyPr>
          <a:lstStyle/>
          <a:p>
            <a:r>
              <a:rPr lang="en-TW" dirty="0"/>
              <a:t>pump</a:t>
            </a:r>
          </a:p>
        </p:txBody>
      </p:sp>
      <p:sp>
        <p:nvSpPr>
          <p:cNvPr id="9" name="TextBox 8">
            <a:extLst>
              <a:ext uri="{FF2B5EF4-FFF2-40B4-BE49-F238E27FC236}">
                <a16:creationId xmlns:a16="http://schemas.microsoft.com/office/drawing/2014/main" id="{58EA3278-F27D-97CD-DDC9-73A7C0ECFC02}"/>
              </a:ext>
            </a:extLst>
          </p:cNvPr>
          <p:cNvSpPr txBox="1"/>
          <p:nvPr/>
        </p:nvSpPr>
        <p:spPr>
          <a:xfrm>
            <a:off x="7234027" y="364609"/>
            <a:ext cx="1533946" cy="369332"/>
          </a:xfrm>
          <a:prstGeom prst="rect">
            <a:avLst/>
          </a:prstGeom>
          <a:noFill/>
        </p:spPr>
        <p:txBody>
          <a:bodyPr wrap="none" rtlCol="0">
            <a:spAutoFit/>
          </a:bodyPr>
          <a:lstStyle/>
          <a:p>
            <a:r>
              <a:rPr lang="en-US" dirty="0"/>
              <a:t>C</a:t>
            </a:r>
            <a:r>
              <a:rPr lang="en-TW" dirty="0"/>
              <a:t>himney stack</a:t>
            </a:r>
          </a:p>
        </p:txBody>
      </p:sp>
      <p:sp>
        <p:nvSpPr>
          <p:cNvPr id="10" name="TextBox 9">
            <a:extLst>
              <a:ext uri="{FF2B5EF4-FFF2-40B4-BE49-F238E27FC236}">
                <a16:creationId xmlns:a16="http://schemas.microsoft.com/office/drawing/2014/main" id="{95F285F6-EFC7-6C4A-8402-A5020A72EF1F}"/>
              </a:ext>
            </a:extLst>
          </p:cNvPr>
          <p:cNvSpPr txBox="1"/>
          <p:nvPr/>
        </p:nvSpPr>
        <p:spPr>
          <a:xfrm>
            <a:off x="6256756" y="1628800"/>
            <a:ext cx="1454181" cy="369332"/>
          </a:xfrm>
          <a:prstGeom prst="rect">
            <a:avLst/>
          </a:prstGeom>
          <a:noFill/>
        </p:spPr>
        <p:txBody>
          <a:bodyPr wrap="none" rtlCol="0">
            <a:spAutoFit/>
          </a:bodyPr>
          <a:lstStyle/>
          <a:p>
            <a:r>
              <a:rPr lang="en-US" dirty="0"/>
              <a:t>W</a:t>
            </a:r>
            <a:r>
              <a:rPr lang="en-TW" dirty="0"/>
              <a:t>et scrubber</a:t>
            </a:r>
          </a:p>
        </p:txBody>
      </p:sp>
      <p:sp>
        <p:nvSpPr>
          <p:cNvPr id="11" name="TextBox 10">
            <a:extLst>
              <a:ext uri="{FF2B5EF4-FFF2-40B4-BE49-F238E27FC236}">
                <a16:creationId xmlns:a16="http://schemas.microsoft.com/office/drawing/2014/main" id="{77595826-1870-6830-76A0-E87A6F1C11BE}"/>
              </a:ext>
            </a:extLst>
          </p:cNvPr>
          <p:cNvSpPr txBox="1"/>
          <p:nvPr/>
        </p:nvSpPr>
        <p:spPr>
          <a:xfrm>
            <a:off x="3616309" y="4001993"/>
            <a:ext cx="2759410" cy="369332"/>
          </a:xfrm>
          <a:prstGeom prst="rect">
            <a:avLst/>
          </a:prstGeom>
          <a:noFill/>
        </p:spPr>
        <p:txBody>
          <a:bodyPr wrap="none" rtlCol="0">
            <a:spAutoFit/>
          </a:bodyPr>
          <a:lstStyle/>
          <a:p>
            <a:r>
              <a:rPr lang="en-US" dirty="0"/>
              <a:t>E</a:t>
            </a:r>
            <a:r>
              <a:rPr lang="en-TW" dirty="0"/>
              <a:t>lectrostatic dust collection</a:t>
            </a:r>
          </a:p>
        </p:txBody>
      </p:sp>
      <p:sp>
        <p:nvSpPr>
          <p:cNvPr id="12" name="TextBox 11">
            <a:extLst>
              <a:ext uri="{FF2B5EF4-FFF2-40B4-BE49-F238E27FC236}">
                <a16:creationId xmlns:a16="http://schemas.microsoft.com/office/drawing/2014/main" id="{93EB5EF7-A7B2-D77E-CB5F-FC2B75F13BDD}"/>
              </a:ext>
            </a:extLst>
          </p:cNvPr>
          <p:cNvSpPr txBox="1"/>
          <p:nvPr/>
        </p:nvSpPr>
        <p:spPr>
          <a:xfrm>
            <a:off x="4969708" y="2531363"/>
            <a:ext cx="1280094" cy="369332"/>
          </a:xfrm>
          <a:prstGeom prst="rect">
            <a:avLst/>
          </a:prstGeom>
          <a:noFill/>
        </p:spPr>
        <p:txBody>
          <a:bodyPr wrap="none" rtlCol="0">
            <a:spAutoFit/>
          </a:bodyPr>
          <a:lstStyle/>
          <a:p>
            <a:r>
              <a:rPr lang="en-US" dirty="0"/>
              <a:t>S</a:t>
            </a:r>
            <a:r>
              <a:rPr lang="en-TW" dirty="0"/>
              <a:t>moke duct</a:t>
            </a:r>
          </a:p>
        </p:txBody>
      </p:sp>
      <p:sp>
        <p:nvSpPr>
          <p:cNvPr id="13" name="TextBox 12">
            <a:extLst>
              <a:ext uri="{FF2B5EF4-FFF2-40B4-BE49-F238E27FC236}">
                <a16:creationId xmlns:a16="http://schemas.microsoft.com/office/drawing/2014/main" id="{257FC55D-485C-BB17-F634-EA69CDB8375C}"/>
              </a:ext>
            </a:extLst>
          </p:cNvPr>
          <p:cNvSpPr txBox="1"/>
          <p:nvPr/>
        </p:nvSpPr>
        <p:spPr>
          <a:xfrm>
            <a:off x="3090977" y="3752640"/>
            <a:ext cx="729687" cy="369332"/>
          </a:xfrm>
          <a:prstGeom prst="rect">
            <a:avLst/>
          </a:prstGeom>
          <a:noFill/>
        </p:spPr>
        <p:txBody>
          <a:bodyPr wrap="none" rtlCol="0">
            <a:spAutoFit/>
          </a:bodyPr>
          <a:lstStyle/>
          <a:p>
            <a:r>
              <a:rPr lang="en-TW" dirty="0"/>
              <a:t>boiler</a:t>
            </a:r>
          </a:p>
        </p:txBody>
      </p:sp>
      <p:sp>
        <p:nvSpPr>
          <p:cNvPr id="14" name="TextBox 13">
            <a:extLst>
              <a:ext uri="{FF2B5EF4-FFF2-40B4-BE49-F238E27FC236}">
                <a16:creationId xmlns:a16="http://schemas.microsoft.com/office/drawing/2014/main" id="{2DB1AE0D-9305-1522-6FD9-D7DA054EB168}"/>
              </a:ext>
            </a:extLst>
          </p:cNvPr>
          <p:cNvSpPr txBox="1"/>
          <p:nvPr/>
        </p:nvSpPr>
        <p:spPr>
          <a:xfrm>
            <a:off x="6249802" y="4185432"/>
            <a:ext cx="603050" cy="369332"/>
          </a:xfrm>
          <a:prstGeom prst="rect">
            <a:avLst/>
          </a:prstGeom>
          <a:noFill/>
        </p:spPr>
        <p:txBody>
          <a:bodyPr wrap="none" rtlCol="0">
            <a:spAutoFit/>
          </a:bodyPr>
          <a:lstStyle/>
          <a:p>
            <a:r>
              <a:rPr lang="en-TW" dirty="0"/>
              <a:t>pulp</a:t>
            </a:r>
          </a:p>
        </p:txBody>
      </p:sp>
      <p:sp>
        <p:nvSpPr>
          <p:cNvPr id="15" name="TextBox 14">
            <a:extLst>
              <a:ext uri="{FF2B5EF4-FFF2-40B4-BE49-F238E27FC236}">
                <a16:creationId xmlns:a16="http://schemas.microsoft.com/office/drawing/2014/main" id="{AACA452F-9EAC-B238-D402-9F40F3DCC066}"/>
              </a:ext>
            </a:extLst>
          </p:cNvPr>
          <p:cNvSpPr txBox="1"/>
          <p:nvPr/>
        </p:nvSpPr>
        <p:spPr>
          <a:xfrm>
            <a:off x="6249802" y="5592172"/>
            <a:ext cx="1116011" cy="369332"/>
          </a:xfrm>
          <a:prstGeom prst="rect">
            <a:avLst/>
          </a:prstGeom>
          <a:noFill/>
        </p:spPr>
        <p:txBody>
          <a:bodyPr wrap="none" rtlCol="0">
            <a:spAutoFit/>
          </a:bodyPr>
          <a:lstStyle/>
          <a:p>
            <a:r>
              <a:rPr lang="en-US" dirty="0"/>
              <a:t>L</a:t>
            </a:r>
            <a:r>
              <a:rPr lang="en-TW" dirty="0"/>
              <a:t>ime mud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bwMode="auto">
          <a:xfrm>
            <a:off x="232708" y="1196752"/>
            <a:ext cx="8678583" cy="530912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58</a:t>
            </a:fld>
            <a:endParaRPr lang="zh-TW" altLang="en-US"/>
          </a:p>
        </p:txBody>
      </p:sp>
      <p:sp>
        <p:nvSpPr>
          <p:cNvPr id="3" name="TextBox 2">
            <a:extLst>
              <a:ext uri="{FF2B5EF4-FFF2-40B4-BE49-F238E27FC236}">
                <a16:creationId xmlns:a16="http://schemas.microsoft.com/office/drawing/2014/main" id="{AF789EB5-7F47-3C05-1215-8110D67D8407}"/>
              </a:ext>
            </a:extLst>
          </p:cNvPr>
          <p:cNvSpPr txBox="1"/>
          <p:nvPr/>
        </p:nvSpPr>
        <p:spPr>
          <a:xfrm>
            <a:off x="827584" y="1101068"/>
            <a:ext cx="1188723" cy="369332"/>
          </a:xfrm>
          <a:prstGeom prst="rect">
            <a:avLst/>
          </a:prstGeom>
          <a:noFill/>
        </p:spPr>
        <p:txBody>
          <a:bodyPr wrap="none" rtlCol="0">
            <a:spAutoFit/>
          </a:bodyPr>
          <a:lstStyle/>
          <a:p>
            <a:r>
              <a:rPr lang="en-US" dirty="0"/>
              <a:t>H</a:t>
            </a:r>
            <a:r>
              <a:rPr lang="en-TW" dirty="0"/>
              <a:t>ot smoke</a:t>
            </a:r>
          </a:p>
        </p:txBody>
      </p:sp>
      <p:sp>
        <p:nvSpPr>
          <p:cNvPr id="4" name="TextBox 3">
            <a:extLst>
              <a:ext uri="{FF2B5EF4-FFF2-40B4-BE49-F238E27FC236}">
                <a16:creationId xmlns:a16="http://schemas.microsoft.com/office/drawing/2014/main" id="{4B3F7124-3F29-4622-83E0-8E705CB09609}"/>
              </a:ext>
            </a:extLst>
          </p:cNvPr>
          <p:cNvSpPr txBox="1"/>
          <p:nvPr/>
        </p:nvSpPr>
        <p:spPr>
          <a:xfrm>
            <a:off x="1143000" y="1986907"/>
            <a:ext cx="756682" cy="369332"/>
          </a:xfrm>
          <a:prstGeom prst="rect">
            <a:avLst/>
          </a:prstGeom>
          <a:noFill/>
        </p:spPr>
        <p:txBody>
          <a:bodyPr wrap="none" rtlCol="0">
            <a:spAutoFit/>
          </a:bodyPr>
          <a:lstStyle/>
          <a:p>
            <a:r>
              <a:rPr lang="en-TW" dirty="0"/>
              <a:t>steam</a:t>
            </a:r>
          </a:p>
        </p:txBody>
      </p:sp>
      <p:sp>
        <p:nvSpPr>
          <p:cNvPr id="6" name="TextBox 5">
            <a:extLst>
              <a:ext uri="{FF2B5EF4-FFF2-40B4-BE49-F238E27FC236}">
                <a16:creationId xmlns:a16="http://schemas.microsoft.com/office/drawing/2014/main" id="{C6B72203-5E98-05CC-4785-3A866F42B28B}"/>
              </a:ext>
            </a:extLst>
          </p:cNvPr>
          <p:cNvSpPr txBox="1"/>
          <p:nvPr/>
        </p:nvSpPr>
        <p:spPr>
          <a:xfrm>
            <a:off x="1143000" y="2950725"/>
            <a:ext cx="590226" cy="369332"/>
          </a:xfrm>
          <a:prstGeom prst="rect">
            <a:avLst/>
          </a:prstGeom>
          <a:noFill/>
        </p:spPr>
        <p:txBody>
          <a:bodyPr wrap="none" rtlCol="0">
            <a:spAutoFit/>
          </a:bodyPr>
          <a:lstStyle/>
          <a:p>
            <a:r>
              <a:rPr lang="en-TW" dirty="0"/>
              <a:t>lime</a:t>
            </a:r>
          </a:p>
        </p:txBody>
      </p:sp>
      <p:sp>
        <p:nvSpPr>
          <p:cNvPr id="7" name="TextBox 6">
            <a:extLst>
              <a:ext uri="{FF2B5EF4-FFF2-40B4-BE49-F238E27FC236}">
                <a16:creationId xmlns:a16="http://schemas.microsoft.com/office/drawing/2014/main" id="{CF10A0CA-0971-A231-9AA1-ECDB33C21B9E}"/>
              </a:ext>
            </a:extLst>
          </p:cNvPr>
          <p:cNvSpPr txBox="1"/>
          <p:nvPr/>
        </p:nvSpPr>
        <p:spPr>
          <a:xfrm>
            <a:off x="1090245" y="5999716"/>
            <a:ext cx="1480085" cy="369332"/>
          </a:xfrm>
          <a:prstGeom prst="rect">
            <a:avLst/>
          </a:prstGeom>
          <a:noFill/>
        </p:spPr>
        <p:txBody>
          <a:bodyPr wrap="none" rtlCol="0">
            <a:spAutoFit/>
          </a:bodyPr>
          <a:lstStyle/>
          <a:p>
            <a:r>
              <a:rPr lang="en-US" dirty="0"/>
              <a:t>S</a:t>
            </a:r>
            <a:r>
              <a:rPr lang="en-TW" dirty="0"/>
              <a:t>tone embers</a:t>
            </a:r>
          </a:p>
        </p:txBody>
      </p:sp>
      <p:sp>
        <p:nvSpPr>
          <p:cNvPr id="8" name="TextBox 7">
            <a:extLst>
              <a:ext uri="{FF2B5EF4-FFF2-40B4-BE49-F238E27FC236}">
                <a16:creationId xmlns:a16="http://schemas.microsoft.com/office/drawing/2014/main" id="{95485D74-471B-4419-7B8F-E753B7870CF8}"/>
              </a:ext>
            </a:extLst>
          </p:cNvPr>
          <p:cNvSpPr txBox="1"/>
          <p:nvPr/>
        </p:nvSpPr>
        <p:spPr>
          <a:xfrm>
            <a:off x="677869" y="4921996"/>
            <a:ext cx="725711" cy="369332"/>
          </a:xfrm>
          <a:prstGeom prst="rect">
            <a:avLst/>
          </a:prstGeom>
          <a:noFill/>
        </p:spPr>
        <p:txBody>
          <a:bodyPr wrap="none" rtlCol="0">
            <a:spAutoFit/>
          </a:bodyPr>
          <a:lstStyle/>
          <a:p>
            <a:r>
              <a:rPr lang="en-TW" dirty="0"/>
              <a:t>water</a:t>
            </a:r>
          </a:p>
        </p:txBody>
      </p:sp>
      <p:sp>
        <p:nvSpPr>
          <p:cNvPr id="9" name="TextBox 8">
            <a:extLst>
              <a:ext uri="{FF2B5EF4-FFF2-40B4-BE49-F238E27FC236}">
                <a16:creationId xmlns:a16="http://schemas.microsoft.com/office/drawing/2014/main" id="{8D6B915D-9E39-069F-9E40-150C122CF40A}"/>
              </a:ext>
            </a:extLst>
          </p:cNvPr>
          <p:cNvSpPr txBox="1"/>
          <p:nvPr/>
        </p:nvSpPr>
        <p:spPr>
          <a:xfrm>
            <a:off x="4045252" y="2766059"/>
            <a:ext cx="1053494" cy="369332"/>
          </a:xfrm>
          <a:prstGeom prst="rect">
            <a:avLst/>
          </a:prstGeom>
          <a:noFill/>
        </p:spPr>
        <p:txBody>
          <a:bodyPr wrap="none" rtlCol="0">
            <a:spAutoFit/>
          </a:bodyPr>
          <a:lstStyle/>
          <a:p>
            <a:r>
              <a:rPr lang="en-US" dirty="0"/>
              <a:t>S</a:t>
            </a:r>
            <a:r>
              <a:rPr lang="en-TW" dirty="0"/>
              <a:t>olid fuel</a:t>
            </a:r>
          </a:p>
        </p:txBody>
      </p:sp>
      <p:sp>
        <p:nvSpPr>
          <p:cNvPr id="10" name="TextBox 9">
            <a:extLst>
              <a:ext uri="{FF2B5EF4-FFF2-40B4-BE49-F238E27FC236}">
                <a16:creationId xmlns:a16="http://schemas.microsoft.com/office/drawing/2014/main" id="{323AB01A-959C-74E9-1964-98DD8F3274FB}"/>
              </a:ext>
            </a:extLst>
          </p:cNvPr>
          <p:cNvSpPr txBox="1"/>
          <p:nvPr/>
        </p:nvSpPr>
        <p:spPr>
          <a:xfrm>
            <a:off x="5112349" y="4005064"/>
            <a:ext cx="2278957" cy="369332"/>
          </a:xfrm>
          <a:prstGeom prst="rect">
            <a:avLst/>
          </a:prstGeom>
          <a:noFill/>
        </p:spPr>
        <p:txBody>
          <a:bodyPr wrap="none" rtlCol="0">
            <a:spAutoFit/>
          </a:bodyPr>
          <a:lstStyle/>
          <a:p>
            <a:r>
              <a:rPr lang="en-US" dirty="0"/>
              <a:t>H</a:t>
            </a:r>
            <a:r>
              <a:rPr lang="en-TW" dirty="0"/>
              <a:t>eat conducting pipes</a:t>
            </a:r>
          </a:p>
        </p:txBody>
      </p:sp>
      <p:sp>
        <p:nvSpPr>
          <p:cNvPr id="11" name="TextBox 10">
            <a:extLst>
              <a:ext uri="{FF2B5EF4-FFF2-40B4-BE49-F238E27FC236}">
                <a16:creationId xmlns:a16="http://schemas.microsoft.com/office/drawing/2014/main" id="{D8CDA5C9-57DD-143B-F701-B0F8D901F3CF}"/>
              </a:ext>
            </a:extLst>
          </p:cNvPr>
          <p:cNvSpPr txBox="1"/>
          <p:nvPr/>
        </p:nvSpPr>
        <p:spPr>
          <a:xfrm>
            <a:off x="3555503" y="6142615"/>
            <a:ext cx="489749" cy="369332"/>
          </a:xfrm>
          <a:prstGeom prst="rect">
            <a:avLst/>
          </a:prstGeom>
          <a:noFill/>
        </p:spPr>
        <p:txBody>
          <a:bodyPr wrap="none" rtlCol="0">
            <a:spAutoFit/>
          </a:bodyPr>
          <a:lstStyle/>
          <a:p>
            <a:r>
              <a:rPr lang="en-TW" dirty="0"/>
              <a:t>gas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壓力</a:t>
            </a:r>
            <a:r>
              <a:rPr lang="en-US" altLang="zh-TW" dirty="0"/>
              <a:t>pressure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70000" lnSpcReduction="20000"/>
              </a:bodyPr>
              <a:lstStyle/>
              <a:p>
                <a:r>
                  <a:rPr lang="zh-TW" altLang="en-US" dirty="0"/>
                  <a:t>地球好像浸在一個「空氣海」中，大氣總量 </a:t>
                </a:r>
                <a:r>
                  <a:rPr lang="en-US" altLang="zh-TW" dirty="0"/>
                  <a:t>99% </a:t>
                </a:r>
                <a:r>
                  <a:rPr lang="zh-TW" altLang="en-US" dirty="0"/>
                  <a:t>分布在離地表 </a:t>
                </a:r>
                <a:r>
                  <a:rPr lang="en-US" altLang="zh-TW" dirty="0"/>
                  <a:t>33 </a:t>
                </a:r>
                <a:r>
                  <a:rPr lang="zh-TW" altLang="en-US" dirty="0"/>
                  <a:t>公里</a:t>
                </a:r>
                <a:r>
                  <a:rPr lang="en-US" altLang="zh-TW" dirty="0"/>
                  <a:t>(20 </a:t>
                </a:r>
                <a:r>
                  <a:rPr lang="zh-TW" altLang="en-US" dirty="0"/>
                  <a:t>英里</a:t>
                </a:r>
                <a:r>
                  <a:rPr lang="en-US" altLang="zh-TW" dirty="0"/>
                  <a:t>) </a:t>
                </a:r>
                <a:r>
                  <a:rPr lang="zh-TW" altLang="en-US" dirty="0"/>
                  <a:t>以下的區域。</a:t>
                </a:r>
                <a:endParaRPr lang="en-US" altLang="zh-TW" dirty="0"/>
              </a:p>
              <a:p>
                <a:r>
                  <a:rPr lang="zh-TW" altLang="en-US" dirty="0">
                    <a:solidFill>
                      <a:schemeClr val="accent3"/>
                    </a:solidFill>
                  </a:rPr>
                  <a:t>壓力</a:t>
                </a:r>
                <a:r>
                  <a:rPr lang="zh-TW" altLang="en-US" dirty="0"/>
                  <a:t> </a:t>
                </a:r>
                <a:r>
                  <a:rPr lang="en-US" altLang="zh-TW" dirty="0"/>
                  <a:t>(pressure) </a:t>
                </a:r>
                <a:r>
                  <a:rPr lang="zh-TW" altLang="en-US" dirty="0"/>
                  <a:t>的定義是施加在單位面積上的力：</a:t>
                </a:r>
                <a:endParaRPr lang="en-US" altLang="zh-TW" dirty="0"/>
              </a:p>
              <a:p>
                <a:endParaRPr lang="en-US" altLang="zh-TW" dirty="0"/>
              </a:p>
              <a:p>
                <a:endParaRPr lang="en-US" altLang="zh-TW" dirty="0"/>
              </a:p>
              <a:p>
                <a:endParaRPr lang="en-US" altLang="zh-TW" dirty="0"/>
              </a:p>
              <a:p>
                <a:endParaRPr lang="en-US" altLang="zh-TW" dirty="0"/>
              </a:p>
              <a:p>
                <a:r>
                  <a:rPr lang="zh-TW" altLang="en-US" dirty="0"/>
                  <a:t>壓力之英制單位為磅</a:t>
                </a:r>
                <a:r>
                  <a:rPr lang="en-US" altLang="zh-TW" dirty="0"/>
                  <a:t>/</a:t>
                </a:r>
                <a:r>
                  <a:rPr lang="zh-TW" altLang="en-US" dirty="0"/>
                  <a:t>平方英寸 </a:t>
                </a:r>
                <a:r>
                  <a:rPr lang="en-US" altLang="zh-TW" dirty="0"/>
                  <a:t>(psi)</a:t>
                </a:r>
                <a:r>
                  <a:rPr lang="zh-TW" altLang="en-US" dirty="0"/>
                  <a:t>，而公制單位是牛頓</a:t>
                </a:r>
                <a:r>
                  <a:rPr lang="en-US" altLang="zh-TW" dirty="0"/>
                  <a:t>/</a:t>
                </a:r>
                <a:r>
                  <a:rPr lang="zh-TW" altLang="en-US" dirty="0"/>
                  <a:t>平方公尺，或稱巴斯卡 </a:t>
                </a:r>
                <a:r>
                  <a:rPr lang="en-US" altLang="zh-TW" dirty="0"/>
                  <a:t>(Pa)</a:t>
                </a:r>
                <a:r>
                  <a:rPr lang="zh-TW" altLang="en-US" dirty="0"/>
                  <a:t>。</a:t>
                </a:r>
                <a:endParaRPr lang="en-US" altLang="zh-TW" dirty="0"/>
              </a:p>
              <a:p>
                <a:endParaRPr lang="en-US" altLang="zh-TW" dirty="0"/>
              </a:p>
              <a:p>
                <a:r>
                  <a:rPr lang="en-US" altLang="zh-TW" dirty="0"/>
                  <a:t>The Earth appears to be immersed in an "ocean of air," with 99% of the atmosphere located below 33 kilometers (20 miles) above the surface.</a:t>
                </a:r>
              </a:p>
              <a:p>
                <a:r>
                  <a:rPr lang="en-US" altLang="zh-TW" dirty="0"/>
                  <a:t>Pressure is defined as the force exerted per unit area:</a:t>
                </a:r>
              </a:p>
              <a:p>
                <a:pPr lvl="8"/>
                <a:r>
                  <a:rPr lang="en-US" altLang="zh-TW" sz="2300" b="0" dirty="0"/>
                  <a:t>                                         </a:t>
                </a:r>
                <a14:m>
                  <m:oMath xmlns:m="http://schemas.openxmlformats.org/officeDocument/2006/math">
                    <m:r>
                      <a:rPr lang="en-US" altLang="zh-TW" sz="2300" b="0" i="1" smtClean="0">
                        <a:latin typeface="Cambria Math" panose="02040503050406030204" pitchFamily="18" charset="0"/>
                      </a:rPr>
                      <m:t>𝑃𝑟𝑒𝑠𝑠𝑢𝑟𝑒</m:t>
                    </m:r>
                    <m:r>
                      <a:rPr lang="en-US" altLang="zh-TW" sz="2300" b="0" i="1" smtClean="0">
                        <a:latin typeface="Cambria Math" panose="02040503050406030204" pitchFamily="18" charset="0"/>
                      </a:rPr>
                      <m:t>= </m:t>
                    </m:r>
                    <m:f>
                      <m:fPr>
                        <m:ctrlPr>
                          <a:rPr lang="en-US" altLang="zh-TW" sz="2300" b="0" i="1" smtClean="0">
                            <a:latin typeface="Cambria Math" panose="02040503050406030204" pitchFamily="18" charset="0"/>
                          </a:rPr>
                        </m:ctrlPr>
                      </m:fPr>
                      <m:num>
                        <m:r>
                          <a:rPr lang="en-US" altLang="zh-TW" sz="2300" b="0" i="1" smtClean="0">
                            <a:latin typeface="Cambria Math" panose="02040503050406030204" pitchFamily="18" charset="0"/>
                          </a:rPr>
                          <m:t>𝐹𝑜𝑟𝑐𝑒</m:t>
                        </m:r>
                      </m:num>
                      <m:den>
                        <m:r>
                          <a:rPr lang="en-US" altLang="zh-TW" sz="2300" b="0" i="1" smtClean="0">
                            <a:latin typeface="Cambria Math" panose="02040503050406030204" pitchFamily="18" charset="0"/>
                          </a:rPr>
                          <m:t>𝐴𝑟𝑒𝑎</m:t>
                        </m:r>
                      </m:den>
                    </m:f>
                  </m:oMath>
                </a14:m>
                <a:endParaRPr lang="en-US" altLang="zh-TW" sz="2300" dirty="0"/>
              </a:p>
              <a:p>
                <a:r>
                  <a:rPr lang="en-US" altLang="zh-TW" dirty="0"/>
                  <a:t>The imperial unit of pressure is pounds per square inch (psi), while the metric unit is newtons per square meter, or Pascal (Pa).</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923"/>
                </a:stretch>
              </a:blipFill>
            </p:spPr>
            <p:txBody>
              <a:bodyPr/>
              <a:lstStyle/>
              <a:p>
                <a:r>
                  <a:rPr lang="en-TW">
                    <a:noFill/>
                  </a:rPr>
                  <a:t> </a:t>
                </a:r>
              </a:p>
            </p:txBody>
          </p:sp>
        </mc:Fallback>
      </mc:AlternateContent>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pic>
        <p:nvPicPr>
          <p:cNvPr id="2050" name="Picture 2"/>
          <p:cNvPicPr>
            <a:picLocks noChangeAspect="1" noChangeArrowheads="1"/>
          </p:cNvPicPr>
          <p:nvPr/>
        </p:nvPicPr>
        <p:blipFill>
          <a:blip r:embed="rId3" cstate="print"/>
          <a:srcRect b="1848"/>
          <a:stretch>
            <a:fillRect/>
          </a:stretch>
        </p:blipFill>
        <p:spPr bwMode="auto">
          <a:xfrm>
            <a:off x="3491880" y="1844824"/>
            <a:ext cx="2418454" cy="116462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340768"/>
            <a:ext cx="8229600" cy="428548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681F779F-0DCC-AF20-7880-8D02AA7AFB31}"/>
              </a:ext>
            </a:extLst>
          </p:cNvPr>
          <p:cNvSpPr txBox="1"/>
          <p:nvPr/>
        </p:nvSpPr>
        <p:spPr>
          <a:xfrm>
            <a:off x="457200" y="1231748"/>
            <a:ext cx="1841658" cy="1200329"/>
          </a:xfrm>
          <a:prstGeom prst="rect">
            <a:avLst/>
          </a:prstGeom>
          <a:noFill/>
        </p:spPr>
        <p:txBody>
          <a:bodyPr wrap="none" rtlCol="0">
            <a:spAutoFit/>
          </a:bodyPr>
          <a:lstStyle/>
          <a:p>
            <a:r>
              <a:rPr lang="en-TW" dirty="0"/>
              <a:t>A 4 inch diameter</a:t>
            </a:r>
          </a:p>
          <a:p>
            <a:r>
              <a:rPr lang="en-TW" dirty="0"/>
              <a:t>suction plate</a:t>
            </a:r>
          </a:p>
          <a:p>
            <a:endParaRPr lang="en-TW" dirty="0"/>
          </a:p>
          <a:p>
            <a:r>
              <a:rPr lang="en-TW" dirty="0"/>
              <a:t>~185 lb force</a:t>
            </a:r>
          </a:p>
        </p:txBody>
      </p:sp>
      <p:sp>
        <p:nvSpPr>
          <p:cNvPr id="4" name="TextBox 3">
            <a:extLst>
              <a:ext uri="{FF2B5EF4-FFF2-40B4-BE49-F238E27FC236}">
                <a16:creationId xmlns:a16="http://schemas.microsoft.com/office/drawing/2014/main" id="{E597D265-093A-DC2E-AC8B-016C40E4F540}"/>
              </a:ext>
            </a:extLst>
          </p:cNvPr>
          <p:cNvSpPr txBox="1"/>
          <p:nvPr/>
        </p:nvSpPr>
        <p:spPr>
          <a:xfrm>
            <a:off x="3995936" y="1628800"/>
            <a:ext cx="1719702" cy="646331"/>
          </a:xfrm>
          <a:prstGeom prst="rect">
            <a:avLst/>
          </a:prstGeom>
          <a:noFill/>
        </p:spPr>
        <p:txBody>
          <a:bodyPr wrap="none" rtlCol="0">
            <a:spAutoFit/>
          </a:bodyPr>
          <a:lstStyle/>
          <a:p>
            <a:r>
              <a:rPr lang="en-TW" dirty="0"/>
              <a:t>Overturned cup </a:t>
            </a:r>
          </a:p>
          <a:p>
            <a:r>
              <a:rPr lang="en-TW" dirty="0"/>
              <a:t>with paper cap</a:t>
            </a:r>
          </a:p>
        </p:txBody>
      </p:sp>
      <p:sp>
        <p:nvSpPr>
          <p:cNvPr id="6" name="TextBox 5">
            <a:extLst>
              <a:ext uri="{FF2B5EF4-FFF2-40B4-BE49-F238E27FC236}">
                <a16:creationId xmlns:a16="http://schemas.microsoft.com/office/drawing/2014/main" id="{232AD74F-A60E-3D82-B8F1-255CCA3A2ECD}"/>
              </a:ext>
            </a:extLst>
          </p:cNvPr>
          <p:cNvSpPr txBox="1"/>
          <p:nvPr/>
        </p:nvSpPr>
        <p:spPr>
          <a:xfrm>
            <a:off x="6625992" y="3429000"/>
            <a:ext cx="2169889" cy="369332"/>
          </a:xfrm>
          <a:prstGeom prst="rect">
            <a:avLst/>
          </a:prstGeom>
          <a:noFill/>
        </p:spPr>
        <p:txBody>
          <a:bodyPr wrap="none" rtlCol="0">
            <a:spAutoFit/>
          </a:bodyPr>
          <a:lstStyle/>
          <a:p>
            <a:r>
              <a:rPr lang="en-US" dirty="0"/>
              <a:t>D</a:t>
            </a:r>
            <a:r>
              <a:rPr lang="en-TW" dirty="0"/>
              <a:t>rinking with a straw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484784"/>
            <a:ext cx="8229600" cy="32006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484784"/>
            <a:ext cx="8229600" cy="32006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
        <p:nvSpPr>
          <p:cNvPr id="3" name="TextBox 2">
            <a:extLst>
              <a:ext uri="{FF2B5EF4-FFF2-40B4-BE49-F238E27FC236}">
                <a16:creationId xmlns:a16="http://schemas.microsoft.com/office/drawing/2014/main" id="{8E359529-DE9F-1741-F6BA-7C1F9824DA15}"/>
              </a:ext>
            </a:extLst>
          </p:cNvPr>
          <p:cNvSpPr txBox="1"/>
          <p:nvPr/>
        </p:nvSpPr>
        <p:spPr>
          <a:xfrm>
            <a:off x="457200" y="1844824"/>
            <a:ext cx="7968912" cy="1200329"/>
          </a:xfrm>
          <a:prstGeom prst="rect">
            <a:avLst/>
          </a:prstGeom>
          <a:solidFill>
            <a:schemeClr val="bg1"/>
          </a:solidFill>
        </p:spPr>
        <p:txBody>
          <a:bodyPr wrap="square" rtlCol="0">
            <a:spAutoFit/>
          </a:bodyPr>
          <a:lstStyle/>
          <a:p>
            <a:r>
              <a:rPr lang="en-TW" dirty="0"/>
              <a:t>A five year old child weights 48 lb, wears size 1 shoes which have a bottom area of 16 inch squared. An adult weighing 160 lb, wears size 10 shoes with area 42 inch squared. Compare their pressures on the ground.</a:t>
            </a:r>
          </a:p>
          <a:p>
            <a:endParaRPr lang="en-TW" dirty="0"/>
          </a:p>
        </p:txBody>
      </p:sp>
      <p:sp>
        <p:nvSpPr>
          <p:cNvPr id="4" name="TextBox 3">
            <a:extLst>
              <a:ext uri="{FF2B5EF4-FFF2-40B4-BE49-F238E27FC236}">
                <a16:creationId xmlns:a16="http://schemas.microsoft.com/office/drawing/2014/main" id="{EB1A0B7F-A872-1F81-F75A-78AB441EAF91}"/>
              </a:ext>
            </a:extLst>
          </p:cNvPr>
          <p:cNvSpPr txBox="1"/>
          <p:nvPr/>
        </p:nvSpPr>
        <p:spPr>
          <a:xfrm>
            <a:off x="1406769" y="4797083"/>
            <a:ext cx="6194966" cy="646331"/>
          </a:xfrm>
          <a:prstGeom prst="rect">
            <a:avLst/>
          </a:prstGeom>
          <a:noFill/>
        </p:spPr>
        <p:txBody>
          <a:bodyPr wrap="none" rtlCol="0">
            <a:spAutoFit/>
          </a:bodyPr>
          <a:lstStyle/>
          <a:p>
            <a:r>
              <a:rPr lang="en-TW" dirty="0"/>
              <a:t>The child exerts 48 lb/(2 * 16 in</a:t>
            </a:r>
            <a:r>
              <a:rPr lang="en-TW" baseline="30000" dirty="0"/>
              <a:t>2</a:t>
            </a:r>
            <a:r>
              <a:rPr lang="en-TW" dirty="0"/>
              <a:t>) = 1.5 psi.</a:t>
            </a:r>
          </a:p>
          <a:p>
            <a:r>
              <a:rPr lang="en-TW" dirty="0"/>
              <a:t>The adult exerts 160 lb/(2 * 42 in</a:t>
            </a:r>
            <a:r>
              <a:rPr lang="en-TW" baseline="30000" dirty="0"/>
              <a:t>2</a:t>
            </a:r>
            <a:r>
              <a:rPr lang="en-TW" dirty="0"/>
              <a:t>) = 1.9 psi, for a 27% increase. </a:t>
            </a:r>
          </a:p>
        </p:txBody>
      </p:sp>
    </p:spTree>
    <p:extLst>
      <p:ext uri="{BB962C8B-B14F-4D97-AF65-F5344CB8AC3E}">
        <p14:creationId xmlns:p14="http://schemas.microsoft.com/office/powerpoint/2010/main" val="12030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463</TotalTime>
  <Words>4723</Words>
  <Application>Microsoft Macintosh PowerPoint</Application>
  <PresentationFormat>On-screen Show (4:3)</PresentationFormat>
  <Paragraphs>382</Paragraphs>
  <Slides>58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 Math</vt:lpstr>
      <vt:lpstr>Times New Roman</vt:lpstr>
      <vt:lpstr>永續課程講義範本1</vt:lpstr>
      <vt:lpstr>溫室效應及汙染來源 Greenhouse effect and sources of pollution</vt:lpstr>
      <vt:lpstr>簡介</vt:lpstr>
      <vt:lpstr>introduction</vt:lpstr>
      <vt:lpstr>大氣的特性及運行 Characteristics and operation of the atmosphere</vt:lpstr>
      <vt:lpstr>PowerPoint Presentation</vt:lpstr>
      <vt:lpstr>壓力pressure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浮力與液體溫度變化</vt:lpstr>
      <vt:lpstr>Buoyancy and liquid temperature changes</vt:lpstr>
      <vt:lpstr>想像一下自己是漂浮在海上 Imagine yourself floating on the Sea</vt:lpstr>
      <vt:lpstr>Inversion Layer</vt:lpstr>
      <vt:lpstr>空氣污染物的自然散布；溫度逆向變化</vt:lpstr>
      <vt:lpstr>Natural dispersion of air pollutants; reverse temperature changes</vt:lpstr>
      <vt:lpstr>PowerPoint Presentation</vt:lpstr>
      <vt:lpstr>空氣污染物及其來源 Air pollutants and their sources</vt:lpstr>
      <vt:lpstr>某現代化燃煤電廠實施空中煙囪監控 以偵測排放情形。A modern coal-fired power plant implements aerial stack monitoring to detect emissions.</vt:lpstr>
      <vt:lpstr>PowerPoint Presentation</vt:lpstr>
      <vt:lpstr>PowerPoint Presentation</vt:lpstr>
      <vt:lpstr>PowerPoint Presentation</vt:lpstr>
      <vt:lpstr>PowerPoint Presentation</vt:lpstr>
      <vt:lpstr>1991 年科威特發生油井大火。 1991 Oil well fire in Kuwait.</vt:lpstr>
      <vt:lpstr>PowerPoint Presentation</vt:lpstr>
      <vt:lpstr>懸浮微粒suspended particulates</vt:lpstr>
      <vt:lpstr>PowerPoint Presentation</vt:lpstr>
      <vt:lpstr>發展中國家的空氣污染分布及比較。 Air pollution distribution and comparison in developing countries.</vt:lpstr>
      <vt:lpstr>PowerPoint Presentation</vt:lpstr>
      <vt:lpstr>PowerPoint Presentation</vt:lpstr>
      <vt:lpstr>碳氫化合物或揮發性有機化合物 Hydrocarbons or volatile organic compounds</vt:lpstr>
      <vt:lpstr>氮氧化物、光化霧與臭氧 Nitrogen oxides, actinic fog and ozone</vt:lpstr>
      <vt:lpstr>PowerPoint Presentation</vt:lpstr>
      <vt:lpstr>在美國加州洛杉磯盆地某日 NOx 及臭氧濃度於不同時段之變化情形。 Changes in NOx and ozone concentrations at different times on a certain day in the Los Angeles Basin, California, USA.</vt:lpstr>
      <vt:lpstr>酸雨acid rain</vt:lpstr>
      <vt:lpstr>歐洲地區因酸雨所造成之森林破壞的景觀。 Landscapes of forest destruction caused by acid rain in Europe.</vt:lpstr>
      <vt:lpstr>PowerPoint Presentation</vt:lpstr>
      <vt:lpstr>PowerPoint Presentation</vt:lpstr>
      <vt:lpstr>PowerPoint Presentation</vt:lpstr>
      <vt:lpstr>PowerPoint Presentation</vt:lpstr>
      <vt:lpstr>室內空氣污染indoor air pollution</vt:lpstr>
      <vt:lpstr>空氣品質標準air quality standards</vt:lpstr>
      <vt:lpstr>PowerPoint Presentation</vt:lpstr>
      <vt:lpstr>PowerPoint Presentation</vt:lpstr>
      <vt:lpstr>PowerPoint Presentation</vt:lpstr>
      <vt:lpstr>汽車排放控制裝置Automobile emission control device</vt:lpstr>
      <vt:lpstr>汽車尾氣排放控制 Automobile exhaust emission control</vt:lpstr>
      <vt:lpstr>1964 年啟用的日本子彈列車 (背景是富士山)，其速度可以超過 500 公里/小時。 Japan's bullet train, launched in 1964 (with Mount Fuji in the background), can reach speeds in excess of 500 km/h.</vt:lpstr>
      <vt:lpstr>固定源之空氣污染控制系統 Stationary source air pollution control system</vt:lpstr>
      <vt:lpstr>PowerPoint Presentation</vt:lpstr>
      <vt:lpstr>慣性式或氣旋式的收集器。當氣體進行圓周運動時，較重的粒子碰撞收集器壁後會掉落到底部，收集後將集中處理。 Inertial or cyclonic collector. When the gas moves in a circular motion, the heavier particles will fall to the bottom after colliding with the collector wall, and will be concentrated for processing after collection.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6-1空氣污染及能量運用(52)</dc:title>
  <dc:creator>FHTLAB</dc:creator>
  <cp:lastModifiedBy>da yoda</cp:lastModifiedBy>
  <cp:revision>13</cp:revision>
  <dcterms:created xsi:type="dcterms:W3CDTF">2013-01-30T07:10:47Z</dcterms:created>
  <dcterms:modified xsi:type="dcterms:W3CDTF">2024-02-13T05:57:15Z</dcterms:modified>
</cp:coreProperties>
</file>