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Lst>
  <p:notesMasterIdLst>
    <p:notesMasterId r:id="rId43"/>
  </p:notesMasterIdLst>
  <p:sldIdLst>
    <p:sldId id="316" r:id="rId2"/>
    <p:sldId id="356" r:id="rId3"/>
    <p:sldId id="357" r:id="rId4"/>
    <p:sldId id="358" r:id="rId5"/>
    <p:sldId id="388" r:id="rId6"/>
    <p:sldId id="359" r:id="rId7"/>
    <p:sldId id="360" r:id="rId8"/>
    <p:sldId id="361" r:id="rId9"/>
    <p:sldId id="362" r:id="rId10"/>
    <p:sldId id="363" r:id="rId11"/>
    <p:sldId id="389" r:id="rId12"/>
    <p:sldId id="364" r:id="rId13"/>
    <p:sldId id="365" r:id="rId14"/>
    <p:sldId id="390" r:id="rId15"/>
    <p:sldId id="366" r:id="rId16"/>
    <p:sldId id="367" r:id="rId17"/>
    <p:sldId id="368" r:id="rId18"/>
    <p:sldId id="369" r:id="rId19"/>
    <p:sldId id="370" r:id="rId20"/>
    <p:sldId id="372" r:id="rId21"/>
    <p:sldId id="391" r:id="rId22"/>
    <p:sldId id="373" r:id="rId23"/>
    <p:sldId id="392" r:id="rId24"/>
    <p:sldId id="375" r:id="rId25"/>
    <p:sldId id="376" r:id="rId26"/>
    <p:sldId id="377" r:id="rId27"/>
    <p:sldId id="378" r:id="rId28"/>
    <p:sldId id="379" r:id="rId29"/>
    <p:sldId id="393" r:id="rId30"/>
    <p:sldId id="380" r:id="rId31"/>
    <p:sldId id="381" r:id="rId32"/>
    <p:sldId id="382" r:id="rId33"/>
    <p:sldId id="394" r:id="rId34"/>
    <p:sldId id="383" r:id="rId35"/>
    <p:sldId id="384" r:id="rId36"/>
    <p:sldId id="396" r:id="rId37"/>
    <p:sldId id="385" r:id="rId38"/>
    <p:sldId id="397" r:id="rId39"/>
    <p:sldId id="386" r:id="rId40"/>
    <p:sldId id="398" r:id="rId41"/>
    <p:sldId id="387" r:id="rId4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47" autoAdjust="0"/>
    <p:restoredTop sz="94640"/>
  </p:normalViewPr>
  <p:slideViewPr>
    <p:cSldViewPr>
      <p:cViewPr varScale="1">
        <p:scale>
          <a:sx n="92" d="100"/>
          <a:sy n="92" d="100"/>
        </p:scale>
        <p:origin x="176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8CDAD-22D9-4EEE-A376-85B8E6C7D87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zh-TW" altLang="en-US"/>
        </a:p>
      </dgm:t>
    </dgm:pt>
    <dgm:pt modelId="{E5A8519C-4D82-477F-8130-312F6394B98E}">
      <dgm:prSet phldrT="[文字]"/>
      <dgm:spPr/>
      <dgm:t>
        <a:bodyPr/>
        <a:lstStyle/>
        <a:p>
          <a:r>
            <a:rPr lang="zh-TW" altLang="en-US"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經濟</a:t>
          </a:r>
          <a:br>
            <a:rPr lang="en-US" altLang="zh-TW"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(Economy)</a:t>
          </a:r>
          <a:endParaRPr lang="zh-TW" altLang="en-US"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376D24A0-007C-45C9-B997-9F46C25D73F6}" type="parTrans" cxnId="{4C0FE6DA-A2D2-4931-AA04-5A11E3DF19FA}">
      <dgm:prSet/>
      <dgm:spPr/>
      <dgm:t>
        <a:bodyPr/>
        <a:lstStyle/>
        <a:p>
          <a:endParaRPr lang="zh-TW" altLang="en-US"/>
        </a:p>
      </dgm:t>
    </dgm:pt>
    <dgm:pt modelId="{8DD0DF0D-003F-4D93-A22F-7A8281E7A4A9}" type="sibTrans" cxnId="{4C0FE6DA-A2D2-4931-AA04-5A11E3DF19FA}">
      <dgm:prSet/>
      <dgm:spPr/>
      <dgm:t>
        <a:bodyPr/>
        <a:lstStyle/>
        <a:p>
          <a:endParaRPr lang="zh-TW" altLang="en-US"/>
        </a:p>
      </dgm:t>
    </dgm:pt>
    <dgm:pt modelId="{AABF1567-FAA4-4E41-83DA-785502C65D6F}">
      <dgm:prSet phldrT="[文字]"/>
      <dgm:spPr/>
      <dgm:t>
        <a:bodyPr/>
        <a:lstStyle/>
        <a:p>
          <a:r>
            <a:rPr lang="zh-TW" altLang="en-US"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環境</a:t>
          </a:r>
          <a:endParaRPr lang="en-US" altLang="zh-TW"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(Environment)</a:t>
          </a:r>
          <a:endParaRPr lang="zh-TW" altLang="en-US"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541BB26D-7FB2-4FC4-9A4F-70C76D8DF36A}" type="parTrans" cxnId="{FE598B6A-EA33-4A03-8B94-A5B2806D31F8}">
      <dgm:prSet/>
      <dgm:spPr/>
      <dgm:t>
        <a:bodyPr/>
        <a:lstStyle/>
        <a:p>
          <a:endParaRPr lang="zh-TW" altLang="en-US"/>
        </a:p>
      </dgm:t>
    </dgm:pt>
    <dgm:pt modelId="{5FC49E83-D430-49B7-B260-A178321DFDC3}" type="sibTrans" cxnId="{FE598B6A-EA33-4A03-8B94-A5B2806D31F8}">
      <dgm:prSet/>
      <dgm:spPr/>
      <dgm:t>
        <a:bodyPr/>
        <a:lstStyle/>
        <a:p>
          <a:endParaRPr lang="zh-TW" altLang="en-US"/>
        </a:p>
      </dgm:t>
    </dgm:pt>
    <dgm:pt modelId="{1E72599B-8F5E-49C1-BDF4-0FAC982523A3}">
      <dgm:prSet phldrT="[文字]"/>
      <dgm:spPr/>
      <dgm:t>
        <a:bodyPr/>
        <a:lstStyle/>
        <a:p>
          <a:r>
            <a:rPr lang="zh-TW" altLang="en-US"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能源</a:t>
          </a:r>
          <a:endParaRPr lang="en-US" altLang="zh-TW"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(Energy)</a:t>
          </a:r>
          <a:endParaRPr lang="zh-TW" altLang="en-US"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C96DE4A4-D5F3-493F-8ABF-19658E2E6913}" type="parTrans" cxnId="{0609D689-CE61-4E27-B973-4E5FE07DB506}">
      <dgm:prSet/>
      <dgm:spPr/>
      <dgm:t>
        <a:bodyPr/>
        <a:lstStyle/>
        <a:p>
          <a:endParaRPr lang="zh-TW" altLang="en-US"/>
        </a:p>
      </dgm:t>
    </dgm:pt>
    <dgm:pt modelId="{F57B87D6-BD5B-4D79-BB5E-19AFBA898AC7}" type="sibTrans" cxnId="{0609D689-CE61-4E27-B973-4E5FE07DB506}">
      <dgm:prSet/>
      <dgm:spPr/>
      <dgm:t>
        <a:bodyPr/>
        <a:lstStyle/>
        <a:p>
          <a:endParaRPr lang="zh-TW" altLang="en-US"/>
        </a:p>
      </dgm:t>
    </dgm:pt>
    <dgm:pt modelId="{09B9F02F-5458-4218-9CC1-E5DD2F32551F}" type="pres">
      <dgm:prSet presAssocID="{E038CDAD-22D9-4EEE-A376-85B8E6C7D876}" presName="Name0" presStyleCnt="0">
        <dgm:presLayoutVars>
          <dgm:dir/>
          <dgm:resizeHandles val="exact"/>
        </dgm:presLayoutVars>
      </dgm:prSet>
      <dgm:spPr/>
    </dgm:pt>
    <dgm:pt modelId="{09086237-D338-4D53-AAB1-DCD702560437}" type="pres">
      <dgm:prSet presAssocID="{E5A8519C-4D82-477F-8130-312F6394B98E}" presName="node" presStyleLbl="node1" presStyleIdx="0" presStyleCnt="3">
        <dgm:presLayoutVars>
          <dgm:bulletEnabled val="1"/>
        </dgm:presLayoutVars>
      </dgm:prSet>
      <dgm:spPr/>
    </dgm:pt>
    <dgm:pt modelId="{28A86FAA-804A-4C28-BC12-05FB8771FD92}" type="pres">
      <dgm:prSet presAssocID="{8DD0DF0D-003F-4D93-A22F-7A8281E7A4A9}" presName="sibTrans" presStyleLbl="sibTrans2D1" presStyleIdx="0" presStyleCnt="3" custLinFactNeighborX="50404" custLinFactNeighborY="-59017"/>
      <dgm:spPr/>
    </dgm:pt>
    <dgm:pt modelId="{BB63E7E4-3B70-463F-81C1-C62B0A63D4EF}" type="pres">
      <dgm:prSet presAssocID="{8DD0DF0D-003F-4D93-A22F-7A8281E7A4A9}" presName="connectorText" presStyleLbl="sibTrans2D1" presStyleIdx="0" presStyleCnt="3"/>
      <dgm:spPr/>
    </dgm:pt>
    <dgm:pt modelId="{D33C4616-C3A5-4545-BB47-3CBCD3056A32}" type="pres">
      <dgm:prSet presAssocID="{AABF1567-FAA4-4E41-83DA-785502C65D6F}" presName="node" presStyleLbl="node1" presStyleIdx="1" presStyleCnt="3" custRadScaleRad="104852" custRadScaleInc="-26414">
        <dgm:presLayoutVars>
          <dgm:bulletEnabled val="1"/>
        </dgm:presLayoutVars>
      </dgm:prSet>
      <dgm:spPr/>
    </dgm:pt>
    <dgm:pt modelId="{5B256664-EB5A-4027-B787-448D32602E06}" type="pres">
      <dgm:prSet presAssocID="{5FC49E83-D430-49B7-B260-A178321DFDC3}" presName="sibTrans" presStyleLbl="sibTrans2D1" presStyleIdx="1" presStyleCnt="3"/>
      <dgm:spPr/>
    </dgm:pt>
    <dgm:pt modelId="{AD9D978A-1A60-4FB7-88AA-B31D076858C5}" type="pres">
      <dgm:prSet presAssocID="{5FC49E83-D430-49B7-B260-A178321DFDC3}" presName="connectorText" presStyleLbl="sibTrans2D1" presStyleIdx="1" presStyleCnt="3"/>
      <dgm:spPr/>
    </dgm:pt>
    <dgm:pt modelId="{EE82F8E1-EF29-4702-8843-B612152F8245}" type="pres">
      <dgm:prSet presAssocID="{1E72599B-8F5E-49C1-BDF4-0FAC982523A3}" presName="node" presStyleLbl="node1" presStyleIdx="2" presStyleCnt="3" custRadScaleRad="101560" custRadScaleInc="25632">
        <dgm:presLayoutVars>
          <dgm:bulletEnabled val="1"/>
        </dgm:presLayoutVars>
      </dgm:prSet>
      <dgm:spPr/>
    </dgm:pt>
    <dgm:pt modelId="{567C3016-D47B-4C72-A4A2-C9559B448A59}" type="pres">
      <dgm:prSet presAssocID="{F57B87D6-BD5B-4D79-BB5E-19AFBA898AC7}" presName="sibTrans" presStyleLbl="sibTrans2D1" presStyleIdx="2" presStyleCnt="3" custLinFactNeighborX="-48532" custLinFactNeighborY="-65415"/>
      <dgm:spPr/>
    </dgm:pt>
    <dgm:pt modelId="{85FFD87F-2AF1-4DB5-830D-4CD79CE1075A}" type="pres">
      <dgm:prSet presAssocID="{F57B87D6-BD5B-4D79-BB5E-19AFBA898AC7}" presName="connectorText" presStyleLbl="sibTrans2D1" presStyleIdx="2" presStyleCnt="3"/>
      <dgm:spPr/>
    </dgm:pt>
  </dgm:ptLst>
  <dgm:cxnLst>
    <dgm:cxn modelId="{5ED90817-7E66-459D-9620-B13F500E4A97}" type="presOf" srcId="{8DD0DF0D-003F-4D93-A22F-7A8281E7A4A9}" destId="{BB63E7E4-3B70-463F-81C1-C62B0A63D4EF}" srcOrd="1" destOrd="0" presId="urn:microsoft.com/office/officeart/2005/8/layout/cycle7"/>
    <dgm:cxn modelId="{061C2430-A5A3-4D9B-B58A-A3E0C3740294}" type="presOf" srcId="{5FC49E83-D430-49B7-B260-A178321DFDC3}" destId="{AD9D978A-1A60-4FB7-88AA-B31D076858C5}" srcOrd="1" destOrd="0" presId="urn:microsoft.com/office/officeart/2005/8/layout/cycle7"/>
    <dgm:cxn modelId="{F116BD34-78B0-4D63-B76F-2F036A0A452F}" type="presOf" srcId="{5FC49E83-D430-49B7-B260-A178321DFDC3}" destId="{5B256664-EB5A-4027-B787-448D32602E06}" srcOrd="0" destOrd="0" presId="urn:microsoft.com/office/officeart/2005/8/layout/cycle7"/>
    <dgm:cxn modelId="{5C36D33B-98CC-4FCD-B91F-3B0A548C4E1F}" type="presOf" srcId="{E038CDAD-22D9-4EEE-A376-85B8E6C7D876}" destId="{09B9F02F-5458-4218-9CC1-E5DD2F32551F}" srcOrd="0" destOrd="0" presId="urn:microsoft.com/office/officeart/2005/8/layout/cycle7"/>
    <dgm:cxn modelId="{B7D38E69-71E7-46DB-B86C-5EAA486D6202}" type="presOf" srcId="{F57B87D6-BD5B-4D79-BB5E-19AFBA898AC7}" destId="{85FFD87F-2AF1-4DB5-830D-4CD79CE1075A}" srcOrd="1" destOrd="0" presId="urn:microsoft.com/office/officeart/2005/8/layout/cycle7"/>
    <dgm:cxn modelId="{FE598B6A-EA33-4A03-8B94-A5B2806D31F8}" srcId="{E038CDAD-22D9-4EEE-A376-85B8E6C7D876}" destId="{AABF1567-FAA4-4E41-83DA-785502C65D6F}" srcOrd="1" destOrd="0" parTransId="{541BB26D-7FB2-4FC4-9A4F-70C76D8DF36A}" sibTransId="{5FC49E83-D430-49B7-B260-A178321DFDC3}"/>
    <dgm:cxn modelId="{0609D689-CE61-4E27-B973-4E5FE07DB506}" srcId="{E038CDAD-22D9-4EEE-A376-85B8E6C7D876}" destId="{1E72599B-8F5E-49C1-BDF4-0FAC982523A3}" srcOrd="2" destOrd="0" parTransId="{C96DE4A4-D5F3-493F-8ABF-19658E2E6913}" sibTransId="{F57B87D6-BD5B-4D79-BB5E-19AFBA898AC7}"/>
    <dgm:cxn modelId="{B4705CB1-4707-4FC9-AF51-32D727D9AF1F}" type="presOf" srcId="{1E72599B-8F5E-49C1-BDF4-0FAC982523A3}" destId="{EE82F8E1-EF29-4702-8843-B612152F8245}" srcOrd="0" destOrd="0" presId="urn:microsoft.com/office/officeart/2005/8/layout/cycle7"/>
    <dgm:cxn modelId="{906BC5B4-0754-48E9-9B2E-20503BFAB9FB}" type="presOf" srcId="{E5A8519C-4D82-477F-8130-312F6394B98E}" destId="{09086237-D338-4D53-AAB1-DCD702560437}" srcOrd="0" destOrd="0" presId="urn:microsoft.com/office/officeart/2005/8/layout/cycle7"/>
    <dgm:cxn modelId="{61D32AD9-2F8A-44C3-AE4A-23B7AAB2618E}" type="presOf" srcId="{AABF1567-FAA4-4E41-83DA-785502C65D6F}" destId="{D33C4616-C3A5-4545-BB47-3CBCD3056A32}" srcOrd="0" destOrd="0" presId="urn:microsoft.com/office/officeart/2005/8/layout/cycle7"/>
    <dgm:cxn modelId="{4C0FE6DA-A2D2-4931-AA04-5A11E3DF19FA}" srcId="{E038CDAD-22D9-4EEE-A376-85B8E6C7D876}" destId="{E5A8519C-4D82-477F-8130-312F6394B98E}" srcOrd="0" destOrd="0" parTransId="{376D24A0-007C-45C9-B997-9F46C25D73F6}" sibTransId="{8DD0DF0D-003F-4D93-A22F-7A8281E7A4A9}"/>
    <dgm:cxn modelId="{3DD043E2-545F-44F3-93FC-E0DD94522964}" type="presOf" srcId="{F57B87D6-BD5B-4D79-BB5E-19AFBA898AC7}" destId="{567C3016-D47B-4C72-A4A2-C9559B448A59}" srcOrd="0" destOrd="0" presId="urn:microsoft.com/office/officeart/2005/8/layout/cycle7"/>
    <dgm:cxn modelId="{0AF74AF2-9C3A-4F99-95B4-3159C21CA41B}" type="presOf" srcId="{8DD0DF0D-003F-4D93-A22F-7A8281E7A4A9}" destId="{28A86FAA-804A-4C28-BC12-05FB8771FD92}" srcOrd="0" destOrd="0" presId="urn:microsoft.com/office/officeart/2005/8/layout/cycle7"/>
    <dgm:cxn modelId="{0589768D-682E-4377-8BAE-08F2E06597E5}" type="presParOf" srcId="{09B9F02F-5458-4218-9CC1-E5DD2F32551F}" destId="{09086237-D338-4D53-AAB1-DCD702560437}" srcOrd="0" destOrd="0" presId="urn:microsoft.com/office/officeart/2005/8/layout/cycle7"/>
    <dgm:cxn modelId="{9F370D28-1F86-45D6-A2E5-F23173FA2334}" type="presParOf" srcId="{09B9F02F-5458-4218-9CC1-E5DD2F32551F}" destId="{28A86FAA-804A-4C28-BC12-05FB8771FD92}" srcOrd="1" destOrd="0" presId="urn:microsoft.com/office/officeart/2005/8/layout/cycle7"/>
    <dgm:cxn modelId="{D3B62F5F-553B-454D-A408-610CA337E5BC}" type="presParOf" srcId="{28A86FAA-804A-4C28-BC12-05FB8771FD92}" destId="{BB63E7E4-3B70-463F-81C1-C62B0A63D4EF}" srcOrd="0" destOrd="0" presId="urn:microsoft.com/office/officeart/2005/8/layout/cycle7"/>
    <dgm:cxn modelId="{9C2DA01D-B582-4064-9134-D199C49D04A1}" type="presParOf" srcId="{09B9F02F-5458-4218-9CC1-E5DD2F32551F}" destId="{D33C4616-C3A5-4545-BB47-3CBCD3056A32}" srcOrd="2" destOrd="0" presId="urn:microsoft.com/office/officeart/2005/8/layout/cycle7"/>
    <dgm:cxn modelId="{DB89B1D6-F32C-4A69-926F-123204C4C0C5}" type="presParOf" srcId="{09B9F02F-5458-4218-9CC1-E5DD2F32551F}" destId="{5B256664-EB5A-4027-B787-448D32602E06}" srcOrd="3" destOrd="0" presId="urn:microsoft.com/office/officeart/2005/8/layout/cycle7"/>
    <dgm:cxn modelId="{CC24CAEA-B248-4605-8B74-2655CE39F1C2}" type="presParOf" srcId="{5B256664-EB5A-4027-B787-448D32602E06}" destId="{AD9D978A-1A60-4FB7-88AA-B31D076858C5}" srcOrd="0" destOrd="0" presId="urn:microsoft.com/office/officeart/2005/8/layout/cycle7"/>
    <dgm:cxn modelId="{A690BDEB-ACA6-4CF3-9489-D9F5BFD68D38}" type="presParOf" srcId="{09B9F02F-5458-4218-9CC1-E5DD2F32551F}" destId="{EE82F8E1-EF29-4702-8843-B612152F8245}" srcOrd="4" destOrd="0" presId="urn:microsoft.com/office/officeart/2005/8/layout/cycle7"/>
    <dgm:cxn modelId="{EDA18BBF-6904-4426-991C-B47C5D9319B9}" type="presParOf" srcId="{09B9F02F-5458-4218-9CC1-E5DD2F32551F}" destId="{567C3016-D47B-4C72-A4A2-C9559B448A59}" srcOrd="5" destOrd="0" presId="urn:microsoft.com/office/officeart/2005/8/layout/cycle7"/>
    <dgm:cxn modelId="{6CEB6BB3-49CE-451A-96EB-992711EC3A3B}" type="presParOf" srcId="{567C3016-D47B-4C72-A4A2-C9559B448A59}" destId="{85FFD87F-2AF1-4DB5-830D-4CD79CE1075A}"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86237-D338-4D53-AAB1-DCD702560437}">
      <dsp:nvSpPr>
        <dsp:cNvPr id="0" name=""/>
        <dsp:cNvSpPr/>
      </dsp:nvSpPr>
      <dsp:spPr>
        <a:xfrm>
          <a:off x="3033861" y="1473"/>
          <a:ext cx="2161877" cy="10809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TW" altLang="en-US" sz="2100" kern="12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經濟</a:t>
          </a:r>
          <a:br>
            <a:rPr lang="en-US" altLang="zh-TW" sz="2100" kern="12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100" kern="12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(Economy)</a:t>
          </a:r>
          <a:endParaRPr lang="zh-TW" altLang="en-US" sz="2100" kern="12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3065521" y="33133"/>
        <a:ext cx="2098557" cy="1017618"/>
      </dsp:txXfrm>
    </dsp:sp>
    <dsp:sp modelId="{28A86FAA-804A-4C28-BC12-05FB8771FD92}">
      <dsp:nvSpPr>
        <dsp:cNvPr id="0" name=""/>
        <dsp:cNvSpPr/>
      </dsp:nvSpPr>
      <dsp:spPr>
        <a:xfrm rot="3061113">
          <a:off x="5169296" y="1424902"/>
          <a:ext cx="1533525" cy="37832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TW" altLang="en-US" sz="1600" kern="1200"/>
        </a:p>
      </dsp:txBody>
      <dsp:txXfrm>
        <a:off x="5282794" y="1500568"/>
        <a:ext cx="1306529" cy="226996"/>
      </dsp:txXfrm>
    </dsp:sp>
    <dsp:sp modelId="{D33C4616-C3A5-4545-BB47-3CBCD3056A32}">
      <dsp:nvSpPr>
        <dsp:cNvPr id="0" name=""/>
        <dsp:cNvSpPr/>
      </dsp:nvSpPr>
      <dsp:spPr>
        <a:xfrm>
          <a:off x="5130464" y="2592277"/>
          <a:ext cx="2161877" cy="10809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TW" altLang="en-US" sz="2100" kern="12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環境</a:t>
          </a:r>
          <a:endParaRPr lang="en-US" altLang="zh-TW" sz="2100" kern="12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algn="ctr" defTabSz="933450">
            <a:lnSpc>
              <a:spcPct val="90000"/>
            </a:lnSpc>
            <a:spcBef>
              <a:spcPct val="0"/>
            </a:spcBef>
            <a:spcAft>
              <a:spcPct val="35000"/>
            </a:spcAft>
            <a:buNone/>
          </a:pPr>
          <a:r>
            <a:rPr lang="en-US" altLang="zh-TW" sz="2100" kern="12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(Environment)</a:t>
          </a:r>
          <a:endParaRPr lang="zh-TW" altLang="en-US" sz="2100" kern="12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5162124" y="2623937"/>
        <a:ext cx="2098557" cy="1017618"/>
      </dsp:txXfrm>
    </dsp:sp>
    <dsp:sp modelId="{5B256664-EB5A-4027-B787-448D32602E06}">
      <dsp:nvSpPr>
        <dsp:cNvPr id="0" name=""/>
        <dsp:cNvSpPr/>
      </dsp:nvSpPr>
      <dsp:spPr>
        <a:xfrm rot="10799987">
          <a:off x="3383080" y="2943589"/>
          <a:ext cx="1533525" cy="37832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TW" altLang="en-US" sz="1600" kern="1200"/>
        </a:p>
      </dsp:txBody>
      <dsp:txXfrm rot="10800000">
        <a:off x="3496578" y="3019255"/>
        <a:ext cx="1306529" cy="226996"/>
      </dsp:txXfrm>
    </dsp:sp>
    <dsp:sp modelId="{EE82F8E1-EF29-4702-8843-B612152F8245}">
      <dsp:nvSpPr>
        <dsp:cNvPr id="0" name=""/>
        <dsp:cNvSpPr/>
      </dsp:nvSpPr>
      <dsp:spPr>
        <a:xfrm>
          <a:off x="1007345" y="2592292"/>
          <a:ext cx="2161877" cy="10809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TW" altLang="en-US" sz="2100" kern="12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能源</a:t>
          </a:r>
          <a:endParaRPr lang="en-US" altLang="zh-TW" sz="2100" kern="12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algn="ctr" defTabSz="933450">
            <a:lnSpc>
              <a:spcPct val="90000"/>
            </a:lnSpc>
            <a:spcBef>
              <a:spcPct val="0"/>
            </a:spcBef>
            <a:spcAft>
              <a:spcPct val="35000"/>
            </a:spcAft>
            <a:buNone/>
          </a:pPr>
          <a:r>
            <a:rPr lang="en-US" altLang="zh-TW" sz="2100" kern="12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(Energy)</a:t>
          </a:r>
          <a:endParaRPr lang="zh-TW" altLang="en-US" sz="2100" kern="12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1039005" y="2623952"/>
        <a:ext cx="2098557" cy="1017618"/>
      </dsp:txXfrm>
    </dsp:sp>
    <dsp:sp modelId="{567C3016-D47B-4C72-A4A2-C9559B448A59}">
      <dsp:nvSpPr>
        <dsp:cNvPr id="0" name=""/>
        <dsp:cNvSpPr/>
      </dsp:nvSpPr>
      <dsp:spPr>
        <a:xfrm rot="18481932">
          <a:off x="1590528" y="1400704"/>
          <a:ext cx="1533525" cy="37832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TW" altLang="en-US" sz="1600" kern="1200"/>
        </a:p>
      </dsp:txBody>
      <dsp:txXfrm>
        <a:off x="1704026" y="1476370"/>
        <a:ext cx="1306529" cy="22699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4D17A-2D67-42CD-9D6E-5CB54CF3D9B4}" type="datetimeFigureOut">
              <a:rPr lang="zh-TW" altLang="en-US" smtClean="0"/>
              <a:t>2024/2/7</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9A5AE8-FB51-4313-9BA6-8F0D6AF9D5E9}" type="slidenum">
              <a:rPr lang="zh-TW" altLang="en-US" smtClean="0"/>
              <a:t>‹#›</a:t>
            </a:fld>
            <a:endParaRPr lang="zh-TW" altLang="en-US"/>
          </a:p>
        </p:txBody>
      </p:sp>
    </p:spTree>
    <p:extLst>
      <p:ext uri="{BB962C8B-B14F-4D97-AF65-F5344CB8AC3E}">
        <p14:creationId xmlns:p14="http://schemas.microsoft.com/office/powerpoint/2010/main" val="2095926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accent1"/>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28650" y="1600200"/>
            <a:ext cx="7886700" cy="2240280"/>
          </a:xfrm>
        </p:spPr>
        <p:txBody>
          <a:bodyPr anchor="b">
            <a:normAutofit/>
          </a:bodyPr>
          <a:lstStyle>
            <a:lvl1pPr algn="ctr" latinLnBrk="0">
              <a:defRPr lang="zh-TW" sz="4000" b="1">
                <a:solidFill>
                  <a:schemeClr val="bg1"/>
                </a:solidFill>
              </a:defRPr>
            </a:lvl1pPr>
          </a:lstStyle>
          <a:p>
            <a:r>
              <a:rPr lang="zh-TW" altLang="en-US"/>
              <a:t>按一下以編輯母片標題樣式</a:t>
            </a:r>
            <a:endParaRPr lang="zh-TW" dirty="0"/>
          </a:p>
        </p:txBody>
      </p:sp>
      <p:sp>
        <p:nvSpPr>
          <p:cNvPr id="3" name="副標題 2"/>
          <p:cNvSpPr>
            <a:spLocks noGrp="1"/>
          </p:cNvSpPr>
          <p:nvPr>
            <p:ph type="subTitle" idx="1"/>
          </p:nvPr>
        </p:nvSpPr>
        <p:spPr>
          <a:xfrm>
            <a:off x="628650" y="3854659"/>
            <a:ext cx="7886700" cy="1143000"/>
          </a:xfrm>
        </p:spPr>
        <p:txBody>
          <a:bodyPr>
            <a:normAutofit/>
          </a:bodyPr>
          <a:lstStyle>
            <a:lvl1pPr marL="0" indent="0" algn="ctr" latinLnBrk="0">
              <a:buNone/>
              <a:defRPr lang="zh-TW" sz="2600" cap="all" spc="38" baseline="0">
                <a:solidFill>
                  <a:schemeClr val="bg1"/>
                </a:solidFill>
              </a:defRPr>
            </a:lvl1pPr>
            <a:lvl2pPr marL="342900" indent="0" algn="ctr" latinLnBrk="0">
              <a:buNone/>
              <a:defRPr lang="zh-TW" sz="1500"/>
            </a:lvl2pPr>
            <a:lvl3pPr marL="685800" indent="0" algn="ctr" latinLnBrk="0">
              <a:buNone/>
              <a:defRPr lang="zh-TW" sz="1350"/>
            </a:lvl3pPr>
            <a:lvl4pPr marL="1028700" indent="0" algn="ctr" latinLnBrk="0">
              <a:buNone/>
              <a:defRPr lang="zh-TW" sz="1200"/>
            </a:lvl4pPr>
            <a:lvl5pPr marL="1371600" indent="0" algn="ctr" latinLnBrk="0">
              <a:buNone/>
              <a:defRPr lang="zh-TW" sz="1200"/>
            </a:lvl5pPr>
            <a:lvl6pPr marL="1714500" indent="0" algn="ctr" latinLnBrk="0">
              <a:buNone/>
              <a:defRPr lang="zh-TW" sz="1200"/>
            </a:lvl6pPr>
            <a:lvl7pPr marL="2057400" indent="0" algn="ctr" latinLnBrk="0">
              <a:buNone/>
              <a:defRPr lang="zh-TW" sz="1200"/>
            </a:lvl7pPr>
            <a:lvl8pPr marL="2400300" indent="0" algn="ctr" latinLnBrk="0">
              <a:buNone/>
              <a:defRPr lang="zh-TW" sz="1200"/>
            </a:lvl8pPr>
            <a:lvl9pPr marL="2743200" indent="0" algn="ctr" latinLnBrk="0">
              <a:buNone/>
              <a:defRPr lang="zh-TW" sz="1200"/>
            </a:lvl9pPr>
          </a:lstStyle>
          <a:p>
            <a:r>
              <a:rPr lang="zh-TW" altLang="en-US"/>
              <a:t>按一下以編輯母片副標題樣式</a:t>
            </a:r>
            <a:endParaRPr lang="zh-TW" dirty="0"/>
          </a:p>
        </p:txBody>
      </p:sp>
      <p:sp>
        <p:nvSpPr>
          <p:cNvPr id="7" name="矩形 6"/>
          <p:cNvSpPr/>
          <p:nvPr/>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2047194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含標題的圖片">
    <p:spTree>
      <p:nvGrpSpPr>
        <p:cNvPr id="1" name=""/>
        <p:cNvGrpSpPr/>
        <p:nvPr/>
      </p:nvGrpSpPr>
      <p:grpSpPr>
        <a:xfrm>
          <a:off x="0" y="0"/>
          <a:ext cx="0" cy="0"/>
          <a:chOff x="0" y="0"/>
          <a:chExt cx="0" cy="0"/>
        </a:xfrm>
      </p:grpSpPr>
      <p:sp>
        <p:nvSpPr>
          <p:cNvPr id="8" name="矩形 7"/>
          <p:cNvSpPr/>
          <p:nvPr/>
        </p:nvSpPr>
        <p:spPr>
          <a:xfrm>
            <a:off x="6115050" y="0"/>
            <a:ext cx="302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4" name="文字版面配置區 3"/>
          <p:cNvSpPr>
            <a:spLocks noGrp="1"/>
          </p:cNvSpPr>
          <p:nvPr>
            <p:ph type="body" sz="half" idx="2"/>
          </p:nvPr>
        </p:nvSpPr>
        <p:spPr>
          <a:xfrm>
            <a:off x="6399610" y="4591761"/>
            <a:ext cx="2344340" cy="1580440"/>
          </a:xfrm>
        </p:spPr>
        <p:txBody>
          <a:bodyPr/>
          <a:lstStyle>
            <a:lvl1pPr marL="0" indent="0" latinLnBrk="0">
              <a:spcBef>
                <a:spcPts val="600"/>
              </a:spcBef>
              <a:buNone/>
              <a:defRPr lang="zh-TW" sz="1200">
                <a:solidFill>
                  <a:schemeClr val="bg1"/>
                </a:solidFill>
              </a:defRPr>
            </a:lvl1pPr>
            <a:lvl2pPr marL="342900" indent="0" latinLnBrk="0">
              <a:buNone/>
              <a:defRPr lang="zh-TW" sz="1050"/>
            </a:lvl2pPr>
            <a:lvl3pPr marL="685800" indent="0" latinLnBrk="0">
              <a:buNone/>
              <a:defRPr lang="zh-TW" sz="900"/>
            </a:lvl3pPr>
            <a:lvl4pPr marL="1028700" indent="0" latinLnBrk="0">
              <a:buNone/>
              <a:defRPr lang="zh-TW" sz="750"/>
            </a:lvl4pPr>
            <a:lvl5pPr marL="1371600" indent="0" latinLnBrk="0">
              <a:buNone/>
              <a:defRPr lang="zh-TW" sz="750"/>
            </a:lvl5pPr>
            <a:lvl6pPr marL="1714500" indent="0" latinLnBrk="0">
              <a:buNone/>
              <a:defRPr lang="zh-TW" sz="750"/>
            </a:lvl6pPr>
            <a:lvl7pPr marL="2057400" indent="0" latinLnBrk="0">
              <a:buNone/>
              <a:defRPr lang="zh-TW" sz="750"/>
            </a:lvl7pPr>
            <a:lvl8pPr marL="2400300" indent="0" latinLnBrk="0">
              <a:buNone/>
              <a:defRPr lang="zh-TW" sz="750"/>
            </a:lvl8pPr>
            <a:lvl9pPr marL="2743200" indent="0" latinLnBrk="0">
              <a:buNone/>
              <a:defRPr lang="zh-TW" sz="750"/>
            </a:lvl9pPr>
          </a:lstStyle>
          <a:p>
            <a:pPr lvl="0"/>
            <a:r>
              <a:rPr lang="zh-TW" altLang="en-US"/>
              <a:t>編輯母片文字樣式</a:t>
            </a:r>
          </a:p>
        </p:txBody>
      </p:sp>
      <p:sp>
        <p:nvSpPr>
          <p:cNvPr id="2" name="標題 1"/>
          <p:cNvSpPr>
            <a:spLocks noGrp="1"/>
          </p:cNvSpPr>
          <p:nvPr>
            <p:ph type="title"/>
          </p:nvPr>
        </p:nvSpPr>
        <p:spPr>
          <a:xfrm>
            <a:off x="6399610" y="1714500"/>
            <a:ext cx="2344340" cy="2877260"/>
          </a:xfrm>
        </p:spPr>
        <p:txBody>
          <a:bodyPr anchor="b">
            <a:normAutofit/>
          </a:bodyPr>
          <a:lstStyle>
            <a:lvl1pPr latinLnBrk="0">
              <a:defRPr lang="zh-TW" sz="2600">
                <a:solidFill>
                  <a:schemeClr val="bg1"/>
                </a:solidFill>
              </a:defRPr>
            </a:lvl1pPr>
          </a:lstStyle>
          <a:p>
            <a:r>
              <a:rPr lang="zh-TW" altLang="en-US"/>
              <a:t>按一下以編輯母片標題樣式</a:t>
            </a:r>
            <a:endParaRPr lang="zh-TW" dirty="0"/>
          </a:p>
        </p:txBody>
      </p:sp>
      <p:sp>
        <p:nvSpPr>
          <p:cNvPr id="6" name="圖片版面配置區 2"/>
          <p:cNvSpPr>
            <a:spLocks noGrp="1"/>
          </p:cNvSpPr>
          <p:nvPr>
            <p:ph type="pic" idx="1"/>
          </p:nvPr>
        </p:nvSpPr>
        <p:spPr>
          <a:xfrm>
            <a:off x="0" y="1"/>
            <a:ext cx="6076188" cy="6857999"/>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dirty="0"/>
          </a:p>
        </p:txBody>
      </p:sp>
    </p:spTree>
    <p:extLst>
      <p:ext uri="{BB962C8B-B14F-4D97-AF65-F5344CB8AC3E}">
        <p14:creationId xmlns:p14="http://schemas.microsoft.com/office/powerpoint/2010/main" val="88646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直排文字版面配置區 2"/>
          <p:cNvSpPr>
            <a:spLocks noGrp="1"/>
          </p:cNvSpPr>
          <p:nvPr>
            <p:ph type="body" orient="vert" idx="1"/>
          </p:nvPr>
        </p:nvSpPr>
        <p:spPr>
          <a:xfrm>
            <a:off x="179512" y="1714500"/>
            <a:ext cx="8712968" cy="44577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2024/2/7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273475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457200"/>
            <a:ext cx="1457325" cy="5719762"/>
          </a:xfrm>
        </p:spPr>
        <p:txBody>
          <a:bodyPr vert="eaVert"/>
          <a:lstStyle/>
          <a:p>
            <a:r>
              <a:rPr lang="zh-TW" altLang="en-US"/>
              <a:t>按一下以編輯母片標題樣式</a:t>
            </a:r>
            <a:endParaRPr lang="zh-TW"/>
          </a:p>
        </p:txBody>
      </p:sp>
      <p:sp>
        <p:nvSpPr>
          <p:cNvPr id="3" name="直排文字版面配置區 2"/>
          <p:cNvSpPr>
            <a:spLocks noGrp="1"/>
          </p:cNvSpPr>
          <p:nvPr>
            <p:ph type="body" orient="vert" idx="1"/>
          </p:nvPr>
        </p:nvSpPr>
        <p:spPr>
          <a:xfrm>
            <a:off x="1143000" y="457200"/>
            <a:ext cx="5286375" cy="5719762"/>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2024/2/7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193410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含圖片的標題投影片">
    <p:bg>
      <p:bgRef idx="1001">
        <a:schemeClr val="bg1"/>
      </p:bgRef>
    </p:bg>
    <p:spTree>
      <p:nvGrpSpPr>
        <p:cNvPr id="1" name=""/>
        <p:cNvGrpSpPr/>
        <p:nvPr/>
      </p:nvGrpSpPr>
      <p:grpSpPr>
        <a:xfrm>
          <a:off x="0" y="0"/>
          <a:ext cx="0" cy="0"/>
          <a:chOff x="0" y="0"/>
          <a:chExt cx="0" cy="0"/>
        </a:xfrm>
      </p:grpSpPr>
      <p:sp>
        <p:nvSpPr>
          <p:cNvPr id="8" name="矩形 7"/>
          <p:cNvSpPr/>
          <p:nvPr/>
        </p:nvSpPr>
        <p:spPr>
          <a:xfrm>
            <a:off x="0" y="4800600"/>
            <a:ext cx="9144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 1"/>
          <p:cNvSpPr>
            <a:spLocks noGrp="1"/>
          </p:cNvSpPr>
          <p:nvPr>
            <p:ph type="ctrTitle"/>
          </p:nvPr>
        </p:nvSpPr>
        <p:spPr>
          <a:xfrm>
            <a:off x="400050" y="5115656"/>
            <a:ext cx="8343900" cy="914400"/>
          </a:xfrm>
        </p:spPr>
        <p:txBody>
          <a:bodyPr anchor="b">
            <a:normAutofit/>
          </a:bodyPr>
          <a:lstStyle>
            <a:lvl1pPr algn="ctr" latinLnBrk="0">
              <a:defRPr lang="zh-TW" sz="3300" spc="-38" baseline="0">
                <a:solidFill>
                  <a:schemeClr val="bg1"/>
                </a:solidFill>
              </a:defRPr>
            </a:lvl1pPr>
          </a:lstStyle>
          <a:p>
            <a:r>
              <a:rPr lang="zh-TW" altLang="en-US"/>
              <a:t>按一下以編輯母片標題樣式</a:t>
            </a:r>
            <a:endParaRPr lang="zh-TW" dirty="0"/>
          </a:p>
        </p:txBody>
      </p:sp>
      <p:sp>
        <p:nvSpPr>
          <p:cNvPr id="3" name="副標題 2"/>
          <p:cNvSpPr>
            <a:spLocks noGrp="1"/>
          </p:cNvSpPr>
          <p:nvPr>
            <p:ph type="subTitle" idx="1"/>
          </p:nvPr>
        </p:nvSpPr>
        <p:spPr>
          <a:xfrm>
            <a:off x="400050" y="6043123"/>
            <a:ext cx="8343900" cy="571500"/>
          </a:xfrm>
        </p:spPr>
        <p:txBody>
          <a:bodyPr>
            <a:normAutofit/>
          </a:bodyPr>
          <a:lstStyle>
            <a:lvl1pPr marL="0" indent="0" algn="ctr" latinLnBrk="0">
              <a:spcBef>
                <a:spcPts val="0"/>
              </a:spcBef>
              <a:buNone/>
              <a:defRPr lang="zh-TW" sz="1500" cap="all" spc="38" baseline="0">
                <a:solidFill>
                  <a:schemeClr val="bg1"/>
                </a:solidFill>
              </a:defRPr>
            </a:lvl1pPr>
            <a:lvl2pPr marL="342900" indent="0" algn="ctr" latinLnBrk="0">
              <a:buNone/>
              <a:defRPr lang="zh-TW" sz="1500"/>
            </a:lvl2pPr>
            <a:lvl3pPr marL="685800" indent="0" algn="ctr" latinLnBrk="0">
              <a:buNone/>
              <a:defRPr lang="zh-TW" sz="1350"/>
            </a:lvl3pPr>
            <a:lvl4pPr marL="1028700" indent="0" algn="ctr" latinLnBrk="0">
              <a:buNone/>
              <a:defRPr lang="zh-TW" sz="1200"/>
            </a:lvl4pPr>
            <a:lvl5pPr marL="1371600" indent="0" algn="ctr" latinLnBrk="0">
              <a:buNone/>
              <a:defRPr lang="zh-TW" sz="1200"/>
            </a:lvl5pPr>
            <a:lvl6pPr marL="1714500" indent="0" algn="ctr" latinLnBrk="0">
              <a:buNone/>
              <a:defRPr lang="zh-TW" sz="1200"/>
            </a:lvl6pPr>
            <a:lvl7pPr marL="2057400" indent="0" algn="ctr" latinLnBrk="0">
              <a:buNone/>
              <a:defRPr lang="zh-TW" sz="1200"/>
            </a:lvl7pPr>
            <a:lvl8pPr marL="2400300" indent="0" algn="ctr" latinLnBrk="0">
              <a:buNone/>
              <a:defRPr lang="zh-TW" sz="1200"/>
            </a:lvl8pPr>
            <a:lvl9pPr marL="2743200" indent="0" algn="ctr" latinLnBrk="0">
              <a:buNone/>
              <a:defRPr lang="zh-TW" sz="1200"/>
            </a:lvl9pPr>
          </a:lstStyle>
          <a:p>
            <a:r>
              <a:rPr lang="zh-TW" altLang="en-US"/>
              <a:t>按一下以編輯母片副標題樣式</a:t>
            </a:r>
            <a:endParaRPr lang="zh-TW"/>
          </a:p>
        </p:txBody>
      </p:sp>
      <p:sp>
        <p:nvSpPr>
          <p:cNvPr id="9" name="圖片版面配置區 2"/>
          <p:cNvSpPr>
            <a:spLocks noGrp="1"/>
          </p:cNvSpPr>
          <p:nvPr>
            <p:ph type="pic" idx="10"/>
          </p:nvPr>
        </p:nvSpPr>
        <p:spPr>
          <a:xfrm>
            <a:off x="1"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
        <p:nvSpPr>
          <p:cNvPr id="13" name="圖片版面配置區 2"/>
          <p:cNvSpPr>
            <a:spLocks noGrp="1"/>
          </p:cNvSpPr>
          <p:nvPr>
            <p:ph type="pic" idx="11"/>
          </p:nvPr>
        </p:nvSpPr>
        <p:spPr>
          <a:xfrm>
            <a:off x="3063240"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
        <p:nvSpPr>
          <p:cNvPr id="14" name="圖片版面配置區 2"/>
          <p:cNvSpPr>
            <a:spLocks noGrp="1"/>
          </p:cNvSpPr>
          <p:nvPr>
            <p:ph type="pic" idx="12"/>
          </p:nvPr>
        </p:nvSpPr>
        <p:spPr>
          <a:xfrm>
            <a:off x="6126480"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Tree>
    <p:extLst>
      <p:ext uri="{BB962C8B-B14F-4D97-AF65-F5344CB8AC3E}">
        <p14:creationId xmlns:p14="http://schemas.microsoft.com/office/powerpoint/2010/main" val="31648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a:xfrm>
            <a:off x="1143000" y="116632"/>
            <a:ext cx="6858000" cy="595536"/>
          </a:xfrm>
        </p:spPr>
        <p:txBody>
          <a:bodyPr/>
          <a:lstStyle/>
          <a:p>
            <a:r>
              <a:rPr lang="zh-TW" altLang="en-US"/>
              <a:t>按一下以編輯母片標題樣式</a:t>
            </a:r>
            <a:endParaRPr lang="zh-TW" dirty="0"/>
          </a:p>
        </p:txBody>
      </p:sp>
      <p:sp>
        <p:nvSpPr>
          <p:cNvPr id="3" name="內容版面配置區 2"/>
          <p:cNvSpPr>
            <a:spLocks noGrp="1"/>
          </p:cNvSpPr>
          <p:nvPr>
            <p:ph idx="1"/>
          </p:nvPr>
        </p:nvSpPr>
        <p:spPr>
          <a:xfrm>
            <a:off x="179512" y="908720"/>
            <a:ext cx="8784976" cy="5263480"/>
          </a:xfrm>
        </p:spPr>
        <p:txBody>
          <a:bodyPr/>
          <a:lstStyle>
            <a:lvl1pPr>
              <a:defRPr>
                <a:solidFill>
                  <a:schemeClr val="tx2"/>
                </a:solidFill>
                <a:latin typeface="Times New Roman" panose="02020603050405020304" pitchFamily="18" charset="0"/>
                <a:ea typeface="+mn-ea"/>
                <a:cs typeface="Times New Roman" panose="02020603050405020304" pitchFamily="18" charset="0"/>
              </a:defRPr>
            </a:lvl1pPr>
            <a:lvl2pPr>
              <a:defRPr>
                <a:solidFill>
                  <a:schemeClr val="tx2"/>
                </a:solidFill>
                <a:latin typeface="Times New Roman" panose="02020603050405020304" pitchFamily="18" charset="0"/>
                <a:ea typeface="+mn-ea"/>
                <a:cs typeface="Times New Roman" panose="02020603050405020304" pitchFamily="18" charset="0"/>
              </a:defRPr>
            </a:lvl2pPr>
            <a:lvl3pPr>
              <a:defRPr>
                <a:solidFill>
                  <a:schemeClr val="tx2"/>
                </a:solidFill>
                <a:latin typeface="Times New Roman" panose="02020603050405020304" pitchFamily="18" charset="0"/>
                <a:ea typeface="+mn-ea"/>
                <a:cs typeface="Times New Roman" panose="02020603050405020304" pitchFamily="18" charset="0"/>
              </a:defRPr>
            </a:lvl3pPr>
            <a:lvl4pPr>
              <a:defRPr>
                <a:solidFill>
                  <a:schemeClr val="tx2"/>
                </a:solidFill>
                <a:latin typeface="Times New Roman" panose="02020603050405020304" pitchFamily="18" charset="0"/>
                <a:ea typeface="+mn-ea"/>
                <a:cs typeface="Times New Roman" panose="02020603050405020304" pitchFamily="18" charset="0"/>
              </a:defRPr>
            </a:lvl4pPr>
            <a:lvl5pPr>
              <a:defRPr>
                <a:solidFill>
                  <a:schemeClr val="tx2"/>
                </a:solidFill>
                <a:latin typeface="Times New Roman" panose="02020603050405020304" pitchFamily="18" charset="0"/>
                <a:ea typeface="+mn-ea"/>
                <a:cs typeface="Times New Roman" panose="02020603050405020304" pitchFamily="18" charset="0"/>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TW" dirty="0"/>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2024/2/7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423142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章節標題">
    <p:bg>
      <p:bgPr>
        <a:solidFill>
          <a:schemeClr val="accent1"/>
        </a:solidFill>
        <a:effectLst/>
      </p:bgPr>
    </p:bg>
    <p:spTree>
      <p:nvGrpSpPr>
        <p:cNvPr id="1" name=""/>
        <p:cNvGrpSpPr/>
        <p:nvPr/>
      </p:nvGrpSpPr>
      <p:grpSpPr>
        <a:xfrm>
          <a:off x="0" y="0"/>
          <a:ext cx="0" cy="0"/>
          <a:chOff x="0" y="0"/>
          <a:chExt cx="0" cy="0"/>
        </a:xfrm>
      </p:grpSpPr>
      <p:sp>
        <p:nvSpPr>
          <p:cNvPr id="7" name="矩形 6"/>
          <p:cNvSpPr/>
          <p:nvPr/>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 1"/>
          <p:cNvSpPr>
            <a:spLocks noGrp="1"/>
          </p:cNvSpPr>
          <p:nvPr>
            <p:ph type="title"/>
          </p:nvPr>
        </p:nvSpPr>
        <p:spPr>
          <a:xfrm>
            <a:off x="623888" y="2514600"/>
            <a:ext cx="7886700" cy="2743200"/>
          </a:xfrm>
        </p:spPr>
        <p:txBody>
          <a:bodyPr anchor="b">
            <a:normAutofit/>
          </a:bodyPr>
          <a:lstStyle>
            <a:lvl1pPr algn="ctr" latinLnBrk="0">
              <a:defRPr lang="zh-TW" sz="3500" spc="-38" baseline="0">
                <a:solidFill>
                  <a:schemeClr val="bg1"/>
                </a:solidFill>
              </a:defRPr>
            </a:lvl1pPr>
          </a:lstStyle>
          <a:p>
            <a:r>
              <a:rPr lang="zh-TW" altLang="en-US"/>
              <a:t>按一下以編輯母片標題樣式</a:t>
            </a:r>
            <a:endParaRPr lang="zh-TW" dirty="0"/>
          </a:p>
        </p:txBody>
      </p:sp>
      <p:sp>
        <p:nvSpPr>
          <p:cNvPr id="3" name="文字版面配置區 2"/>
          <p:cNvSpPr>
            <a:spLocks noGrp="1"/>
          </p:cNvSpPr>
          <p:nvPr>
            <p:ph type="body" idx="1"/>
          </p:nvPr>
        </p:nvSpPr>
        <p:spPr>
          <a:xfrm>
            <a:off x="623888" y="5257800"/>
            <a:ext cx="7886700" cy="914400"/>
          </a:xfrm>
        </p:spPr>
        <p:txBody>
          <a:bodyPr>
            <a:normAutofit/>
          </a:bodyPr>
          <a:lstStyle>
            <a:lvl1pPr marL="0" indent="0" algn="ctr" latinLnBrk="0">
              <a:spcBef>
                <a:spcPts val="0"/>
              </a:spcBef>
              <a:buNone/>
              <a:defRPr lang="zh-TW" sz="2400" cap="all" spc="38" baseline="0">
                <a:solidFill>
                  <a:schemeClr val="bg1"/>
                </a:solidFill>
              </a:defRPr>
            </a:lvl1pPr>
            <a:lvl2pPr marL="342900" indent="0" latinLnBrk="0">
              <a:buNone/>
              <a:defRPr lang="zh-TW" sz="1500"/>
            </a:lvl2pPr>
            <a:lvl3pPr marL="685800" indent="0" latinLnBrk="0">
              <a:buNone/>
              <a:defRPr lang="zh-TW" sz="1350"/>
            </a:lvl3pPr>
            <a:lvl4pPr marL="1028700" indent="0" latinLnBrk="0">
              <a:buNone/>
              <a:defRPr lang="zh-TW" sz="1200"/>
            </a:lvl4pPr>
            <a:lvl5pPr marL="1371600" indent="0" latinLnBrk="0">
              <a:buNone/>
              <a:defRPr lang="zh-TW" sz="1200"/>
            </a:lvl5pPr>
            <a:lvl6pPr marL="1714500" indent="0" latinLnBrk="0">
              <a:buNone/>
              <a:defRPr lang="zh-TW" sz="1200"/>
            </a:lvl6pPr>
            <a:lvl7pPr marL="2057400" indent="0" latinLnBrk="0">
              <a:buNone/>
              <a:defRPr lang="zh-TW" sz="1200"/>
            </a:lvl7pPr>
            <a:lvl8pPr marL="2400300" indent="0" latinLnBrk="0">
              <a:buNone/>
              <a:defRPr lang="zh-TW" sz="1200"/>
            </a:lvl8pPr>
            <a:lvl9pPr marL="2743200" indent="0" latinLnBrk="0">
              <a:buNone/>
              <a:defRPr lang="zh-TW" sz="1200"/>
            </a:lvl9pPr>
          </a:lstStyle>
          <a:p>
            <a:pPr lvl="0"/>
            <a:r>
              <a:rPr lang="zh-TW" altLang="en-US"/>
              <a:t>編輯母片文字樣式</a:t>
            </a:r>
          </a:p>
        </p:txBody>
      </p:sp>
    </p:spTree>
    <p:extLst>
      <p:ext uri="{BB962C8B-B14F-4D97-AF65-F5344CB8AC3E}">
        <p14:creationId xmlns:p14="http://schemas.microsoft.com/office/powerpoint/2010/main" val="11839890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dirty="0"/>
          </a:p>
        </p:txBody>
      </p:sp>
      <p:sp>
        <p:nvSpPr>
          <p:cNvPr id="3" name="內容版面配置區 2"/>
          <p:cNvSpPr>
            <a:spLocks noGrp="1"/>
          </p:cNvSpPr>
          <p:nvPr>
            <p:ph sz="half" idx="1"/>
          </p:nvPr>
        </p:nvSpPr>
        <p:spPr>
          <a:xfrm>
            <a:off x="1143000" y="1714500"/>
            <a:ext cx="3371850" cy="4462272"/>
          </a:xfrm>
        </p:spPr>
        <p:txBody>
          <a:bodyPr>
            <a:normAutofit/>
          </a:bodyPr>
          <a:lstStyle>
            <a:lvl1pPr latinLnBrk="0">
              <a:defRPr lang="zh-TW" sz="2200">
                <a:solidFill>
                  <a:schemeClr val="tx2"/>
                </a:solidFill>
                <a:latin typeface="Times New Roman" panose="02020603050405020304" pitchFamily="18" charset="0"/>
                <a:cs typeface="Times New Roman" panose="02020603050405020304" pitchFamily="18" charset="0"/>
              </a:defRPr>
            </a:lvl1pPr>
            <a:lvl2pPr latinLnBrk="0">
              <a:defRPr lang="zh-TW" sz="2200">
                <a:solidFill>
                  <a:schemeClr val="tx2"/>
                </a:solidFill>
                <a:latin typeface="Times New Roman" panose="02020603050405020304" pitchFamily="18" charset="0"/>
                <a:cs typeface="Times New Roman" panose="02020603050405020304" pitchFamily="18" charset="0"/>
              </a:defRPr>
            </a:lvl2pPr>
            <a:lvl3pPr latinLnBrk="0">
              <a:defRPr lang="zh-TW" sz="2200">
                <a:solidFill>
                  <a:schemeClr val="tx2"/>
                </a:solidFill>
                <a:latin typeface="Times New Roman" panose="02020603050405020304" pitchFamily="18" charset="0"/>
                <a:cs typeface="Times New Roman" panose="02020603050405020304" pitchFamily="18" charset="0"/>
              </a:defRPr>
            </a:lvl3pPr>
            <a:lvl4pPr latinLnBrk="0">
              <a:defRPr lang="zh-TW" sz="2200">
                <a:solidFill>
                  <a:schemeClr val="tx2"/>
                </a:solidFill>
                <a:latin typeface="Times New Roman" panose="02020603050405020304" pitchFamily="18" charset="0"/>
                <a:cs typeface="Times New Roman" panose="02020603050405020304" pitchFamily="18" charset="0"/>
              </a:defRPr>
            </a:lvl4pPr>
            <a:lvl5pPr latinLnBrk="0">
              <a:defRPr lang="zh-TW" sz="2200">
                <a:solidFill>
                  <a:schemeClr val="tx2"/>
                </a:solidFill>
                <a:latin typeface="Times New Roman" panose="02020603050405020304" pitchFamily="18" charset="0"/>
                <a:cs typeface="Times New Roman" panose="02020603050405020304" pitchFamily="18" charset="0"/>
              </a:defRPr>
            </a:lvl5pPr>
            <a:lvl6pPr latinLnBrk="0">
              <a:defRPr lang="zh-TW" sz="1050"/>
            </a:lvl6pPr>
            <a:lvl7pPr latinLnBrk="0">
              <a:defRPr lang="zh-TW" sz="1050"/>
            </a:lvl7pPr>
            <a:lvl8pPr latinLnBrk="0">
              <a:defRPr lang="zh-TW" sz="1050"/>
            </a:lvl8pPr>
            <a:lvl9pPr latinLnBrk="0">
              <a:defRPr lang="zh-TW" sz="1050"/>
            </a:lvl9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TW" dirty="0"/>
          </a:p>
        </p:txBody>
      </p:sp>
      <p:sp>
        <p:nvSpPr>
          <p:cNvPr id="4" name="內容版面配置區 3"/>
          <p:cNvSpPr>
            <a:spLocks noGrp="1"/>
          </p:cNvSpPr>
          <p:nvPr>
            <p:ph sz="half" idx="2"/>
          </p:nvPr>
        </p:nvSpPr>
        <p:spPr>
          <a:xfrm>
            <a:off x="4629150" y="1714500"/>
            <a:ext cx="3371850" cy="4462272"/>
          </a:xfrm>
        </p:spPr>
        <p:txBody>
          <a:bodyPr>
            <a:normAutofit/>
          </a:bodyPr>
          <a:lstStyle>
            <a:lvl1pPr latinLnBrk="0">
              <a:defRPr lang="zh-TW" sz="2200">
                <a:solidFill>
                  <a:schemeClr val="tx2"/>
                </a:solidFill>
                <a:latin typeface="Times New Roman" panose="02020603050405020304" pitchFamily="18" charset="0"/>
                <a:cs typeface="Times New Roman" panose="02020603050405020304" pitchFamily="18" charset="0"/>
              </a:defRPr>
            </a:lvl1pPr>
            <a:lvl2pPr latinLnBrk="0">
              <a:defRPr lang="zh-TW" sz="2200">
                <a:solidFill>
                  <a:schemeClr val="tx2"/>
                </a:solidFill>
                <a:latin typeface="Times New Roman" panose="02020603050405020304" pitchFamily="18" charset="0"/>
                <a:cs typeface="Times New Roman" panose="02020603050405020304" pitchFamily="18" charset="0"/>
              </a:defRPr>
            </a:lvl2pPr>
            <a:lvl3pPr latinLnBrk="0">
              <a:defRPr lang="zh-TW" sz="2200">
                <a:solidFill>
                  <a:schemeClr val="tx2"/>
                </a:solidFill>
                <a:latin typeface="Times New Roman" panose="02020603050405020304" pitchFamily="18" charset="0"/>
                <a:cs typeface="Times New Roman" panose="02020603050405020304" pitchFamily="18" charset="0"/>
              </a:defRPr>
            </a:lvl3pPr>
            <a:lvl4pPr latinLnBrk="0">
              <a:defRPr lang="zh-TW" sz="2200">
                <a:solidFill>
                  <a:schemeClr val="tx2"/>
                </a:solidFill>
                <a:latin typeface="Times New Roman" panose="02020603050405020304" pitchFamily="18" charset="0"/>
                <a:cs typeface="Times New Roman" panose="02020603050405020304" pitchFamily="18" charset="0"/>
              </a:defRPr>
            </a:lvl4pPr>
            <a:lvl5pPr latinLnBrk="0">
              <a:defRPr lang="zh-TW" sz="2200">
                <a:solidFill>
                  <a:schemeClr val="tx2"/>
                </a:solidFill>
                <a:latin typeface="Times New Roman" panose="02020603050405020304" pitchFamily="18" charset="0"/>
                <a:cs typeface="Times New Roman" panose="02020603050405020304" pitchFamily="18" charset="0"/>
              </a:defRPr>
            </a:lvl5pPr>
            <a:lvl6pPr latinLnBrk="0">
              <a:defRPr lang="zh-TW" sz="1050"/>
            </a:lvl6pPr>
            <a:lvl7pPr latinLnBrk="0">
              <a:defRPr lang="zh-TW" sz="1050"/>
            </a:lvl7pPr>
            <a:lvl8pPr latinLnBrk="0">
              <a:defRPr lang="zh-TW" sz="1050"/>
            </a:lvl8pPr>
            <a:lvl9pPr latinLnBrk="0">
              <a:defRPr lang="zh-TW" sz="1050"/>
            </a:lvl9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TW" dirty="0"/>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2024/2/7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209886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文字版面配置區 2"/>
          <p:cNvSpPr>
            <a:spLocks noGrp="1"/>
          </p:cNvSpPr>
          <p:nvPr>
            <p:ph type="body" idx="1"/>
          </p:nvPr>
        </p:nvSpPr>
        <p:spPr>
          <a:xfrm>
            <a:off x="1145286" y="1733162"/>
            <a:ext cx="3374136" cy="685800"/>
          </a:xfrm>
        </p:spPr>
        <p:txBody>
          <a:bodyPr anchor="b">
            <a:normAutofit/>
          </a:bodyPr>
          <a:lstStyle>
            <a:lvl1pPr marL="0" indent="0" latinLnBrk="0">
              <a:spcBef>
                <a:spcPts val="0"/>
              </a:spcBef>
              <a:buNone/>
              <a:defRPr lang="zh-TW" sz="2400" b="1" cap="all" baseline="0">
                <a:latin typeface="+mj-lt"/>
              </a:defRPr>
            </a:lvl1pPr>
            <a:lvl2pPr marL="342900" indent="0" latinLnBrk="0">
              <a:buNone/>
              <a:defRPr lang="zh-TW" sz="1500" b="1"/>
            </a:lvl2pPr>
            <a:lvl3pPr marL="685800" indent="0" latinLnBrk="0">
              <a:buNone/>
              <a:defRPr lang="zh-TW" sz="1350" b="1"/>
            </a:lvl3pPr>
            <a:lvl4pPr marL="1028700" indent="0" latinLnBrk="0">
              <a:buNone/>
              <a:defRPr lang="zh-TW" sz="1200" b="1"/>
            </a:lvl4pPr>
            <a:lvl5pPr marL="1371600" indent="0" latinLnBrk="0">
              <a:buNone/>
              <a:defRPr lang="zh-TW" sz="1200" b="1"/>
            </a:lvl5pPr>
            <a:lvl6pPr marL="1714500" indent="0" latinLnBrk="0">
              <a:buNone/>
              <a:defRPr lang="zh-TW" sz="1200" b="1"/>
            </a:lvl6pPr>
            <a:lvl7pPr marL="2057400" indent="0" latinLnBrk="0">
              <a:buNone/>
              <a:defRPr lang="zh-TW" sz="1200" b="1"/>
            </a:lvl7pPr>
            <a:lvl8pPr marL="2400300" indent="0" latinLnBrk="0">
              <a:buNone/>
              <a:defRPr lang="zh-TW" sz="1200" b="1"/>
            </a:lvl8pPr>
            <a:lvl9pPr marL="2743200" indent="0" latinLnBrk="0">
              <a:buNone/>
              <a:defRPr lang="zh-TW" sz="1200" b="1"/>
            </a:lvl9pPr>
          </a:lstStyle>
          <a:p>
            <a:pPr lvl="0"/>
            <a:r>
              <a:rPr lang="zh-TW" altLang="en-US"/>
              <a:t>編輯母片文字樣式</a:t>
            </a:r>
          </a:p>
        </p:txBody>
      </p:sp>
      <p:sp>
        <p:nvSpPr>
          <p:cNvPr id="4" name="內容版面配置區 3"/>
          <p:cNvSpPr>
            <a:spLocks noGrp="1"/>
          </p:cNvSpPr>
          <p:nvPr>
            <p:ph sz="half" idx="2"/>
          </p:nvPr>
        </p:nvSpPr>
        <p:spPr>
          <a:xfrm>
            <a:off x="1145286" y="2481944"/>
            <a:ext cx="3374136" cy="3690257"/>
          </a:xfrm>
        </p:spPr>
        <p:txBody>
          <a:bodyPr>
            <a:normAutofit/>
          </a:bodyPr>
          <a:lstStyle>
            <a:lvl1pPr latinLnBrk="0">
              <a:defRPr lang="zh-TW" sz="2200"/>
            </a:lvl1pPr>
            <a:lvl2pPr latinLnBrk="0">
              <a:defRPr lang="zh-TW" sz="2200"/>
            </a:lvl2pPr>
            <a:lvl3pPr latinLnBrk="0">
              <a:defRPr lang="zh-TW" sz="2200"/>
            </a:lvl3pPr>
            <a:lvl4pPr latinLnBrk="0">
              <a:defRPr lang="zh-TW" sz="2200"/>
            </a:lvl4pPr>
            <a:lvl5pPr latinLnBrk="0">
              <a:defRPr lang="zh-TW" sz="22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5" name="文字版面配置區 4"/>
          <p:cNvSpPr>
            <a:spLocks noGrp="1"/>
          </p:cNvSpPr>
          <p:nvPr>
            <p:ph type="body" sz="quarter" idx="3"/>
          </p:nvPr>
        </p:nvSpPr>
        <p:spPr>
          <a:xfrm>
            <a:off x="4629150" y="1733162"/>
            <a:ext cx="3374136" cy="685800"/>
          </a:xfrm>
        </p:spPr>
        <p:txBody>
          <a:bodyPr anchor="b">
            <a:normAutofit/>
          </a:bodyPr>
          <a:lstStyle>
            <a:lvl1pPr marL="0" indent="0" latinLnBrk="0">
              <a:spcBef>
                <a:spcPts val="0"/>
              </a:spcBef>
              <a:buNone/>
              <a:defRPr lang="zh-TW" sz="2400" b="1" cap="all" baseline="0">
                <a:latin typeface="+mj-lt"/>
              </a:defRPr>
            </a:lvl1pPr>
            <a:lvl2pPr marL="342900" indent="0" latinLnBrk="0">
              <a:buNone/>
              <a:defRPr lang="zh-TW" sz="1500" b="1"/>
            </a:lvl2pPr>
            <a:lvl3pPr marL="685800" indent="0" latinLnBrk="0">
              <a:buNone/>
              <a:defRPr lang="zh-TW" sz="1350" b="1"/>
            </a:lvl3pPr>
            <a:lvl4pPr marL="1028700" indent="0" latinLnBrk="0">
              <a:buNone/>
              <a:defRPr lang="zh-TW" sz="1200" b="1"/>
            </a:lvl4pPr>
            <a:lvl5pPr marL="1371600" indent="0" latinLnBrk="0">
              <a:buNone/>
              <a:defRPr lang="zh-TW" sz="1200" b="1"/>
            </a:lvl5pPr>
            <a:lvl6pPr marL="1714500" indent="0" latinLnBrk="0">
              <a:buNone/>
              <a:defRPr lang="zh-TW" sz="1200" b="1"/>
            </a:lvl6pPr>
            <a:lvl7pPr marL="2057400" indent="0" latinLnBrk="0">
              <a:buNone/>
              <a:defRPr lang="zh-TW" sz="1200" b="1"/>
            </a:lvl7pPr>
            <a:lvl8pPr marL="2400300" indent="0" latinLnBrk="0">
              <a:buNone/>
              <a:defRPr lang="zh-TW" sz="1200" b="1"/>
            </a:lvl8pPr>
            <a:lvl9pPr marL="2743200" indent="0" latinLnBrk="0">
              <a:buNone/>
              <a:defRPr lang="zh-TW" sz="1200" b="1"/>
            </a:lvl9pPr>
          </a:lstStyle>
          <a:p>
            <a:pPr lvl="0"/>
            <a:r>
              <a:rPr lang="zh-TW" altLang="en-US"/>
              <a:t>編輯母片文字樣式</a:t>
            </a:r>
          </a:p>
        </p:txBody>
      </p:sp>
      <p:sp>
        <p:nvSpPr>
          <p:cNvPr id="6" name="內容版面配置區 5"/>
          <p:cNvSpPr>
            <a:spLocks noGrp="1"/>
          </p:cNvSpPr>
          <p:nvPr>
            <p:ph sz="quarter" idx="4"/>
          </p:nvPr>
        </p:nvSpPr>
        <p:spPr>
          <a:xfrm>
            <a:off x="4629150" y="2481944"/>
            <a:ext cx="3374136" cy="3690257"/>
          </a:xfrm>
        </p:spPr>
        <p:txBody>
          <a:bodyPr>
            <a:normAutofit/>
          </a:bodyPr>
          <a:lstStyle>
            <a:lvl1pPr latinLnBrk="0">
              <a:defRPr lang="zh-TW" sz="2200"/>
            </a:lvl1pPr>
            <a:lvl2pPr latinLnBrk="0">
              <a:defRPr lang="zh-TW" sz="2200"/>
            </a:lvl2pPr>
            <a:lvl3pPr latinLnBrk="0">
              <a:defRPr lang="zh-TW" sz="2200"/>
            </a:lvl3pPr>
            <a:lvl4pPr latinLnBrk="0">
              <a:defRPr lang="zh-TW" sz="2200"/>
            </a:lvl4pPr>
            <a:lvl5pPr latinLnBrk="0">
              <a:defRPr lang="zh-TW" sz="22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2024/2/7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59530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dirty="0"/>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2024/2/7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84411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15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113859" y="1714498"/>
            <a:ext cx="2630091" cy="2880360"/>
          </a:xfrm>
        </p:spPr>
        <p:txBody>
          <a:bodyPr anchor="b">
            <a:normAutofit/>
          </a:bodyPr>
          <a:lstStyle>
            <a:lvl1pPr latinLnBrk="0">
              <a:defRPr lang="zh-TW" sz="2600"/>
            </a:lvl1pPr>
          </a:lstStyle>
          <a:p>
            <a:r>
              <a:rPr lang="zh-TW" altLang="en-US"/>
              <a:t>按一下以編輯母片標題樣式</a:t>
            </a:r>
            <a:endParaRPr lang="zh-TW" dirty="0"/>
          </a:p>
        </p:txBody>
      </p:sp>
      <p:sp>
        <p:nvSpPr>
          <p:cNvPr id="3" name="內容版面配置區 2"/>
          <p:cNvSpPr>
            <a:spLocks noGrp="1"/>
          </p:cNvSpPr>
          <p:nvPr>
            <p:ph idx="1"/>
          </p:nvPr>
        </p:nvSpPr>
        <p:spPr>
          <a:xfrm>
            <a:off x="397765" y="457200"/>
            <a:ext cx="5431583" cy="5715000"/>
          </a:xfrm>
        </p:spPr>
        <p:txBody>
          <a:bodyPr>
            <a:normAutofit/>
          </a:bodyPr>
          <a:lstStyle>
            <a:lvl1pPr latinLnBrk="0">
              <a:defRPr lang="zh-TW" sz="2400"/>
            </a:lvl1pPr>
            <a:lvl2pPr latinLnBrk="0">
              <a:defRPr lang="zh-TW" sz="2400"/>
            </a:lvl2pPr>
            <a:lvl3pPr latinLnBrk="0">
              <a:defRPr lang="zh-TW" sz="2400"/>
            </a:lvl3pPr>
            <a:lvl4pPr latinLnBrk="0">
              <a:defRPr lang="zh-TW" sz="2400"/>
            </a:lvl4pPr>
            <a:lvl5pPr latinLnBrk="0">
              <a:defRPr lang="zh-TW" sz="24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文字版面配置區 3"/>
          <p:cNvSpPr>
            <a:spLocks noGrp="1"/>
          </p:cNvSpPr>
          <p:nvPr>
            <p:ph type="body" sz="half" idx="2"/>
          </p:nvPr>
        </p:nvSpPr>
        <p:spPr>
          <a:xfrm>
            <a:off x="6113859" y="4590288"/>
            <a:ext cx="2635923" cy="1581912"/>
          </a:xfrm>
        </p:spPr>
        <p:txBody>
          <a:bodyPr/>
          <a:lstStyle>
            <a:lvl1pPr marL="0" indent="0" latinLnBrk="0">
              <a:spcBef>
                <a:spcPts val="600"/>
              </a:spcBef>
              <a:buNone/>
              <a:defRPr lang="zh-TW" sz="1200"/>
            </a:lvl1pPr>
            <a:lvl2pPr marL="342900" indent="0" latinLnBrk="0">
              <a:buNone/>
              <a:defRPr lang="zh-TW" sz="1050"/>
            </a:lvl2pPr>
            <a:lvl3pPr marL="685800" indent="0" latinLnBrk="0">
              <a:buNone/>
              <a:defRPr lang="zh-TW" sz="900"/>
            </a:lvl3pPr>
            <a:lvl4pPr marL="1028700" indent="0" latinLnBrk="0">
              <a:buNone/>
              <a:defRPr lang="zh-TW" sz="750"/>
            </a:lvl4pPr>
            <a:lvl5pPr marL="1371600" indent="0" latinLnBrk="0">
              <a:buNone/>
              <a:defRPr lang="zh-TW" sz="750"/>
            </a:lvl5pPr>
            <a:lvl6pPr marL="1714500" indent="0" latinLnBrk="0">
              <a:buNone/>
              <a:defRPr lang="zh-TW" sz="750"/>
            </a:lvl6pPr>
            <a:lvl7pPr marL="2057400" indent="0" latinLnBrk="0">
              <a:buNone/>
              <a:defRPr lang="zh-TW" sz="750"/>
            </a:lvl7pPr>
            <a:lvl8pPr marL="2400300" indent="0" latinLnBrk="0">
              <a:buNone/>
              <a:defRPr lang="zh-TW" sz="750"/>
            </a:lvl8pPr>
            <a:lvl9pPr marL="2743200" indent="0" latinLnBrk="0">
              <a:buNone/>
              <a:defRPr lang="zh-TW" sz="75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2024/2/7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353625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6583680"/>
            <a:ext cx="9144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版面配置區 1"/>
          <p:cNvSpPr>
            <a:spLocks noGrp="1"/>
          </p:cNvSpPr>
          <p:nvPr>
            <p:ph type="title"/>
          </p:nvPr>
        </p:nvSpPr>
        <p:spPr>
          <a:xfrm>
            <a:off x="1143000" y="457200"/>
            <a:ext cx="6858000" cy="1143000"/>
          </a:xfrm>
          <a:prstGeom prst="rect">
            <a:avLst/>
          </a:prstGeom>
        </p:spPr>
        <p:txBody>
          <a:bodyPr vert="horz" lIns="91440" tIns="45720" rIns="91440" bIns="45720" rtlCol="0" anchor="b">
            <a:normAutofit/>
          </a:bodyPr>
          <a:lstStyle/>
          <a:p>
            <a:r>
              <a:rPr lang="zh-TW" dirty="0"/>
              <a:t>按一下以編輯母片標題樣式</a:t>
            </a:r>
          </a:p>
        </p:txBody>
      </p:sp>
      <p:sp>
        <p:nvSpPr>
          <p:cNvPr id="3" name="文字版面配置區 2"/>
          <p:cNvSpPr>
            <a:spLocks noGrp="1"/>
          </p:cNvSpPr>
          <p:nvPr>
            <p:ph type="body" idx="1"/>
          </p:nvPr>
        </p:nvSpPr>
        <p:spPr>
          <a:xfrm>
            <a:off x="1143000" y="1714500"/>
            <a:ext cx="6858000" cy="4457700"/>
          </a:xfrm>
          <a:prstGeom prst="rect">
            <a:avLst/>
          </a:prstGeom>
        </p:spPr>
        <p:txBody>
          <a:bodyPr vert="horz" lIns="91440" tIns="45720" rIns="91440" bIns="45720" rtlCol="0">
            <a:normAutofit/>
          </a:body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4" name="日期版面配置區 3"/>
          <p:cNvSpPr>
            <a:spLocks noGrp="1"/>
          </p:cNvSpPr>
          <p:nvPr>
            <p:ph type="dt" sz="half" idx="2"/>
          </p:nvPr>
        </p:nvSpPr>
        <p:spPr>
          <a:xfrm>
            <a:off x="6140931" y="6601556"/>
            <a:ext cx="1150548" cy="228600"/>
          </a:xfrm>
          <a:prstGeom prst="rect">
            <a:avLst/>
          </a:prstGeom>
        </p:spPr>
        <p:txBody>
          <a:bodyPr vert="horz" lIns="91440" tIns="45720" rIns="91440" bIns="45720" rtlCol="0" anchor="ctr"/>
          <a:lstStyle>
            <a:lvl1pPr algn="r" latinLnBrk="0">
              <a:defRPr lang="zh-TW" sz="600">
                <a:solidFill>
                  <a:schemeClr val="bg1"/>
                </a:solidFill>
              </a:defRPr>
            </a:lvl1pPr>
          </a:lstStyle>
          <a:p>
            <a:fld id="{5BBEAD13-0566-4C6C-97E7-55F17F24B09F}" type="datetimeFigureOut">
              <a:rPr lang="zh-TW" altLang="en-US" smtClean="0"/>
              <a:pPr/>
              <a:t>2024/2/7</a:t>
            </a:fld>
            <a:endParaRPr lang="zh-TW" altLang="en-US"/>
          </a:p>
        </p:txBody>
      </p:sp>
      <p:sp>
        <p:nvSpPr>
          <p:cNvPr id="5" name="頁尾版面配置區 4"/>
          <p:cNvSpPr>
            <a:spLocks noGrp="1"/>
          </p:cNvSpPr>
          <p:nvPr>
            <p:ph type="ftr" sz="quarter" idx="3"/>
          </p:nvPr>
        </p:nvSpPr>
        <p:spPr>
          <a:xfrm>
            <a:off x="1143000" y="6601556"/>
            <a:ext cx="4868536" cy="228600"/>
          </a:xfrm>
          <a:prstGeom prst="rect">
            <a:avLst/>
          </a:prstGeom>
        </p:spPr>
        <p:txBody>
          <a:bodyPr vert="horz" lIns="91440" tIns="45720" rIns="91440" bIns="45720" rtlCol="0" anchor="ctr"/>
          <a:lstStyle>
            <a:lvl1pPr algn="l" latinLnBrk="0">
              <a:defRPr lang="zh-TW" sz="600">
                <a:solidFill>
                  <a:schemeClr val="bg1"/>
                </a:solidFill>
              </a:defRPr>
            </a:lvl1pPr>
          </a:lstStyle>
          <a:p>
            <a:endParaRPr lang="zh-TW" altLang="en-US"/>
          </a:p>
        </p:txBody>
      </p:sp>
      <p:sp>
        <p:nvSpPr>
          <p:cNvPr id="6" name="投影片編號版面配置區 5"/>
          <p:cNvSpPr>
            <a:spLocks noGrp="1"/>
          </p:cNvSpPr>
          <p:nvPr>
            <p:ph type="sldNum" sz="quarter" idx="4"/>
          </p:nvPr>
        </p:nvSpPr>
        <p:spPr>
          <a:xfrm>
            <a:off x="7420874" y="6601556"/>
            <a:ext cx="580127" cy="228600"/>
          </a:xfrm>
          <a:prstGeom prst="rect">
            <a:avLst/>
          </a:prstGeom>
        </p:spPr>
        <p:txBody>
          <a:bodyPr vert="horz" lIns="91440" tIns="45720" rIns="91440" bIns="45720" rtlCol="0" anchor="ctr"/>
          <a:lstStyle>
            <a:lvl1pPr algn="r" latinLnBrk="0">
              <a:defRPr lang="zh-TW" sz="600">
                <a:solidFill>
                  <a:schemeClr val="bg1"/>
                </a:solidFill>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3083399168"/>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lang="zh-TW" sz="3500" kern="1200" cap="all" baseline="0">
          <a:solidFill>
            <a:schemeClr val="accent1"/>
          </a:solidFill>
          <a:latin typeface="+mj-lt"/>
          <a:ea typeface="+mj-ea"/>
          <a:cs typeface="+mj-cs"/>
        </a:defRPr>
      </a:lvl1pPr>
    </p:titleStyle>
    <p:bodyStyle>
      <a:lvl1pPr marL="205740" indent="-171450" algn="l" defTabSz="685800" rtl="0" eaLnBrk="1" latinLnBrk="0" hangingPunct="1">
        <a:lnSpc>
          <a:spcPct val="90000"/>
        </a:lnSpc>
        <a:spcBef>
          <a:spcPts val="135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1pPr>
      <a:lvl2pPr marL="44577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2pPr>
      <a:lvl3pPr marL="68580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3pPr>
      <a:lvl4pPr marL="89154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4pPr>
      <a:lvl5pPr marL="109728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5pPr>
      <a:lvl6pPr marL="12687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6pPr>
      <a:lvl7pPr marL="14401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7pPr>
      <a:lvl8pPr marL="16116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8pPr>
      <a:lvl9pPr marL="17830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9pPr>
    </p:bodyStyle>
    <p:otherStyle>
      <a:defPPr>
        <a:defRPr lang="zh-TW"/>
      </a:defPPr>
      <a:lvl1pPr marL="0" algn="l" defTabSz="685800" rtl="0" eaLnBrk="1" latinLnBrk="0" hangingPunct="1">
        <a:defRPr lang="zh-TW" sz="1350" kern="1200">
          <a:solidFill>
            <a:schemeClr val="tx1"/>
          </a:solidFill>
          <a:latin typeface="+mn-lt"/>
          <a:ea typeface="+mn-ea"/>
          <a:cs typeface="+mn-cs"/>
        </a:defRPr>
      </a:lvl1pPr>
      <a:lvl2pPr marL="342900" algn="l" defTabSz="685800" rtl="0" eaLnBrk="1" latinLnBrk="0" hangingPunct="1">
        <a:defRPr lang="zh-TW" sz="1350" kern="1200">
          <a:solidFill>
            <a:schemeClr val="tx1"/>
          </a:solidFill>
          <a:latin typeface="+mn-lt"/>
          <a:ea typeface="+mn-ea"/>
          <a:cs typeface="+mn-cs"/>
        </a:defRPr>
      </a:lvl2pPr>
      <a:lvl3pPr marL="685800" algn="l" defTabSz="685800" rtl="0" eaLnBrk="1" latinLnBrk="0" hangingPunct="1">
        <a:defRPr lang="zh-TW" sz="1350" kern="1200">
          <a:solidFill>
            <a:schemeClr val="tx1"/>
          </a:solidFill>
          <a:latin typeface="+mn-lt"/>
          <a:ea typeface="+mn-ea"/>
          <a:cs typeface="+mn-cs"/>
        </a:defRPr>
      </a:lvl3pPr>
      <a:lvl4pPr marL="1028700" algn="l" defTabSz="685800" rtl="0" eaLnBrk="1" latinLnBrk="0" hangingPunct="1">
        <a:defRPr lang="zh-TW" sz="1350" kern="1200">
          <a:solidFill>
            <a:schemeClr val="tx1"/>
          </a:solidFill>
          <a:latin typeface="+mn-lt"/>
          <a:ea typeface="+mn-ea"/>
          <a:cs typeface="+mn-cs"/>
        </a:defRPr>
      </a:lvl4pPr>
      <a:lvl5pPr marL="1371600" algn="l" defTabSz="685800" rtl="0" eaLnBrk="1" latinLnBrk="0" hangingPunct="1">
        <a:defRPr lang="zh-TW" sz="1350" kern="1200">
          <a:solidFill>
            <a:schemeClr val="tx1"/>
          </a:solidFill>
          <a:latin typeface="+mn-lt"/>
          <a:ea typeface="+mn-ea"/>
          <a:cs typeface="+mn-cs"/>
        </a:defRPr>
      </a:lvl5pPr>
      <a:lvl6pPr marL="1714500" algn="l" defTabSz="685800" rtl="0" eaLnBrk="1" latinLnBrk="0" hangingPunct="1">
        <a:defRPr lang="zh-TW" sz="1350" kern="1200">
          <a:solidFill>
            <a:schemeClr val="tx1"/>
          </a:solidFill>
          <a:latin typeface="+mn-lt"/>
          <a:ea typeface="+mn-ea"/>
          <a:cs typeface="+mn-cs"/>
        </a:defRPr>
      </a:lvl6pPr>
      <a:lvl7pPr marL="2057400" algn="l" defTabSz="685800" rtl="0" eaLnBrk="1" latinLnBrk="0" hangingPunct="1">
        <a:defRPr lang="zh-TW" sz="1350" kern="1200">
          <a:solidFill>
            <a:schemeClr val="tx1"/>
          </a:solidFill>
          <a:latin typeface="+mn-lt"/>
          <a:ea typeface="+mn-ea"/>
          <a:cs typeface="+mn-cs"/>
        </a:defRPr>
      </a:lvl7pPr>
      <a:lvl8pPr marL="2400300" algn="l" defTabSz="685800" rtl="0" eaLnBrk="1" latinLnBrk="0" hangingPunct="1">
        <a:defRPr lang="zh-TW" sz="1350" kern="1200">
          <a:solidFill>
            <a:schemeClr val="tx1"/>
          </a:solidFill>
          <a:latin typeface="+mn-lt"/>
          <a:ea typeface="+mn-ea"/>
          <a:cs typeface="+mn-cs"/>
        </a:defRPr>
      </a:lvl8pPr>
      <a:lvl9pPr marL="2743200" algn="l" defTabSz="685800" rtl="0" eaLnBrk="1" latinLnBrk="0" hangingPunct="1">
        <a:defRPr lang="zh-TW"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http://www.jegsworks.com/project/prometheus.jpg" TargetMode="External"/><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http://baike.baidu.com/pic/1/116203896385395.jpg"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algn="ctr"/>
            <a:r>
              <a:rPr lang="zh-TW" altLang="en-US" dirty="0"/>
              <a:t>能源利用問題概述</a:t>
            </a:r>
            <a:br>
              <a:rPr lang="en-US" altLang="zh-TW" dirty="0"/>
            </a:br>
            <a:r>
              <a:rPr lang="en-US" altLang="zh-TW" dirty="0"/>
              <a:t>Overview of energy utilization issues</a:t>
            </a:r>
            <a:endParaRPr lang="zh-TW" altLang="en-US" dirty="0"/>
          </a:p>
        </p:txBody>
      </p:sp>
      <p:sp>
        <p:nvSpPr>
          <p:cNvPr id="3" name="副標題 2"/>
          <p:cNvSpPr>
            <a:spLocks noGrp="1"/>
          </p:cNvSpPr>
          <p:nvPr>
            <p:ph type="subTitle" idx="1"/>
          </p:nvPr>
        </p:nvSpPr>
        <p:spPr/>
        <p:txBody>
          <a:bodyPr>
            <a:normAutofit fontScale="92500" lnSpcReduction="20000"/>
          </a:bodyPr>
          <a:lstStyle/>
          <a:p>
            <a:r>
              <a:rPr lang="zh-TW" altLang="en-US" dirty="0">
                <a:latin typeface="+mj-ea"/>
                <a:ea typeface="+mj-ea"/>
              </a:rPr>
              <a:t>能源利用及永續發展</a:t>
            </a:r>
            <a:endParaRPr lang="en-US" altLang="zh-TW" dirty="0">
              <a:latin typeface="+mj-ea"/>
              <a:ea typeface="+mj-ea"/>
            </a:endParaRPr>
          </a:p>
          <a:p>
            <a:r>
              <a:rPr lang="en-US" altLang="zh-TW" dirty="0">
                <a:latin typeface="+mj-ea"/>
                <a:ea typeface="+mj-ea"/>
              </a:rPr>
              <a:t>Energy utilization and sustainable development</a:t>
            </a:r>
            <a:endParaRPr lang="zh-TW" altLang="en-US" dirty="0">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latin typeface="Times New Roman" panose="02020603050405020304" pitchFamily="18" charset="0"/>
                <a:cs typeface="Times New Roman" panose="02020603050405020304" pitchFamily="18" charset="0"/>
              </a:rPr>
              <a:t>能源事件</a:t>
            </a:r>
            <a:endParaRPr lang="zh-TW" altLang="en-US" sz="2800" dirty="0"/>
          </a:p>
        </p:txBody>
      </p:sp>
      <p:sp>
        <p:nvSpPr>
          <p:cNvPr id="3" name="內容版面配置區 2"/>
          <p:cNvSpPr>
            <a:spLocks noGrp="1"/>
          </p:cNvSpPr>
          <p:nvPr>
            <p:ph idx="1"/>
          </p:nvPr>
        </p:nvSpPr>
        <p:spPr>
          <a:xfrm>
            <a:off x="468313" y="764705"/>
            <a:ext cx="8229600" cy="5904656"/>
          </a:xfrm>
        </p:spPr>
        <p:txBody>
          <a:bodyPr/>
          <a:lstStyle/>
          <a:p>
            <a:pPr algn="just"/>
            <a:r>
              <a:rPr kumimoji="0" lang="en-US" altLang="zh-TW" sz="2600" dirty="0">
                <a:latin typeface="Times New Roman" panose="02020603050405020304" pitchFamily="18" charset="0"/>
                <a:cs typeface="Times New Roman" panose="02020603050405020304" pitchFamily="18" charset="0"/>
              </a:rPr>
              <a:t>1973</a:t>
            </a:r>
            <a:r>
              <a:rPr kumimoji="0" lang="zh-TW" altLang="en-US" sz="2600" dirty="0">
                <a:latin typeface="Times New Roman" panose="02020603050405020304" pitchFamily="18" charset="0"/>
                <a:cs typeface="Times New Roman" panose="02020603050405020304" pitchFamily="18" charset="0"/>
              </a:rPr>
              <a:t>年</a:t>
            </a:r>
            <a:r>
              <a:rPr kumimoji="0" lang="en-US" altLang="zh-TW" sz="2600" dirty="0">
                <a:latin typeface="Times New Roman" panose="02020603050405020304" pitchFamily="18" charset="0"/>
                <a:cs typeface="Times New Roman" panose="02020603050405020304" pitchFamily="18" charset="0"/>
              </a:rPr>
              <a:t>10</a:t>
            </a:r>
            <a:r>
              <a:rPr kumimoji="0" lang="zh-TW" altLang="en-US" sz="2600" dirty="0">
                <a:latin typeface="Times New Roman" panose="02020603050405020304" pitchFamily="18" charset="0"/>
                <a:cs typeface="Times New Roman" panose="02020603050405020304" pitchFamily="18" charset="0"/>
              </a:rPr>
              <a:t>月爆發以阿戰爭 </a:t>
            </a:r>
            <a:r>
              <a:rPr kumimoji="0" lang="en-US" altLang="zh-TW" sz="2600" dirty="0">
                <a:latin typeface="Times New Roman" panose="02020603050405020304" pitchFamily="18" charset="0"/>
                <a:cs typeface="Times New Roman" panose="02020603050405020304" pitchFamily="18" charset="0"/>
              </a:rPr>
              <a:t>(Arab-Israeli war)</a:t>
            </a:r>
            <a:r>
              <a:rPr kumimoji="0" lang="zh-TW" altLang="en-US" sz="2600" dirty="0">
                <a:latin typeface="Times New Roman" panose="02020603050405020304" pitchFamily="18" charset="0"/>
                <a:cs typeface="Times New Roman" panose="02020603050405020304" pitchFamily="18" charset="0"/>
              </a:rPr>
              <a:t>，國際原油價格暴增三倍，本次事件即</a:t>
            </a:r>
            <a:r>
              <a:rPr lang="zh-TW" altLang="en-US" sz="2600" dirty="0">
                <a:latin typeface="Times New Roman" panose="02020603050405020304" pitchFamily="18" charset="0"/>
                <a:cs typeface="Times New Roman" panose="02020603050405020304" pitchFamily="18" charset="0"/>
              </a:rPr>
              <a:t>稱為第一次</a:t>
            </a:r>
            <a:r>
              <a:rPr kumimoji="0" lang="zh-TW" altLang="en-US" sz="2600" dirty="0">
                <a:solidFill>
                  <a:schemeClr val="tx1"/>
                </a:solidFill>
                <a:latin typeface="Times New Roman" panose="02020603050405020304" pitchFamily="18" charset="0"/>
                <a:cs typeface="Times New Roman" panose="02020603050405020304" pitchFamily="18" charset="0"/>
              </a:rPr>
              <a:t>「</a:t>
            </a:r>
            <a:r>
              <a:rPr lang="zh-TW" altLang="en-US" dirty="0">
                <a:solidFill>
                  <a:schemeClr val="accent3"/>
                </a:solidFill>
              </a:rPr>
              <a:t>能源危機 </a:t>
            </a:r>
            <a:r>
              <a:rPr lang="en-US" altLang="zh-TW" dirty="0">
                <a:solidFill>
                  <a:schemeClr val="accent3"/>
                </a:solidFill>
              </a:rPr>
              <a:t>(energy crisis)</a:t>
            </a:r>
            <a:r>
              <a:rPr kumimoji="0" lang="zh-TW" altLang="en-US" sz="2600" dirty="0">
                <a:solidFill>
                  <a:schemeClr val="tx1"/>
                </a:solidFill>
                <a:latin typeface="Times New Roman" panose="02020603050405020304" pitchFamily="18" charset="0"/>
                <a:cs typeface="Times New Roman" panose="02020603050405020304" pitchFamily="18" charset="0"/>
              </a:rPr>
              <a:t>」</a:t>
            </a:r>
            <a:r>
              <a:rPr kumimoji="0" lang="zh-TW" altLang="en-US" sz="2600" dirty="0">
                <a:latin typeface="Times New Roman" panose="02020603050405020304" pitchFamily="18" charset="0"/>
                <a:cs typeface="Times New Roman" panose="02020603050405020304" pitchFamily="18" charset="0"/>
              </a:rPr>
              <a:t>。 </a:t>
            </a:r>
            <a:endParaRPr kumimoji="0" lang="en-US" altLang="zh-TW" sz="2600" dirty="0">
              <a:latin typeface="Times New Roman" panose="02020603050405020304" pitchFamily="18" charset="0"/>
              <a:cs typeface="Times New Roman" panose="02020603050405020304" pitchFamily="18" charset="0"/>
            </a:endParaRPr>
          </a:p>
          <a:p>
            <a:pPr algn="just"/>
            <a:r>
              <a:rPr kumimoji="0" lang="zh-TW" altLang="en-US" sz="2600" dirty="0">
                <a:latin typeface="Times New Roman" panose="02020603050405020304" pitchFamily="18" charset="0"/>
                <a:cs typeface="Times New Roman" panose="02020603050405020304" pitchFamily="18" charset="0"/>
              </a:rPr>
              <a:t>伊朗革命 </a:t>
            </a:r>
            <a:r>
              <a:rPr kumimoji="0" lang="en-US" altLang="zh-TW" sz="2600" dirty="0">
                <a:latin typeface="Times New Roman" panose="02020603050405020304" pitchFamily="18" charset="0"/>
                <a:cs typeface="Times New Roman" panose="02020603050405020304" pitchFamily="18" charset="0"/>
              </a:rPr>
              <a:t>(Iranian revolution) </a:t>
            </a:r>
            <a:r>
              <a:rPr kumimoji="0" lang="zh-TW" altLang="en-US" sz="2600" dirty="0">
                <a:latin typeface="Times New Roman" panose="02020603050405020304" pitchFamily="18" charset="0"/>
                <a:cs typeface="Times New Roman" panose="02020603050405020304" pitchFamily="18" charset="0"/>
              </a:rPr>
              <a:t>發生於</a:t>
            </a:r>
            <a:r>
              <a:rPr kumimoji="0" lang="en-US" altLang="zh-TW" sz="2600" dirty="0">
                <a:latin typeface="Times New Roman" panose="02020603050405020304" pitchFamily="18" charset="0"/>
                <a:cs typeface="Times New Roman" panose="02020603050405020304" pitchFamily="18" charset="0"/>
              </a:rPr>
              <a:t>1978</a:t>
            </a:r>
            <a:r>
              <a:rPr kumimoji="0" lang="zh-TW" altLang="en-US" sz="2600" dirty="0">
                <a:latin typeface="Times New Roman" panose="02020603050405020304" pitchFamily="18" charset="0"/>
                <a:cs typeface="Times New Roman" panose="02020603050405020304" pitchFamily="18" charset="0"/>
              </a:rPr>
              <a:t>到</a:t>
            </a:r>
            <a:r>
              <a:rPr kumimoji="0" lang="en-US" altLang="zh-TW" sz="2600" dirty="0">
                <a:latin typeface="Times New Roman" panose="02020603050405020304" pitchFamily="18" charset="0"/>
                <a:cs typeface="Times New Roman" panose="02020603050405020304" pitchFamily="18" charset="0"/>
              </a:rPr>
              <a:t>1979</a:t>
            </a:r>
            <a:r>
              <a:rPr kumimoji="0" lang="zh-TW" altLang="en-US" sz="2600" dirty="0">
                <a:latin typeface="Times New Roman" panose="02020603050405020304" pitchFamily="18" charset="0"/>
                <a:cs typeface="Times New Roman" panose="02020603050405020304" pitchFamily="18" charset="0"/>
              </a:rPr>
              <a:t>年間，</a:t>
            </a:r>
            <a:r>
              <a:rPr lang="zh-TW" altLang="zh-TW" sz="2600" dirty="0">
                <a:latin typeface="Times New Roman" panose="02020603050405020304" pitchFamily="18" charset="0"/>
                <a:cs typeface="Times New Roman" panose="02020603050405020304" pitchFamily="18" charset="0"/>
              </a:rPr>
              <a:t>，因而中斷其每日約</a:t>
            </a:r>
            <a:r>
              <a:rPr lang="en-US" altLang="zh-TW" sz="2600" dirty="0">
                <a:latin typeface="Times New Roman" panose="02020603050405020304" pitchFamily="18" charset="0"/>
                <a:cs typeface="Times New Roman" panose="02020603050405020304" pitchFamily="18" charset="0"/>
              </a:rPr>
              <a:t>6</a:t>
            </a:r>
            <a:r>
              <a:rPr lang="zh-TW" altLang="zh-TW" sz="2600" dirty="0">
                <a:latin typeface="Times New Roman" panose="02020603050405020304" pitchFamily="18" charset="0"/>
                <a:cs typeface="Times New Roman" panose="02020603050405020304" pitchFamily="18" charset="0"/>
              </a:rPr>
              <a:t>百萬桶原油的產量</a:t>
            </a:r>
            <a:r>
              <a:rPr lang="zh-TW" altLang="en-US" sz="2600" dirty="0">
                <a:latin typeface="Times New Roman" panose="02020603050405020304" pitchFamily="18" charset="0"/>
                <a:cs typeface="Times New Roman" panose="02020603050405020304" pitchFamily="18" charset="0"/>
              </a:rPr>
              <a:t>，</a:t>
            </a:r>
            <a:r>
              <a:rPr kumimoji="0" lang="zh-TW" altLang="en-US" sz="2600" dirty="0">
                <a:latin typeface="Times New Roman" panose="02020603050405020304" pitchFamily="18" charset="0"/>
                <a:cs typeface="Times New Roman" panose="02020603050405020304" pitchFamily="18" charset="0"/>
              </a:rPr>
              <a:t>結果油價暴增，本次事件則稱為</a:t>
            </a:r>
            <a:r>
              <a:rPr kumimoji="0" lang="zh-TW" altLang="en-US" sz="2600" dirty="0">
                <a:solidFill>
                  <a:schemeClr val="tx1"/>
                </a:solidFill>
                <a:latin typeface="Times New Roman" panose="02020603050405020304" pitchFamily="18" charset="0"/>
                <a:cs typeface="Times New Roman" panose="02020603050405020304" pitchFamily="18" charset="0"/>
              </a:rPr>
              <a:t>「</a:t>
            </a:r>
            <a:r>
              <a:rPr lang="zh-TW" altLang="en-US" dirty="0">
                <a:solidFill>
                  <a:schemeClr val="accent3"/>
                </a:solidFill>
              </a:rPr>
              <a:t>第二次能源危機</a:t>
            </a:r>
            <a:r>
              <a:rPr kumimoji="0" lang="zh-TW" altLang="en-US" sz="2600" dirty="0">
                <a:solidFill>
                  <a:schemeClr val="tx1"/>
                </a:solidFill>
                <a:latin typeface="Times New Roman" panose="02020603050405020304" pitchFamily="18" charset="0"/>
                <a:cs typeface="Times New Roman" panose="02020603050405020304" pitchFamily="18" charset="0"/>
              </a:rPr>
              <a:t>」</a:t>
            </a:r>
            <a:r>
              <a:rPr kumimoji="0" lang="zh-TW" altLang="en-US" sz="2600" dirty="0">
                <a:latin typeface="Times New Roman" panose="02020603050405020304" pitchFamily="18" charset="0"/>
                <a:cs typeface="Times New Roman" panose="02020603050405020304" pitchFamily="18" charset="0"/>
              </a:rPr>
              <a:t>。</a:t>
            </a:r>
          </a:p>
          <a:p>
            <a:pPr algn="just"/>
            <a:r>
              <a:rPr kumimoji="0" lang="zh-TW" altLang="en-US" sz="2600" dirty="0">
                <a:latin typeface="Times New Roman" panose="02020603050405020304" pitchFamily="18" charset="0"/>
                <a:cs typeface="Times New Roman" panose="02020603050405020304" pitchFamily="18" charset="0"/>
              </a:rPr>
              <a:t>美國總統雷根乃於</a:t>
            </a:r>
            <a:r>
              <a:rPr kumimoji="0" lang="en-US" altLang="zh-TW" sz="2600" dirty="0">
                <a:latin typeface="Times New Roman" panose="02020603050405020304" pitchFamily="18" charset="0"/>
                <a:cs typeface="Times New Roman" panose="02020603050405020304" pitchFamily="18" charset="0"/>
              </a:rPr>
              <a:t>1981</a:t>
            </a:r>
            <a:r>
              <a:rPr kumimoji="0" lang="zh-TW" altLang="en-US" sz="2600" dirty="0">
                <a:latin typeface="Times New Roman" panose="02020603050405020304" pitchFamily="18" charset="0"/>
                <a:cs typeface="Times New Roman" panose="02020603050405020304" pitchFamily="18" charset="0"/>
              </a:rPr>
              <a:t>年</a:t>
            </a:r>
            <a:r>
              <a:rPr lang="zh-TW" altLang="en-US" dirty="0">
                <a:solidFill>
                  <a:schemeClr val="accent3"/>
                </a:solidFill>
              </a:rPr>
              <a:t>解除油價管制</a:t>
            </a:r>
            <a:r>
              <a:rPr kumimoji="0" lang="zh-TW" altLang="en-US" sz="2600" dirty="0">
                <a:latin typeface="Times New Roman" panose="02020603050405020304" pitchFamily="18" charset="0"/>
                <a:cs typeface="Times New Roman" panose="02020603050405020304" pitchFamily="18" charset="0"/>
              </a:rPr>
              <a:t>，在此期間，世界石油的消耗總量減少</a:t>
            </a:r>
            <a:r>
              <a:rPr kumimoji="0" lang="en-US" altLang="zh-TW" sz="2600" dirty="0">
                <a:latin typeface="Times New Roman" panose="02020603050405020304" pitchFamily="18" charset="0"/>
                <a:cs typeface="Times New Roman" panose="02020603050405020304" pitchFamily="18" charset="0"/>
              </a:rPr>
              <a:t>14%</a:t>
            </a:r>
            <a:r>
              <a:rPr kumimoji="0" lang="zh-TW" altLang="en-US" sz="2600" dirty="0">
                <a:latin typeface="Times New Roman" panose="02020603050405020304" pitchFamily="18" charset="0"/>
                <a:cs typeface="Times New Roman" panose="02020603050405020304" pitchFamily="18" charset="0"/>
              </a:rPr>
              <a:t>。</a:t>
            </a:r>
          </a:p>
          <a:p>
            <a:pPr algn="just"/>
            <a:r>
              <a:rPr kumimoji="0" lang="en-US" altLang="zh-TW" sz="2600" dirty="0">
                <a:latin typeface="Times New Roman" panose="02020603050405020304" pitchFamily="18" charset="0"/>
                <a:cs typeface="Times New Roman" panose="02020603050405020304" pitchFamily="18" charset="0"/>
              </a:rPr>
              <a:t>OPEC</a:t>
            </a:r>
            <a:r>
              <a:rPr kumimoji="0" lang="zh-TW" altLang="en-US" sz="2600" dirty="0">
                <a:latin typeface="Times New Roman" panose="02020603050405020304" pitchFamily="18" charset="0"/>
                <a:cs typeface="Times New Roman" panose="02020603050405020304" pitchFamily="18" charset="0"/>
              </a:rPr>
              <a:t>為奪回其對原油市場的分配權，因而增加產量並降低價格，結果於</a:t>
            </a:r>
            <a:r>
              <a:rPr kumimoji="0" lang="en-US" altLang="zh-TW" sz="2600" dirty="0">
                <a:latin typeface="Times New Roman" panose="02020603050405020304" pitchFamily="18" charset="0"/>
                <a:cs typeface="Times New Roman" panose="02020603050405020304" pitchFamily="18" charset="0"/>
              </a:rPr>
              <a:t>1986</a:t>
            </a:r>
            <a:r>
              <a:rPr kumimoji="0" lang="zh-TW" altLang="en-US" sz="2600" dirty="0">
                <a:latin typeface="Times New Roman" panose="02020603050405020304" pitchFamily="18" charset="0"/>
                <a:cs typeface="Times New Roman" panose="02020603050405020304" pitchFamily="18" charset="0"/>
              </a:rPr>
              <a:t>年油價幾乎降成</a:t>
            </a:r>
            <a:r>
              <a:rPr kumimoji="0" lang="en-US" altLang="zh-TW" sz="2600" dirty="0">
                <a:latin typeface="Times New Roman" panose="02020603050405020304" pitchFamily="18" charset="0"/>
                <a:cs typeface="Times New Roman" panose="02020603050405020304" pitchFamily="18" charset="0"/>
              </a:rPr>
              <a:t>1981</a:t>
            </a:r>
            <a:r>
              <a:rPr kumimoji="0" lang="zh-TW" altLang="en-US" sz="2600" dirty="0">
                <a:latin typeface="Times New Roman" panose="02020603050405020304" pitchFamily="18" charset="0"/>
                <a:cs typeface="Times New Roman" panose="02020603050405020304" pitchFamily="18" charset="0"/>
              </a:rPr>
              <a:t>年的三分之一。 </a:t>
            </a:r>
            <a:endParaRPr kumimoji="0" lang="zh-TW" altLang="en-US" sz="2600" dirty="0">
              <a:solidFill>
                <a:srgbClr val="FF0000"/>
              </a:solidFill>
              <a:latin typeface="Times New Roman" panose="02020603050405020304" pitchFamily="18" charset="0"/>
              <a:cs typeface="Times New Roman" panose="02020603050405020304" pitchFamily="18" charset="0"/>
            </a:endParaRPr>
          </a:p>
          <a:p>
            <a:pPr algn="just"/>
            <a:r>
              <a:rPr kumimoji="0" lang="en-US" altLang="zh-TW" sz="2600" dirty="0">
                <a:latin typeface="Times New Roman" panose="02020603050405020304" pitchFamily="18" charset="0"/>
                <a:cs typeface="Times New Roman" panose="02020603050405020304" pitchFamily="18" charset="0"/>
              </a:rPr>
              <a:t>1990</a:t>
            </a:r>
            <a:r>
              <a:rPr kumimoji="0" lang="zh-TW" altLang="en-US" sz="2600" dirty="0">
                <a:latin typeface="Times New Roman" panose="02020603050405020304" pitchFamily="18" charset="0"/>
                <a:cs typeface="Times New Roman" panose="02020603050405020304" pitchFamily="18" charset="0"/>
              </a:rPr>
              <a:t>年</a:t>
            </a:r>
            <a:r>
              <a:rPr kumimoji="0" lang="en-US" altLang="zh-TW" sz="2600" dirty="0">
                <a:latin typeface="Times New Roman" panose="02020603050405020304" pitchFamily="18" charset="0"/>
                <a:cs typeface="Times New Roman" panose="02020603050405020304" pitchFamily="18" charset="0"/>
              </a:rPr>
              <a:t>8</a:t>
            </a:r>
            <a:r>
              <a:rPr kumimoji="0" lang="zh-TW" altLang="en-US" sz="2600" dirty="0">
                <a:latin typeface="Times New Roman" panose="02020603050405020304" pitchFamily="18" charset="0"/>
                <a:cs typeface="Times New Roman" panose="02020603050405020304" pitchFamily="18" charset="0"/>
              </a:rPr>
              <a:t>月</a:t>
            </a:r>
            <a:r>
              <a:rPr lang="zh-TW" altLang="en-US" dirty="0">
                <a:solidFill>
                  <a:schemeClr val="accent3"/>
                </a:solidFill>
              </a:rPr>
              <a:t>伊拉克入侵科威特</a:t>
            </a:r>
            <a:r>
              <a:rPr kumimoji="0" lang="zh-TW" altLang="en-US" sz="2600" dirty="0">
                <a:latin typeface="Times New Roman" panose="02020603050405020304" pitchFamily="18" charset="0"/>
                <a:cs typeface="Times New Roman" panose="02020603050405020304" pitchFamily="18" charset="0"/>
              </a:rPr>
              <a:t>，使得世界油價驟升並達到</a:t>
            </a:r>
            <a:r>
              <a:rPr kumimoji="0" lang="en-US" altLang="zh-TW" sz="2600" dirty="0">
                <a:latin typeface="Times New Roman" panose="02020603050405020304" pitchFamily="18" charset="0"/>
                <a:cs typeface="Times New Roman" panose="02020603050405020304" pitchFamily="18" charset="0"/>
              </a:rPr>
              <a:t>8</a:t>
            </a:r>
            <a:r>
              <a:rPr kumimoji="0" lang="zh-TW" altLang="en-US" sz="2600" dirty="0">
                <a:latin typeface="Times New Roman" panose="02020603050405020304" pitchFamily="18" charset="0"/>
                <a:cs typeface="Times New Roman" panose="02020603050405020304" pitchFamily="18" charset="0"/>
              </a:rPr>
              <a:t>年內新高。</a:t>
            </a:r>
            <a:endParaRPr lang="zh-TW" altLang="en-US" sz="2600" dirty="0"/>
          </a:p>
        </p:txBody>
      </p:sp>
    </p:spTree>
    <p:extLst>
      <p:ext uri="{BB962C8B-B14F-4D97-AF65-F5344CB8AC3E}">
        <p14:creationId xmlns:p14="http://schemas.microsoft.com/office/powerpoint/2010/main" val="39802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9207-34E4-89B4-FC0B-446E4BDE09E8}"/>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736518C5-B916-4400-33B4-1CC74E0528E8}"/>
              </a:ext>
            </a:extLst>
          </p:cNvPr>
          <p:cNvSpPr>
            <a:spLocks noGrp="1"/>
          </p:cNvSpPr>
          <p:nvPr>
            <p:ph idx="1"/>
          </p:nvPr>
        </p:nvSpPr>
        <p:spPr/>
        <p:txBody>
          <a:bodyPr>
            <a:normAutofit lnSpcReduction="10000"/>
          </a:bodyPr>
          <a:lstStyle/>
          <a:p>
            <a:r>
              <a:rPr lang="en-US" dirty="0"/>
              <a:t>The Arab-Israeli war broke out in October 1973, and international crude oil prices tripled. This event is known as the first "energy crisis."</a:t>
            </a:r>
          </a:p>
          <a:p>
            <a:r>
              <a:rPr lang="en-US" dirty="0"/>
              <a:t>The Iranian revolution occurred between 1978 and 1979, interrupting the country’s daily production of approximately 6 million barrels of crude oil. As a result, oil prices skyrocketed, and this event was called the "Second Energy Crisis."</a:t>
            </a:r>
          </a:p>
          <a:p>
            <a:r>
              <a:rPr lang="en-US" dirty="0"/>
              <a:t>U.S. President Ronald Reagan lifted oil price controls in 1981. During this period, total world oil consumption decreased by 14%.</a:t>
            </a:r>
          </a:p>
          <a:p>
            <a:r>
              <a:rPr lang="en-US" dirty="0"/>
              <a:t>In order to regain its allocation power in the crude oil market, OPEC increased production and lowered prices. As a result, in 1986, oil prices dropped to almost one-third of what they were in 1981.</a:t>
            </a:r>
          </a:p>
          <a:p>
            <a:r>
              <a:rPr lang="en-US" dirty="0"/>
              <a:t>In August 1990, Iraq invaded Kuwait, causing world oil prices to rise sharply and reach a new high in eight years.</a:t>
            </a:r>
            <a:endParaRPr lang="en-TW" dirty="0"/>
          </a:p>
        </p:txBody>
      </p:sp>
    </p:spTree>
    <p:extLst>
      <p:ext uri="{BB962C8B-B14F-4D97-AF65-F5344CB8AC3E}">
        <p14:creationId xmlns:p14="http://schemas.microsoft.com/office/powerpoint/2010/main" val="134436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latin typeface="Times New Roman" panose="02020603050405020304" pitchFamily="18" charset="0"/>
                <a:cs typeface="Times New Roman" panose="02020603050405020304" pitchFamily="18" charset="0"/>
              </a:rPr>
              <a:t>能源事件</a:t>
            </a:r>
            <a:endParaRPr lang="zh-TW" altLang="en-US" sz="2800" dirty="0"/>
          </a:p>
        </p:txBody>
      </p:sp>
      <p:sp>
        <p:nvSpPr>
          <p:cNvPr id="3" name="內容版面配置區 2"/>
          <p:cNvSpPr>
            <a:spLocks noGrp="1"/>
          </p:cNvSpPr>
          <p:nvPr>
            <p:ph idx="1"/>
          </p:nvPr>
        </p:nvSpPr>
        <p:spPr>
          <a:xfrm>
            <a:off x="468313" y="764705"/>
            <a:ext cx="8229600" cy="5904656"/>
          </a:xfrm>
        </p:spPr>
        <p:txBody>
          <a:bodyPr>
            <a:normAutofit fontScale="92500" lnSpcReduction="20000"/>
          </a:bodyPr>
          <a:lstStyle/>
          <a:p>
            <a:pPr algn="just"/>
            <a:r>
              <a:rPr kumimoji="0" lang="en-US" altLang="zh-TW" sz="2800" dirty="0">
                <a:latin typeface="Times New Roman" panose="02020603050405020304" pitchFamily="18" charset="0"/>
                <a:cs typeface="Times New Roman" panose="02020603050405020304" pitchFamily="18" charset="0"/>
              </a:rPr>
              <a:t>1998</a:t>
            </a:r>
            <a:r>
              <a:rPr kumimoji="0" lang="zh-TW" altLang="en-US" sz="2800" dirty="0">
                <a:latin typeface="Times New Roman" panose="02020603050405020304" pitchFamily="18" charset="0"/>
                <a:cs typeface="Times New Roman" panose="02020603050405020304" pitchFamily="18" charset="0"/>
              </a:rPr>
              <a:t>年，</a:t>
            </a:r>
            <a:r>
              <a:rPr lang="zh-TW" altLang="en-US" dirty="0">
                <a:solidFill>
                  <a:schemeClr val="accent3"/>
                </a:solidFill>
              </a:rPr>
              <a:t>亞洲金融風暴</a:t>
            </a:r>
            <a:r>
              <a:rPr kumimoji="0" lang="zh-TW" altLang="en-US" sz="2800" dirty="0">
                <a:latin typeface="Times New Roman" panose="02020603050405020304" pitchFamily="18" charset="0"/>
                <a:cs typeface="Times New Roman" panose="02020603050405020304" pitchFamily="18" charset="0"/>
              </a:rPr>
              <a:t>、全球石油庫存的增加及兩年的暖冬，促使國際原油價格降至</a:t>
            </a:r>
            <a:r>
              <a:rPr kumimoji="0" lang="en-US" altLang="zh-TW" sz="2800" dirty="0">
                <a:latin typeface="Times New Roman" panose="02020603050405020304" pitchFamily="18" charset="0"/>
                <a:cs typeface="Times New Roman" panose="02020603050405020304" pitchFamily="18" charset="0"/>
              </a:rPr>
              <a:t>20</a:t>
            </a:r>
            <a:r>
              <a:rPr kumimoji="0" lang="zh-TW" altLang="en-US" sz="2800" dirty="0">
                <a:latin typeface="Times New Roman" panose="02020603050405020304" pitchFamily="18" charset="0"/>
                <a:cs typeface="Times New Roman" panose="02020603050405020304" pitchFamily="18" charset="0"/>
              </a:rPr>
              <a:t>年內的最低點。其後的一年內由於國際市場的強烈需求及</a:t>
            </a:r>
            <a:r>
              <a:rPr kumimoji="0" lang="en-US" altLang="zh-TW" sz="2800" dirty="0">
                <a:latin typeface="Times New Roman" panose="02020603050405020304" pitchFamily="18" charset="0"/>
                <a:cs typeface="Times New Roman" panose="02020603050405020304" pitchFamily="18" charset="0"/>
              </a:rPr>
              <a:t>OPEC</a:t>
            </a:r>
            <a:r>
              <a:rPr kumimoji="0" lang="zh-TW" altLang="en-US" sz="2800" dirty="0">
                <a:latin typeface="Times New Roman" panose="02020603050405020304" pitchFamily="18" charset="0"/>
                <a:cs typeface="Times New Roman" panose="02020603050405020304" pitchFamily="18" charset="0"/>
              </a:rPr>
              <a:t>的減產，造成油價上升</a:t>
            </a:r>
            <a:r>
              <a:rPr kumimoji="0" lang="en-US" altLang="zh-TW" sz="2800" dirty="0">
                <a:latin typeface="Times New Roman" panose="02020603050405020304" pitchFamily="18" charset="0"/>
                <a:cs typeface="Times New Roman" panose="02020603050405020304" pitchFamily="18" charset="0"/>
              </a:rPr>
              <a:t>3</a:t>
            </a:r>
            <a:r>
              <a:rPr kumimoji="0" lang="zh-TW" altLang="en-US" sz="2800" dirty="0">
                <a:latin typeface="Times New Roman" panose="02020603050405020304" pitchFamily="18" charset="0"/>
                <a:cs typeface="Times New Roman" panose="02020603050405020304" pitchFamily="18" charset="0"/>
              </a:rPr>
              <a:t>倍。</a:t>
            </a:r>
            <a:r>
              <a:rPr kumimoji="0" lang="en-US" altLang="zh-TW" sz="2800" dirty="0">
                <a:latin typeface="Times New Roman" panose="02020603050405020304" pitchFamily="18" charset="0"/>
                <a:cs typeface="Times New Roman" panose="02020603050405020304" pitchFamily="18" charset="0"/>
              </a:rPr>
              <a:t>1990</a:t>
            </a:r>
            <a:r>
              <a:rPr kumimoji="0" lang="zh-TW" altLang="en-US" sz="2800" dirty="0">
                <a:latin typeface="Times New Roman" panose="02020603050405020304" pitchFamily="18" charset="0"/>
                <a:cs typeface="Times New Roman" panose="02020603050405020304" pitchFamily="18" charset="0"/>
              </a:rPr>
              <a:t>年代末期，由於美國經濟衰退，加之</a:t>
            </a:r>
            <a:r>
              <a:rPr kumimoji="0" lang="en-US" altLang="zh-TW" sz="2800" dirty="0">
                <a:latin typeface="Times New Roman" panose="02020603050405020304" pitchFamily="18" charset="0"/>
                <a:cs typeface="Times New Roman" panose="02020603050405020304" pitchFamily="18" charset="0"/>
              </a:rPr>
              <a:t>2001</a:t>
            </a:r>
            <a:r>
              <a:rPr kumimoji="0" lang="zh-TW" altLang="en-US" sz="2800" dirty="0">
                <a:latin typeface="Times New Roman" panose="02020603050405020304" pitchFamily="18" charset="0"/>
                <a:cs typeface="Times New Roman" panose="02020603050405020304" pitchFamily="18" charset="0"/>
              </a:rPr>
              <a:t>年發生</a:t>
            </a:r>
            <a:r>
              <a:rPr kumimoji="0" lang="en-US" altLang="zh-TW" sz="2800" dirty="0">
                <a:latin typeface="Times New Roman" panose="02020603050405020304" pitchFamily="18" charset="0"/>
                <a:cs typeface="Times New Roman" panose="02020603050405020304" pitchFamily="18" charset="0"/>
              </a:rPr>
              <a:t>911</a:t>
            </a:r>
            <a:r>
              <a:rPr kumimoji="0" lang="zh-TW" altLang="en-US" sz="2800" dirty="0">
                <a:latin typeface="Times New Roman" panose="02020603050405020304" pitchFamily="18" charset="0"/>
                <a:cs typeface="Times New Roman" panose="02020603050405020304" pitchFamily="18" charset="0"/>
              </a:rPr>
              <a:t>事件，造成油價下降近一半。</a:t>
            </a:r>
            <a:r>
              <a:rPr kumimoji="0" lang="en-US" altLang="zh-TW" sz="2800" dirty="0">
                <a:latin typeface="Times New Roman" panose="02020603050405020304" pitchFamily="18" charset="0"/>
                <a:cs typeface="Times New Roman" panose="02020603050405020304" pitchFamily="18" charset="0"/>
              </a:rPr>
              <a:t>2004</a:t>
            </a:r>
            <a:r>
              <a:rPr kumimoji="0" lang="zh-TW" altLang="en-US" sz="2800" dirty="0">
                <a:latin typeface="Times New Roman" panose="02020603050405020304" pitchFamily="18" charset="0"/>
                <a:cs typeface="Times New Roman" panose="02020603050405020304" pitchFamily="18" charset="0"/>
              </a:rPr>
              <a:t>及</a:t>
            </a:r>
            <a:r>
              <a:rPr kumimoji="0" lang="en-US" altLang="zh-TW" sz="2800" dirty="0">
                <a:latin typeface="Times New Roman" panose="02020603050405020304" pitchFamily="18" charset="0"/>
                <a:cs typeface="Times New Roman" panose="02020603050405020304" pitchFamily="18" charset="0"/>
              </a:rPr>
              <a:t>2005</a:t>
            </a:r>
            <a:r>
              <a:rPr kumimoji="0" lang="zh-TW" altLang="en-US" sz="2800" dirty="0">
                <a:latin typeface="Times New Roman" panose="02020603050405020304" pitchFamily="18" charset="0"/>
                <a:cs typeface="Times New Roman" panose="02020603050405020304" pitchFamily="18" charset="0"/>
              </a:rPr>
              <a:t>年持續對石油的強烈需求、石油庫存的吃緊及石油蘊藏的不確定性，因而於</a:t>
            </a:r>
            <a:r>
              <a:rPr kumimoji="0" lang="en-US" altLang="zh-TW" sz="2800" dirty="0">
                <a:latin typeface="Times New Roman" panose="02020603050405020304" pitchFamily="18" charset="0"/>
                <a:cs typeface="Times New Roman" panose="02020603050405020304" pitchFamily="18" charset="0"/>
              </a:rPr>
              <a:t>2005</a:t>
            </a:r>
            <a:r>
              <a:rPr kumimoji="0" lang="zh-TW" altLang="en-US" sz="2800" dirty="0">
                <a:latin typeface="Times New Roman" panose="02020603050405020304" pitchFamily="18" charset="0"/>
                <a:cs typeface="Times New Roman" panose="02020603050405020304" pitchFamily="18" charset="0"/>
              </a:rPr>
              <a:t>年中葉將油價推至歷史新高。</a:t>
            </a:r>
          </a:p>
          <a:p>
            <a:pPr algn="just"/>
            <a:r>
              <a:rPr kumimoji="0" lang="en-US" altLang="zh-TW" sz="2800" dirty="0">
                <a:latin typeface="Times New Roman" panose="02020603050405020304" pitchFamily="18" charset="0"/>
                <a:cs typeface="Times New Roman" panose="02020603050405020304" pitchFamily="18" charset="0"/>
              </a:rPr>
              <a:t>In 1998, the Asian financial crisis, the increase in global oil inventories, and two years of mild winter pushed international crude oil prices to their lowest point in 20 years. In the following year, oil prices tripled due to strong demand from the international market and OPEC's production cuts. In the late 1990s, due to the U.S. economic recession and the September 11 attacks in 2001, oil prices dropped by nearly half. The continued strong demand for oil, tight oil inventories, and uncertainty about oil reserves in 2004 and 2005 pushed oil prices to a record high in mid-2005.</a:t>
            </a:r>
          </a:p>
          <a:p>
            <a:pPr algn="just">
              <a:buFontTx/>
              <a:buAutoNum type="arabicPeriod"/>
            </a:pPr>
            <a:endParaRPr lang="zh-TW" altLang="en-US" sz="2600" dirty="0"/>
          </a:p>
        </p:txBody>
      </p:sp>
    </p:spTree>
    <p:extLst>
      <p:ext uri="{BB962C8B-B14F-4D97-AF65-F5344CB8AC3E}">
        <p14:creationId xmlns:p14="http://schemas.microsoft.com/office/powerpoint/2010/main" val="154443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r>
              <a:rPr lang="zh-TW" altLang="en-US" sz="2800" dirty="0">
                <a:latin typeface="Times New Roman" panose="02020603050405020304" pitchFamily="18" charset="0"/>
                <a:cs typeface="Times New Roman" panose="02020603050405020304" pitchFamily="18" charset="0"/>
              </a:rPr>
              <a:t>能源事件</a:t>
            </a:r>
            <a:endParaRPr lang="zh-TW" altLang="en-US" sz="2800" dirty="0"/>
          </a:p>
        </p:txBody>
      </p:sp>
      <p:sp>
        <p:nvSpPr>
          <p:cNvPr id="3" name="內容版面配置區 2"/>
          <p:cNvSpPr>
            <a:spLocks noGrp="1"/>
          </p:cNvSpPr>
          <p:nvPr>
            <p:ph idx="1"/>
          </p:nvPr>
        </p:nvSpPr>
        <p:spPr/>
        <p:txBody>
          <a:bodyPr/>
          <a:lstStyle/>
          <a:p>
            <a:pPr algn="just"/>
            <a:r>
              <a:rPr kumimoji="0" lang="zh-TW" altLang="en-US" sz="2600" dirty="0">
                <a:latin typeface="Times New Roman" panose="02020603050405020304" pitchFamily="18" charset="0"/>
              </a:rPr>
              <a:t>近年及於未來數年，大部分石油需求的成長將可能來自於開發中國家，尤其是</a:t>
            </a:r>
            <a:r>
              <a:rPr lang="zh-TW" altLang="en-US" dirty="0">
                <a:solidFill>
                  <a:schemeClr val="accent3"/>
                </a:solidFill>
              </a:rPr>
              <a:t>中國大陸及印度</a:t>
            </a:r>
            <a:r>
              <a:rPr kumimoji="0" lang="zh-TW" altLang="en-US" sz="2600" dirty="0">
                <a:latin typeface="Times New Roman" panose="02020603050405020304" pitchFamily="18" charset="0"/>
              </a:rPr>
              <a:t>，同時，石油供應的成長則來自於</a:t>
            </a:r>
            <a:r>
              <a:rPr lang="zh-TW" altLang="en-US" dirty="0">
                <a:solidFill>
                  <a:schemeClr val="accent3"/>
                </a:solidFill>
              </a:rPr>
              <a:t>沙烏地阿拉伯、科威特及阿拉伯聯合大公國</a:t>
            </a:r>
            <a:r>
              <a:rPr kumimoji="0" lang="zh-TW" altLang="en-US" sz="2600" dirty="0">
                <a:latin typeface="Times New Roman" panose="02020603050405020304" pitchFamily="18" charset="0"/>
              </a:rPr>
              <a:t>。事實上，除了新興國家對石油強烈需求等，近年來</a:t>
            </a:r>
            <a:r>
              <a:rPr lang="zh-TW" altLang="en-US" dirty="0">
                <a:solidFill>
                  <a:schemeClr val="accent3"/>
                </a:solidFill>
              </a:rPr>
              <a:t>政治因素</a:t>
            </a:r>
            <a:r>
              <a:rPr kumimoji="0" lang="zh-TW" altLang="en-US" sz="2600" dirty="0">
                <a:solidFill>
                  <a:schemeClr val="tx1"/>
                </a:solidFill>
                <a:latin typeface="Times New Roman" panose="02020603050405020304" pitchFamily="18" charset="0"/>
              </a:rPr>
              <a:t> </a:t>
            </a:r>
            <a:r>
              <a:rPr kumimoji="0" lang="en-US" altLang="zh-TW" sz="2600" dirty="0">
                <a:latin typeface="Times New Roman" panose="02020603050405020304" pitchFamily="18" charset="0"/>
              </a:rPr>
              <a:t>( </a:t>
            </a:r>
            <a:r>
              <a:rPr kumimoji="0" lang="zh-TW" altLang="en-US" sz="2600" dirty="0">
                <a:latin typeface="Times New Roman" panose="02020603050405020304" pitchFamily="18" charset="0"/>
              </a:rPr>
              <a:t>如伊朗發展核電 </a:t>
            </a:r>
            <a:r>
              <a:rPr kumimoji="0" lang="en-US" altLang="zh-TW" sz="2600" dirty="0">
                <a:latin typeface="Times New Roman" panose="02020603050405020304" pitchFamily="18" charset="0"/>
              </a:rPr>
              <a:t>)</a:t>
            </a:r>
            <a:r>
              <a:rPr kumimoji="0" lang="zh-TW" altLang="en-US" sz="2600" dirty="0">
                <a:latin typeface="Times New Roman" panose="02020603050405020304" pitchFamily="18" charset="0"/>
              </a:rPr>
              <a:t>、</a:t>
            </a:r>
            <a:r>
              <a:rPr lang="zh-TW" altLang="en-US" dirty="0">
                <a:solidFill>
                  <a:schemeClr val="accent3"/>
                </a:solidFill>
              </a:rPr>
              <a:t>氣候變化 </a:t>
            </a:r>
            <a:r>
              <a:rPr kumimoji="0" lang="en-US" altLang="zh-TW" sz="2600" dirty="0">
                <a:latin typeface="Times New Roman" panose="02020603050405020304" pitchFamily="18" charset="0"/>
              </a:rPr>
              <a:t>( </a:t>
            </a:r>
            <a:r>
              <a:rPr kumimoji="0" lang="zh-TW" altLang="en-US" sz="2600" dirty="0">
                <a:latin typeface="Times New Roman" panose="02020603050405020304" pitchFamily="18" charset="0"/>
              </a:rPr>
              <a:t>如</a:t>
            </a:r>
            <a:r>
              <a:rPr kumimoji="0" lang="en-US" altLang="zh-TW" sz="2600" dirty="0">
                <a:latin typeface="Times New Roman" panose="02020603050405020304" pitchFamily="18" charset="0"/>
              </a:rPr>
              <a:t>2005</a:t>
            </a:r>
            <a:r>
              <a:rPr kumimoji="0" lang="zh-TW" altLang="en-US" sz="2600" dirty="0">
                <a:latin typeface="Times New Roman" panose="02020603050405020304" pitchFamily="18" charset="0"/>
              </a:rPr>
              <a:t>年卡崔娜颶風 </a:t>
            </a:r>
            <a:r>
              <a:rPr kumimoji="0" lang="en-US" altLang="zh-TW" sz="2600" dirty="0">
                <a:latin typeface="Times New Roman" panose="02020603050405020304" pitchFamily="18" charset="0"/>
              </a:rPr>
              <a:t>) </a:t>
            </a:r>
            <a:r>
              <a:rPr kumimoji="0" lang="zh-TW" altLang="en-US" sz="2600" dirty="0">
                <a:latin typeface="Times New Roman" panose="02020603050405020304" pitchFamily="18" charset="0"/>
              </a:rPr>
              <a:t>、國際</a:t>
            </a:r>
            <a:r>
              <a:rPr lang="zh-TW" altLang="en-US" dirty="0">
                <a:solidFill>
                  <a:schemeClr val="accent3"/>
                </a:solidFill>
              </a:rPr>
              <a:t>恐怖活動、人為油價炒作及全球經濟狀況</a:t>
            </a:r>
            <a:r>
              <a:rPr kumimoji="0" lang="zh-TW" altLang="en-US" sz="2600" dirty="0">
                <a:latin typeface="Times New Roman" panose="02020603050405020304" pitchFamily="18" charset="0"/>
              </a:rPr>
              <a:t>等皆會導致世界石油價格十分敏感且強烈波動。</a:t>
            </a:r>
          </a:p>
          <a:p>
            <a:pPr algn="just"/>
            <a:r>
              <a:rPr kumimoji="0" lang="en-US" altLang="zh-TW" sz="2600" dirty="0">
                <a:latin typeface="Times New Roman" panose="02020603050405020304" pitchFamily="18" charset="0"/>
              </a:rPr>
              <a:t>2008</a:t>
            </a:r>
            <a:r>
              <a:rPr kumimoji="0" lang="zh-TW" altLang="en-US" sz="2600" dirty="0">
                <a:latin typeface="Times New Roman" panose="02020603050405020304" pitchFamily="18" charset="0"/>
              </a:rPr>
              <a:t>年</a:t>
            </a:r>
            <a:r>
              <a:rPr kumimoji="0" lang="en-US" altLang="zh-TW" sz="2600" dirty="0">
                <a:latin typeface="Times New Roman" panose="02020603050405020304" pitchFamily="18" charset="0"/>
              </a:rPr>
              <a:t>1</a:t>
            </a:r>
            <a:r>
              <a:rPr kumimoji="0" lang="zh-TW" altLang="en-US" sz="2600" dirty="0">
                <a:latin typeface="Times New Roman" panose="02020603050405020304" pitchFamily="18" charset="0"/>
              </a:rPr>
              <a:t>月</a:t>
            </a:r>
            <a:r>
              <a:rPr kumimoji="0" lang="en-US" altLang="zh-TW" sz="2600" dirty="0">
                <a:latin typeface="Times New Roman" panose="02020603050405020304" pitchFamily="18" charset="0"/>
              </a:rPr>
              <a:t>3</a:t>
            </a:r>
            <a:r>
              <a:rPr kumimoji="0" lang="zh-TW" altLang="en-US" sz="2600" dirty="0">
                <a:latin typeface="Times New Roman" panose="02020603050405020304" pitchFamily="18" charset="0"/>
              </a:rPr>
              <a:t>日油價達每桶</a:t>
            </a:r>
            <a:r>
              <a:rPr kumimoji="0" lang="en-US" altLang="zh-TW" sz="2600" dirty="0">
                <a:latin typeface="Times New Roman" panose="02020603050405020304" pitchFamily="18" charset="0"/>
              </a:rPr>
              <a:t>100</a:t>
            </a:r>
            <a:r>
              <a:rPr kumimoji="0" lang="zh-TW" altLang="en-US" sz="2600" dirty="0">
                <a:latin typeface="Times New Roman" panose="02020603050405020304" pitchFamily="18" charset="0"/>
              </a:rPr>
              <a:t>美元，此一指標性數字曾代表高油價的時代正式來臨。但隨後由於美國</a:t>
            </a:r>
            <a:r>
              <a:rPr lang="zh-TW" altLang="en-US" dirty="0">
                <a:solidFill>
                  <a:schemeClr val="accent3"/>
                </a:solidFill>
              </a:rPr>
              <a:t>次級房貸</a:t>
            </a:r>
            <a:r>
              <a:rPr kumimoji="0" lang="zh-TW" altLang="en-US" sz="2600" dirty="0">
                <a:latin typeface="Times New Roman" panose="02020603050405020304" pitchFamily="18" charset="0"/>
              </a:rPr>
              <a:t>事件造成金融風暴，使得全球經濟遭受極大衝擊，進而致使油價急速下跌。</a:t>
            </a:r>
            <a:endParaRPr lang="zh-TW" altLang="en-US" sz="2600" dirty="0"/>
          </a:p>
        </p:txBody>
      </p:sp>
    </p:spTree>
    <p:extLst>
      <p:ext uri="{BB962C8B-B14F-4D97-AF65-F5344CB8AC3E}">
        <p14:creationId xmlns:p14="http://schemas.microsoft.com/office/powerpoint/2010/main" val="216388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3AEE1-FB6F-45A6-78B8-8BA5DC8E3CCA}"/>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158E9AB2-A339-248C-7A70-DD2E7B6657E4}"/>
              </a:ext>
            </a:extLst>
          </p:cNvPr>
          <p:cNvSpPr>
            <a:spLocks noGrp="1"/>
          </p:cNvSpPr>
          <p:nvPr>
            <p:ph idx="1"/>
          </p:nvPr>
        </p:nvSpPr>
        <p:spPr/>
        <p:txBody>
          <a:bodyPr>
            <a:normAutofit lnSpcReduction="10000"/>
          </a:bodyPr>
          <a:lstStyle/>
          <a:p>
            <a:r>
              <a:rPr lang="en-US" dirty="0"/>
              <a:t>In recent years and in the coming years, most of the growth in oil demand is likely to come from developing countries, especially mainland China and India. At the same time, growth in oil supply will come from Saudi Arabia, Kuwait and the United Arab Emirates. In fact, in addition to the strong demand for oil in emerging countries, political factors (such as Iran's development of nuclear power), climate change (such as Hurricane Katrina in 2005), international terrorist activities, artificial oil price speculation and global economic conditions affect world oil prices significantly. The oil price is very sensitive and fluctuates strongly to these factors.</a:t>
            </a:r>
          </a:p>
          <a:p>
            <a:r>
              <a:rPr lang="en-US" dirty="0"/>
              <a:t>On January 3, 2008, the price of oil reached US$100 per barrel. This indicator number once represented the official arrival of the era of high oil prices. But then the financial turmoil caused by the subprime mortgage crisis in the United States caused a huge impact on the global economy, which in turn caused oil prices to fall sharply.</a:t>
            </a:r>
            <a:endParaRPr lang="en-TW" dirty="0"/>
          </a:p>
        </p:txBody>
      </p:sp>
    </p:spTree>
    <p:extLst>
      <p:ext uri="{BB962C8B-B14F-4D97-AF65-F5344CB8AC3E}">
        <p14:creationId xmlns:p14="http://schemas.microsoft.com/office/powerpoint/2010/main" val="249334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r>
              <a:rPr lang="zh-TW" altLang="en-US" sz="2800" dirty="0">
                <a:solidFill>
                  <a:schemeClr val="tx2"/>
                </a:solidFill>
                <a:latin typeface="Times New Roman" panose="02020603050405020304" pitchFamily="18" charset="0"/>
                <a:cs typeface="Times New Roman" panose="02020603050405020304" pitchFamily="18" charset="0"/>
              </a:rPr>
              <a:t>能源事件</a:t>
            </a:r>
            <a:r>
              <a:rPr lang="en-US" altLang="zh-TW" sz="2800" dirty="0">
                <a:solidFill>
                  <a:schemeClr val="tx2"/>
                </a:solidFill>
                <a:latin typeface="Times New Roman" panose="02020603050405020304" pitchFamily="18" charset="0"/>
                <a:cs typeface="Times New Roman" panose="02020603050405020304" pitchFamily="18" charset="0"/>
              </a:rPr>
              <a:t> World Events</a:t>
            </a:r>
            <a:endParaRPr lang="zh-TW" altLang="en-US" sz="2800" dirty="0">
              <a:solidFill>
                <a:schemeClr val="tx2"/>
              </a:solidFill>
            </a:endParaRPr>
          </a:p>
        </p:txBody>
      </p:sp>
      <p:sp>
        <p:nvSpPr>
          <p:cNvPr id="3" name="內容版面配置區 2"/>
          <p:cNvSpPr>
            <a:spLocks noGrp="1"/>
          </p:cNvSpPr>
          <p:nvPr>
            <p:ph idx="1"/>
          </p:nvPr>
        </p:nvSpPr>
        <p:spPr>
          <a:xfrm>
            <a:off x="468313" y="718578"/>
            <a:ext cx="8229600" cy="5878775"/>
          </a:xfrm>
        </p:spPr>
        <p:txBody>
          <a:bodyPr>
            <a:normAutofit fontScale="85000" lnSpcReduction="20000"/>
          </a:bodyPr>
          <a:lstStyle/>
          <a:p>
            <a:pPr algn="just"/>
            <a:r>
              <a:rPr lang="zh-TW" altLang="zh-TW" sz="2400" dirty="0">
                <a:latin typeface="Times New Roman" panose="02020603050405020304" pitchFamily="18" charset="0"/>
                <a:cs typeface="Times New Roman" panose="02020603050405020304" pitchFamily="18" charset="0"/>
              </a:rPr>
              <a:t>近期因</a:t>
            </a:r>
            <a:r>
              <a:rPr lang="zh-TW" altLang="zh-TW" dirty="0">
                <a:solidFill>
                  <a:schemeClr val="accent3"/>
                </a:solidFill>
              </a:rPr>
              <a:t>頁岩氣</a:t>
            </a:r>
            <a:r>
              <a:rPr lang="en-US" altLang="zh-TW" dirty="0">
                <a:solidFill>
                  <a:schemeClr val="accent3"/>
                </a:solidFill>
              </a:rPr>
              <a:t> (shale gas)</a:t>
            </a:r>
            <a:r>
              <a:rPr lang="zh-TW" altLang="zh-TW" sz="2400" dirty="0">
                <a:latin typeface="Times New Roman" panose="02020603050405020304" pitchFamily="18" charset="0"/>
                <a:cs typeface="Times New Roman" panose="02020603050405020304" pitchFamily="18" charset="0"/>
              </a:rPr>
              <a:t>及</a:t>
            </a:r>
            <a:r>
              <a:rPr lang="zh-TW" altLang="zh-TW" dirty="0">
                <a:solidFill>
                  <a:schemeClr val="accent3"/>
                </a:solidFill>
              </a:rPr>
              <a:t>頁岩油</a:t>
            </a:r>
            <a:r>
              <a:rPr lang="en-US" altLang="zh-TW" dirty="0">
                <a:solidFill>
                  <a:schemeClr val="accent3"/>
                </a:solidFill>
              </a:rPr>
              <a:t> (shale oil)</a:t>
            </a:r>
            <a:r>
              <a:rPr lang="zh-TW" altLang="zh-TW" sz="2400" dirty="0">
                <a:latin typeface="Times New Roman" panose="02020603050405020304" pitchFamily="18" charset="0"/>
                <a:cs typeface="Times New Roman" panose="02020603050405020304" pitchFamily="18" charset="0"/>
              </a:rPr>
              <a:t>開採技術的突破，天然氣產量大增，造成美國及中國大陸等國對石油依賴度減小，加之西方國家對俄羅斯經濟制裁，且</a:t>
            </a:r>
            <a:r>
              <a:rPr lang="en-US" altLang="zh-TW" sz="2400" dirty="0">
                <a:latin typeface="Times New Roman" panose="02020603050405020304" pitchFamily="18" charset="0"/>
                <a:cs typeface="Times New Roman" panose="02020603050405020304" pitchFamily="18" charset="0"/>
              </a:rPr>
              <a:t>OPEC</a:t>
            </a:r>
            <a:r>
              <a:rPr lang="zh-TW" altLang="zh-TW" sz="2400" dirty="0">
                <a:latin typeface="Times New Roman" panose="02020603050405020304" pitchFamily="18" charset="0"/>
                <a:cs typeface="Times New Roman" panose="02020603050405020304" pitchFamily="18" charset="0"/>
              </a:rPr>
              <a:t>及俄羅斯不願減產石油，造成</a:t>
            </a:r>
            <a:r>
              <a:rPr lang="en-US" altLang="zh-TW" sz="2400" dirty="0">
                <a:latin typeface="Times New Roman" panose="02020603050405020304" pitchFamily="18" charset="0"/>
                <a:cs typeface="Times New Roman" panose="02020603050405020304" pitchFamily="18" charset="0"/>
              </a:rPr>
              <a:t>2014</a:t>
            </a:r>
            <a:r>
              <a:rPr lang="zh-TW" altLang="zh-TW" sz="2400" dirty="0">
                <a:latin typeface="Times New Roman" panose="02020603050405020304" pitchFamily="18" charset="0"/>
                <a:cs typeface="Times New Roman" panose="02020603050405020304" pitchFamily="18" charset="0"/>
              </a:rPr>
              <a:t>年</a:t>
            </a:r>
            <a:r>
              <a:rPr lang="en-US" altLang="zh-TW" sz="2400" dirty="0">
                <a:latin typeface="Times New Roman" panose="02020603050405020304" pitchFamily="18" charset="0"/>
                <a:cs typeface="Times New Roman" panose="02020603050405020304" pitchFamily="18" charset="0"/>
              </a:rPr>
              <a:t>7</a:t>
            </a:r>
            <a:r>
              <a:rPr lang="zh-TW" altLang="zh-TW" sz="2400" dirty="0">
                <a:latin typeface="Times New Roman" panose="02020603050405020304" pitchFamily="18" charset="0"/>
                <a:cs typeface="Times New Roman" panose="02020603050405020304" pitchFamily="18" charset="0"/>
              </a:rPr>
              <a:t>月開始國際原油價格持續下降。</a:t>
            </a:r>
            <a:endParaRPr lang="en-US" altLang="zh-TW" sz="2400" dirty="0">
              <a:latin typeface="Times New Roman" panose="02020603050405020304" pitchFamily="18" charset="0"/>
              <a:cs typeface="Times New Roman" panose="02020603050405020304" pitchFamily="18" charset="0"/>
            </a:endParaRPr>
          </a:p>
          <a:p>
            <a:pPr algn="just"/>
            <a:r>
              <a:rPr lang="en-US" altLang="zh-TW" sz="2400" dirty="0">
                <a:latin typeface="Times New Roman" panose="02020603050405020304" pitchFamily="18" charset="0"/>
                <a:cs typeface="Times New Roman" panose="02020603050405020304" pitchFamily="18" charset="0"/>
              </a:rPr>
              <a:t>Recently, due to breakthroughs in shale gas and shale oil extraction technology, natural gas production has increased significantly, resulting in the United States, China and other countries becoming less dependent on oil. In addition, Western countries have imposed economic sanctions on Russia, and OPEC and Russia were unwilling to reduce oil production, causing international crude oil prices to continue to fall since July 2014.</a:t>
            </a:r>
          </a:p>
          <a:p>
            <a:pPr algn="just"/>
            <a:endParaRPr lang="en-US" altLang="zh-TW" sz="2400" dirty="0">
              <a:latin typeface="Times New Roman" panose="02020603050405020304" pitchFamily="18" charset="0"/>
              <a:cs typeface="Times New Roman" panose="02020603050405020304" pitchFamily="18" charset="0"/>
            </a:endParaRPr>
          </a:p>
          <a:p>
            <a:pPr algn="just"/>
            <a:endParaRPr lang="en-US" altLang="zh-TW" sz="2400" dirty="0">
              <a:latin typeface="Times New Roman" panose="02020603050405020304" pitchFamily="18" charset="0"/>
              <a:cs typeface="Times New Roman" panose="02020603050405020304" pitchFamily="18" charset="0"/>
            </a:endParaRPr>
          </a:p>
          <a:p>
            <a:pPr algn="just"/>
            <a:endParaRPr lang="en-US" altLang="zh-TW" sz="2400" dirty="0">
              <a:latin typeface="Times New Roman" panose="02020603050405020304" pitchFamily="18" charset="0"/>
              <a:cs typeface="Times New Roman" panose="02020603050405020304" pitchFamily="18" charset="0"/>
            </a:endParaRPr>
          </a:p>
          <a:p>
            <a:pPr algn="just"/>
            <a:endParaRPr lang="en-US" altLang="zh-TW" sz="2400" dirty="0">
              <a:latin typeface="Times New Roman" panose="02020603050405020304" pitchFamily="18" charset="0"/>
              <a:cs typeface="Times New Roman" panose="02020603050405020304" pitchFamily="18" charset="0"/>
            </a:endParaRPr>
          </a:p>
          <a:p>
            <a:pPr algn="just"/>
            <a:endParaRPr lang="en-US" altLang="zh-TW" sz="2400" dirty="0">
              <a:latin typeface="Times New Roman" panose="02020603050405020304" pitchFamily="18" charset="0"/>
              <a:cs typeface="Times New Roman" panose="02020603050405020304" pitchFamily="18" charset="0"/>
            </a:endParaRPr>
          </a:p>
          <a:p>
            <a:pPr marL="0" indent="0" algn="just">
              <a:buNone/>
            </a:pPr>
            <a:endParaRPr lang="en-US" altLang="zh-TW" sz="2400" dirty="0">
              <a:latin typeface="Times New Roman" panose="02020603050405020304" pitchFamily="18" charset="0"/>
              <a:cs typeface="Times New Roman" panose="02020603050405020304" pitchFamily="18" charset="0"/>
            </a:endParaRPr>
          </a:p>
          <a:p>
            <a:pPr algn="ctr"/>
            <a:endParaRPr kumimoji="0" lang="en-US" altLang="zh-TW" sz="2400" b="1" dirty="0">
              <a:latin typeface="Times New Roman" panose="02020603050405020304" pitchFamily="18" charset="0"/>
              <a:cs typeface="Times New Roman" panose="02020603050405020304" pitchFamily="18" charset="0"/>
            </a:endParaRPr>
          </a:p>
          <a:p>
            <a:pPr algn="ctr"/>
            <a:r>
              <a:rPr kumimoji="0" lang="en-US" altLang="zh-TW" sz="2400" b="1" dirty="0">
                <a:solidFill>
                  <a:schemeClr val="tx1"/>
                </a:solidFill>
                <a:latin typeface="Times New Roman" panose="02020603050405020304" pitchFamily="18" charset="0"/>
                <a:cs typeface="Times New Roman" panose="02020603050405020304" pitchFamily="18" charset="0"/>
              </a:rPr>
              <a:t>2006</a:t>
            </a:r>
            <a:r>
              <a:rPr kumimoji="0" lang="zh-TW" altLang="en-US" sz="2400" b="1" dirty="0">
                <a:solidFill>
                  <a:schemeClr val="tx1"/>
                </a:solidFill>
                <a:latin typeface="Times New Roman" panose="02020603050405020304" pitchFamily="18" charset="0"/>
                <a:cs typeface="Times New Roman" panose="02020603050405020304" pitchFamily="18" charset="0"/>
              </a:rPr>
              <a:t>年</a:t>
            </a:r>
            <a:r>
              <a:rPr kumimoji="0" lang="en-US" altLang="zh-TW" sz="2400" b="1" dirty="0">
                <a:solidFill>
                  <a:schemeClr val="tx1"/>
                </a:solidFill>
                <a:latin typeface="Times New Roman" panose="02020603050405020304" pitchFamily="18" charset="0"/>
                <a:cs typeface="Times New Roman" panose="02020603050405020304" pitchFamily="18" charset="0"/>
              </a:rPr>
              <a:t>1</a:t>
            </a:r>
            <a:r>
              <a:rPr kumimoji="0" lang="zh-TW" altLang="en-US" sz="2400" b="1" dirty="0">
                <a:solidFill>
                  <a:schemeClr val="tx1"/>
                </a:solidFill>
                <a:latin typeface="Times New Roman" panose="02020603050405020304" pitchFamily="18" charset="0"/>
                <a:cs typeface="Times New Roman" panose="02020603050405020304" pitchFamily="18" charset="0"/>
              </a:rPr>
              <a:t>月</a:t>
            </a:r>
            <a:r>
              <a:rPr kumimoji="0" lang="en-US" altLang="zh-TW" sz="2400" b="1" dirty="0">
                <a:solidFill>
                  <a:schemeClr val="tx1"/>
                </a:solidFill>
                <a:latin typeface="Times New Roman" panose="02020603050405020304" pitchFamily="18" charset="0"/>
                <a:cs typeface="Times New Roman" panose="02020603050405020304" pitchFamily="18" charset="0"/>
              </a:rPr>
              <a:t>1</a:t>
            </a:r>
            <a:r>
              <a:rPr kumimoji="0" lang="zh-TW" altLang="en-US" sz="2400" b="1" dirty="0">
                <a:solidFill>
                  <a:schemeClr val="tx1"/>
                </a:solidFill>
                <a:latin typeface="Times New Roman" panose="02020603050405020304" pitchFamily="18" charset="0"/>
                <a:cs typeface="Times New Roman" panose="02020603050405020304" pitchFamily="18" charset="0"/>
              </a:rPr>
              <a:t>日至</a:t>
            </a:r>
            <a:r>
              <a:rPr kumimoji="0" lang="en-US" altLang="zh-TW" sz="2400" b="1" dirty="0">
                <a:solidFill>
                  <a:schemeClr val="tx1"/>
                </a:solidFill>
                <a:latin typeface="Times New Roman" panose="02020603050405020304" pitchFamily="18" charset="0"/>
                <a:cs typeface="Times New Roman" panose="02020603050405020304" pitchFamily="18" charset="0"/>
              </a:rPr>
              <a:t>2014</a:t>
            </a:r>
            <a:r>
              <a:rPr kumimoji="0" lang="zh-TW" altLang="en-US" sz="2400" b="1" dirty="0">
                <a:solidFill>
                  <a:schemeClr val="tx1"/>
                </a:solidFill>
                <a:latin typeface="Times New Roman" panose="02020603050405020304" pitchFamily="18" charset="0"/>
                <a:cs typeface="Times New Roman" panose="02020603050405020304" pitchFamily="18" charset="0"/>
              </a:rPr>
              <a:t>年</a:t>
            </a:r>
            <a:r>
              <a:rPr kumimoji="0" lang="en-US" altLang="zh-TW" sz="2400" b="1" dirty="0">
                <a:solidFill>
                  <a:schemeClr val="tx1"/>
                </a:solidFill>
                <a:latin typeface="Times New Roman" panose="02020603050405020304" pitchFamily="18" charset="0"/>
                <a:cs typeface="Times New Roman" panose="02020603050405020304" pitchFamily="18" charset="0"/>
              </a:rPr>
              <a:t>12</a:t>
            </a:r>
            <a:r>
              <a:rPr kumimoji="0" lang="zh-TW" altLang="en-US" sz="2400" b="1" dirty="0">
                <a:solidFill>
                  <a:schemeClr val="tx1"/>
                </a:solidFill>
                <a:latin typeface="Times New Roman" panose="02020603050405020304" pitchFamily="18" charset="0"/>
                <a:cs typeface="Times New Roman" panose="02020603050405020304" pitchFamily="18" charset="0"/>
              </a:rPr>
              <a:t>月</a:t>
            </a:r>
            <a:r>
              <a:rPr kumimoji="0" lang="en-US" altLang="zh-TW" sz="2400" b="1" dirty="0">
                <a:solidFill>
                  <a:schemeClr val="tx1"/>
                </a:solidFill>
                <a:latin typeface="Times New Roman" panose="02020603050405020304" pitchFamily="18" charset="0"/>
                <a:cs typeface="Times New Roman" panose="02020603050405020304" pitchFamily="18" charset="0"/>
              </a:rPr>
              <a:t>20</a:t>
            </a:r>
            <a:r>
              <a:rPr kumimoji="0" lang="zh-TW" altLang="en-US" sz="2400" b="1" dirty="0">
                <a:solidFill>
                  <a:schemeClr val="tx1"/>
                </a:solidFill>
                <a:latin typeface="Times New Roman" panose="02020603050405020304" pitchFamily="18" charset="0"/>
                <a:cs typeface="Times New Roman" panose="02020603050405020304" pitchFamily="18" charset="0"/>
              </a:rPr>
              <a:t>日國際原油價格變化圖</a:t>
            </a:r>
          </a:p>
          <a:p>
            <a:pPr marL="0" indent="0" algn="just">
              <a:buNone/>
            </a:pPr>
            <a:endParaRPr lang="zh-TW" altLang="en-US" sz="2400" dirty="0">
              <a:latin typeface="Times New Roman" panose="02020603050405020304" pitchFamily="18" charset="0"/>
              <a:cs typeface="Times New Roman" panose="02020603050405020304" pitchFamily="18" charset="0"/>
            </a:endParaRPr>
          </a:p>
          <a:p>
            <a:pPr algn="just"/>
            <a:endParaRPr lang="zh-TW" altLang="en-US" sz="2400" dirty="0"/>
          </a:p>
        </p:txBody>
      </p:sp>
      <p:pic>
        <p:nvPicPr>
          <p:cNvPr id="5"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1976" y="3284984"/>
            <a:ext cx="6080047" cy="248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81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normAutofit fontScale="90000"/>
          </a:bodyPr>
          <a:lstStyle/>
          <a:p>
            <a:r>
              <a:rPr lang="zh-TW" altLang="en-US" sz="2800" dirty="0">
                <a:solidFill>
                  <a:schemeClr val="tx2"/>
                </a:solidFill>
                <a:latin typeface="Times New Roman" panose="02020603050405020304" pitchFamily="18" charset="0"/>
                <a:cs typeface="Times New Roman" panose="02020603050405020304" pitchFamily="18" charset="0"/>
              </a:rPr>
              <a:t>能源與環境</a:t>
            </a:r>
            <a:r>
              <a:rPr lang="en-US" altLang="zh-TW" sz="2800" dirty="0">
                <a:solidFill>
                  <a:schemeClr val="tx2"/>
                </a:solidFill>
                <a:latin typeface="Times New Roman" panose="02020603050405020304" pitchFamily="18" charset="0"/>
                <a:cs typeface="Times New Roman" panose="02020603050405020304" pitchFamily="18" charset="0"/>
              </a:rPr>
              <a:t> Energy and environment</a:t>
            </a:r>
            <a:endParaRPr lang="zh-TW" altLang="en-US" sz="2800" dirty="0">
              <a:solidFill>
                <a:schemeClr val="tx2"/>
              </a:solidFill>
            </a:endParaRPr>
          </a:p>
        </p:txBody>
      </p:sp>
      <p:sp>
        <p:nvSpPr>
          <p:cNvPr id="3" name="內容版面配置區 2"/>
          <p:cNvSpPr>
            <a:spLocks noGrp="1"/>
          </p:cNvSpPr>
          <p:nvPr>
            <p:ph idx="1"/>
          </p:nvPr>
        </p:nvSpPr>
        <p:spPr/>
        <p:txBody>
          <a:bodyPr>
            <a:normAutofit fontScale="92500" lnSpcReduction="20000"/>
          </a:bodyPr>
          <a:lstStyle/>
          <a:p>
            <a:pPr marL="0" indent="0" algn="just">
              <a:spcBef>
                <a:spcPct val="0"/>
              </a:spcBef>
              <a:buClrTx/>
              <a:buSzTx/>
              <a:buFontTx/>
              <a:buNone/>
              <a:defRPr/>
            </a:pPr>
            <a:r>
              <a:rPr kumimoji="0" lang="en-US" altLang="zh-TW" sz="2800" dirty="0">
                <a:latin typeface="Times New Roman" panose="02020603050405020304" pitchFamily="18" charset="0"/>
                <a:cs typeface="Times New Roman" panose="02020603050405020304" pitchFamily="18" charset="0"/>
              </a:rPr>
              <a:t>	</a:t>
            </a:r>
            <a:r>
              <a:rPr kumimoji="0" lang="zh-TW" altLang="en-US" sz="2800" dirty="0">
                <a:latin typeface="Times New Roman" panose="02020603050405020304" pitchFamily="18" charset="0"/>
                <a:cs typeface="Times New Roman" panose="02020603050405020304" pitchFamily="18" charset="0"/>
              </a:rPr>
              <a:t>能源的運用事實上猶如刀之兩刃，雖然其對社會的進步與科技的演進有莫大的貢獻，但過去以來能源的開發卻也對環境造成極大的傷害、破壞及污染等。整體而言，能源使用對環境造成重大的影響有</a:t>
            </a:r>
          </a:p>
          <a:p>
            <a:pPr algn="just">
              <a:spcBef>
                <a:spcPct val="0"/>
              </a:spcBef>
              <a:buClrTx/>
              <a:buSzTx/>
              <a:buFontTx/>
              <a:buAutoNum type="arabicPeriod"/>
              <a:defRPr/>
            </a:pPr>
            <a:r>
              <a:rPr lang="zh-TW" altLang="en-US" dirty="0">
                <a:solidFill>
                  <a:schemeClr val="accent3"/>
                </a:solidFill>
              </a:rPr>
              <a:t>空氣污染</a:t>
            </a:r>
            <a:r>
              <a:rPr lang="en-US" altLang="zh-TW" dirty="0">
                <a:solidFill>
                  <a:schemeClr val="accent3"/>
                </a:solidFill>
              </a:rPr>
              <a:t>(</a:t>
            </a:r>
            <a:r>
              <a:rPr lang="zh-TW" altLang="en-US" dirty="0">
                <a:solidFill>
                  <a:schemeClr val="accent3"/>
                </a:solidFill>
              </a:rPr>
              <a:t>含硫氧化物、氮氧化物及粒狀污染物等</a:t>
            </a:r>
            <a:r>
              <a:rPr lang="en-US" altLang="zh-TW" dirty="0">
                <a:solidFill>
                  <a:schemeClr val="accent3"/>
                </a:solidFill>
              </a:rPr>
              <a:t>)</a:t>
            </a:r>
          </a:p>
          <a:p>
            <a:pPr algn="just">
              <a:spcBef>
                <a:spcPct val="0"/>
              </a:spcBef>
              <a:buClrTx/>
              <a:buSzTx/>
              <a:buFontTx/>
              <a:buAutoNum type="arabicPeriod"/>
              <a:defRPr/>
            </a:pPr>
            <a:r>
              <a:rPr lang="zh-TW" altLang="en-US" dirty="0">
                <a:solidFill>
                  <a:schemeClr val="accent3"/>
                </a:solidFill>
              </a:rPr>
              <a:t>酸雨</a:t>
            </a:r>
            <a:r>
              <a:rPr lang="en-US" altLang="zh-TW" dirty="0">
                <a:solidFill>
                  <a:schemeClr val="accent3"/>
                </a:solidFill>
              </a:rPr>
              <a:t>(acid rain)</a:t>
            </a:r>
          </a:p>
          <a:p>
            <a:pPr algn="just">
              <a:spcBef>
                <a:spcPct val="0"/>
              </a:spcBef>
              <a:buClrTx/>
              <a:buSzTx/>
              <a:buFontTx/>
              <a:buAutoNum type="arabicPeriod"/>
              <a:defRPr/>
            </a:pPr>
            <a:r>
              <a:rPr lang="zh-TW" altLang="en-US" dirty="0">
                <a:solidFill>
                  <a:schemeClr val="accent3"/>
                </a:solidFill>
              </a:rPr>
              <a:t>溫室氣體</a:t>
            </a:r>
            <a:r>
              <a:rPr lang="en-US" altLang="zh-TW" dirty="0">
                <a:solidFill>
                  <a:schemeClr val="accent3"/>
                </a:solidFill>
              </a:rPr>
              <a:t>(greenhouse gases)</a:t>
            </a:r>
            <a:r>
              <a:rPr lang="zh-TW" altLang="en-US" dirty="0">
                <a:solidFill>
                  <a:schemeClr val="accent3"/>
                </a:solidFill>
              </a:rPr>
              <a:t>排放所造成全球暖化</a:t>
            </a:r>
            <a:r>
              <a:rPr lang="en-US" altLang="zh-TW" dirty="0">
                <a:solidFill>
                  <a:schemeClr val="accent3"/>
                </a:solidFill>
              </a:rPr>
              <a:t>(global warming)</a:t>
            </a:r>
            <a:r>
              <a:rPr lang="zh-TW" altLang="en-US" dirty="0">
                <a:solidFill>
                  <a:schemeClr val="accent3"/>
                </a:solidFill>
              </a:rPr>
              <a:t>現象</a:t>
            </a:r>
          </a:p>
          <a:p>
            <a:pPr algn="just">
              <a:spcBef>
                <a:spcPct val="0"/>
              </a:spcBef>
              <a:buClrTx/>
              <a:buSzTx/>
              <a:buFontTx/>
              <a:buAutoNum type="arabicPeriod"/>
              <a:defRPr/>
            </a:pPr>
            <a:r>
              <a:rPr lang="zh-TW" altLang="en-US" dirty="0">
                <a:solidFill>
                  <a:schemeClr val="accent3"/>
                </a:solidFill>
              </a:rPr>
              <a:t>臭氧層破壞</a:t>
            </a:r>
            <a:r>
              <a:rPr lang="en-US" altLang="zh-TW" dirty="0">
                <a:solidFill>
                  <a:schemeClr val="accent3"/>
                </a:solidFill>
              </a:rPr>
              <a:t>(ozone depletion)</a:t>
            </a:r>
          </a:p>
          <a:p>
            <a:pPr algn="just">
              <a:spcBef>
                <a:spcPct val="0"/>
              </a:spcBef>
              <a:buClrTx/>
              <a:buSzTx/>
              <a:buFontTx/>
              <a:buAutoNum type="arabicPeriod"/>
              <a:defRPr/>
            </a:pPr>
            <a:r>
              <a:rPr lang="zh-TW" altLang="en-US" dirty="0">
                <a:solidFill>
                  <a:schemeClr val="accent3"/>
                </a:solidFill>
              </a:rPr>
              <a:t>核廢料</a:t>
            </a:r>
            <a:r>
              <a:rPr lang="en-US" altLang="zh-TW" dirty="0">
                <a:solidFill>
                  <a:schemeClr val="accent3"/>
                </a:solidFill>
              </a:rPr>
              <a:t>(nuclear waste)</a:t>
            </a:r>
            <a:r>
              <a:rPr lang="zh-TW" altLang="en-US" dirty="0">
                <a:solidFill>
                  <a:schemeClr val="accent3"/>
                </a:solidFill>
              </a:rPr>
              <a:t>處置</a:t>
            </a:r>
            <a:endParaRPr lang="en-US" altLang="zh-TW" dirty="0">
              <a:solidFill>
                <a:schemeClr val="accent3"/>
              </a:solidFill>
            </a:endParaRPr>
          </a:p>
          <a:p>
            <a:pPr marL="34290" indent="0" algn="just">
              <a:spcBef>
                <a:spcPct val="0"/>
              </a:spcBef>
              <a:buClrTx/>
              <a:buSzTx/>
              <a:buNone/>
              <a:defRPr/>
            </a:pPr>
            <a:endParaRPr lang="en-US" altLang="zh-TW" dirty="0">
              <a:solidFill>
                <a:schemeClr val="accent3"/>
              </a:solidFill>
            </a:endParaRPr>
          </a:p>
          <a:p>
            <a:pPr marL="34290" indent="0" algn="just">
              <a:spcBef>
                <a:spcPct val="0"/>
              </a:spcBef>
              <a:buClrTx/>
              <a:buSzTx/>
              <a:buNone/>
              <a:defRPr/>
            </a:pPr>
            <a:r>
              <a:rPr lang="en-US" altLang="zh-TW" dirty="0">
                <a:solidFill>
                  <a:schemeClr val="accent3"/>
                </a:solidFill>
              </a:rPr>
              <a:t>The use of energy is a double edged sword. Although energy has brought about great contributions to the progress of society and the evolution of science and technology, the development of energy in the past has also caused great harm, destruction and pollution to the environment. Overall, energy use has a significant impact on the environment</a:t>
            </a:r>
          </a:p>
          <a:p>
            <a:pPr algn="just">
              <a:spcBef>
                <a:spcPct val="0"/>
              </a:spcBef>
              <a:buClrTx/>
              <a:buSzTx/>
              <a:buFontTx/>
              <a:buAutoNum type="arabicPeriod"/>
              <a:defRPr/>
            </a:pPr>
            <a:r>
              <a:rPr lang="en-US" altLang="zh-TW" dirty="0">
                <a:solidFill>
                  <a:schemeClr val="accent3"/>
                </a:solidFill>
              </a:rPr>
              <a:t>Air pollution (containing sulfur oxides, nitrogen oxides and particulate pollutants, etc.)</a:t>
            </a:r>
          </a:p>
          <a:p>
            <a:pPr algn="just">
              <a:spcBef>
                <a:spcPct val="0"/>
              </a:spcBef>
              <a:buClrTx/>
              <a:buSzTx/>
              <a:buFontTx/>
              <a:buAutoNum type="arabicPeriod"/>
              <a:defRPr/>
            </a:pPr>
            <a:r>
              <a:rPr lang="en-US" altLang="zh-TW" dirty="0">
                <a:solidFill>
                  <a:schemeClr val="accent3"/>
                </a:solidFill>
              </a:rPr>
              <a:t>acid rain</a:t>
            </a:r>
          </a:p>
          <a:p>
            <a:pPr algn="just">
              <a:spcBef>
                <a:spcPct val="0"/>
              </a:spcBef>
              <a:buClrTx/>
              <a:buSzTx/>
              <a:buFontTx/>
              <a:buAutoNum type="arabicPeriod"/>
              <a:defRPr/>
            </a:pPr>
            <a:r>
              <a:rPr lang="en-US" altLang="zh-TW" dirty="0">
                <a:solidFill>
                  <a:schemeClr val="accent3"/>
                </a:solidFill>
              </a:rPr>
              <a:t>Global warming caused by emissions of greenhouse gases</a:t>
            </a:r>
          </a:p>
          <a:p>
            <a:pPr algn="just">
              <a:spcBef>
                <a:spcPct val="0"/>
              </a:spcBef>
              <a:buClrTx/>
              <a:buSzTx/>
              <a:buFontTx/>
              <a:buAutoNum type="arabicPeriod"/>
              <a:defRPr/>
            </a:pPr>
            <a:r>
              <a:rPr lang="en-US" altLang="zh-TW" dirty="0">
                <a:solidFill>
                  <a:schemeClr val="accent3"/>
                </a:solidFill>
              </a:rPr>
              <a:t>ozone depletion</a:t>
            </a:r>
          </a:p>
          <a:p>
            <a:pPr algn="just">
              <a:spcBef>
                <a:spcPct val="0"/>
              </a:spcBef>
              <a:buClrTx/>
              <a:buSzTx/>
              <a:buFontTx/>
              <a:buAutoNum type="arabicPeriod"/>
              <a:defRPr/>
            </a:pPr>
            <a:r>
              <a:rPr lang="en-US" altLang="zh-TW" dirty="0">
                <a:solidFill>
                  <a:schemeClr val="accent3"/>
                </a:solidFill>
              </a:rPr>
              <a:t>Nuclear waste disposal</a:t>
            </a:r>
            <a:endParaRPr lang="zh-TW" altLang="en-US" dirty="0">
              <a:solidFill>
                <a:schemeClr val="accent3"/>
              </a:solidFill>
            </a:endParaRPr>
          </a:p>
        </p:txBody>
      </p:sp>
    </p:spTree>
    <p:extLst>
      <p:ext uri="{BB962C8B-B14F-4D97-AF65-F5344CB8AC3E}">
        <p14:creationId xmlns:p14="http://schemas.microsoft.com/office/powerpoint/2010/main" val="239893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normAutofit fontScale="90000"/>
          </a:bodyPr>
          <a:lstStyle/>
          <a:p>
            <a:r>
              <a:rPr lang="zh-TW" altLang="en-US" sz="2800" dirty="0">
                <a:solidFill>
                  <a:schemeClr val="tx2"/>
                </a:solidFill>
                <a:latin typeface="Times New Roman" panose="02020603050405020304" pitchFamily="18" charset="0"/>
                <a:cs typeface="Times New Roman" panose="02020603050405020304" pitchFamily="18" charset="0"/>
              </a:rPr>
              <a:t>能源與環境</a:t>
            </a:r>
            <a:r>
              <a:rPr lang="en-US" altLang="zh-TW" sz="2800" dirty="0">
                <a:solidFill>
                  <a:schemeClr val="tx2"/>
                </a:solidFill>
                <a:latin typeface="Times New Roman" panose="02020603050405020304" pitchFamily="18" charset="0"/>
                <a:cs typeface="Times New Roman" panose="02020603050405020304" pitchFamily="18" charset="0"/>
              </a:rPr>
              <a:t> Energy and environment</a:t>
            </a:r>
            <a:endParaRPr lang="zh-TW" altLang="en-US" sz="2800" dirty="0"/>
          </a:p>
        </p:txBody>
      </p:sp>
      <p:sp>
        <p:nvSpPr>
          <p:cNvPr id="3" name="內容版面配置區 2"/>
          <p:cNvSpPr>
            <a:spLocks noGrp="1"/>
          </p:cNvSpPr>
          <p:nvPr>
            <p:ph idx="1"/>
          </p:nvPr>
        </p:nvSpPr>
        <p:spPr>
          <a:xfrm>
            <a:off x="468313" y="836713"/>
            <a:ext cx="8229600" cy="5113238"/>
          </a:xfrm>
        </p:spPr>
        <p:txBody>
          <a:bodyPr/>
          <a:lstStyle/>
          <a:p>
            <a:pPr marL="0" indent="0" algn="ctr">
              <a:spcBef>
                <a:spcPct val="0"/>
              </a:spcBef>
              <a:buNone/>
              <a:defRPr/>
            </a:pPr>
            <a:r>
              <a:rPr kumimoji="0" lang="zh-TW" altLang="en-US" sz="2400" b="1" dirty="0">
                <a:latin typeface="Times New Roman" panose="02020603050405020304" pitchFamily="18" charset="0"/>
                <a:cs typeface="Times New Roman" panose="02020603050405020304" pitchFamily="18" charset="0"/>
              </a:rPr>
              <a:t>溫室氣體 </a:t>
            </a:r>
            <a:r>
              <a:rPr kumimoji="0" lang="en-US" altLang="zh-TW" sz="2400" b="1" dirty="0">
                <a:latin typeface="Times New Roman" panose="02020603050405020304" pitchFamily="18" charset="0"/>
                <a:cs typeface="Times New Roman" panose="02020603050405020304" pitchFamily="18" charset="0"/>
              </a:rPr>
              <a:t>(greenhouse gases) </a:t>
            </a:r>
            <a:r>
              <a:rPr kumimoji="0" lang="zh-TW" altLang="en-US" sz="2400" b="1" dirty="0">
                <a:latin typeface="Times New Roman" panose="02020603050405020304" pitchFamily="18" charset="0"/>
                <a:cs typeface="Times New Roman" panose="02020603050405020304" pitchFamily="18" charset="0"/>
              </a:rPr>
              <a:t>濃度</a:t>
            </a:r>
            <a:endParaRPr kumimoji="0" lang="en-US" altLang="zh-TW" sz="2400" b="1" dirty="0">
              <a:latin typeface="Times New Roman" panose="02020603050405020304" pitchFamily="18" charset="0"/>
              <a:cs typeface="Times New Roman" panose="02020603050405020304" pitchFamily="18" charset="0"/>
            </a:endParaRPr>
          </a:p>
          <a:p>
            <a:pPr marL="0" indent="0" algn="ctr">
              <a:spcBef>
                <a:spcPct val="0"/>
              </a:spcBef>
              <a:buNone/>
              <a:defRPr/>
            </a:pPr>
            <a:r>
              <a:rPr lang="en-US" altLang="zh-TW" b="1" dirty="0"/>
              <a:t>Greenhouse gas concentrations</a:t>
            </a:r>
            <a:endParaRPr kumimoji="0" lang="zh-TW" altLang="en-US" sz="2400" b="1" dirty="0">
              <a:latin typeface="Times New Roman" panose="02020603050405020304" pitchFamily="18" charset="0"/>
              <a:cs typeface="Times New Roman" panose="02020603050405020304" pitchFamily="18" charset="0"/>
            </a:endParaRPr>
          </a:p>
          <a:p>
            <a:pPr marL="0" indent="0" algn="ctr">
              <a:spcBef>
                <a:spcPct val="0"/>
              </a:spcBef>
              <a:buClrTx/>
              <a:buSzTx/>
              <a:buFontTx/>
              <a:buNone/>
              <a:defRPr/>
            </a:pPr>
            <a:endParaRPr lang="zh-TW" altLang="en-US" sz="2600" dirty="0">
              <a:solidFill>
                <a:schemeClr val="tx1"/>
              </a:solidFill>
            </a:endParaRPr>
          </a:p>
        </p:txBody>
      </p:sp>
      <p:pic>
        <p:nvPicPr>
          <p:cNvPr id="5"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18952"/>
            <a:ext cx="6480175"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460CEE2-E1A9-A46D-01A9-C71FC57CE78B}"/>
              </a:ext>
            </a:extLst>
          </p:cNvPr>
          <p:cNvSpPr txBox="1"/>
          <p:nvPr/>
        </p:nvSpPr>
        <p:spPr>
          <a:xfrm>
            <a:off x="6234855" y="4725144"/>
            <a:ext cx="1491883" cy="369332"/>
          </a:xfrm>
          <a:prstGeom prst="rect">
            <a:avLst/>
          </a:prstGeom>
          <a:noFill/>
        </p:spPr>
        <p:txBody>
          <a:bodyPr wrap="none" rtlCol="0">
            <a:spAutoFit/>
          </a:bodyPr>
          <a:lstStyle/>
          <a:p>
            <a:r>
              <a:rPr lang="en-TW" dirty="0"/>
              <a:t>fluorocarbons</a:t>
            </a:r>
          </a:p>
        </p:txBody>
      </p:sp>
    </p:spTree>
    <p:extLst>
      <p:ext uri="{BB962C8B-B14F-4D97-AF65-F5344CB8AC3E}">
        <p14:creationId xmlns:p14="http://schemas.microsoft.com/office/powerpoint/2010/main" val="318969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normAutofit fontScale="90000"/>
          </a:bodyPr>
          <a:lstStyle/>
          <a:p>
            <a:r>
              <a:rPr lang="zh-TW" altLang="en-US" sz="2800" dirty="0">
                <a:solidFill>
                  <a:schemeClr val="tx2"/>
                </a:solidFill>
                <a:latin typeface="Times New Roman" panose="02020603050405020304" pitchFamily="18" charset="0"/>
                <a:cs typeface="Times New Roman" panose="02020603050405020304" pitchFamily="18" charset="0"/>
              </a:rPr>
              <a:t>能源與環境</a:t>
            </a:r>
            <a:r>
              <a:rPr lang="en-US" altLang="zh-TW" sz="2800" dirty="0">
                <a:solidFill>
                  <a:schemeClr val="tx2"/>
                </a:solidFill>
                <a:latin typeface="Times New Roman" panose="02020603050405020304" pitchFamily="18" charset="0"/>
                <a:cs typeface="Times New Roman" panose="02020603050405020304" pitchFamily="18" charset="0"/>
              </a:rPr>
              <a:t> Energy and environment</a:t>
            </a:r>
            <a:endParaRPr lang="zh-TW" altLang="en-US" sz="2800" dirty="0"/>
          </a:p>
        </p:txBody>
      </p:sp>
      <p:sp>
        <p:nvSpPr>
          <p:cNvPr id="3" name="內容版面配置區 2"/>
          <p:cNvSpPr>
            <a:spLocks noGrp="1"/>
          </p:cNvSpPr>
          <p:nvPr>
            <p:ph idx="1"/>
          </p:nvPr>
        </p:nvSpPr>
        <p:spPr>
          <a:xfrm>
            <a:off x="468313" y="836713"/>
            <a:ext cx="8229600" cy="5113238"/>
          </a:xfrm>
        </p:spPr>
        <p:txBody>
          <a:bodyPr/>
          <a:lstStyle/>
          <a:p>
            <a:pPr algn="ctr"/>
            <a:r>
              <a:rPr kumimoji="0" lang="zh-TW" altLang="en-US" sz="2400" b="1" dirty="0">
                <a:latin typeface="Times New Roman" panose="02020603050405020304" pitchFamily="18" charset="0"/>
                <a:cs typeface="Times New Roman" panose="02020603050405020304" pitchFamily="18" charset="0"/>
              </a:rPr>
              <a:t>溫室氣體之效應</a:t>
            </a:r>
            <a:r>
              <a:rPr kumimoji="0" lang="en-US" altLang="zh-TW" sz="2400" b="1" dirty="0">
                <a:latin typeface="Times New Roman" panose="02020603050405020304" pitchFamily="18" charset="0"/>
                <a:cs typeface="Times New Roman" panose="02020603050405020304" pitchFamily="18" charset="0"/>
              </a:rPr>
              <a:t> Greenhouse Gas Effect</a:t>
            </a:r>
            <a:endParaRPr kumimoji="0" lang="zh-TW" altLang="en-US" sz="2400" b="1" dirty="0">
              <a:latin typeface="Times New Roman" panose="02020603050405020304" pitchFamily="18" charset="0"/>
              <a:cs typeface="Times New Roman" panose="02020603050405020304" pitchFamily="18" charset="0"/>
            </a:endParaRPr>
          </a:p>
        </p:txBody>
      </p:sp>
      <p:pic>
        <p:nvPicPr>
          <p:cNvPr id="6"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12776"/>
            <a:ext cx="7248525"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60ED0E4-B0A3-C330-4E59-9335893750D1}"/>
              </a:ext>
            </a:extLst>
          </p:cNvPr>
          <p:cNvSpPr txBox="1"/>
          <p:nvPr/>
        </p:nvSpPr>
        <p:spPr>
          <a:xfrm>
            <a:off x="3779912" y="1403484"/>
            <a:ext cx="3010696" cy="369332"/>
          </a:xfrm>
          <a:prstGeom prst="rect">
            <a:avLst/>
          </a:prstGeom>
          <a:noFill/>
        </p:spPr>
        <p:txBody>
          <a:bodyPr wrap="none" rtlCol="0">
            <a:spAutoFit/>
          </a:bodyPr>
          <a:lstStyle/>
          <a:p>
            <a:r>
              <a:rPr lang="en-TW" dirty="0"/>
              <a:t>Annual Greenhouse Gas Index</a:t>
            </a:r>
          </a:p>
        </p:txBody>
      </p:sp>
      <p:sp>
        <p:nvSpPr>
          <p:cNvPr id="7" name="TextBox 6">
            <a:extLst>
              <a:ext uri="{FF2B5EF4-FFF2-40B4-BE49-F238E27FC236}">
                <a16:creationId xmlns:a16="http://schemas.microsoft.com/office/drawing/2014/main" id="{E24B0A74-0B4D-7259-4D60-6EF36FA914BF}"/>
              </a:ext>
            </a:extLst>
          </p:cNvPr>
          <p:cNvSpPr txBox="1"/>
          <p:nvPr/>
        </p:nvSpPr>
        <p:spPr>
          <a:xfrm rot="16200000">
            <a:off x="386834" y="3815834"/>
            <a:ext cx="1143000" cy="369332"/>
          </a:xfrm>
          <a:prstGeom prst="rect">
            <a:avLst/>
          </a:prstGeom>
          <a:noFill/>
        </p:spPr>
        <p:txBody>
          <a:bodyPr wrap="square">
            <a:spAutoFit/>
          </a:bodyPr>
          <a:lstStyle/>
          <a:p>
            <a:r>
              <a:rPr lang="en-TW" dirty="0"/>
              <a:t>輻射強迫</a:t>
            </a:r>
          </a:p>
        </p:txBody>
      </p:sp>
      <p:sp>
        <p:nvSpPr>
          <p:cNvPr id="9" name="TextBox 8">
            <a:extLst>
              <a:ext uri="{FF2B5EF4-FFF2-40B4-BE49-F238E27FC236}">
                <a16:creationId xmlns:a16="http://schemas.microsoft.com/office/drawing/2014/main" id="{3C2E0BAD-DA56-1D5B-96FB-5E744E61A977}"/>
              </a:ext>
            </a:extLst>
          </p:cNvPr>
          <p:cNvSpPr txBox="1"/>
          <p:nvPr/>
        </p:nvSpPr>
        <p:spPr>
          <a:xfrm rot="5400000">
            <a:off x="7224783" y="3247976"/>
            <a:ext cx="2278716" cy="369332"/>
          </a:xfrm>
          <a:prstGeom prst="rect">
            <a:avLst/>
          </a:prstGeom>
          <a:noFill/>
        </p:spPr>
        <p:txBody>
          <a:bodyPr wrap="square">
            <a:spAutoFit/>
          </a:bodyPr>
          <a:lstStyle/>
          <a:p>
            <a:r>
              <a:rPr lang="en-TW" dirty="0"/>
              <a:t>年度溫室氣體指數</a:t>
            </a:r>
          </a:p>
        </p:txBody>
      </p:sp>
    </p:spTree>
    <p:extLst>
      <p:ext uri="{BB962C8B-B14F-4D97-AF65-F5344CB8AC3E}">
        <p14:creationId xmlns:p14="http://schemas.microsoft.com/office/powerpoint/2010/main" val="274106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normAutofit fontScale="90000"/>
          </a:bodyPr>
          <a:lstStyle/>
          <a:p>
            <a:r>
              <a:rPr lang="zh-TW" altLang="en-US" sz="2800" dirty="0">
                <a:solidFill>
                  <a:schemeClr val="tx2"/>
                </a:solidFill>
                <a:latin typeface="Times New Roman" panose="02020603050405020304" pitchFamily="18" charset="0"/>
                <a:cs typeface="Times New Roman" panose="02020603050405020304" pitchFamily="18" charset="0"/>
              </a:rPr>
              <a:t>能源與環境</a:t>
            </a:r>
            <a:r>
              <a:rPr lang="en-US" altLang="zh-TW" sz="2800" dirty="0">
                <a:solidFill>
                  <a:schemeClr val="tx2"/>
                </a:solidFill>
                <a:latin typeface="Times New Roman" panose="02020603050405020304" pitchFamily="18" charset="0"/>
                <a:cs typeface="Times New Roman" panose="02020603050405020304" pitchFamily="18" charset="0"/>
              </a:rPr>
              <a:t> Energy and environment</a:t>
            </a:r>
            <a:endParaRPr lang="zh-TW" altLang="en-US" sz="2800" dirty="0"/>
          </a:p>
        </p:txBody>
      </p:sp>
      <p:sp>
        <p:nvSpPr>
          <p:cNvPr id="3" name="內容版面配置區 2"/>
          <p:cNvSpPr>
            <a:spLocks noGrp="1"/>
          </p:cNvSpPr>
          <p:nvPr>
            <p:ph idx="1"/>
          </p:nvPr>
        </p:nvSpPr>
        <p:spPr>
          <a:xfrm>
            <a:off x="360912" y="1196819"/>
            <a:ext cx="3671639" cy="4608735"/>
          </a:xfrm>
        </p:spPr>
        <p:txBody>
          <a:bodyPr>
            <a:normAutofit fontScale="70000" lnSpcReduction="20000"/>
          </a:bodyPr>
          <a:lstStyle/>
          <a:p>
            <a:pPr algn="just"/>
            <a:r>
              <a:rPr lang="zh-TW" altLang="en-US" dirty="0">
                <a:solidFill>
                  <a:schemeClr val="accent3"/>
                </a:solidFill>
              </a:rPr>
              <a:t>三浬島事件</a:t>
            </a:r>
            <a:r>
              <a:rPr kumimoji="0" lang="zh-TW" altLang="en-US" sz="2400" dirty="0">
                <a:latin typeface="Times New Roman" panose="02020603050405020304" pitchFamily="18" charset="0"/>
                <a:cs typeface="Times New Roman" panose="02020603050405020304" pitchFamily="18" charset="0"/>
              </a:rPr>
              <a:t>發生於</a:t>
            </a:r>
            <a:r>
              <a:rPr kumimoji="0" lang="en-US" altLang="zh-TW" sz="2400" dirty="0">
                <a:latin typeface="Times New Roman" panose="02020603050405020304" pitchFamily="18" charset="0"/>
                <a:cs typeface="Times New Roman" panose="02020603050405020304" pitchFamily="18" charset="0"/>
              </a:rPr>
              <a:t>1979</a:t>
            </a:r>
            <a:r>
              <a:rPr kumimoji="0" lang="zh-TW" altLang="en-US" sz="2400" dirty="0">
                <a:latin typeface="Times New Roman" panose="02020603050405020304" pitchFamily="18" charset="0"/>
                <a:cs typeface="Times New Roman" panose="02020603050405020304" pitchFamily="18" charset="0"/>
              </a:rPr>
              <a:t>年</a:t>
            </a:r>
            <a:r>
              <a:rPr kumimoji="0" lang="en-US" altLang="zh-TW" sz="2400" dirty="0">
                <a:latin typeface="Times New Roman" panose="02020603050405020304" pitchFamily="18" charset="0"/>
                <a:cs typeface="Times New Roman" panose="02020603050405020304" pitchFamily="18" charset="0"/>
              </a:rPr>
              <a:t>3</a:t>
            </a:r>
            <a:r>
              <a:rPr kumimoji="0" lang="zh-TW" altLang="en-US" sz="2400" dirty="0">
                <a:latin typeface="Times New Roman" panose="02020603050405020304" pitchFamily="18" charset="0"/>
                <a:cs typeface="Times New Roman" panose="02020603050405020304" pitchFamily="18" charset="0"/>
              </a:rPr>
              <a:t>月</a:t>
            </a:r>
            <a:r>
              <a:rPr kumimoji="0" lang="en-US" altLang="zh-TW" sz="2400" dirty="0">
                <a:latin typeface="Times New Roman" panose="02020603050405020304" pitchFamily="18" charset="0"/>
                <a:cs typeface="Times New Roman" panose="02020603050405020304" pitchFamily="18" charset="0"/>
              </a:rPr>
              <a:t>28</a:t>
            </a:r>
            <a:r>
              <a:rPr kumimoji="0" lang="zh-TW" altLang="en-US" sz="2400" dirty="0">
                <a:latin typeface="Times New Roman" panose="02020603050405020304" pitchFamily="18" charset="0"/>
                <a:cs typeface="Times New Roman" panose="02020603050405020304" pitchFamily="18" charset="0"/>
              </a:rPr>
              <a:t>日，美國賓州哈里斯堡附近三浬島核電廠第二號機，由於一連串的機械與人為失誤，使得反應爐爐水降低，冷卻系統失效，進而使反應爐心燃料熔毀將近一半。雖然三浬島事件並未造成任何的死亡案例，但仍造成數千人的緊急疏散</a:t>
            </a:r>
            <a:r>
              <a:rPr kumimoji="0" lang="zh-TW" altLang="en-US" sz="2400" dirty="0"/>
              <a:t>。</a:t>
            </a:r>
            <a:endParaRPr kumimoji="0" lang="en-US" altLang="zh-TW" sz="2400" dirty="0"/>
          </a:p>
          <a:p>
            <a:pPr algn="just"/>
            <a:r>
              <a:rPr lang="en-US" altLang="zh-TW" sz="2600" dirty="0"/>
              <a:t>The Three Mile Island incident occurred on March 28, 1979. Due to a series of mechanical and human errors, the No. 2 unit of the Three Mile Island Nuclear Power Plant near Harrisburg, Pennsylvania, caused the reactor water to drop and the cooling system to fail. Nearly half of the fuel in the reactor core was melted down. Although the Three Mile Island incident did not cause any deaths, it still caused the emergency evacuation of thousands of people.</a:t>
            </a:r>
            <a:endParaRPr lang="zh-TW" altLang="en-US" sz="2600" dirty="0"/>
          </a:p>
        </p:txBody>
      </p:sp>
      <p:pic>
        <p:nvPicPr>
          <p:cNvPr id="5" name="Picture 4" descr="ph_three_mile_island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484784"/>
            <a:ext cx="4684691" cy="371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196732" y="740717"/>
            <a:ext cx="4493538" cy="461665"/>
          </a:xfrm>
          <a:prstGeom prst="rect">
            <a:avLst/>
          </a:prstGeom>
        </p:spPr>
        <p:txBody>
          <a:bodyPr wrap="none">
            <a:spAutoFit/>
          </a:bodyPr>
          <a:lstStyle/>
          <a:p>
            <a:pPr algn="ctr" fontAlgn="base">
              <a:spcBef>
                <a:spcPct val="0"/>
              </a:spcBef>
              <a:spcAft>
                <a:spcPct val="0"/>
              </a:spcAft>
              <a:defRPr/>
            </a:pPr>
            <a:r>
              <a:rPr lang="zh-TW" altLang="en-US" sz="2400" b="1" dirty="0">
                <a:solidFill>
                  <a:srgbClr val="FFFFFF"/>
                </a:solidFill>
                <a:latin typeface="標楷體" pitchFamily="65" charset="-120"/>
                <a:ea typeface="標楷體" pitchFamily="65" charset="-120"/>
              </a:rPr>
              <a:t>放射性物質對環境所造成的衝擊</a:t>
            </a:r>
            <a:endParaRPr lang="en-US" altLang="zh-TW" sz="2400" b="1" dirty="0">
              <a:solidFill>
                <a:srgbClr val="FFFFFF"/>
              </a:solidFill>
              <a:latin typeface="標楷體" pitchFamily="65" charset="-120"/>
              <a:ea typeface="標楷體" pitchFamily="65" charset="-120"/>
            </a:endParaRPr>
          </a:p>
        </p:txBody>
      </p:sp>
      <p:sp>
        <p:nvSpPr>
          <p:cNvPr id="6" name="矩形 5"/>
          <p:cNvSpPr/>
          <p:nvPr/>
        </p:nvSpPr>
        <p:spPr>
          <a:xfrm>
            <a:off x="7092280" y="5195070"/>
            <a:ext cx="1950214" cy="369332"/>
          </a:xfrm>
          <a:prstGeom prst="rect">
            <a:avLst/>
          </a:prstGeom>
        </p:spPr>
        <p:txBody>
          <a:bodyPr wrap="none">
            <a:spAutoFit/>
          </a:bodyPr>
          <a:lstStyle/>
          <a:p>
            <a:r>
              <a:rPr lang="en-US" altLang="zh-TW" b="1" dirty="0">
                <a:latin typeface="Times New Roman" panose="02020603050405020304" pitchFamily="18" charset="0"/>
              </a:rPr>
              <a:t>Three Mile Island</a:t>
            </a:r>
          </a:p>
        </p:txBody>
      </p:sp>
    </p:spTree>
    <p:extLst>
      <p:ext uri="{BB962C8B-B14F-4D97-AF65-F5344CB8AC3E}">
        <p14:creationId xmlns:p14="http://schemas.microsoft.com/office/powerpoint/2010/main" val="221377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a:solidFill>
                  <a:schemeClr val="tx2"/>
                </a:solidFill>
                <a:latin typeface="Times New Roman" panose="02020603050405020304" pitchFamily="18" charset="0"/>
                <a:cs typeface="Times New Roman" panose="02020603050405020304" pitchFamily="18" charset="0"/>
              </a:rPr>
              <a:t>能源與生活</a:t>
            </a:r>
            <a:r>
              <a:rPr lang="en-US" altLang="zh-TW" sz="3200" dirty="0">
                <a:solidFill>
                  <a:schemeClr val="tx2"/>
                </a:solidFill>
                <a:latin typeface="Times New Roman" panose="02020603050405020304" pitchFamily="18" charset="0"/>
                <a:cs typeface="Times New Roman" panose="02020603050405020304" pitchFamily="18" charset="0"/>
              </a:rPr>
              <a:t> energy and life</a:t>
            </a:r>
            <a:endParaRPr lang="zh-TW" altLang="en-US" dirty="0">
              <a:solidFill>
                <a:schemeClr val="tx2"/>
              </a:solidFill>
            </a:endParaRPr>
          </a:p>
        </p:txBody>
      </p:sp>
      <p:sp>
        <p:nvSpPr>
          <p:cNvPr id="4" name="內容版面配置區 3"/>
          <p:cNvSpPr>
            <a:spLocks noGrp="1"/>
          </p:cNvSpPr>
          <p:nvPr>
            <p:ph idx="1"/>
          </p:nvPr>
        </p:nvSpPr>
        <p:spPr/>
        <p:txBody>
          <a:bodyPr>
            <a:normAutofit/>
          </a:bodyPr>
          <a:lstStyle/>
          <a:p>
            <a:r>
              <a:rPr lang="zh-TW" altLang="en-US" b="1" dirty="0"/>
              <a:t>普羅米修斯偷得火種及燧人氏發明鑽木取火。</a:t>
            </a:r>
            <a:r>
              <a:rPr lang="zh-TW" altLang="en-US" dirty="0"/>
              <a:t> </a:t>
            </a:r>
            <a:endParaRPr lang="en-US" altLang="zh-TW" dirty="0"/>
          </a:p>
          <a:p>
            <a:r>
              <a:rPr lang="en-US" altLang="zh-TW" dirty="0"/>
              <a:t>Prometheus steals the fire and </a:t>
            </a:r>
            <a:r>
              <a:rPr lang="en-US" altLang="zh-TW" dirty="0" err="1"/>
              <a:t>Suiren</a:t>
            </a:r>
            <a:r>
              <a:rPr lang="en-US" altLang="zh-TW" dirty="0"/>
              <a:t> produces fire.</a:t>
            </a:r>
            <a:endParaRPr lang="zh-TW" altLang="en-US" dirty="0"/>
          </a:p>
          <a:p>
            <a:endParaRPr lang="zh-TW" altLang="en-US" dirty="0"/>
          </a:p>
        </p:txBody>
      </p:sp>
      <p:pic>
        <p:nvPicPr>
          <p:cNvPr id="5" name="Picture 15" descr="Prometheus escaping with fire. Painting  by Jan Cossiers "/>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31640" y="1845344"/>
            <a:ext cx="2995829" cy="46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http://baike.baidu.com/pic/1/116203896385395.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25639" y="1845344"/>
            <a:ext cx="3258161" cy="46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29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normAutofit fontScale="90000"/>
          </a:bodyPr>
          <a:lstStyle/>
          <a:p>
            <a:r>
              <a:rPr lang="zh-TW" altLang="en-US" sz="2800" dirty="0">
                <a:solidFill>
                  <a:schemeClr val="tx2"/>
                </a:solidFill>
                <a:latin typeface="Times New Roman" panose="02020603050405020304" pitchFamily="18" charset="0"/>
                <a:cs typeface="Times New Roman" panose="02020603050405020304" pitchFamily="18" charset="0"/>
              </a:rPr>
              <a:t>能源與環境</a:t>
            </a:r>
            <a:r>
              <a:rPr lang="en-US" altLang="zh-TW" sz="2800" dirty="0">
                <a:solidFill>
                  <a:schemeClr val="tx2"/>
                </a:solidFill>
                <a:latin typeface="Times New Roman" panose="02020603050405020304" pitchFamily="18" charset="0"/>
                <a:cs typeface="Times New Roman" panose="02020603050405020304" pitchFamily="18" charset="0"/>
              </a:rPr>
              <a:t> Energy and environment</a:t>
            </a:r>
            <a:endParaRPr lang="zh-TW" altLang="en-US" sz="2800" dirty="0"/>
          </a:p>
        </p:txBody>
      </p:sp>
      <p:sp>
        <p:nvSpPr>
          <p:cNvPr id="3" name="內容版面配置區 2"/>
          <p:cNvSpPr>
            <a:spLocks noGrp="1"/>
          </p:cNvSpPr>
          <p:nvPr>
            <p:ph idx="1"/>
          </p:nvPr>
        </p:nvSpPr>
        <p:spPr>
          <a:xfrm>
            <a:off x="360912" y="1222547"/>
            <a:ext cx="3671639" cy="5518821"/>
          </a:xfrm>
        </p:spPr>
        <p:txBody>
          <a:bodyPr/>
          <a:lstStyle/>
          <a:p>
            <a:pPr algn="just"/>
            <a:r>
              <a:rPr lang="zh-TW" altLang="en-US" dirty="0">
                <a:solidFill>
                  <a:schemeClr val="accent3"/>
                </a:solidFill>
              </a:rPr>
              <a:t>車諾比爾電廠</a:t>
            </a:r>
            <a:r>
              <a:rPr kumimoji="0" lang="zh-TW" altLang="en-US" sz="2400" dirty="0">
                <a:latin typeface="Times New Roman" panose="02020603050405020304" pitchFamily="18" charset="0"/>
                <a:cs typeface="Times New Roman" panose="02020603050405020304" pitchFamily="18" charset="0"/>
              </a:rPr>
              <a:t>事件發生於</a:t>
            </a:r>
            <a:r>
              <a:rPr kumimoji="0" lang="en-US" altLang="zh-TW" sz="2400" dirty="0">
                <a:latin typeface="Times New Roman" panose="02020603050405020304" pitchFamily="18" charset="0"/>
                <a:cs typeface="Times New Roman" panose="02020603050405020304" pitchFamily="18" charset="0"/>
              </a:rPr>
              <a:t>1986</a:t>
            </a:r>
            <a:r>
              <a:rPr kumimoji="0" lang="zh-TW" altLang="en-US" sz="2400" dirty="0">
                <a:latin typeface="Times New Roman" panose="02020603050405020304" pitchFamily="18" charset="0"/>
                <a:cs typeface="Times New Roman" panose="02020603050405020304" pitchFamily="18" charset="0"/>
              </a:rPr>
              <a:t>年</a:t>
            </a:r>
            <a:r>
              <a:rPr kumimoji="0" lang="en-US" altLang="zh-TW" sz="2400" dirty="0">
                <a:latin typeface="Times New Roman" panose="02020603050405020304" pitchFamily="18" charset="0"/>
                <a:cs typeface="Times New Roman" panose="02020603050405020304" pitchFamily="18" charset="0"/>
              </a:rPr>
              <a:t>4</a:t>
            </a:r>
            <a:r>
              <a:rPr kumimoji="0" lang="zh-TW" altLang="en-US" sz="2400" dirty="0">
                <a:latin typeface="Times New Roman" panose="02020603050405020304" pitchFamily="18" charset="0"/>
                <a:cs typeface="Times New Roman" panose="02020603050405020304" pitchFamily="18" charset="0"/>
              </a:rPr>
              <a:t>月</a:t>
            </a:r>
            <a:r>
              <a:rPr kumimoji="0" lang="en-US" altLang="zh-TW" sz="2400" dirty="0">
                <a:latin typeface="Times New Roman" panose="02020603050405020304" pitchFamily="18" charset="0"/>
                <a:cs typeface="Times New Roman" panose="02020603050405020304" pitchFamily="18" charset="0"/>
              </a:rPr>
              <a:t>26</a:t>
            </a:r>
            <a:r>
              <a:rPr kumimoji="0" lang="zh-TW" altLang="en-US" sz="2400" dirty="0">
                <a:latin typeface="Times New Roman" panose="02020603050405020304" pitchFamily="18" charset="0"/>
                <a:cs typeface="Times New Roman" panose="02020603050405020304" pitchFamily="18" charset="0"/>
              </a:rPr>
              <a:t>日凌晨，起因於第四號機發生燃料棒破裂而導致爐心熔毀，熔融之燃料碎片與沸騰之水因快速之化學反應而產生水蒸汽爆炸，反應爐內之輻射物質外洩至大氣中，隨風飄散。當時，蘇聯當局共緊急疏散超過十萬人。此事故發生後數個月內造成三十餘人死亡，可謂核能發電史上最嚴重而慘痛之事故。 </a:t>
            </a:r>
          </a:p>
        </p:txBody>
      </p:sp>
      <p:sp>
        <p:nvSpPr>
          <p:cNvPr id="2" name="矩形 1"/>
          <p:cNvSpPr/>
          <p:nvPr/>
        </p:nvSpPr>
        <p:spPr>
          <a:xfrm>
            <a:off x="2196732" y="740717"/>
            <a:ext cx="4493538" cy="461665"/>
          </a:xfrm>
          <a:prstGeom prst="rect">
            <a:avLst/>
          </a:prstGeom>
        </p:spPr>
        <p:txBody>
          <a:bodyPr wrap="none">
            <a:spAutoFit/>
          </a:bodyPr>
          <a:lstStyle/>
          <a:p>
            <a:pPr algn="ctr" fontAlgn="base">
              <a:spcBef>
                <a:spcPct val="0"/>
              </a:spcBef>
              <a:spcAft>
                <a:spcPct val="0"/>
              </a:spcAft>
              <a:defRPr/>
            </a:pPr>
            <a:r>
              <a:rPr lang="zh-TW" altLang="en-US" sz="2400" b="1" dirty="0">
                <a:solidFill>
                  <a:srgbClr val="FFFFFF"/>
                </a:solidFill>
                <a:latin typeface="標楷體" pitchFamily="65" charset="-120"/>
                <a:ea typeface="標楷體" pitchFamily="65" charset="-120"/>
              </a:rPr>
              <a:t>放射性物質對環境所造成的衝擊</a:t>
            </a:r>
            <a:endParaRPr lang="en-US" altLang="zh-TW" sz="2400" b="1" dirty="0">
              <a:solidFill>
                <a:srgbClr val="FFFFFF"/>
              </a:solidFill>
              <a:latin typeface="標楷體" pitchFamily="65" charset="-120"/>
              <a:ea typeface="標楷體" pitchFamily="65" charset="-120"/>
            </a:endParaRPr>
          </a:p>
        </p:txBody>
      </p:sp>
      <p:pic>
        <p:nvPicPr>
          <p:cNvPr id="6" name="Picture 4" descr="chernobyl%20after%20accid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501" y="1412776"/>
            <a:ext cx="447357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6599714" y="1043444"/>
            <a:ext cx="2544286" cy="369332"/>
          </a:xfrm>
          <a:prstGeom prst="rect">
            <a:avLst/>
          </a:prstGeom>
        </p:spPr>
        <p:txBody>
          <a:bodyPr wrap="none">
            <a:spAutoFit/>
          </a:bodyPr>
          <a:lstStyle/>
          <a:p>
            <a:pPr algn="ctr"/>
            <a:r>
              <a:rPr lang="en-US" altLang="zh-TW" b="1" dirty="0"/>
              <a:t>(Chernobyl accident)</a:t>
            </a:r>
            <a:r>
              <a:rPr lang="en-US" altLang="zh-TW" dirty="0"/>
              <a:t> </a:t>
            </a:r>
          </a:p>
        </p:txBody>
      </p:sp>
    </p:spTree>
    <p:extLst>
      <p:ext uri="{BB962C8B-B14F-4D97-AF65-F5344CB8AC3E}">
        <p14:creationId xmlns:p14="http://schemas.microsoft.com/office/powerpoint/2010/main" val="136341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normAutofit fontScale="90000"/>
          </a:bodyPr>
          <a:lstStyle/>
          <a:p>
            <a:r>
              <a:rPr lang="zh-TW" altLang="en-US" sz="2800" dirty="0">
                <a:solidFill>
                  <a:schemeClr val="tx2"/>
                </a:solidFill>
                <a:latin typeface="Times New Roman" panose="02020603050405020304" pitchFamily="18" charset="0"/>
                <a:cs typeface="Times New Roman" panose="02020603050405020304" pitchFamily="18" charset="0"/>
              </a:rPr>
              <a:t>能源與環境</a:t>
            </a:r>
            <a:r>
              <a:rPr lang="en-US" altLang="zh-TW" sz="2800" dirty="0">
                <a:solidFill>
                  <a:schemeClr val="tx2"/>
                </a:solidFill>
                <a:latin typeface="Times New Roman" panose="02020603050405020304" pitchFamily="18" charset="0"/>
                <a:cs typeface="Times New Roman" panose="02020603050405020304" pitchFamily="18" charset="0"/>
              </a:rPr>
              <a:t> Energy and environment</a:t>
            </a:r>
            <a:endParaRPr lang="zh-TW" altLang="en-US" sz="2800" dirty="0"/>
          </a:p>
        </p:txBody>
      </p:sp>
      <p:sp>
        <p:nvSpPr>
          <p:cNvPr id="3" name="內容版面配置區 2"/>
          <p:cNvSpPr>
            <a:spLocks noGrp="1"/>
          </p:cNvSpPr>
          <p:nvPr>
            <p:ph idx="1"/>
          </p:nvPr>
        </p:nvSpPr>
        <p:spPr>
          <a:xfrm>
            <a:off x="360912" y="1222548"/>
            <a:ext cx="3671639" cy="4894736"/>
          </a:xfrm>
        </p:spPr>
        <p:txBody>
          <a:bodyPr>
            <a:normAutofit fontScale="85000" lnSpcReduction="20000"/>
          </a:bodyPr>
          <a:lstStyle/>
          <a:p>
            <a:pPr algn="just"/>
            <a:r>
              <a:rPr lang="en-US" altLang="zh-TW" dirty="0">
                <a:solidFill>
                  <a:schemeClr val="accent3"/>
                </a:solidFill>
              </a:rPr>
              <a:t>The Chernobyl Power Plant incident occurred in the early morning of April 26, 1986. It was caused by a fuel rod rupture in the No. 4 unit, which caused the furnace core to melt down. The molten fuel fragments and boiling water produced a steam explosion due to a rapid chemical reaction. The radioactive material in the reactor is leaked into the atmosphere and dispersed by the wind. At that time, the Soviet authorities evacuated more than 100,000 people. More than 30 people died within a few months of this accident, making it the most serious and tragic accident in the history of nuclear power generation.</a:t>
            </a:r>
            <a:endParaRPr kumimoji="0" lang="zh-TW" altLang="en-US" sz="2400" dirty="0">
              <a:latin typeface="Times New Roman" panose="02020603050405020304" pitchFamily="18" charset="0"/>
              <a:cs typeface="Times New Roman" panose="02020603050405020304" pitchFamily="18" charset="0"/>
            </a:endParaRPr>
          </a:p>
        </p:txBody>
      </p:sp>
      <p:sp>
        <p:nvSpPr>
          <p:cNvPr id="2" name="矩形 1"/>
          <p:cNvSpPr/>
          <p:nvPr/>
        </p:nvSpPr>
        <p:spPr>
          <a:xfrm>
            <a:off x="2196732" y="740717"/>
            <a:ext cx="4493538" cy="461665"/>
          </a:xfrm>
          <a:prstGeom prst="rect">
            <a:avLst/>
          </a:prstGeom>
        </p:spPr>
        <p:txBody>
          <a:bodyPr wrap="none">
            <a:spAutoFit/>
          </a:bodyPr>
          <a:lstStyle/>
          <a:p>
            <a:pPr algn="ctr" fontAlgn="base">
              <a:spcBef>
                <a:spcPct val="0"/>
              </a:spcBef>
              <a:spcAft>
                <a:spcPct val="0"/>
              </a:spcAft>
              <a:defRPr/>
            </a:pPr>
            <a:r>
              <a:rPr lang="zh-TW" altLang="en-US" sz="2400" b="1" dirty="0">
                <a:solidFill>
                  <a:srgbClr val="FFFFFF"/>
                </a:solidFill>
                <a:latin typeface="標楷體" pitchFamily="65" charset="-120"/>
                <a:ea typeface="標楷體" pitchFamily="65" charset="-120"/>
              </a:rPr>
              <a:t>放射性物質對環境所造成的衝擊</a:t>
            </a:r>
            <a:endParaRPr lang="en-US" altLang="zh-TW" sz="2400" b="1" dirty="0">
              <a:solidFill>
                <a:srgbClr val="FFFFFF"/>
              </a:solidFill>
              <a:latin typeface="標楷體" pitchFamily="65" charset="-120"/>
              <a:ea typeface="標楷體" pitchFamily="65" charset="-120"/>
            </a:endParaRPr>
          </a:p>
        </p:txBody>
      </p:sp>
      <p:pic>
        <p:nvPicPr>
          <p:cNvPr id="6" name="Picture 4" descr="chernobyl%20after%20accid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501" y="1412776"/>
            <a:ext cx="447357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6599714" y="1043444"/>
            <a:ext cx="2544286" cy="369332"/>
          </a:xfrm>
          <a:prstGeom prst="rect">
            <a:avLst/>
          </a:prstGeom>
        </p:spPr>
        <p:txBody>
          <a:bodyPr wrap="none">
            <a:spAutoFit/>
          </a:bodyPr>
          <a:lstStyle/>
          <a:p>
            <a:pPr algn="ctr"/>
            <a:r>
              <a:rPr lang="en-US" altLang="zh-TW" b="1" dirty="0"/>
              <a:t>(Chernobyl accident)</a:t>
            </a:r>
            <a:r>
              <a:rPr lang="en-US" altLang="zh-TW" dirty="0"/>
              <a:t> </a:t>
            </a:r>
          </a:p>
        </p:txBody>
      </p:sp>
    </p:spTree>
    <p:extLst>
      <p:ext uri="{BB962C8B-B14F-4D97-AF65-F5344CB8AC3E}">
        <p14:creationId xmlns:p14="http://schemas.microsoft.com/office/powerpoint/2010/main" val="402710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ukushima"/>
          <p:cNvPicPr>
            <a:picLocks noChangeAspect="1" noChangeArrowheads="1"/>
          </p:cNvPicPr>
          <p:nvPr/>
        </p:nvPicPr>
        <p:blipFill rotWithShape="1">
          <a:blip r:embed="rId2">
            <a:extLst>
              <a:ext uri="{28A0092B-C50C-407E-A947-70E740481C1C}">
                <a14:useLocalDpi xmlns:a14="http://schemas.microsoft.com/office/drawing/2010/main" val="0"/>
              </a:ext>
            </a:extLst>
          </a:blip>
          <a:srcRect t="36351"/>
          <a:stretch/>
        </p:blipFill>
        <p:spPr bwMode="auto">
          <a:xfrm>
            <a:off x="1547664" y="3757167"/>
            <a:ext cx="6286500" cy="300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標題 1"/>
          <p:cNvSpPr>
            <a:spLocks noGrp="1"/>
          </p:cNvSpPr>
          <p:nvPr>
            <p:ph type="title"/>
          </p:nvPr>
        </p:nvSpPr>
        <p:spPr/>
        <p:txBody>
          <a:bodyPr>
            <a:normAutofit fontScale="90000"/>
          </a:bodyPr>
          <a:lstStyle/>
          <a:p>
            <a:r>
              <a:rPr lang="zh-TW" altLang="en-US" sz="2800" dirty="0">
                <a:solidFill>
                  <a:schemeClr val="tx2"/>
                </a:solidFill>
                <a:latin typeface="Times New Roman" panose="02020603050405020304" pitchFamily="18" charset="0"/>
                <a:cs typeface="Times New Roman" panose="02020603050405020304" pitchFamily="18" charset="0"/>
              </a:rPr>
              <a:t>能源與環境</a:t>
            </a:r>
            <a:r>
              <a:rPr lang="en-US" altLang="zh-TW" sz="2800" dirty="0">
                <a:solidFill>
                  <a:schemeClr val="tx2"/>
                </a:solidFill>
                <a:latin typeface="Times New Roman" panose="02020603050405020304" pitchFamily="18" charset="0"/>
                <a:cs typeface="Times New Roman" panose="02020603050405020304" pitchFamily="18" charset="0"/>
              </a:rPr>
              <a:t> Energy and environment</a:t>
            </a:r>
            <a:endParaRPr lang="zh-TW" altLang="en-US" sz="2800" dirty="0"/>
          </a:p>
        </p:txBody>
      </p:sp>
      <p:sp>
        <p:nvSpPr>
          <p:cNvPr id="3" name="內容版面配置區 2"/>
          <p:cNvSpPr>
            <a:spLocks noGrp="1"/>
          </p:cNvSpPr>
          <p:nvPr>
            <p:ph idx="1"/>
          </p:nvPr>
        </p:nvSpPr>
        <p:spPr/>
        <p:txBody>
          <a:bodyPr/>
          <a:lstStyle/>
          <a:p>
            <a:pPr marL="0" indent="0" algn="just">
              <a:spcBef>
                <a:spcPct val="0"/>
              </a:spcBef>
              <a:buNone/>
              <a:defRPr/>
            </a:pPr>
            <a:r>
              <a:rPr lang="zh-TW" altLang="zh-TW" dirty="0">
                <a:solidFill>
                  <a:schemeClr val="accent3"/>
                </a:solidFill>
              </a:rPr>
              <a:t>日本之</a:t>
            </a:r>
            <a:r>
              <a:rPr lang="en-US" altLang="zh-TW" dirty="0">
                <a:solidFill>
                  <a:schemeClr val="accent3"/>
                </a:solidFill>
              </a:rPr>
              <a:t>311</a:t>
            </a:r>
            <a:r>
              <a:rPr lang="zh-TW" altLang="zh-TW" dirty="0">
                <a:solidFill>
                  <a:schemeClr val="accent3"/>
                </a:solidFill>
              </a:rPr>
              <a:t>事件</a:t>
            </a:r>
            <a:r>
              <a:rPr lang="zh-TW" altLang="zh-TW" sz="2800" dirty="0">
                <a:latin typeface="Times New Roman" panose="02020603050405020304" pitchFamily="18" charset="0"/>
                <a:cs typeface="Times New Roman" panose="02020603050405020304" pitchFamily="18" charset="0"/>
              </a:rPr>
              <a:t>係因</a:t>
            </a:r>
            <a:r>
              <a:rPr lang="en-US" altLang="zh-TW" sz="2800" dirty="0">
                <a:latin typeface="Times New Roman" panose="02020603050405020304" pitchFamily="18" charset="0"/>
                <a:cs typeface="Times New Roman" panose="02020603050405020304" pitchFamily="18" charset="0"/>
              </a:rPr>
              <a:t>2011</a:t>
            </a:r>
            <a:r>
              <a:rPr lang="zh-TW" altLang="zh-TW" sz="2800" dirty="0">
                <a:latin typeface="Times New Roman" panose="02020603050405020304" pitchFamily="18" charset="0"/>
                <a:cs typeface="Times New Roman" panose="02020603050405020304" pitchFamily="18" charset="0"/>
              </a:rPr>
              <a:t>年</a:t>
            </a:r>
            <a:r>
              <a:rPr lang="en-US" altLang="zh-TW" sz="2800" dirty="0">
                <a:latin typeface="Times New Roman" panose="02020603050405020304" pitchFamily="18" charset="0"/>
                <a:cs typeface="Times New Roman" panose="02020603050405020304" pitchFamily="18" charset="0"/>
              </a:rPr>
              <a:t>3</a:t>
            </a:r>
            <a:r>
              <a:rPr lang="zh-TW" altLang="zh-TW" sz="2800" dirty="0">
                <a:latin typeface="Times New Roman" panose="02020603050405020304" pitchFamily="18" charset="0"/>
                <a:cs typeface="Times New Roman" panose="02020603050405020304" pitchFamily="18" charset="0"/>
              </a:rPr>
              <a:t>月</a:t>
            </a:r>
            <a:r>
              <a:rPr lang="en-US" altLang="zh-TW" sz="2800" dirty="0">
                <a:latin typeface="Times New Roman" panose="02020603050405020304" pitchFamily="18" charset="0"/>
                <a:cs typeface="Times New Roman" panose="02020603050405020304" pitchFamily="18" charset="0"/>
              </a:rPr>
              <a:t>11</a:t>
            </a:r>
            <a:r>
              <a:rPr lang="zh-TW" altLang="zh-TW" sz="2800" dirty="0">
                <a:latin typeface="Times New Roman" panose="02020603050405020304" pitchFamily="18" charset="0"/>
                <a:cs typeface="Times New Roman" panose="02020603050405020304" pitchFamily="18" charset="0"/>
              </a:rPr>
              <a:t>日於日本東北仙台市外海發生芮氏</a:t>
            </a:r>
            <a:r>
              <a:rPr lang="en-US" altLang="zh-TW" sz="2800" dirty="0">
                <a:latin typeface="Times New Roman" panose="02020603050405020304" pitchFamily="18" charset="0"/>
                <a:cs typeface="Times New Roman" panose="02020603050405020304" pitchFamily="18" charset="0"/>
              </a:rPr>
              <a:t>(Richter)9.0</a:t>
            </a:r>
            <a:r>
              <a:rPr lang="zh-TW" altLang="zh-TW" sz="2800" dirty="0">
                <a:latin typeface="Times New Roman" panose="02020603050405020304" pitchFamily="18" charset="0"/>
                <a:cs typeface="Times New Roman" panose="02020603050405020304" pitchFamily="18" charset="0"/>
              </a:rPr>
              <a:t>級之大地震，進而引發海嘯</a:t>
            </a:r>
            <a:r>
              <a:rPr lang="en-US" altLang="zh-TW" sz="2800" dirty="0">
                <a:latin typeface="Times New Roman" panose="02020603050405020304" pitchFamily="18" charset="0"/>
                <a:cs typeface="Times New Roman" panose="02020603050405020304" pitchFamily="18" charset="0"/>
              </a:rPr>
              <a:t> (tsunami)</a:t>
            </a:r>
            <a:r>
              <a:rPr lang="zh-TW" altLang="zh-TW" sz="2800" dirty="0">
                <a:latin typeface="Times New Roman" panose="02020603050405020304" pitchFamily="18" charset="0"/>
                <a:cs typeface="Times New Roman" panose="02020603050405020304" pitchFamily="18" charset="0"/>
              </a:rPr>
              <a:t>，高度最高達</a:t>
            </a:r>
            <a:r>
              <a:rPr lang="en-US" altLang="zh-TW" sz="2800" dirty="0">
                <a:latin typeface="Times New Roman" panose="02020603050405020304" pitchFamily="18" charset="0"/>
                <a:cs typeface="Times New Roman" panose="02020603050405020304" pitchFamily="18" charset="0"/>
              </a:rPr>
              <a:t>40.5</a:t>
            </a:r>
            <a:r>
              <a:rPr lang="zh-TW" altLang="zh-TW" sz="2800" dirty="0">
                <a:latin typeface="Times New Roman" panose="02020603050405020304" pitchFamily="18" charset="0"/>
                <a:cs typeface="Times New Roman" panose="02020603050405020304" pitchFamily="18" charset="0"/>
              </a:rPr>
              <a:t>米，造成宮城縣、岩手縣、福島縣等沿海地區遭到毀滅性的破壞。海嘯過後，福島第一核電站之</a:t>
            </a:r>
            <a:r>
              <a:rPr lang="en-US" altLang="zh-TW" sz="2800" dirty="0">
                <a:latin typeface="Times New Roman" panose="02020603050405020304" pitchFamily="18" charset="0"/>
                <a:cs typeface="Times New Roman" panose="02020603050405020304" pitchFamily="18" charset="0"/>
              </a:rPr>
              <a:t>1</a:t>
            </a:r>
            <a:r>
              <a:rPr lang="zh-TW" altLang="zh-TW" sz="2800" dirty="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2</a:t>
            </a:r>
            <a:r>
              <a:rPr lang="zh-TW" altLang="zh-TW" sz="2800" dirty="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3</a:t>
            </a:r>
            <a:r>
              <a:rPr lang="zh-TW" altLang="zh-TW" sz="2800" dirty="0">
                <a:latin typeface="Times New Roman" panose="02020603050405020304" pitchFamily="18" charset="0"/>
                <a:cs typeface="Times New Roman" panose="02020603050405020304" pitchFamily="18" charset="0"/>
              </a:rPr>
              <a:t>及</a:t>
            </a:r>
            <a:r>
              <a:rPr lang="en-US" altLang="zh-TW" sz="2800" dirty="0">
                <a:latin typeface="Times New Roman" panose="02020603050405020304" pitchFamily="18" charset="0"/>
                <a:cs typeface="Times New Roman" panose="02020603050405020304" pitchFamily="18" charset="0"/>
              </a:rPr>
              <a:t>4</a:t>
            </a:r>
            <a:r>
              <a:rPr lang="zh-TW" altLang="zh-TW" sz="2800" dirty="0">
                <a:latin typeface="Times New Roman" panose="02020603050405020304" pitchFamily="18" charset="0"/>
                <a:cs typeface="Times New Roman" panose="02020603050405020304" pitchFamily="18" charset="0"/>
              </a:rPr>
              <a:t>號機組反應爐皆發生火災或爆炸</a:t>
            </a:r>
            <a:r>
              <a:rPr lang="en-US" altLang="zh-TW" sz="2800" dirty="0">
                <a:latin typeface="Times New Roman" panose="02020603050405020304" pitchFamily="18" charset="0"/>
                <a:cs typeface="Times New Roman" panose="02020603050405020304" pitchFamily="18" charset="0"/>
              </a:rPr>
              <a:t> </a:t>
            </a:r>
            <a:r>
              <a:rPr lang="zh-TW" altLang="zh-TW" sz="2800" dirty="0">
                <a:latin typeface="Times New Roman" panose="02020603050405020304" pitchFamily="18" charset="0"/>
                <a:cs typeface="Times New Roman" panose="02020603050405020304" pitchFamily="18" charset="0"/>
              </a:rPr>
              <a:t>，進而造成輻射外洩事件，史稱為</a:t>
            </a:r>
            <a:r>
              <a:rPr lang="en-US" altLang="zh-TW" sz="2800" dirty="0">
                <a:latin typeface="Times New Roman" panose="02020603050405020304" pitchFamily="18" charset="0"/>
                <a:cs typeface="Times New Roman" panose="02020603050405020304" pitchFamily="18" charset="0"/>
              </a:rPr>
              <a:t>311</a:t>
            </a:r>
            <a:r>
              <a:rPr lang="zh-TW" altLang="zh-TW" sz="2800" dirty="0">
                <a:latin typeface="Times New Roman" panose="02020603050405020304" pitchFamily="18" charset="0"/>
                <a:cs typeface="Times New Roman" panose="02020603050405020304" pitchFamily="18" charset="0"/>
              </a:rPr>
              <a:t>事件。</a:t>
            </a:r>
            <a:endParaRPr kumimoji="0" lang="zh-TW" altLang="en-US" sz="2800" dirty="0">
              <a:latin typeface="Times New Roman" panose="02020603050405020304" pitchFamily="18" charset="0"/>
              <a:cs typeface="Times New Roman" panose="02020603050405020304" pitchFamily="18" charset="0"/>
            </a:endParaRPr>
          </a:p>
          <a:p>
            <a:pPr marL="0" indent="0" algn="just">
              <a:spcBef>
                <a:spcPct val="0"/>
              </a:spcBef>
              <a:buClrTx/>
              <a:buSzTx/>
              <a:buFontTx/>
              <a:buNone/>
              <a:defRPr/>
            </a:pPr>
            <a:endParaRPr lang="zh-TW" altLang="en-US" sz="2600" dirty="0">
              <a:solidFill>
                <a:schemeClr val="tx1"/>
              </a:solidFill>
            </a:endParaRPr>
          </a:p>
        </p:txBody>
      </p:sp>
      <p:sp>
        <p:nvSpPr>
          <p:cNvPr id="5" name="矩形 4"/>
          <p:cNvSpPr/>
          <p:nvPr/>
        </p:nvSpPr>
        <p:spPr>
          <a:xfrm>
            <a:off x="283201" y="3329782"/>
            <a:ext cx="8815427" cy="830997"/>
          </a:xfrm>
          <a:prstGeom prst="rect">
            <a:avLst/>
          </a:prstGeom>
        </p:spPr>
        <p:txBody>
          <a:bodyPr wrap="none">
            <a:spAutoFit/>
          </a:bodyPr>
          <a:lstStyle/>
          <a:p>
            <a:pPr algn="ctr" fontAlgn="base">
              <a:spcBef>
                <a:spcPct val="0"/>
              </a:spcBef>
              <a:spcAft>
                <a:spcPct val="0"/>
              </a:spcAft>
              <a:defRPr/>
            </a:pPr>
            <a:r>
              <a:rPr lang="zh-TW" altLang="en-US" sz="2400" b="1" dirty="0">
                <a:solidFill>
                  <a:schemeClr val="tx2"/>
                </a:solidFill>
                <a:latin typeface="標楷體" pitchFamily="65" charset="-120"/>
                <a:ea typeface="標楷體" pitchFamily="65" charset="-120"/>
              </a:rPr>
              <a:t>放射性物質對環境所造成的衝擊</a:t>
            </a:r>
            <a:endParaRPr lang="en-US" altLang="zh-TW" sz="2400" b="1" dirty="0">
              <a:solidFill>
                <a:schemeClr val="tx2"/>
              </a:solidFill>
              <a:latin typeface="標楷體" pitchFamily="65" charset="-120"/>
              <a:ea typeface="標楷體" pitchFamily="65" charset="-120"/>
            </a:endParaRPr>
          </a:p>
          <a:p>
            <a:pPr algn="ctr" fontAlgn="base">
              <a:spcBef>
                <a:spcPct val="0"/>
              </a:spcBef>
              <a:spcAft>
                <a:spcPct val="0"/>
              </a:spcAft>
              <a:defRPr/>
            </a:pPr>
            <a:r>
              <a:rPr lang="en-US" altLang="zh-TW" sz="2400" b="1" dirty="0">
                <a:solidFill>
                  <a:schemeClr val="tx2"/>
                </a:solidFill>
                <a:latin typeface="標楷體" pitchFamily="65" charset="-120"/>
                <a:ea typeface="標楷體" pitchFamily="65" charset="-120"/>
              </a:rPr>
              <a:t>The impact of radioactive materials on the environment</a:t>
            </a:r>
          </a:p>
        </p:txBody>
      </p:sp>
      <p:sp>
        <p:nvSpPr>
          <p:cNvPr id="2" name="矩形 1"/>
          <p:cNvSpPr/>
          <p:nvPr/>
        </p:nvSpPr>
        <p:spPr>
          <a:xfrm>
            <a:off x="3202173" y="6333273"/>
            <a:ext cx="2977482" cy="369332"/>
          </a:xfrm>
          <a:prstGeom prst="rect">
            <a:avLst/>
          </a:prstGeom>
        </p:spPr>
        <p:txBody>
          <a:bodyPr wrap="none">
            <a:spAutoFit/>
          </a:bodyPr>
          <a:lstStyle/>
          <a:p>
            <a:r>
              <a:rPr lang="zh-TW" altLang="en-US" b="1" dirty="0">
                <a:solidFill>
                  <a:schemeClr val="tx2"/>
                </a:solidFill>
              </a:rPr>
              <a:t>福島</a:t>
            </a:r>
            <a:r>
              <a:rPr lang="en-US" altLang="zh-TW" b="1" dirty="0">
                <a:solidFill>
                  <a:schemeClr val="tx2"/>
                </a:solidFill>
              </a:rPr>
              <a:t>(Fukushima)</a:t>
            </a:r>
            <a:r>
              <a:rPr lang="zh-TW" altLang="en-US" b="1" dirty="0">
                <a:solidFill>
                  <a:schemeClr val="tx2"/>
                </a:solidFill>
              </a:rPr>
              <a:t>核電廠爆炸</a:t>
            </a:r>
            <a:endParaRPr lang="en-US" altLang="zh-TW" dirty="0">
              <a:solidFill>
                <a:schemeClr val="tx2"/>
              </a:solidFill>
            </a:endParaRPr>
          </a:p>
        </p:txBody>
      </p:sp>
      <p:sp>
        <p:nvSpPr>
          <p:cNvPr id="7" name="矩形 6"/>
          <p:cNvSpPr/>
          <p:nvPr/>
        </p:nvSpPr>
        <p:spPr>
          <a:xfrm>
            <a:off x="6703085" y="6414919"/>
            <a:ext cx="2262158" cy="369332"/>
          </a:xfrm>
          <a:prstGeom prst="rect">
            <a:avLst/>
          </a:prstGeom>
        </p:spPr>
        <p:txBody>
          <a:bodyPr wrap="none">
            <a:spAutoFit/>
          </a:bodyPr>
          <a:lstStyle/>
          <a:p>
            <a:pPr algn="ctr" fontAlgn="base">
              <a:spcBef>
                <a:spcPct val="0"/>
              </a:spcBef>
              <a:spcAft>
                <a:spcPct val="0"/>
              </a:spcAft>
              <a:defRPr/>
            </a:pPr>
            <a:r>
              <a:rPr lang="zh-TW" altLang="en-US" b="1" dirty="0">
                <a:solidFill>
                  <a:schemeClr val="tx2"/>
                </a:solidFill>
                <a:latin typeface="標楷體" pitchFamily="65" charset="-120"/>
                <a:ea typeface="標楷體" pitchFamily="65" charset="-120"/>
              </a:rPr>
              <a:t>圖片來源：網路資料</a:t>
            </a:r>
            <a:endParaRPr lang="en-US" altLang="zh-TW" b="1" dirty="0">
              <a:solidFill>
                <a:schemeClr val="tx2"/>
              </a:solidFill>
              <a:latin typeface="標楷體" pitchFamily="65" charset="-120"/>
              <a:ea typeface="標楷體" pitchFamily="65" charset="-120"/>
            </a:endParaRPr>
          </a:p>
        </p:txBody>
      </p:sp>
    </p:spTree>
    <p:extLst>
      <p:ext uri="{BB962C8B-B14F-4D97-AF65-F5344CB8AC3E}">
        <p14:creationId xmlns:p14="http://schemas.microsoft.com/office/powerpoint/2010/main" val="59647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ukushima"/>
          <p:cNvPicPr>
            <a:picLocks noChangeAspect="1" noChangeArrowheads="1"/>
          </p:cNvPicPr>
          <p:nvPr/>
        </p:nvPicPr>
        <p:blipFill rotWithShape="1">
          <a:blip r:embed="rId2">
            <a:extLst>
              <a:ext uri="{28A0092B-C50C-407E-A947-70E740481C1C}">
                <a14:useLocalDpi xmlns:a14="http://schemas.microsoft.com/office/drawing/2010/main" val="0"/>
              </a:ext>
            </a:extLst>
          </a:blip>
          <a:srcRect t="36351"/>
          <a:stretch/>
        </p:blipFill>
        <p:spPr bwMode="auto">
          <a:xfrm>
            <a:off x="1547664" y="3757167"/>
            <a:ext cx="6286500" cy="300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標題 1"/>
          <p:cNvSpPr>
            <a:spLocks noGrp="1"/>
          </p:cNvSpPr>
          <p:nvPr>
            <p:ph type="title"/>
          </p:nvPr>
        </p:nvSpPr>
        <p:spPr/>
        <p:txBody>
          <a:bodyPr>
            <a:normAutofit fontScale="90000"/>
          </a:bodyPr>
          <a:lstStyle/>
          <a:p>
            <a:r>
              <a:rPr lang="zh-TW" altLang="en-US" sz="2800" dirty="0">
                <a:solidFill>
                  <a:schemeClr val="tx2"/>
                </a:solidFill>
                <a:latin typeface="Times New Roman" panose="02020603050405020304" pitchFamily="18" charset="0"/>
                <a:cs typeface="Times New Roman" panose="02020603050405020304" pitchFamily="18" charset="0"/>
              </a:rPr>
              <a:t>能源與環境</a:t>
            </a:r>
            <a:r>
              <a:rPr lang="en-US" altLang="zh-TW" sz="2800" dirty="0">
                <a:solidFill>
                  <a:schemeClr val="tx2"/>
                </a:solidFill>
                <a:latin typeface="Times New Roman" panose="02020603050405020304" pitchFamily="18" charset="0"/>
                <a:cs typeface="Times New Roman" panose="02020603050405020304" pitchFamily="18" charset="0"/>
              </a:rPr>
              <a:t> Energy and environment</a:t>
            </a:r>
            <a:endParaRPr lang="zh-TW" altLang="en-US" sz="2800" dirty="0"/>
          </a:p>
        </p:txBody>
      </p:sp>
      <p:sp>
        <p:nvSpPr>
          <p:cNvPr id="3" name="內容版面配置區 2"/>
          <p:cNvSpPr>
            <a:spLocks noGrp="1"/>
          </p:cNvSpPr>
          <p:nvPr>
            <p:ph idx="1"/>
          </p:nvPr>
        </p:nvSpPr>
        <p:spPr>
          <a:xfrm>
            <a:off x="179512" y="908720"/>
            <a:ext cx="8784976" cy="2421062"/>
          </a:xfrm>
        </p:spPr>
        <p:txBody>
          <a:bodyPr>
            <a:normAutofit fontScale="92500" lnSpcReduction="10000"/>
          </a:bodyPr>
          <a:lstStyle/>
          <a:p>
            <a:pPr marL="0" indent="0" algn="just">
              <a:spcBef>
                <a:spcPct val="0"/>
              </a:spcBef>
              <a:buNone/>
              <a:defRPr/>
            </a:pPr>
            <a:r>
              <a:rPr lang="en-US" altLang="zh-TW" dirty="0">
                <a:solidFill>
                  <a:schemeClr val="accent3"/>
                </a:solidFill>
              </a:rPr>
              <a:t>Japan's 311 incident was caused by a magnitude 9.0 earthquake off the coast of Sendai, Northeastern Japan, on March 11, 2011, which triggered a tsunami (tsunami) with a maximum height of 40.5 meters, causing damage to Miyagi Prefecture, Iwate Prefecture, Fukushima County and other coastal areas suffered devastating damage. After the tsunami, fires or explosions occurred in the reactors of Units 1, 2, 3, and 4 of the Fukushima Daiichi Nuclear Power Plant, resulting in radiation leaks, known in history as the 311 Incident.</a:t>
            </a:r>
            <a:endParaRPr kumimoji="0" lang="zh-TW" altLang="en-US" sz="2800" dirty="0">
              <a:latin typeface="Times New Roman" panose="02020603050405020304" pitchFamily="18" charset="0"/>
              <a:cs typeface="Times New Roman" panose="02020603050405020304" pitchFamily="18" charset="0"/>
            </a:endParaRPr>
          </a:p>
          <a:p>
            <a:pPr marL="0" indent="0" algn="just">
              <a:spcBef>
                <a:spcPct val="0"/>
              </a:spcBef>
              <a:buClrTx/>
              <a:buSzTx/>
              <a:buFontTx/>
              <a:buNone/>
              <a:defRPr/>
            </a:pPr>
            <a:endParaRPr lang="zh-TW" altLang="en-US" sz="2600" dirty="0">
              <a:solidFill>
                <a:schemeClr val="tx1"/>
              </a:solidFill>
            </a:endParaRPr>
          </a:p>
        </p:txBody>
      </p:sp>
      <p:sp>
        <p:nvSpPr>
          <p:cNvPr id="5" name="矩形 4"/>
          <p:cNvSpPr/>
          <p:nvPr/>
        </p:nvSpPr>
        <p:spPr>
          <a:xfrm>
            <a:off x="283201" y="3329782"/>
            <a:ext cx="8815427" cy="830997"/>
          </a:xfrm>
          <a:prstGeom prst="rect">
            <a:avLst/>
          </a:prstGeom>
        </p:spPr>
        <p:txBody>
          <a:bodyPr wrap="none">
            <a:spAutoFit/>
          </a:bodyPr>
          <a:lstStyle/>
          <a:p>
            <a:pPr algn="ctr" fontAlgn="base">
              <a:spcBef>
                <a:spcPct val="0"/>
              </a:spcBef>
              <a:spcAft>
                <a:spcPct val="0"/>
              </a:spcAft>
              <a:defRPr/>
            </a:pPr>
            <a:r>
              <a:rPr lang="zh-TW" altLang="en-US" sz="2400" b="1" dirty="0">
                <a:solidFill>
                  <a:schemeClr val="tx2"/>
                </a:solidFill>
                <a:latin typeface="標楷體" pitchFamily="65" charset="-120"/>
                <a:ea typeface="標楷體" pitchFamily="65" charset="-120"/>
              </a:rPr>
              <a:t>放射性物質對環境所造成的衝擊</a:t>
            </a:r>
            <a:endParaRPr lang="en-US" altLang="zh-TW" sz="2400" b="1" dirty="0">
              <a:solidFill>
                <a:schemeClr val="tx2"/>
              </a:solidFill>
              <a:latin typeface="標楷體" pitchFamily="65" charset="-120"/>
              <a:ea typeface="標楷體" pitchFamily="65" charset="-120"/>
            </a:endParaRPr>
          </a:p>
          <a:p>
            <a:pPr algn="ctr" fontAlgn="base">
              <a:spcBef>
                <a:spcPct val="0"/>
              </a:spcBef>
              <a:spcAft>
                <a:spcPct val="0"/>
              </a:spcAft>
              <a:defRPr/>
            </a:pPr>
            <a:r>
              <a:rPr lang="en-US" altLang="zh-TW" sz="2400" b="1" dirty="0">
                <a:solidFill>
                  <a:schemeClr val="tx2"/>
                </a:solidFill>
                <a:latin typeface="標楷體" pitchFamily="65" charset="-120"/>
                <a:ea typeface="標楷體" pitchFamily="65" charset="-120"/>
              </a:rPr>
              <a:t>The impact of radioactive materials on the environment</a:t>
            </a:r>
          </a:p>
        </p:txBody>
      </p:sp>
      <p:sp>
        <p:nvSpPr>
          <p:cNvPr id="2" name="矩形 1"/>
          <p:cNvSpPr/>
          <p:nvPr/>
        </p:nvSpPr>
        <p:spPr>
          <a:xfrm>
            <a:off x="3202173" y="6333273"/>
            <a:ext cx="2977482" cy="369332"/>
          </a:xfrm>
          <a:prstGeom prst="rect">
            <a:avLst/>
          </a:prstGeom>
        </p:spPr>
        <p:txBody>
          <a:bodyPr wrap="none">
            <a:spAutoFit/>
          </a:bodyPr>
          <a:lstStyle/>
          <a:p>
            <a:r>
              <a:rPr lang="zh-TW" altLang="en-US" b="1" dirty="0">
                <a:solidFill>
                  <a:schemeClr val="tx2"/>
                </a:solidFill>
              </a:rPr>
              <a:t>福島</a:t>
            </a:r>
            <a:r>
              <a:rPr lang="en-US" altLang="zh-TW" b="1" dirty="0">
                <a:solidFill>
                  <a:schemeClr val="tx2"/>
                </a:solidFill>
              </a:rPr>
              <a:t>(Fukushima)</a:t>
            </a:r>
            <a:r>
              <a:rPr lang="zh-TW" altLang="en-US" b="1" dirty="0">
                <a:solidFill>
                  <a:schemeClr val="tx2"/>
                </a:solidFill>
              </a:rPr>
              <a:t>核電廠爆炸</a:t>
            </a:r>
            <a:endParaRPr lang="en-US" altLang="zh-TW" dirty="0">
              <a:solidFill>
                <a:schemeClr val="tx2"/>
              </a:solidFill>
            </a:endParaRPr>
          </a:p>
        </p:txBody>
      </p:sp>
      <p:sp>
        <p:nvSpPr>
          <p:cNvPr id="7" name="矩形 6"/>
          <p:cNvSpPr/>
          <p:nvPr/>
        </p:nvSpPr>
        <p:spPr>
          <a:xfrm>
            <a:off x="6703085" y="6414919"/>
            <a:ext cx="2262158" cy="369332"/>
          </a:xfrm>
          <a:prstGeom prst="rect">
            <a:avLst/>
          </a:prstGeom>
        </p:spPr>
        <p:txBody>
          <a:bodyPr wrap="none">
            <a:spAutoFit/>
          </a:bodyPr>
          <a:lstStyle/>
          <a:p>
            <a:pPr algn="ctr" fontAlgn="base">
              <a:spcBef>
                <a:spcPct val="0"/>
              </a:spcBef>
              <a:spcAft>
                <a:spcPct val="0"/>
              </a:spcAft>
              <a:defRPr/>
            </a:pPr>
            <a:r>
              <a:rPr lang="zh-TW" altLang="en-US" b="1" dirty="0">
                <a:solidFill>
                  <a:schemeClr val="tx2"/>
                </a:solidFill>
                <a:latin typeface="標楷體" pitchFamily="65" charset="-120"/>
                <a:ea typeface="標楷體" pitchFamily="65" charset="-120"/>
              </a:rPr>
              <a:t>圖片來源：網路資料</a:t>
            </a:r>
            <a:endParaRPr lang="en-US" altLang="zh-TW" b="1" dirty="0">
              <a:solidFill>
                <a:schemeClr val="tx2"/>
              </a:solidFill>
              <a:latin typeface="標楷體" pitchFamily="65" charset="-120"/>
              <a:ea typeface="標楷體" pitchFamily="65" charset="-120"/>
            </a:endParaRPr>
          </a:p>
        </p:txBody>
      </p:sp>
    </p:spTree>
    <p:extLst>
      <p:ext uri="{BB962C8B-B14F-4D97-AF65-F5344CB8AC3E}">
        <p14:creationId xmlns:p14="http://schemas.microsoft.com/office/powerpoint/2010/main" val="186838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normAutofit fontScale="90000"/>
          </a:bodyPr>
          <a:lstStyle/>
          <a:p>
            <a:r>
              <a:rPr lang="zh-TW" altLang="en-US" sz="2800" dirty="0">
                <a:solidFill>
                  <a:schemeClr val="tx2"/>
                </a:solidFill>
                <a:latin typeface="Times New Roman" panose="02020603050405020304" pitchFamily="18" charset="0"/>
                <a:cs typeface="Times New Roman" panose="02020603050405020304" pitchFamily="18" charset="0"/>
              </a:rPr>
              <a:t>能源與環境</a:t>
            </a:r>
            <a:r>
              <a:rPr lang="en-US" altLang="zh-TW" sz="2800" dirty="0">
                <a:solidFill>
                  <a:schemeClr val="tx2"/>
                </a:solidFill>
                <a:latin typeface="Times New Roman" panose="02020603050405020304" pitchFamily="18" charset="0"/>
                <a:cs typeface="Times New Roman" panose="02020603050405020304" pitchFamily="18" charset="0"/>
              </a:rPr>
              <a:t> Energy and environment</a:t>
            </a:r>
            <a:endParaRPr lang="zh-TW" altLang="en-US" sz="2800" dirty="0"/>
          </a:p>
        </p:txBody>
      </p:sp>
      <p:sp>
        <p:nvSpPr>
          <p:cNvPr id="3" name="內容版面配置區 2"/>
          <p:cNvSpPr>
            <a:spLocks noGrp="1"/>
          </p:cNvSpPr>
          <p:nvPr>
            <p:ph idx="1"/>
          </p:nvPr>
        </p:nvSpPr>
        <p:spPr>
          <a:xfrm>
            <a:off x="467544" y="836712"/>
            <a:ext cx="8229600" cy="4897437"/>
          </a:xfrm>
        </p:spPr>
        <p:txBody>
          <a:bodyPr/>
          <a:lstStyle/>
          <a:p>
            <a:r>
              <a:rPr kumimoji="0" lang="zh-TW" altLang="en-US" b="1" dirty="0"/>
              <a:t>福島</a:t>
            </a:r>
            <a:r>
              <a:rPr kumimoji="0" lang="en-US" altLang="zh-TW" b="1" dirty="0"/>
              <a:t>(Fukushima)</a:t>
            </a:r>
            <a:r>
              <a:rPr kumimoji="0" lang="zh-TW" altLang="en-US" b="1" dirty="0"/>
              <a:t>核電廠爆炸</a:t>
            </a:r>
            <a:r>
              <a:rPr kumimoji="0" lang="en-US" altLang="zh-TW" b="1" dirty="0"/>
              <a:t> Nuclear Explosion</a:t>
            </a:r>
            <a:endParaRPr kumimoji="0" lang="en-US" altLang="zh-TW" dirty="0"/>
          </a:p>
          <a:p>
            <a:endParaRPr lang="zh-TW" altLang="en-US" dirty="0"/>
          </a:p>
        </p:txBody>
      </p:sp>
      <p:pic>
        <p:nvPicPr>
          <p:cNvPr id="5" name="Picture 4" descr="https://www.e-education.psu.edu/drupal6/files/geog588/image/GossJapa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100" y="1207871"/>
            <a:ext cx="6999287"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6804248" y="6488668"/>
            <a:ext cx="2262158" cy="369332"/>
          </a:xfrm>
          <a:prstGeom prst="rect">
            <a:avLst/>
          </a:prstGeom>
        </p:spPr>
        <p:txBody>
          <a:bodyPr wrap="none">
            <a:spAutoFit/>
          </a:bodyPr>
          <a:lstStyle/>
          <a:p>
            <a:pPr algn="ctr" fontAlgn="base">
              <a:spcBef>
                <a:spcPct val="0"/>
              </a:spcBef>
              <a:spcAft>
                <a:spcPct val="0"/>
              </a:spcAft>
              <a:defRPr/>
            </a:pPr>
            <a:r>
              <a:rPr lang="zh-TW" altLang="en-US" b="1" dirty="0">
                <a:solidFill>
                  <a:schemeClr val="tx2"/>
                </a:solidFill>
                <a:latin typeface="標楷體" pitchFamily="65" charset="-120"/>
                <a:ea typeface="標楷體" pitchFamily="65" charset="-120"/>
              </a:rPr>
              <a:t>圖片來源：網路資料</a:t>
            </a:r>
            <a:endParaRPr lang="en-US" altLang="zh-TW" b="1" dirty="0">
              <a:solidFill>
                <a:schemeClr val="tx2"/>
              </a:solidFill>
              <a:latin typeface="標楷體" pitchFamily="65" charset="-120"/>
              <a:ea typeface="標楷體" pitchFamily="65" charset="-120"/>
            </a:endParaRPr>
          </a:p>
        </p:txBody>
      </p:sp>
    </p:spTree>
    <p:extLst>
      <p:ext uri="{BB962C8B-B14F-4D97-AF65-F5344CB8AC3E}">
        <p14:creationId xmlns:p14="http://schemas.microsoft.com/office/powerpoint/2010/main" val="183286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r>
              <a:rPr lang="zh-TW" altLang="en-US" sz="2800" dirty="0">
                <a:latin typeface="Times New Roman" panose="02020603050405020304" pitchFamily="18" charset="0"/>
                <a:cs typeface="Times New Roman" panose="02020603050405020304" pitchFamily="18" charset="0"/>
              </a:rPr>
              <a:t>能源使用情況</a:t>
            </a:r>
            <a:endParaRPr lang="zh-TW" altLang="en-US" sz="2800" dirty="0"/>
          </a:p>
        </p:txBody>
      </p:sp>
      <p:sp>
        <p:nvSpPr>
          <p:cNvPr id="3" name="內容版面配置區 2"/>
          <p:cNvSpPr>
            <a:spLocks noGrp="1"/>
          </p:cNvSpPr>
          <p:nvPr>
            <p:ph idx="1"/>
          </p:nvPr>
        </p:nvSpPr>
        <p:spPr/>
        <p:txBody>
          <a:bodyPr/>
          <a:lstStyle/>
          <a:p>
            <a:endParaRPr lang="zh-TW" altLang="en-US" dirty="0"/>
          </a:p>
        </p:txBody>
      </p:sp>
      <p:pic>
        <p:nvPicPr>
          <p:cNvPr id="5" name="Picture 7"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38" y="24000"/>
            <a:ext cx="5021262"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6431402" y="5949280"/>
            <a:ext cx="2262158" cy="646331"/>
          </a:xfrm>
          <a:prstGeom prst="rect">
            <a:avLst/>
          </a:prstGeom>
        </p:spPr>
        <p:txBody>
          <a:bodyPr wrap="none">
            <a:spAutoFit/>
          </a:bodyPr>
          <a:lstStyle/>
          <a:p>
            <a:pPr algn="ctr" fontAlgn="base">
              <a:spcBef>
                <a:spcPct val="0"/>
              </a:spcBef>
              <a:spcAft>
                <a:spcPct val="0"/>
              </a:spcAft>
              <a:defRPr/>
            </a:pPr>
            <a:r>
              <a:rPr lang="zh-TW" altLang="en-US" b="1" dirty="0">
                <a:solidFill>
                  <a:schemeClr val="tx2"/>
                </a:solidFill>
                <a:latin typeface="標楷體" pitchFamily="65" charset="-120"/>
                <a:ea typeface="標楷體" pitchFamily="65" charset="-120"/>
              </a:rPr>
              <a:t>圖片來源：台電網站</a:t>
            </a:r>
            <a:endParaRPr lang="en-US" altLang="zh-TW" b="1" dirty="0">
              <a:solidFill>
                <a:schemeClr val="tx2"/>
              </a:solidFill>
              <a:latin typeface="標楷體" pitchFamily="65" charset="-120"/>
              <a:ea typeface="標楷體" pitchFamily="65" charset="-120"/>
            </a:endParaRPr>
          </a:p>
          <a:p>
            <a:pPr algn="ctr" fontAlgn="base">
              <a:spcBef>
                <a:spcPct val="0"/>
              </a:spcBef>
              <a:spcAft>
                <a:spcPct val="0"/>
              </a:spcAft>
              <a:defRPr/>
            </a:pPr>
            <a:r>
              <a:rPr lang="en-US" altLang="zh-TW" b="1" dirty="0">
                <a:solidFill>
                  <a:schemeClr val="tx2"/>
                </a:solidFill>
                <a:latin typeface="標楷體" pitchFamily="65" charset="-120"/>
                <a:ea typeface="標楷體" pitchFamily="65" charset="-120"/>
              </a:rPr>
              <a:t>Source </a:t>
            </a:r>
            <a:r>
              <a:rPr lang="en-US" altLang="zh-TW" b="1" dirty="0" err="1">
                <a:solidFill>
                  <a:schemeClr val="tx2"/>
                </a:solidFill>
                <a:latin typeface="標楷體" pitchFamily="65" charset="-120"/>
                <a:ea typeface="標楷體" pitchFamily="65" charset="-120"/>
              </a:rPr>
              <a:t>Taipower</a:t>
            </a:r>
            <a:endParaRPr lang="en-US" altLang="zh-TW" b="1" dirty="0">
              <a:solidFill>
                <a:schemeClr val="tx2"/>
              </a:solidFill>
              <a:latin typeface="標楷體" pitchFamily="65" charset="-120"/>
              <a:ea typeface="標楷體" pitchFamily="65" charset="-120"/>
            </a:endParaRPr>
          </a:p>
        </p:txBody>
      </p:sp>
    </p:spTree>
    <p:extLst>
      <p:ext uri="{BB962C8B-B14F-4D97-AF65-F5344CB8AC3E}">
        <p14:creationId xmlns:p14="http://schemas.microsoft.com/office/powerpoint/2010/main" val="301709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r>
              <a:rPr lang="zh-TW" altLang="en-US" sz="2800" dirty="0">
                <a:solidFill>
                  <a:schemeClr val="tx2"/>
                </a:solidFill>
                <a:latin typeface="Times New Roman" panose="02020603050405020304" pitchFamily="18" charset="0"/>
                <a:cs typeface="Times New Roman" panose="02020603050405020304" pitchFamily="18" charset="0"/>
              </a:rPr>
              <a:t>能源使用情況</a:t>
            </a:r>
            <a:r>
              <a:rPr lang="en-US" altLang="zh-TW" sz="2800" dirty="0">
                <a:solidFill>
                  <a:schemeClr val="tx2"/>
                </a:solidFill>
                <a:latin typeface="Times New Roman" panose="02020603050405020304" pitchFamily="18" charset="0"/>
                <a:cs typeface="Times New Roman" panose="02020603050405020304" pitchFamily="18" charset="0"/>
              </a:rPr>
              <a:t> Energy Usage</a:t>
            </a:r>
            <a:endParaRPr lang="zh-TW" altLang="en-US" sz="2800" dirty="0">
              <a:solidFill>
                <a:schemeClr val="tx2"/>
              </a:solidFill>
            </a:endParaRPr>
          </a:p>
        </p:txBody>
      </p:sp>
      <p:sp>
        <p:nvSpPr>
          <p:cNvPr id="3" name="內容版面配置區 2"/>
          <p:cNvSpPr>
            <a:spLocks noGrp="1"/>
          </p:cNvSpPr>
          <p:nvPr>
            <p:ph idx="1"/>
          </p:nvPr>
        </p:nvSpPr>
        <p:spPr>
          <a:xfrm>
            <a:off x="468313" y="1052513"/>
            <a:ext cx="4103687" cy="4897437"/>
          </a:xfrm>
        </p:spPr>
        <p:txBody>
          <a:bodyPr>
            <a:normAutofit/>
          </a:bodyPr>
          <a:lstStyle/>
          <a:p>
            <a:r>
              <a:rPr lang="zh-TW" altLang="en-US" b="1" dirty="0">
                <a:solidFill>
                  <a:schemeClr val="tx2"/>
                </a:solidFill>
                <a:latin typeface="標楷體" pitchFamily="65" charset="-120"/>
                <a:ea typeface="標楷體" pitchFamily="65" charset="-120"/>
              </a:rPr>
              <a:t>台</a:t>
            </a:r>
            <a:r>
              <a:rPr lang="zh-TW" altLang="en-US" dirty="0"/>
              <a:t>灣</a:t>
            </a:r>
            <a:r>
              <a:rPr lang="en-US" altLang="zh-TW" dirty="0"/>
              <a:t>2015</a:t>
            </a:r>
            <a:r>
              <a:rPr lang="zh-TW" altLang="en-US" dirty="0"/>
              <a:t>能源百分之</a:t>
            </a:r>
            <a:r>
              <a:rPr lang="en-US" altLang="zh-TW" dirty="0">
                <a:solidFill>
                  <a:srgbClr val="FF0000"/>
                </a:solidFill>
              </a:rPr>
              <a:t>97.84%</a:t>
            </a:r>
            <a:r>
              <a:rPr lang="zh-TW" altLang="en-US" dirty="0"/>
              <a:t>依賴進口，依賴進口能源達九成以上。</a:t>
            </a:r>
            <a:endParaRPr lang="en-US" altLang="zh-TW" dirty="0"/>
          </a:p>
          <a:p>
            <a:r>
              <a:rPr lang="zh-TW" altLang="en-US" dirty="0"/>
              <a:t>台灣</a:t>
            </a:r>
            <a:r>
              <a:rPr lang="en-US" altLang="zh-TW" dirty="0"/>
              <a:t>1995</a:t>
            </a:r>
            <a:r>
              <a:rPr lang="zh-TW" altLang="en-US" dirty="0"/>
              <a:t>及</a:t>
            </a:r>
            <a:r>
              <a:rPr lang="en-US" altLang="zh-TW" dirty="0"/>
              <a:t>2015</a:t>
            </a:r>
            <a:r>
              <a:rPr lang="zh-TW" altLang="en-US" dirty="0"/>
              <a:t>年各種能源供給結構圖 </a:t>
            </a:r>
            <a:endParaRPr lang="en-US" altLang="zh-TW" dirty="0"/>
          </a:p>
          <a:p>
            <a:r>
              <a:rPr lang="en-US" altLang="zh-TW" dirty="0"/>
              <a:t>In 2015, 97.84% of Taiwan's energy depended on imports.</a:t>
            </a:r>
          </a:p>
          <a:p>
            <a:r>
              <a:rPr lang="en-US" altLang="zh-TW" dirty="0"/>
              <a:t>Taiwan’s various energy supply structures in 1995 and 2015</a:t>
            </a:r>
            <a:endParaRPr lang="zh-TW" altLang="en-US" dirty="0"/>
          </a:p>
          <a:p>
            <a:endParaRPr lang="zh-TW" altLang="en-US" dirty="0"/>
          </a:p>
        </p:txBody>
      </p:sp>
      <p:pic>
        <p:nvPicPr>
          <p:cNvPr id="6"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52513"/>
            <a:ext cx="4279900" cy="497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6711950" y="6489896"/>
            <a:ext cx="2262158" cy="369332"/>
          </a:xfrm>
          <a:prstGeom prst="rect">
            <a:avLst/>
          </a:prstGeom>
        </p:spPr>
        <p:txBody>
          <a:bodyPr wrap="none">
            <a:spAutoFit/>
          </a:bodyPr>
          <a:lstStyle/>
          <a:p>
            <a:pPr algn="ctr" fontAlgn="base">
              <a:spcBef>
                <a:spcPct val="0"/>
              </a:spcBef>
              <a:spcAft>
                <a:spcPct val="0"/>
              </a:spcAft>
              <a:defRPr/>
            </a:pPr>
            <a:r>
              <a:rPr lang="zh-TW" altLang="en-US" b="1" dirty="0">
                <a:solidFill>
                  <a:schemeClr val="tx2"/>
                </a:solidFill>
                <a:latin typeface="標楷體" pitchFamily="65" charset="-120"/>
                <a:ea typeface="標楷體" pitchFamily="65" charset="-120"/>
              </a:rPr>
              <a:t>圖片來源：台電資料</a:t>
            </a:r>
            <a:endParaRPr lang="en-US" altLang="zh-TW" b="1" dirty="0">
              <a:solidFill>
                <a:schemeClr val="tx2"/>
              </a:solidFill>
              <a:latin typeface="標楷體" pitchFamily="65" charset="-120"/>
              <a:ea typeface="標楷體" pitchFamily="65" charset="-120"/>
            </a:endParaRPr>
          </a:p>
        </p:txBody>
      </p:sp>
      <p:sp>
        <p:nvSpPr>
          <p:cNvPr id="2" name="TextBox 1">
            <a:extLst>
              <a:ext uri="{FF2B5EF4-FFF2-40B4-BE49-F238E27FC236}">
                <a16:creationId xmlns:a16="http://schemas.microsoft.com/office/drawing/2014/main" id="{3DC36996-0949-FB4E-B53E-8262FB10B1D4}"/>
              </a:ext>
            </a:extLst>
          </p:cNvPr>
          <p:cNvSpPr txBox="1"/>
          <p:nvPr/>
        </p:nvSpPr>
        <p:spPr>
          <a:xfrm>
            <a:off x="5281430" y="1199310"/>
            <a:ext cx="1451038" cy="369332"/>
          </a:xfrm>
          <a:prstGeom prst="rect">
            <a:avLst/>
          </a:prstGeom>
          <a:noFill/>
        </p:spPr>
        <p:txBody>
          <a:bodyPr wrap="none" rtlCol="0">
            <a:spAutoFit/>
          </a:bodyPr>
          <a:lstStyle/>
          <a:p>
            <a:r>
              <a:rPr lang="en-US" dirty="0"/>
              <a:t>S</a:t>
            </a:r>
            <a:r>
              <a:rPr lang="en-TW" dirty="0"/>
              <a:t>olar thermal</a:t>
            </a:r>
          </a:p>
        </p:txBody>
      </p:sp>
      <p:sp>
        <p:nvSpPr>
          <p:cNvPr id="7" name="TextBox 6">
            <a:extLst>
              <a:ext uri="{FF2B5EF4-FFF2-40B4-BE49-F238E27FC236}">
                <a16:creationId xmlns:a16="http://schemas.microsoft.com/office/drawing/2014/main" id="{F2D7EC49-8866-CF1B-8DF3-7CAEC746ADB3}"/>
              </a:ext>
            </a:extLst>
          </p:cNvPr>
          <p:cNvSpPr txBox="1"/>
          <p:nvPr/>
        </p:nvSpPr>
        <p:spPr>
          <a:xfrm>
            <a:off x="5929300" y="1456995"/>
            <a:ext cx="1781883" cy="276999"/>
          </a:xfrm>
          <a:prstGeom prst="rect">
            <a:avLst/>
          </a:prstGeom>
          <a:noFill/>
        </p:spPr>
        <p:txBody>
          <a:bodyPr wrap="square" rtlCol="0">
            <a:spAutoFit/>
          </a:bodyPr>
          <a:lstStyle/>
          <a:p>
            <a:r>
              <a:rPr lang="en-US" sz="1200" dirty="0"/>
              <a:t>P</a:t>
            </a:r>
            <a:r>
              <a:rPr lang="en-TW" sz="1200" dirty="0"/>
              <a:t>hotovoltaic and wind</a:t>
            </a:r>
          </a:p>
        </p:txBody>
      </p:sp>
      <p:sp>
        <p:nvSpPr>
          <p:cNvPr id="8" name="TextBox 7">
            <a:extLst>
              <a:ext uri="{FF2B5EF4-FFF2-40B4-BE49-F238E27FC236}">
                <a16:creationId xmlns:a16="http://schemas.microsoft.com/office/drawing/2014/main" id="{36B0A6A5-B728-7BD8-507C-5ACD6BE17BD9}"/>
              </a:ext>
            </a:extLst>
          </p:cNvPr>
          <p:cNvSpPr txBox="1"/>
          <p:nvPr/>
        </p:nvSpPr>
        <p:spPr>
          <a:xfrm>
            <a:off x="5259322" y="1612674"/>
            <a:ext cx="885179" cy="369332"/>
          </a:xfrm>
          <a:prstGeom prst="rect">
            <a:avLst/>
          </a:prstGeom>
          <a:noFill/>
        </p:spPr>
        <p:txBody>
          <a:bodyPr wrap="none" rtlCol="0">
            <a:spAutoFit/>
          </a:bodyPr>
          <a:lstStyle/>
          <a:p>
            <a:r>
              <a:rPr lang="en-TW" dirty="0"/>
              <a:t>nuclear</a:t>
            </a:r>
          </a:p>
        </p:txBody>
      </p:sp>
      <p:sp>
        <p:nvSpPr>
          <p:cNvPr id="9" name="TextBox 8">
            <a:extLst>
              <a:ext uri="{FF2B5EF4-FFF2-40B4-BE49-F238E27FC236}">
                <a16:creationId xmlns:a16="http://schemas.microsoft.com/office/drawing/2014/main" id="{4D3E7DA3-262F-BC07-2A85-A0CF335E5E9C}"/>
              </a:ext>
            </a:extLst>
          </p:cNvPr>
          <p:cNvSpPr txBox="1"/>
          <p:nvPr/>
        </p:nvSpPr>
        <p:spPr>
          <a:xfrm>
            <a:off x="5440478" y="1797340"/>
            <a:ext cx="1413079" cy="369332"/>
          </a:xfrm>
          <a:prstGeom prst="rect">
            <a:avLst/>
          </a:prstGeom>
          <a:noFill/>
        </p:spPr>
        <p:txBody>
          <a:bodyPr wrap="none" rtlCol="0">
            <a:spAutoFit/>
          </a:bodyPr>
          <a:lstStyle/>
          <a:p>
            <a:r>
              <a:rPr lang="en-TW" dirty="0"/>
              <a:t>hydroelectric</a:t>
            </a:r>
          </a:p>
        </p:txBody>
      </p:sp>
      <p:sp>
        <p:nvSpPr>
          <p:cNvPr id="10" name="TextBox 9">
            <a:extLst>
              <a:ext uri="{FF2B5EF4-FFF2-40B4-BE49-F238E27FC236}">
                <a16:creationId xmlns:a16="http://schemas.microsoft.com/office/drawing/2014/main" id="{E3E925F1-6582-F95D-F903-E964270FB858}"/>
              </a:ext>
            </a:extLst>
          </p:cNvPr>
          <p:cNvSpPr txBox="1"/>
          <p:nvPr/>
        </p:nvSpPr>
        <p:spPr>
          <a:xfrm>
            <a:off x="5652120" y="1988840"/>
            <a:ext cx="955711" cy="369332"/>
          </a:xfrm>
          <a:prstGeom prst="rect">
            <a:avLst/>
          </a:prstGeom>
          <a:noFill/>
        </p:spPr>
        <p:txBody>
          <a:bodyPr wrap="none" rtlCol="0">
            <a:spAutoFit/>
          </a:bodyPr>
          <a:lstStyle/>
          <a:p>
            <a:r>
              <a:rPr lang="en-TW" dirty="0"/>
              <a:t>biomass</a:t>
            </a:r>
          </a:p>
        </p:txBody>
      </p:sp>
      <p:sp>
        <p:nvSpPr>
          <p:cNvPr id="11" name="TextBox 10">
            <a:extLst>
              <a:ext uri="{FF2B5EF4-FFF2-40B4-BE49-F238E27FC236}">
                <a16:creationId xmlns:a16="http://schemas.microsoft.com/office/drawing/2014/main" id="{BF02F103-6761-5954-75EB-14BFCA585B09}"/>
              </a:ext>
            </a:extLst>
          </p:cNvPr>
          <p:cNvSpPr txBox="1"/>
          <p:nvPr/>
        </p:nvSpPr>
        <p:spPr>
          <a:xfrm>
            <a:off x="5594657" y="2412283"/>
            <a:ext cx="412292" cy="369332"/>
          </a:xfrm>
          <a:prstGeom prst="rect">
            <a:avLst/>
          </a:prstGeom>
          <a:noFill/>
        </p:spPr>
        <p:txBody>
          <a:bodyPr wrap="none" rtlCol="0">
            <a:spAutoFit/>
          </a:bodyPr>
          <a:lstStyle/>
          <a:p>
            <a:r>
              <a:rPr lang="en-TW" dirty="0"/>
              <a:t>oil</a:t>
            </a:r>
          </a:p>
        </p:txBody>
      </p:sp>
      <p:sp>
        <p:nvSpPr>
          <p:cNvPr id="12" name="TextBox 11">
            <a:extLst>
              <a:ext uri="{FF2B5EF4-FFF2-40B4-BE49-F238E27FC236}">
                <a16:creationId xmlns:a16="http://schemas.microsoft.com/office/drawing/2014/main" id="{614F42AC-9611-28D7-CF4A-FC27D0E3798C}"/>
              </a:ext>
            </a:extLst>
          </p:cNvPr>
          <p:cNvSpPr txBox="1"/>
          <p:nvPr/>
        </p:nvSpPr>
        <p:spPr>
          <a:xfrm>
            <a:off x="5369189" y="2619833"/>
            <a:ext cx="565861" cy="369332"/>
          </a:xfrm>
          <a:prstGeom prst="rect">
            <a:avLst/>
          </a:prstGeom>
          <a:noFill/>
        </p:spPr>
        <p:txBody>
          <a:bodyPr wrap="none" rtlCol="0">
            <a:spAutoFit/>
          </a:bodyPr>
          <a:lstStyle/>
          <a:p>
            <a:r>
              <a:rPr lang="en-TW" dirty="0"/>
              <a:t>coal</a:t>
            </a:r>
          </a:p>
        </p:txBody>
      </p:sp>
    </p:spTree>
    <p:extLst>
      <p:ext uri="{BB962C8B-B14F-4D97-AF65-F5344CB8AC3E}">
        <p14:creationId xmlns:p14="http://schemas.microsoft.com/office/powerpoint/2010/main" val="264226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r>
              <a:rPr lang="zh-TW" altLang="en-US" sz="2800" dirty="0">
                <a:solidFill>
                  <a:schemeClr val="tx2"/>
                </a:solidFill>
                <a:latin typeface="Times New Roman" panose="02020603050405020304" pitchFamily="18" charset="0"/>
                <a:cs typeface="Times New Roman" panose="02020603050405020304" pitchFamily="18" charset="0"/>
              </a:rPr>
              <a:t>能源推動會議情形</a:t>
            </a:r>
            <a:r>
              <a:rPr lang="en-US" altLang="zh-TW" sz="2800" dirty="0">
                <a:solidFill>
                  <a:schemeClr val="tx2"/>
                </a:solidFill>
                <a:latin typeface="Times New Roman" panose="02020603050405020304" pitchFamily="18" charset="0"/>
                <a:cs typeface="Times New Roman" panose="02020603050405020304" pitchFamily="18" charset="0"/>
              </a:rPr>
              <a:t>Promoting Energy</a:t>
            </a:r>
            <a:endParaRPr lang="zh-TW" altLang="en-US" sz="2800" dirty="0">
              <a:solidFill>
                <a:schemeClr val="tx2"/>
              </a:solidFill>
            </a:endParaRPr>
          </a:p>
        </p:txBody>
      </p:sp>
      <p:sp>
        <p:nvSpPr>
          <p:cNvPr id="3" name="內容版面配置區 2"/>
          <p:cNvSpPr>
            <a:spLocks noGrp="1"/>
          </p:cNvSpPr>
          <p:nvPr>
            <p:ph idx="1"/>
          </p:nvPr>
        </p:nvSpPr>
        <p:spPr>
          <a:xfrm>
            <a:off x="179512" y="661481"/>
            <a:ext cx="8712967" cy="6079887"/>
          </a:xfrm>
        </p:spPr>
        <p:txBody>
          <a:bodyPr>
            <a:normAutofit fontScale="92500" lnSpcReduction="10000"/>
          </a:bodyPr>
          <a:lstStyle/>
          <a:p>
            <a:pPr marL="34290" indent="0" algn="ctr">
              <a:buNone/>
            </a:pPr>
            <a:r>
              <a:rPr kumimoji="0" lang="zh-TW" altLang="en-US" sz="2800" b="1" dirty="0">
                <a:cs typeface="Times New Roman" panose="02020603050405020304" pitchFamily="18" charset="0"/>
              </a:rPr>
              <a:t>全國能源會議</a:t>
            </a:r>
            <a:r>
              <a:rPr lang="zh-TW" altLang="zh-TW" sz="2800" b="1" dirty="0">
                <a:cs typeface="Times New Roman" panose="02020603050405020304" pitchFamily="18" charset="0"/>
              </a:rPr>
              <a:t>的重大宣示</a:t>
            </a:r>
            <a:endParaRPr lang="en-US" altLang="zh-TW" sz="2800" b="1" dirty="0">
              <a:cs typeface="Times New Roman" panose="02020603050405020304" pitchFamily="18" charset="0"/>
            </a:endParaRPr>
          </a:p>
          <a:p>
            <a:r>
              <a:rPr lang="zh-TW" altLang="en-US" sz="2800" b="1" dirty="0">
                <a:solidFill>
                  <a:schemeClr val="tx2"/>
                </a:solidFill>
                <a:latin typeface="標楷體" pitchFamily="65" charset="-120"/>
                <a:ea typeface="標楷體" pitchFamily="65" charset="-120"/>
              </a:rPr>
              <a:t>台</a:t>
            </a:r>
            <a:r>
              <a:rPr lang="zh-TW" altLang="en-US" sz="2800" dirty="0"/>
              <a:t>灣</a:t>
            </a:r>
            <a:r>
              <a:rPr lang="zh-TW" altLang="zh-TW" sz="2800" dirty="0">
                <a:latin typeface="Times New Roman" panose="02020603050405020304" pitchFamily="18" charset="0"/>
                <a:cs typeface="Times New Roman" panose="02020603050405020304" pitchFamily="18" charset="0"/>
              </a:rPr>
              <a:t>要積極參與全球性對抗氣候變遷行動，善盡國際社會的責任。</a:t>
            </a:r>
          </a:p>
          <a:p>
            <a:r>
              <a:rPr lang="zh-TW" altLang="zh-TW" sz="2800" dirty="0">
                <a:latin typeface="Times New Roman" panose="02020603050405020304" pitchFamily="18" charset="0"/>
                <a:cs typeface="Times New Roman" panose="02020603050405020304" pitchFamily="18" charset="0"/>
              </a:rPr>
              <a:t>節約能源與使用新能源與淨潔能源為「無悔策略」，要積極推動。</a:t>
            </a:r>
          </a:p>
          <a:p>
            <a:r>
              <a:rPr lang="zh-TW" altLang="zh-TW" sz="2800" dirty="0">
                <a:latin typeface="Times New Roman" panose="02020603050405020304" pitchFamily="18" charset="0"/>
                <a:cs typeface="Times New Roman" panose="02020603050405020304" pitchFamily="18" charset="0"/>
              </a:rPr>
              <a:t>大幅提高汽電共生、再生能源及其他淨潔能源容量。</a:t>
            </a:r>
            <a:endParaRPr lang="en-US" altLang="zh-TW" sz="2800" dirty="0">
              <a:latin typeface="Times New Roman" panose="02020603050405020304" pitchFamily="18" charset="0"/>
              <a:cs typeface="Times New Roman" panose="02020603050405020304" pitchFamily="18" charset="0"/>
            </a:endParaRPr>
          </a:p>
          <a:p>
            <a:pPr marL="34290" indent="0">
              <a:buNone/>
            </a:pPr>
            <a:r>
              <a:rPr kumimoji="0" lang="en-US" altLang="zh-TW" sz="2800" b="1" dirty="0">
                <a:latin typeface="Times New Roman" panose="02020603050405020304" pitchFamily="18" charset="0"/>
                <a:cs typeface="Times New Roman" panose="02020603050405020304" pitchFamily="18" charset="0"/>
              </a:rPr>
              <a:t>Major announcement from the National Energy Conference</a:t>
            </a:r>
          </a:p>
          <a:p>
            <a:r>
              <a:rPr kumimoji="0" lang="en-US" altLang="zh-TW" sz="2800" b="1" dirty="0">
                <a:latin typeface="Times New Roman" panose="02020603050405020304" pitchFamily="18" charset="0"/>
                <a:cs typeface="Times New Roman" panose="02020603050405020304" pitchFamily="18" charset="0"/>
              </a:rPr>
              <a:t>Taiwan must actively participate in global actions to combat climate change and fulfill its responsibilities as part of an international community.</a:t>
            </a:r>
          </a:p>
          <a:p>
            <a:r>
              <a:rPr kumimoji="0" lang="en-US" altLang="zh-TW" sz="2800" b="1" dirty="0">
                <a:latin typeface="Times New Roman" panose="02020603050405020304" pitchFamily="18" charset="0"/>
                <a:cs typeface="Times New Roman" panose="02020603050405020304" pitchFamily="18" charset="0"/>
              </a:rPr>
              <a:t>Saving energy and using new and clean energy are "no regrets strategies" and should be actively promoted.</a:t>
            </a:r>
          </a:p>
          <a:p>
            <a:r>
              <a:rPr kumimoji="0" lang="en-US" altLang="zh-TW" sz="2800" b="1" dirty="0">
                <a:latin typeface="Times New Roman" panose="02020603050405020304" pitchFamily="18" charset="0"/>
                <a:cs typeface="Times New Roman" panose="02020603050405020304" pitchFamily="18" charset="0"/>
              </a:rPr>
              <a:t>Significantly increase the capacity of steam and electricity symbiosis, renewable energy and other clean energy.</a:t>
            </a:r>
            <a:endParaRPr kumimoji="0" lang="zh-TW" altLang="en-US" sz="2800" b="1" dirty="0">
              <a:latin typeface="Times New Roman" panose="02020603050405020304" pitchFamily="18" charset="0"/>
              <a:cs typeface="Times New Roman" panose="02020603050405020304" pitchFamily="18" charset="0"/>
            </a:endParaRPr>
          </a:p>
          <a:p>
            <a:endParaRPr kumimoji="0" lang="zh-TW" altLang="en-US" sz="2800" dirty="0">
              <a:latin typeface="Times New Roman" panose="02020603050405020304" pitchFamily="18" charset="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96486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r>
              <a:rPr lang="zh-TW" altLang="en-US" sz="2800" dirty="0">
                <a:latin typeface="Times New Roman" panose="02020603050405020304" pitchFamily="18" charset="0"/>
                <a:cs typeface="Times New Roman" panose="02020603050405020304" pitchFamily="18" charset="0"/>
              </a:rPr>
              <a:t>能源推動會議情形</a:t>
            </a:r>
            <a:endParaRPr lang="zh-TW" altLang="en-US" sz="2800" dirty="0"/>
          </a:p>
        </p:txBody>
      </p:sp>
      <p:sp>
        <p:nvSpPr>
          <p:cNvPr id="3" name="內容版面配置區 2"/>
          <p:cNvSpPr>
            <a:spLocks noGrp="1"/>
          </p:cNvSpPr>
          <p:nvPr>
            <p:ph idx="1"/>
          </p:nvPr>
        </p:nvSpPr>
        <p:spPr>
          <a:xfrm>
            <a:off x="468313" y="836713"/>
            <a:ext cx="8229600" cy="5832648"/>
          </a:xfrm>
        </p:spPr>
        <p:txBody>
          <a:bodyPr/>
          <a:lstStyle/>
          <a:p>
            <a:pPr marL="34290" indent="0" algn="ctr">
              <a:buNone/>
              <a:defRPr/>
            </a:pPr>
            <a:r>
              <a:rPr kumimoji="0" lang="zh-TW" altLang="en-US" sz="2800" b="1" dirty="0">
                <a:latin typeface="Times New Roman" panose="02020603050405020304" pitchFamily="18" charset="0"/>
                <a:cs typeface="Times New Roman" panose="02020603050405020304" pitchFamily="18" charset="0"/>
              </a:rPr>
              <a:t>全國能源會議</a:t>
            </a:r>
            <a:r>
              <a:rPr kumimoji="0" lang="en-US" altLang="zh-TW" sz="2800" b="1" dirty="0">
                <a:latin typeface="Times New Roman" panose="02020603050405020304" pitchFamily="18" charset="0"/>
                <a:cs typeface="Times New Roman" panose="02020603050405020304" pitchFamily="18" charset="0"/>
              </a:rPr>
              <a:t>1998</a:t>
            </a:r>
            <a:r>
              <a:rPr kumimoji="0" lang="zh-TW" altLang="en-US" sz="2800" b="1" dirty="0">
                <a:latin typeface="Times New Roman" panose="02020603050405020304" pitchFamily="18" charset="0"/>
                <a:cs typeface="Times New Roman" panose="02020603050405020304" pitchFamily="18" charset="0"/>
              </a:rPr>
              <a:t>年</a:t>
            </a:r>
            <a:r>
              <a:rPr kumimoji="0" lang="en-US" altLang="zh-TW" sz="2800" b="1" dirty="0">
                <a:latin typeface="Times New Roman" panose="02020603050405020304" pitchFamily="18" charset="0"/>
                <a:cs typeface="Times New Roman" panose="02020603050405020304" pitchFamily="18" charset="0"/>
              </a:rPr>
              <a:t>5</a:t>
            </a:r>
            <a:r>
              <a:rPr kumimoji="0" lang="zh-TW" altLang="en-US" sz="2800" b="1" dirty="0">
                <a:latin typeface="Times New Roman" panose="02020603050405020304" pitchFamily="18" charset="0"/>
                <a:cs typeface="Times New Roman" panose="02020603050405020304" pitchFamily="18" charset="0"/>
              </a:rPr>
              <a:t>月</a:t>
            </a:r>
            <a:r>
              <a:rPr kumimoji="0" lang="en-US" altLang="zh-TW" sz="2800" b="1" dirty="0">
                <a:latin typeface="Times New Roman" panose="02020603050405020304" pitchFamily="18" charset="0"/>
                <a:cs typeface="Times New Roman" panose="02020603050405020304" pitchFamily="18" charset="0"/>
              </a:rPr>
              <a:t>26</a:t>
            </a:r>
            <a:r>
              <a:rPr kumimoji="0" lang="zh-TW" altLang="en-US" sz="2800" b="1" dirty="0">
                <a:latin typeface="Times New Roman" panose="02020603050405020304" pitchFamily="18" charset="0"/>
                <a:cs typeface="Times New Roman" panose="02020603050405020304" pitchFamily="18" charset="0"/>
              </a:rPr>
              <a:t>及</a:t>
            </a:r>
            <a:r>
              <a:rPr kumimoji="0" lang="en-US" altLang="zh-TW" sz="2800" b="1" dirty="0">
                <a:latin typeface="Times New Roman" panose="02020603050405020304" pitchFamily="18" charset="0"/>
                <a:cs typeface="Times New Roman" panose="02020603050405020304" pitchFamily="18" charset="0"/>
              </a:rPr>
              <a:t>27</a:t>
            </a:r>
            <a:r>
              <a:rPr kumimoji="0" lang="zh-TW" altLang="en-US" sz="2800" b="1" dirty="0">
                <a:latin typeface="Times New Roman" panose="02020603050405020304" pitchFamily="18" charset="0"/>
                <a:cs typeface="Times New Roman" panose="02020603050405020304" pitchFamily="18" charset="0"/>
              </a:rPr>
              <a:t>日</a:t>
            </a:r>
            <a:endParaRPr kumimoji="0" lang="en-US" altLang="zh-TW" sz="2800" dirty="0">
              <a:latin typeface="Times New Roman" panose="02020603050405020304" pitchFamily="18" charset="0"/>
              <a:cs typeface="Times New Roman" panose="02020603050405020304" pitchFamily="18" charset="0"/>
            </a:endParaRPr>
          </a:p>
          <a:p>
            <a:pPr algn="just">
              <a:defRPr/>
            </a:pPr>
            <a:r>
              <a:rPr kumimoji="0" lang="zh-TW" altLang="en-US" sz="2800" dirty="0">
                <a:latin typeface="Times New Roman" panose="02020603050405020304" pitchFamily="18" charset="0"/>
                <a:cs typeface="Times New Roman" panose="02020603050405020304" pitchFamily="18" charset="0"/>
              </a:rPr>
              <a:t>就「氣候變化綱要公約發展趨勢及因應策略」、「能源政策與能源結構調整」、「產業政策與產業結構調整」、「能源效率提升與能源科技發展」及「能源政策工具」五項議題進行深入探討 </a:t>
            </a:r>
          </a:p>
          <a:p>
            <a:pPr algn="just">
              <a:defRPr/>
            </a:pPr>
            <a:r>
              <a:rPr kumimoji="0" lang="zh-TW" altLang="en-US" sz="2800" dirty="0">
                <a:latin typeface="Times New Roman" panose="02020603050405020304" pitchFamily="18" charset="0"/>
                <a:cs typeface="Times New Roman" panose="02020603050405020304" pitchFamily="18" charset="0"/>
              </a:rPr>
              <a:t>重大宣示：</a:t>
            </a:r>
          </a:p>
          <a:p>
            <a:pPr marL="441325" indent="-441325" algn="just">
              <a:buFontTx/>
              <a:buAutoNum type="arabicPeriod"/>
              <a:defRPr/>
            </a:pPr>
            <a:r>
              <a:rPr kumimoji="0" lang="zh-TW" altLang="en-US" sz="2600" dirty="0">
                <a:latin typeface="Times New Roman" panose="02020603050405020304" pitchFamily="18" charset="0"/>
                <a:cs typeface="Times New Roman" panose="02020603050405020304" pitchFamily="18" charset="0"/>
              </a:rPr>
              <a:t>我國要積極參予全球性對抗氣候變遷行動，善盡國際社會的責任。</a:t>
            </a:r>
          </a:p>
          <a:p>
            <a:pPr marL="441325" indent="-441325" algn="just">
              <a:buFontTx/>
              <a:buAutoNum type="arabicPeriod"/>
              <a:defRPr/>
            </a:pPr>
            <a:r>
              <a:rPr kumimoji="0" lang="zh-TW" altLang="en-US" sz="2600" dirty="0">
                <a:latin typeface="Times New Roman" panose="02020603050405020304" pitchFamily="18" charset="0"/>
                <a:cs typeface="Times New Roman" panose="02020603050405020304" pitchFamily="18" charset="0"/>
              </a:rPr>
              <a:t>節約能源與使用新能源與淨潔能源為「無悔策略」，要積極推動。</a:t>
            </a:r>
          </a:p>
          <a:p>
            <a:pPr marL="441325" indent="-441325" algn="just">
              <a:buFontTx/>
              <a:buAutoNum type="arabicPeriod"/>
              <a:defRPr/>
            </a:pPr>
            <a:r>
              <a:rPr kumimoji="0" lang="zh-TW" altLang="en-US" sz="2600" dirty="0">
                <a:latin typeface="Times New Roman" panose="02020603050405020304" pitchFamily="18" charset="0"/>
                <a:cs typeface="Times New Roman" panose="02020603050405020304" pitchFamily="18" charset="0"/>
              </a:rPr>
              <a:t>大幅提高汽電共生、再生能源及其他淨潔能源容量。 </a:t>
            </a:r>
            <a:endParaRPr lang="zh-TW" altLang="en-US" sz="2600" dirty="0"/>
          </a:p>
        </p:txBody>
      </p:sp>
    </p:spTree>
    <p:extLst>
      <p:ext uri="{BB962C8B-B14F-4D97-AF65-F5344CB8AC3E}">
        <p14:creationId xmlns:p14="http://schemas.microsoft.com/office/powerpoint/2010/main" val="66284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r>
              <a:rPr lang="zh-TW" altLang="en-US" sz="2800" dirty="0">
                <a:solidFill>
                  <a:schemeClr val="tx2"/>
                </a:solidFill>
                <a:latin typeface="Times New Roman" panose="02020603050405020304" pitchFamily="18" charset="0"/>
                <a:cs typeface="Times New Roman" panose="02020603050405020304" pitchFamily="18" charset="0"/>
              </a:rPr>
              <a:t>能源推動會議情形</a:t>
            </a:r>
            <a:r>
              <a:rPr lang="en-US" altLang="zh-TW" sz="2800" dirty="0">
                <a:solidFill>
                  <a:schemeClr val="tx2"/>
                </a:solidFill>
                <a:latin typeface="Times New Roman" panose="02020603050405020304" pitchFamily="18" charset="0"/>
                <a:cs typeface="Times New Roman" panose="02020603050405020304" pitchFamily="18" charset="0"/>
              </a:rPr>
              <a:t>promoting energy</a:t>
            </a:r>
            <a:endParaRPr lang="zh-TW" altLang="en-US" sz="2800" dirty="0">
              <a:solidFill>
                <a:schemeClr val="tx2"/>
              </a:solidFill>
            </a:endParaRPr>
          </a:p>
        </p:txBody>
      </p:sp>
      <p:sp>
        <p:nvSpPr>
          <p:cNvPr id="3" name="內容版面配置區 2"/>
          <p:cNvSpPr>
            <a:spLocks noGrp="1"/>
          </p:cNvSpPr>
          <p:nvPr>
            <p:ph idx="1"/>
          </p:nvPr>
        </p:nvSpPr>
        <p:spPr>
          <a:xfrm>
            <a:off x="468313" y="836713"/>
            <a:ext cx="8229600" cy="5832648"/>
          </a:xfrm>
        </p:spPr>
        <p:txBody>
          <a:bodyPr/>
          <a:lstStyle/>
          <a:p>
            <a:pPr marL="34290" indent="0" algn="ctr">
              <a:buNone/>
              <a:defRPr/>
            </a:pPr>
            <a:r>
              <a:rPr kumimoji="0" lang="zh-TW" altLang="en-US" sz="2800" b="1" dirty="0">
                <a:latin typeface="Times New Roman" panose="02020603050405020304" pitchFamily="18" charset="0"/>
                <a:cs typeface="Times New Roman" panose="02020603050405020304" pitchFamily="18" charset="0"/>
              </a:rPr>
              <a:t>全國能源會議</a:t>
            </a:r>
            <a:r>
              <a:rPr lang="en-US" altLang="zh-TW" sz="2800" b="1" dirty="0"/>
              <a:t>From a Meeting on </a:t>
            </a:r>
            <a:r>
              <a:rPr kumimoji="0" lang="en-US" altLang="zh-TW" sz="2800" b="1" dirty="0">
                <a:latin typeface="Times New Roman" panose="02020603050405020304" pitchFamily="18" charset="0"/>
                <a:cs typeface="Times New Roman" panose="02020603050405020304" pitchFamily="18" charset="0"/>
              </a:rPr>
              <a:t>1998</a:t>
            </a:r>
            <a:r>
              <a:rPr kumimoji="0" lang="zh-TW" altLang="en-US" sz="2800" b="1" dirty="0">
                <a:latin typeface="Times New Roman" panose="02020603050405020304" pitchFamily="18" charset="0"/>
                <a:cs typeface="Times New Roman" panose="02020603050405020304" pitchFamily="18" charset="0"/>
              </a:rPr>
              <a:t>年</a:t>
            </a:r>
            <a:r>
              <a:rPr kumimoji="0" lang="en-US" altLang="zh-TW" sz="2800" b="1" dirty="0">
                <a:latin typeface="Times New Roman" panose="02020603050405020304" pitchFamily="18" charset="0"/>
                <a:cs typeface="Times New Roman" panose="02020603050405020304" pitchFamily="18" charset="0"/>
              </a:rPr>
              <a:t>5</a:t>
            </a:r>
            <a:r>
              <a:rPr kumimoji="0" lang="zh-TW" altLang="en-US" sz="2800" b="1" dirty="0">
                <a:latin typeface="Times New Roman" panose="02020603050405020304" pitchFamily="18" charset="0"/>
                <a:cs typeface="Times New Roman" panose="02020603050405020304" pitchFamily="18" charset="0"/>
              </a:rPr>
              <a:t>月</a:t>
            </a:r>
            <a:r>
              <a:rPr kumimoji="0" lang="en-US" altLang="zh-TW" sz="2800" b="1" dirty="0">
                <a:latin typeface="Times New Roman" panose="02020603050405020304" pitchFamily="18" charset="0"/>
                <a:cs typeface="Times New Roman" panose="02020603050405020304" pitchFamily="18" charset="0"/>
              </a:rPr>
              <a:t>26</a:t>
            </a:r>
            <a:r>
              <a:rPr kumimoji="0" lang="zh-TW" altLang="en-US" sz="2800" b="1" dirty="0">
                <a:latin typeface="Times New Roman" panose="02020603050405020304" pitchFamily="18" charset="0"/>
                <a:cs typeface="Times New Roman" panose="02020603050405020304" pitchFamily="18" charset="0"/>
              </a:rPr>
              <a:t>及</a:t>
            </a:r>
            <a:r>
              <a:rPr kumimoji="0" lang="en-US" altLang="zh-TW" sz="2800" b="1" dirty="0">
                <a:latin typeface="Times New Roman" panose="02020603050405020304" pitchFamily="18" charset="0"/>
                <a:cs typeface="Times New Roman" panose="02020603050405020304" pitchFamily="18" charset="0"/>
              </a:rPr>
              <a:t>27</a:t>
            </a:r>
            <a:r>
              <a:rPr kumimoji="0" lang="zh-TW" altLang="en-US" sz="2800" b="1" dirty="0">
                <a:latin typeface="Times New Roman" panose="02020603050405020304" pitchFamily="18" charset="0"/>
                <a:cs typeface="Times New Roman" panose="02020603050405020304" pitchFamily="18" charset="0"/>
              </a:rPr>
              <a:t>日</a:t>
            </a:r>
            <a:endParaRPr kumimoji="0" lang="en-US" altLang="zh-TW" sz="2800" dirty="0">
              <a:latin typeface="Times New Roman" panose="02020603050405020304" pitchFamily="18" charset="0"/>
              <a:cs typeface="Times New Roman" panose="02020603050405020304" pitchFamily="18" charset="0"/>
            </a:endParaRPr>
          </a:p>
          <a:p>
            <a:pPr algn="just">
              <a:defRPr/>
            </a:pPr>
            <a:r>
              <a:rPr kumimoji="0" lang="zh-TW" altLang="en-US" sz="2800" dirty="0">
                <a:latin typeface="Times New Roman" panose="02020603050405020304" pitchFamily="18" charset="0"/>
                <a:cs typeface="Times New Roman" panose="02020603050405020304" pitchFamily="18" charset="0"/>
              </a:rPr>
              <a:t>就「氣候變化綱要公約發展趨勢及因應策略」、「能源政策與能源結構調整」、「產業政策與產業結構調整」、「能源效率提升與能源科技發展」及「能源政策工具」五項議題進行深入探討 </a:t>
            </a:r>
          </a:p>
          <a:p>
            <a:pPr algn="just">
              <a:defRPr/>
            </a:pPr>
            <a:r>
              <a:rPr kumimoji="0" lang="zh-TW" altLang="en-US" sz="2800" dirty="0">
                <a:latin typeface="Times New Roman" panose="02020603050405020304" pitchFamily="18" charset="0"/>
                <a:cs typeface="Times New Roman" panose="02020603050405020304" pitchFamily="18" charset="0"/>
              </a:rPr>
              <a:t>重大宣示：</a:t>
            </a:r>
          </a:p>
          <a:p>
            <a:pPr marL="441325" indent="-441325" algn="just">
              <a:buFontTx/>
              <a:buAutoNum type="arabicPeriod"/>
              <a:defRPr/>
            </a:pPr>
            <a:r>
              <a:rPr kumimoji="0" lang="zh-TW" altLang="en-US" sz="2600" dirty="0">
                <a:latin typeface="Times New Roman" panose="02020603050405020304" pitchFamily="18" charset="0"/>
                <a:cs typeface="Times New Roman" panose="02020603050405020304" pitchFamily="18" charset="0"/>
              </a:rPr>
              <a:t>我國要積極參予全球性對抗氣候變遷行動，善盡國際社會的責任。</a:t>
            </a:r>
          </a:p>
          <a:p>
            <a:pPr marL="441325" indent="-441325" algn="just">
              <a:buFontTx/>
              <a:buAutoNum type="arabicPeriod"/>
              <a:defRPr/>
            </a:pPr>
            <a:r>
              <a:rPr kumimoji="0" lang="zh-TW" altLang="en-US" sz="2600" dirty="0">
                <a:latin typeface="Times New Roman" panose="02020603050405020304" pitchFamily="18" charset="0"/>
                <a:cs typeface="Times New Roman" panose="02020603050405020304" pitchFamily="18" charset="0"/>
              </a:rPr>
              <a:t>節約能源與使用新能源與淨潔能源為「無悔策略」，要積極推動。</a:t>
            </a:r>
          </a:p>
          <a:p>
            <a:pPr marL="441325" indent="-441325" algn="just">
              <a:buFontTx/>
              <a:buAutoNum type="arabicPeriod"/>
              <a:defRPr/>
            </a:pPr>
            <a:r>
              <a:rPr kumimoji="0" lang="zh-TW" altLang="en-US" sz="2600" dirty="0">
                <a:latin typeface="Times New Roman" panose="02020603050405020304" pitchFamily="18" charset="0"/>
                <a:cs typeface="Times New Roman" panose="02020603050405020304" pitchFamily="18" charset="0"/>
              </a:rPr>
              <a:t>大幅提高汽電共生、再生能源及其他淨潔能源容量。 </a:t>
            </a:r>
            <a:endParaRPr lang="zh-TW" altLang="en-US" sz="2600" dirty="0"/>
          </a:p>
        </p:txBody>
      </p:sp>
    </p:spTree>
    <p:extLst>
      <p:ext uri="{BB962C8B-B14F-4D97-AF65-F5344CB8AC3E}">
        <p14:creationId xmlns:p14="http://schemas.microsoft.com/office/powerpoint/2010/main" val="360971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r>
              <a:rPr lang="zh-TW" altLang="en-US" sz="3200" dirty="0">
                <a:solidFill>
                  <a:schemeClr val="tx2"/>
                </a:solidFill>
                <a:latin typeface="Times New Roman" panose="02020603050405020304" pitchFamily="18" charset="0"/>
                <a:cs typeface="Times New Roman" panose="02020603050405020304" pitchFamily="18" charset="0"/>
              </a:rPr>
              <a:t>能源與生活</a:t>
            </a:r>
            <a:r>
              <a:rPr lang="en-US" altLang="zh-TW" sz="3200" dirty="0">
                <a:solidFill>
                  <a:schemeClr val="tx2"/>
                </a:solidFill>
                <a:latin typeface="Times New Roman" panose="02020603050405020304" pitchFamily="18" charset="0"/>
                <a:cs typeface="Times New Roman" panose="02020603050405020304" pitchFamily="18" charset="0"/>
              </a:rPr>
              <a:t> Energy and life</a:t>
            </a:r>
            <a:endParaRPr lang="zh-TW" altLang="en-US" dirty="0">
              <a:solidFill>
                <a:schemeClr val="tx2"/>
              </a:solidFill>
            </a:endParaRPr>
          </a:p>
        </p:txBody>
      </p:sp>
      <p:sp>
        <p:nvSpPr>
          <p:cNvPr id="3" name="內容版面配置區 2"/>
          <p:cNvSpPr>
            <a:spLocks noGrp="1"/>
          </p:cNvSpPr>
          <p:nvPr>
            <p:ph idx="1"/>
          </p:nvPr>
        </p:nvSpPr>
        <p:spPr>
          <a:xfrm>
            <a:off x="468312" y="1052513"/>
            <a:ext cx="8568183" cy="4897437"/>
          </a:xfrm>
        </p:spPr>
        <p:txBody>
          <a:bodyPr/>
          <a:lstStyle/>
          <a:p>
            <a:r>
              <a:rPr lang="zh-TW" altLang="en-US" sz="3000" dirty="0">
                <a:latin typeface="Times New Roman" panose="02020603050405020304" pitchFamily="18" charset="0"/>
                <a:cs typeface="Times New Roman" panose="02020603050405020304" pitchFamily="18" charset="0"/>
              </a:rPr>
              <a:t>美國自西元</a:t>
            </a:r>
            <a:r>
              <a:rPr lang="en-US" altLang="zh-TW" sz="3000" dirty="0">
                <a:latin typeface="Times New Roman" panose="02020603050405020304" pitchFamily="18" charset="0"/>
                <a:cs typeface="Times New Roman" panose="02020603050405020304" pitchFamily="18" charset="0"/>
              </a:rPr>
              <a:t>1776</a:t>
            </a:r>
            <a:r>
              <a:rPr lang="zh-TW" altLang="en-US" sz="3000" dirty="0">
                <a:latin typeface="Times New Roman" panose="02020603050405020304" pitchFamily="18" charset="0"/>
                <a:cs typeface="Times New Roman" panose="02020603050405020304" pitchFamily="18" charset="0"/>
              </a:rPr>
              <a:t>年到</a:t>
            </a:r>
            <a:r>
              <a:rPr lang="en-US" altLang="zh-TW" sz="3000" dirty="0">
                <a:latin typeface="Times New Roman" panose="02020603050405020304" pitchFamily="18" charset="0"/>
                <a:cs typeface="Times New Roman" panose="02020603050405020304" pitchFamily="18" charset="0"/>
              </a:rPr>
              <a:t>2014</a:t>
            </a:r>
            <a:r>
              <a:rPr lang="zh-TW" altLang="en-US" sz="3000" dirty="0">
                <a:latin typeface="Times New Roman" panose="02020603050405020304" pitchFamily="18" charset="0"/>
                <a:cs typeface="Times New Roman" panose="02020603050405020304" pitchFamily="18" charset="0"/>
              </a:rPr>
              <a:t>年止的能源消耗分佈圖</a:t>
            </a:r>
            <a:endParaRPr lang="en-US" altLang="zh-TW" sz="3000" dirty="0">
              <a:latin typeface="Times New Roman" panose="02020603050405020304" pitchFamily="18" charset="0"/>
              <a:cs typeface="Times New Roman" panose="02020603050405020304" pitchFamily="18" charset="0"/>
            </a:endParaRPr>
          </a:p>
          <a:p>
            <a:r>
              <a:rPr lang="en-US" altLang="zh-TW" sz="3000" dirty="0">
                <a:latin typeface="Times New Roman" panose="02020603050405020304" pitchFamily="18" charset="0"/>
                <a:cs typeface="Times New Roman" panose="02020603050405020304" pitchFamily="18" charset="0"/>
              </a:rPr>
              <a:t>America‘s energy consumption 1776-2014</a:t>
            </a:r>
            <a:endParaRPr lang="zh-TW" altLang="en-US" sz="3000" dirty="0">
              <a:latin typeface="Times New Roman" panose="02020603050405020304" pitchFamily="18" charset="0"/>
              <a:cs typeface="Times New Roman" panose="02020603050405020304" pitchFamily="18" charset="0"/>
            </a:endParaRPr>
          </a:p>
          <a:p>
            <a:endParaRPr lang="zh-TW" altLang="en-US" dirty="0"/>
          </a:p>
        </p:txBody>
      </p:sp>
      <p:pic>
        <p:nvPicPr>
          <p:cNvPr id="5"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938" y="2421086"/>
            <a:ext cx="75469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88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r>
              <a:rPr lang="zh-TW" altLang="en-US" sz="2800" dirty="0">
                <a:solidFill>
                  <a:schemeClr val="tx2"/>
                </a:solidFill>
                <a:latin typeface="Times New Roman" panose="02020603050405020304" pitchFamily="18" charset="0"/>
                <a:cs typeface="Times New Roman" panose="02020603050405020304" pitchFamily="18" charset="0"/>
              </a:rPr>
              <a:t>能源推動會議情形</a:t>
            </a:r>
            <a:r>
              <a:rPr lang="en-US" altLang="zh-TW" sz="2800" dirty="0">
                <a:solidFill>
                  <a:schemeClr val="tx2"/>
                </a:solidFill>
                <a:latin typeface="Times New Roman" panose="02020603050405020304" pitchFamily="18" charset="0"/>
                <a:cs typeface="Times New Roman" panose="02020603050405020304" pitchFamily="18" charset="0"/>
              </a:rPr>
              <a:t>Promoting Energy</a:t>
            </a:r>
            <a:endParaRPr lang="zh-TW" altLang="en-US" sz="2800" dirty="0"/>
          </a:p>
        </p:txBody>
      </p:sp>
      <p:sp>
        <p:nvSpPr>
          <p:cNvPr id="3" name="內容版面配置區 2"/>
          <p:cNvSpPr>
            <a:spLocks noGrp="1"/>
          </p:cNvSpPr>
          <p:nvPr>
            <p:ph idx="1"/>
          </p:nvPr>
        </p:nvSpPr>
        <p:spPr>
          <a:xfrm>
            <a:off x="468313" y="836713"/>
            <a:ext cx="8229600" cy="5832648"/>
          </a:xfrm>
        </p:spPr>
        <p:txBody>
          <a:bodyPr>
            <a:normAutofit fontScale="85000" lnSpcReduction="20000"/>
          </a:bodyPr>
          <a:lstStyle/>
          <a:p>
            <a:pPr marL="34290" indent="0" algn="ctr">
              <a:buNone/>
            </a:pPr>
            <a:r>
              <a:rPr kumimoji="0" lang="zh-TW" altLang="en-US" sz="2800" b="1" dirty="0">
                <a:latin typeface="Times New Roman" panose="02020603050405020304" pitchFamily="18" charset="0"/>
                <a:cs typeface="Times New Roman" panose="02020603050405020304" pitchFamily="18" charset="0"/>
              </a:rPr>
              <a:t>第二次全國能源會議</a:t>
            </a:r>
            <a:r>
              <a:rPr kumimoji="0" lang="en-US" altLang="zh-TW" sz="2800" b="1" dirty="0">
                <a:latin typeface="Times New Roman" panose="02020603050405020304" pitchFamily="18" charset="0"/>
                <a:cs typeface="Times New Roman" panose="02020603050405020304" pitchFamily="18" charset="0"/>
              </a:rPr>
              <a:t>Second Meeting 2005</a:t>
            </a:r>
            <a:r>
              <a:rPr kumimoji="0" lang="zh-TW" altLang="en-US" sz="2800" b="1" dirty="0">
                <a:latin typeface="Times New Roman" panose="02020603050405020304" pitchFamily="18" charset="0"/>
                <a:cs typeface="Times New Roman" panose="02020603050405020304" pitchFamily="18" charset="0"/>
              </a:rPr>
              <a:t>年</a:t>
            </a:r>
            <a:r>
              <a:rPr kumimoji="0" lang="en-US" altLang="zh-TW" sz="2800" b="1" dirty="0">
                <a:latin typeface="Times New Roman" panose="02020603050405020304" pitchFamily="18" charset="0"/>
                <a:cs typeface="Times New Roman" panose="02020603050405020304" pitchFamily="18" charset="0"/>
              </a:rPr>
              <a:t>6</a:t>
            </a:r>
            <a:r>
              <a:rPr kumimoji="0" lang="zh-TW" altLang="en-US" sz="2800" b="1" dirty="0">
                <a:latin typeface="Times New Roman" panose="02020603050405020304" pitchFamily="18" charset="0"/>
                <a:cs typeface="Times New Roman" panose="02020603050405020304" pitchFamily="18" charset="0"/>
              </a:rPr>
              <a:t>月</a:t>
            </a:r>
            <a:r>
              <a:rPr kumimoji="0" lang="en-US" altLang="zh-TW" sz="2800" b="1" dirty="0">
                <a:latin typeface="Times New Roman" panose="02020603050405020304" pitchFamily="18" charset="0"/>
                <a:cs typeface="Times New Roman" panose="02020603050405020304" pitchFamily="18" charset="0"/>
              </a:rPr>
              <a:t>20</a:t>
            </a:r>
            <a:r>
              <a:rPr kumimoji="0" lang="zh-TW" altLang="en-US" sz="2800" b="1" dirty="0">
                <a:latin typeface="Times New Roman" panose="02020603050405020304" pitchFamily="18" charset="0"/>
                <a:cs typeface="Times New Roman" panose="02020603050405020304" pitchFamily="18" charset="0"/>
              </a:rPr>
              <a:t>及</a:t>
            </a:r>
            <a:r>
              <a:rPr kumimoji="0" lang="en-US" altLang="zh-TW" sz="2800" b="1" dirty="0">
                <a:latin typeface="Times New Roman" panose="02020603050405020304" pitchFamily="18" charset="0"/>
                <a:cs typeface="Times New Roman" panose="02020603050405020304" pitchFamily="18" charset="0"/>
              </a:rPr>
              <a:t>21</a:t>
            </a:r>
            <a:r>
              <a:rPr kumimoji="0" lang="zh-TW" altLang="en-US" sz="2800" b="1" dirty="0">
                <a:latin typeface="Times New Roman" panose="02020603050405020304" pitchFamily="18" charset="0"/>
                <a:cs typeface="Times New Roman" panose="02020603050405020304" pitchFamily="18" charset="0"/>
              </a:rPr>
              <a:t>日</a:t>
            </a:r>
            <a:endParaRPr kumimoji="0" lang="en-US" altLang="zh-TW" sz="2800" dirty="0">
              <a:latin typeface="Times New Roman" panose="02020603050405020304" pitchFamily="18" charset="0"/>
              <a:cs typeface="Times New Roman" panose="02020603050405020304" pitchFamily="18" charset="0"/>
            </a:endParaRPr>
          </a:p>
          <a:p>
            <a:pPr algn="just">
              <a:buFontTx/>
              <a:buAutoNum type="arabicPeriod"/>
            </a:pPr>
            <a:r>
              <a:rPr kumimoji="0" lang="zh-TW" altLang="en-US" sz="2800" dirty="0">
                <a:latin typeface="Times New Roman" panose="02020603050405020304" pitchFamily="18" charset="0"/>
                <a:cs typeface="Times New Roman" panose="02020603050405020304" pitchFamily="18" charset="0"/>
              </a:rPr>
              <a:t>穩定能源供應</a:t>
            </a:r>
          </a:p>
          <a:p>
            <a:pPr algn="just">
              <a:buFontTx/>
              <a:buAutoNum type="arabicPeriod"/>
            </a:pPr>
            <a:r>
              <a:rPr kumimoji="0" lang="zh-TW" altLang="en-US" sz="2800" dirty="0">
                <a:latin typeface="Times New Roman" panose="02020603050405020304" pitchFamily="18" charset="0"/>
                <a:cs typeface="Times New Roman" panose="02020603050405020304" pitchFamily="18" charset="0"/>
              </a:rPr>
              <a:t>提高能源效率</a:t>
            </a:r>
          </a:p>
          <a:p>
            <a:pPr algn="just">
              <a:buFontTx/>
              <a:buAutoNum type="arabicPeriod"/>
            </a:pPr>
            <a:r>
              <a:rPr kumimoji="0" lang="zh-TW" altLang="en-US" sz="2800" dirty="0">
                <a:latin typeface="Times New Roman" panose="02020603050405020304" pitchFamily="18" charset="0"/>
                <a:cs typeface="Times New Roman" panose="02020603050405020304" pitchFamily="18" charset="0"/>
              </a:rPr>
              <a:t>開放能源事業</a:t>
            </a:r>
          </a:p>
          <a:p>
            <a:pPr algn="just">
              <a:buFontTx/>
              <a:buAutoNum type="arabicPeriod"/>
            </a:pPr>
            <a:r>
              <a:rPr kumimoji="0" lang="zh-TW" altLang="en-US" sz="2800" dirty="0">
                <a:latin typeface="Times New Roman" panose="02020603050405020304" pitchFamily="18" charset="0"/>
                <a:cs typeface="Times New Roman" panose="02020603050405020304" pitchFamily="18" charset="0"/>
              </a:rPr>
              <a:t>重視環保安全</a:t>
            </a:r>
          </a:p>
          <a:p>
            <a:pPr algn="just">
              <a:buFontTx/>
              <a:buAutoNum type="arabicPeriod"/>
            </a:pPr>
            <a:r>
              <a:rPr kumimoji="0" lang="zh-TW" altLang="en-US" sz="2800" dirty="0">
                <a:latin typeface="Times New Roman" panose="02020603050405020304" pitchFamily="18" charset="0"/>
                <a:cs typeface="Times New Roman" panose="02020603050405020304" pitchFamily="18" charset="0"/>
              </a:rPr>
              <a:t>加強研究發展</a:t>
            </a:r>
          </a:p>
          <a:p>
            <a:pPr algn="just">
              <a:buFontTx/>
              <a:buAutoNum type="arabicPeriod"/>
            </a:pPr>
            <a:r>
              <a:rPr kumimoji="0" lang="zh-TW" altLang="en-US" sz="2800" dirty="0">
                <a:latin typeface="Times New Roman" panose="02020603050405020304" pitchFamily="18" charset="0"/>
                <a:cs typeface="Times New Roman" panose="02020603050405020304" pitchFamily="18" charset="0"/>
              </a:rPr>
              <a:t>推動教育宣傳</a:t>
            </a:r>
            <a:endParaRPr kumimoji="0" lang="en-US" altLang="zh-TW" sz="2800" dirty="0">
              <a:latin typeface="Times New Roman" panose="02020603050405020304" pitchFamily="18" charset="0"/>
              <a:cs typeface="Times New Roman" panose="02020603050405020304" pitchFamily="18" charset="0"/>
            </a:endParaRPr>
          </a:p>
          <a:p>
            <a:pPr marL="34290" indent="0" algn="just">
              <a:buNone/>
            </a:pPr>
            <a:r>
              <a:rPr kumimoji="0" lang="en-US" altLang="zh-TW" sz="2800" dirty="0">
                <a:latin typeface="Times New Roman" panose="02020603050405020304" pitchFamily="18" charset="0"/>
                <a:cs typeface="Times New Roman" panose="02020603050405020304" pitchFamily="18" charset="0"/>
              </a:rPr>
              <a:t>Stable energy supply</a:t>
            </a:r>
          </a:p>
          <a:p>
            <a:pPr marL="34290" indent="0" algn="just">
              <a:buNone/>
            </a:pPr>
            <a:r>
              <a:rPr kumimoji="0" lang="en-US" altLang="zh-TW" sz="2800" dirty="0">
                <a:latin typeface="Times New Roman" panose="02020603050405020304" pitchFamily="18" charset="0"/>
                <a:cs typeface="Times New Roman" panose="02020603050405020304" pitchFamily="18" charset="0"/>
              </a:rPr>
              <a:t>Improve energy efficiency</a:t>
            </a:r>
          </a:p>
          <a:p>
            <a:pPr marL="34290" indent="0" algn="just">
              <a:buNone/>
            </a:pPr>
            <a:r>
              <a:rPr kumimoji="0" lang="en-US" altLang="zh-TW" sz="2800" dirty="0">
                <a:latin typeface="Times New Roman" panose="02020603050405020304" pitchFamily="18" charset="0"/>
                <a:cs typeface="Times New Roman" panose="02020603050405020304" pitchFamily="18" charset="0"/>
              </a:rPr>
              <a:t>Open energy business</a:t>
            </a:r>
          </a:p>
          <a:p>
            <a:pPr marL="34290" indent="0" algn="just">
              <a:buNone/>
            </a:pPr>
            <a:r>
              <a:rPr kumimoji="0" lang="en-US" altLang="zh-TW" sz="2800" dirty="0">
                <a:latin typeface="Times New Roman" panose="02020603050405020304" pitchFamily="18" charset="0"/>
                <a:cs typeface="Times New Roman" panose="02020603050405020304" pitchFamily="18" charset="0"/>
              </a:rPr>
              <a:t>Pay attention to environmental protection and safety</a:t>
            </a:r>
          </a:p>
          <a:p>
            <a:pPr marL="34290" indent="0" algn="just">
              <a:buNone/>
            </a:pPr>
            <a:r>
              <a:rPr kumimoji="0" lang="en-US" altLang="zh-TW" sz="2800" dirty="0">
                <a:latin typeface="Times New Roman" panose="02020603050405020304" pitchFamily="18" charset="0"/>
                <a:cs typeface="Times New Roman" panose="02020603050405020304" pitchFamily="18" charset="0"/>
              </a:rPr>
              <a:t>Strengthen research and development</a:t>
            </a:r>
          </a:p>
          <a:p>
            <a:pPr marL="34290" indent="0" algn="just">
              <a:buNone/>
            </a:pPr>
            <a:r>
              <a:rPr kumimoji="0" lang="en-US" altLang="zh-TW" sz="2800" dirty="0">
                <a:latin typeface="Times New Roman" panose="02020603050405020304" pitchFamily="18" charset="0"/>
                <a:cs typeface="Times New Roman" panose="02020603050405020304" pitchFamily="18" charset="0"/>
              </a:rPr>
              <a:t>Promote education and publicity</a:t>
            </a:r>
            <a:endParaRPr kumimoji="0"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567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r>
              <a:rPr lang="zh-TW" altLang="en-US" sz="2800" dirty="0">
                <a:solidFill>
                  <a:schemeClr val="tx2"/>
                </a:solidFill>
                <a:latin typeface="Times New Roman" panose="02020603050405020304" pitchFamily="18" charset="0"/>
                <a:cs typeface="Times New Roman" panose="02020603050405020304" pitchFamily="18" charset="0"/>
              </a:rPr>
              <a:t>能源推動會議情形</a:t>
            </a:r>
            <a:r>
              <a:rPr lang="en-US" altLang="zh-TW" sz="2800" dirty="0">
                <a:solidFill>
                  <a:schemeClr val="tx2"/>
                </a:solidFill>
                <a:latin typeface="Times New Roman" panose="02020603050405020304" pitchFamily="18" charset="0"/>
                <a:cs typeface="Times New Roman" panose="02020603050405020304" pitchFamily="18" charset="0"/>
              </a:rPr>
              <a:t>Promoting Energy</a:t>
            </a:r>
            <a:endParaRPr lang="zh-TW" altLang="en-US" sz="2800" dirty="0"/>
          </a:p>
        </p:txBody>
      </p:sp>
      <p:sp>
        <p:nvSpPr>
          <p:cNvPr id="3" name="內容版面配置區 2"/>
          <p:cNvSpPr>
            <a:spLocks noGrp="1"/>
          </p:cNvSpPr>
          <p:nvPr>
            <p:ph idx="1"/>
          </p:nvPr>
        </p:nvSpPr>
        <p:spPr>
          <a:xfrm>
            <a:off x="467544" y="712168"/>
            <a:ext cx="8496175" cy="5328815"/>
          </a:xfrm>
        </p:spPr>
        <p:txBody>
          <a:bodyPr/>
          <a:lstStyle/>
          <a:p>
            <a:pPr marL="34290" indent="0" algn="ctr">
              <a:buNone/>
            </a:pPr>
            <a:r>
              <a:rPr kumimoji="0" lang="zh-TW" altLang="en-US" sz="2800" b="1" dirty="0"/>
              <a:t>穩定能源供應</a:t>
            </a:r>
            <a:endParaRPr kumimoji="0" lang="en-US" altLang="zh-TW" sz="2800" dirty="0"/>
          </a:p>
          <a:p>
            <a:pPr algn="just"/>
            <a:r>
              <a:rPr kumimoji="0" lang="en-US" altLang="zh-TW" sz="2800" dirty="0">
                <a:latin typeface="Times New Roman" panose="02020603050405020304" pitchFamily="18" charset="0"/>
                <a:cs typeface="Times New Roman" panose="02020603050405020304" pitchFamily="18" charset="0"/>
              </a:rPr>
              <a:t>(</a:t>
            </a:r>
            <a:r>
              <a:rPr kumimoji="0" lang="zh-TW" altLang="en-US" sz="2800" dirty="0">
                <a:latin typeface="Times New Roman" panose="02020603050405020304" pitchFamily="18" charset="0"/>
                <a:cs typeface="Times New Roman" panose="02020603050405020304" pitchFamily="18" charset="0"/>
              </a:rPr>
              <a:t>一</a:t>
            </a:r>
            <a:r>
              <a:rPr kumimoji="0" lang="en-US" altLang="zh-TW" sz="2800" dirty="0">
                <a:latin typeface="Times New Roman" panose="02020603050405020304" pitchFamily="18" charset="0"/>
                <a:cs typeface="Times New Roman" panose="02020603050405020304" pitchFamily="18" charset="0"/>
              </a:rPr>
              <a:t>) </a:t>
            </a:r>
            <a:r>
              <a:rPr kumimoji="0" lang="zh-TW" altLang="en-US" sz="2800" dirty="0">
                <a:latin typeface="Times New Roman" panose="02020603050405020304" pitchFamily="18" charset="0"/>
                <a:cs typeface="Times New Roman" panose="02020603050405020304" pitchFamily="18" charset="0"/>
              </a:rPr>
              <a:t>強化整體能源供應安全機制，並加強跨國能源合作之機會。</a:t>
            </a:r>
          </a:p>
          <a:p>
            <a:pPr algn="just"/>
            <a:r>
              <a:rPr kumimoji="0" lang="en-US" altLang="zh-TW" sz="2800" dirty="0">
                <a:latin typeface="Times New Roman" panose="02020603050405020304" pitchFamily="18" charset="0"/>
                <a:cs typeface="Times New Roman" panose="02020603050405020304" pitchFamily="18" charset="0"/>
              </a:rPr>
              <a:t>(</a:t>
            </a:r>
            <a:r>
              <a:rPr kumimoji="0" lang="zh-TW" altLang="en-US" sz="2800" dirty="0">
                <a:latin typeface="Times New Roman" panose="02020603050405020304" pitchFamily="18" charset="0"/>
                <a:cs typeface="Times New Roman" panose="02020603050405020304" pitchFamily="18" charset="0"/>
              </a:rPr>
              <a:t>二</a:t>
            </a:r>
            <a:r>
              <a:rPr kumimoji="0" lang="en-US" altLang="zh-TW" sz="2800" dirty="0">
                <a:latin typeface="Times New Roman" panose="02020603050405020304" pitchFamily="18" charset="0"/>
                <a:cs typeface="Times New Roman" panose="02020603050405020304" pitchFamily="18" charset="0"/>
              </a:rPr>
              <a:t>) </a:t>
            </a:r>
            <a:r>
              <a:rPr kumimoji="0" lang="zh-TW" altLang="en-US" sz="2800" dirty="0">
                <a:latin typeface="Times New Roman" panose="02020603050405020304" pitchFamily="18" charset="0"/>
                <a:cs typeface="Times New Roman" panose="02020603050405020304" pitchFamily="18" charset="0"/>
              </a:rPr>
              <a:t>提高自主能源：</a:t>
            </a:r>
          </a:p>
          <a:p>
            <a:pPr marL="34290" indent="0" algn="just">
              <a:buNone/>
            </a:pPr>
            <a:r>
              <a:rPr kumimoji="0" lang="en-US" altLang="zh-TW" sz="2800" dirty="0">
                <a:latin typeface="Times New Roman" panose="02020603050405020304" pitchFamily="18" charset="0"/>
                <a:cs typeface="Times New Roman" panose="02020603050405020304" pitchFamily="18" charset="0"/>
              </a:rPr>
              <a:t>1.</a:t>
            </a:r>
            <a:r>
              <a:rPr kumimoji="0" lang="zh-TW" altLang="en-US" sz="2800" dirty="0">
                <a:latin typeface="Times New Roman" panose="02020603050405020304" pitchFamily="18" charset="0"/>
                <a:cs typeface="Times New Roman" panose="02020603050405020304" pitchFamily="18" charset="0"/>
              </a:rPr>
              <a:t>自主能源比例由</a:t>
            </a:r>
            <a:r>
              <a:rPr kumimoji="0" lang="en-US" altLang="zh-TW" sz="2800" dirty="0">
                <a:latin typeface="Times New Roman" panose="02020603050405020304" pitchFamily="18" charset="0"/>
                <a:cs typeface="Times New Roman" panose="02020603050405020304" pitchFamily="18" charset="0"/>
              </a:rPr>
              <a:t>2004</a:t>
            </a:r>
            <a:r>
              <a:rPr kumimoji="0" lang="zh-TW" altLang="en-US" sz="2800" dirty="0">
                <a:latin typeface="Times New Roman" panose="02020603050405020304" pitchFamily="18" charset="0"/>
                <a:cs typeface="Times New Roman" panose="02020603050405020304" pitchFamily="18" charset="0"/>
              </a:rPr>
              <a:t>年的</a:t>
            </a:r>
            <a:r>
              <a:rPr kumimoji="0" lang="en-US" altLang="zh-TW" sz="2800" dirty="0">
                <a:latin typeface="Times New Roman" panose="02020603050405020304" pitchFamily="18" charset="0"/>
                <a:cs typeface="Times New Roman" panose="02020603050405020304" pitchFamily="18" charset="0"/>
              </a:rPr>
              <a:t>2.2%</a:t>
            </a:r>
            <a:r>
              <a:rPr kumimoji="0" lang="zh-TW" altLang="en-US" sz="2800" dirty="0">
                <a:latin typeface="Times New Roman" panose="02020603050405020304" pitchFamily="18" charset="0"/>
                <a:cs typeface="Times New Roman" panose="02020603050405020304" pitchFamily="18" charset="0"/>
              </a:rPr>
              <a:t>提高至</a:t>
            </a:r>
            <a:r>
              <a:rPr kumimoji="0" lang="en-US" altLang="zh-TW" sz="2800" dirty="0">
                <a:latin typeface="Times New Roman" panose="02020603050405020304" pitchFamily="18" charset="0"/>
                <a:cs typeface="Times New Roman" panose="02020603050405020304" pitchFamily="18" charset="0"/>
              </a:rPr>
              <a:t>2025</a:t>
            </a:r>
            <a:r>
              <a:rPr kumimoji="0" lang="zh-TW" altLang="en-US" sz="2800" dirty="0">
                <a:latin typeface="Times New Roman" panose="02020603050405020304" pitchFamily="18" charset="0"/>
                <a:cs typeface="Times New Roman" panose="02020603050405020304" pitchFamily="18" charset="0"/>
              </a:rPr>
              <a:t>年的</a:t>
            </a:r>
            <a:r>
              <a:rPr kumimoji="0" lang="en-US" altLang="zh-TW" sz="2800" dirty="0">
                <a:latin typeface="Times New Roman" panose="02020603050405020304" pitchFamily="18" charset="0"/>
                <a:cs typeface="Times New Roman" panose="02020603050405020304" pitchFamily="18" charset="0"/>
              </a:rPr>
              <a:t>4-6%</a:t>
            </a:r>
            <a:r>
              <a:rPr kumimoji="0" lang="zh-TW" altLang="en-US" sz="2800" dirty="0">
                <a:latin typeface="Times New Roman" panose="02020603050405020304" pitchFamily="18" charset="0"/>
                <a:cs typeface="Times New Roman" panose="02020603050405020304" pitchFamily="18" charset="0"/>
              </a:rPr>
              <a:t>。</a:t>
            </a:r>
            <a:endParaRPr kumimoji="0" lang="en-US" altLang="zh-TW" sz="2800" dirty="0">
              <a:latin typeface="Times New Roman" panose="02020603050405020304" pitchFamily="18" charset="0"/>
              <a:cs typeface="Times New Roman" panose="02020603050405020304" pitchFamily="18" charset="0"/>
            </a:endParaRPr>
          </a:p>
          <a:p>
            <a:pPr marL="34290" indent="0" algn="just">
              <a:buNone/>
            </a:pPr>
            <a:r>
              <a:rPr kumimoji="0" lang="en-US" altLang="zh-TW" sz="2800" dirty="0">
                <a:latin typeface="Times New Roman" panose="02020603050405020304" pitchFamily="18" charset="0"/>
                <a:cs typeface="Times New Roman" panose="02020603050405020304" pitchFamily="18" charset="0"/>
              </a:rPr>
              <a:t>2.  </a:t>
            </a:r>
            <a:r>
              <a:rPr kumimoji="0" lang="zh-TW" altLang="en-US" sz="2800" dirty="0">
                <a:latin typeface="Times New Roman" panose="02020603050405020304" pitchFamily="18" charset="0"/>
                <a:cs typeface="Times New Roman" panose="02020603050405020304" pitchFamily="18" charset="0"/>
              </a:rPr>
              <a:t>積極發展無碳之再生能源推廣使用。</a:t>
            </a:r>
          </a:p>
          <a:p>
            <a:pPr algn="just"/>
            <a:r>
              <a:rPr kumimoji="0" lang="en-US" altLang="zh-TW" sz="2800" dirty="0">
                <a:latin typeface="Times New Roman" panose="02020603050405020304" pitchFamily="18" charset="0"/>
                <a:cs typeface="Times New Roman" panose="02020603050405020304" pitchFamily="18" charset="0"/>
              </a:rPr>
              <a:t>(</a:t>
            </a:r>
            <a:r>
              <a:rPr kumimoji="0" lang="zh-TW" altLang="en-US" sz="2800" dirty="0">
                <a:latin typeface="Times New Roman" panose="02020603050405020304" pitchFamily="18" charset="0"/>
                <a:cs typeface="Times New Roman" panose="02020603050405020304" pitchFamily="18" charset="0"/>
              </a:rPr>
              <a:t>三</a:t>
            </a:r>
            <a:r>
              <a:rPr kumimoji="0" lang="en-US" altLang="zh-TW" sz="2800" dirty="0">
                <a:latin typeface="Times New Roman" panose="02020603050405020304" pitchFamily="18" charset="0"/>
                <a:cs typeface="Times New Roman" panose="02020603050405020304" pitchFamily="18" charset="0"/>
              </a:rPr>
              <a:t>) </a:t>
            </a:r>
            <a:r>
              <a:rPr kumimoji="0" lang="zh-TW" altLang="en-US" sz="2800" dirty="0">
                <a:latin typeface="Times New Roman" panose="02020603050405020304" pitchFamily="18" charset="0"/>
                <a:cs typeface="Times New Roman" panose="02020603050405020304" pitchFamily="18" charset="0"/>
              </a:rPr>
              <a:t>能源多元化之項目：</a:t>
            </a:r>
          </a:p>
          <a:p>
            <a:pPr marL="34290" indent="0" algn="just">
              <a:buNone/>
            </a:pPr>
            <a:r>
              <a:rPr kumimoji="0" lang="en-US" altLang="zh-TW" sz="2800" dirty="0">
                <a:latin typeface="Times New Roman" panose="02020603050405020304" pitchFamily="18" charset="0"/>
                <a:cs typeface="Times New Roman" panose="02020603050405020304" pitchFamily="18" charset="0"/>
              </a:rPr>
              <a:t>1. </a:t>
            </a:r>
            <a:r>
              <a:rPr kumimoji="0" lang="zh-TW" altLang="en-US" sz="2800" dirty="0">
                <a:latin typeface="Times New Roman" panose="02020603050405020304" pitchFamily="18" charset="0"/>
                <a:cs typeface="Times New Roman" panose="02020603050405020304" pitchFamily="18" charset="0"/>
              </a:rPr>
              <a:t>擴大低碳</a:t>
            </a:r>
            <a:r>
              <a:rPr kumimoji="0" lang="en-US" altLang="zh-TW" sz="2800" dirty="0">
                <a:latin typeface="Times New Roman" panose="02020603050405020304" pitchFamily="18" charset="0"/>
                <a:cs typeface="Times New Roman" panose="02020603050405020304" pitchFamily="18" charset="0"/>
              </a:rPr>
              <a:t>(</a:t>
            </a:r>
            <a:r>
              <a:rPr kumimoji="0" lang="zh-TW" altLang="en-US" sz="2800" dirty="0">
                <a:latin typeface="Times New Roman" panose="02020603050405020304" pitchFamily="18" charset="0"/>
                <a:cs typeface="Times New Roman" panose="02020603050405020304" pitchFamily="18" charset="0"/>
              </a:rPr>
              <a:t>天然氣</a:t>
            </a:r>
            <a:r>
              <a:rPr kumimoji="0" lang="en-US" altLang="zh-TW" sz="2800" dirty="0">
                <a:latin typeface="Times New Roman" panose="02020603050405020304" pitchFamily="18" charset="0"/>
                <a:cs typeface="Times New Roman" panose="02020603050405020304" pitchFamily="18" charset="0"/>
              </a:rPr>
              <a:t>)</a:t>
            </a:r>
            <a:r>
              <a:rPr kumimoji="0" lang="zh-TW" altLang="en-US" sz="2800" dirty="0">
                <a:latin typeface="Times New Roman" panose="02020603050405020304" pitchFamily="18" charset="0"/>
                <a:cs typeface="Times New Roman" panose="02020603050405020304" pitchFamily="18" charset="0"/>
              </a:rPr>
              <a:t>之潔淨能源使用。</a:t>
            </a:r>
          </a:p>
          <a:p>
            <a:pPr marL="34290" indent="0" algn="just">
              <a:buNone/>
            </a:pPr>
            <a:r>
              <a:rPr kumimoji="0" lang="en-US" altLang="zh-TW" sz="2800" dirty="0">
                <a:latin typeface="Times New Roman" panose="02020603050405020304" pitchFamily="18" charset="0"/>
                <a:cs typeface="Times New Roman" panose="02020603050405020304" pitchFamily="18" charset="0"/>
              </a:rPr>
              <a:t>2. </a:t>
            </a:r>
            <a:r>
              <a:rPr kumimoji="0" lang="zh-TW" altLang="en-US" sz="2800" dirty="0">
                <a:latin typeface="Times New Roman" panose="02020603050405020304" pitchFamily="18" charset="0"/>
                <a:cs typeface="Times New Roman" panose="02020603050405020304" pitchFamily="18" charset="0"/>
              </a:rPr>
              <a:t>致力於潔淨化燃煤的使用。</a:t>
            </a:r>
            <a:endParaRPr lang="zh-TW" altLang="en-US" sz="2800" dirty="0"/>
          </a:p>
        </p:txBody>
      </p:sp>
    </p:spTree>
    <p:extLst>
      <p:ext uri="{BB962C8B-B14F-4D97-AF65-F5344CB8AC3E}">
        <p14:creationId xmlns:p14="http://schemas.microsoft.com/office/powerpoint/2010/main" val="179305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251521" y="305160"/>
            <a:ext cx="8712967" cy="595536"/>
          </a:xfrm>
        </p:spPr>
        <p:txBody>
          <a:bodyPr>
            <a:normAutofit fontScale="90000"/>
          </a:bodyPr>
          <a:lstStyle/>
          <a:p>
            <a:r>
              <a:rPr lang="zh-TW" altLang="en-US" sz="2800" dirty="0">
                <a:solidFill>
                  <a:schemeClr val="tx2"/>
                </a:solidFill>
                <a:latin typeface="Times New Roman" panose="02020603050405020304" pitchFamily="18" charset="0"/>
                <a:cs typeface="Times New Roman" panose="02020603050405020304" pitchFamily="18" charset="0"/>
              </a:rPr>
              <a:t>能源法案及永續發展</a:t>
            </a:r>
            <a:r>
              <a:rPr lang="en-US" altLang="zh-TW" sz="2800" dirty="0">
                <a:solidFill>
                  <a:schemeClr val="tx2"/>
                </a:solidFill>
                <a:latin typeface="Times New Roman" panose="02020603050405020304" pitchFamily="18" charset="0"/>
                <a:cs typeface="Times New Roman" panose="02020603050405020304" pitchFamily="18" charset="0"/>
              </a:rPr>
              <a:t>Energy bill and sustainable development</a:t>
            </a:r>
            <a:endParaRPr lang="zh-TW" altLang="en-US" sz="2800" dirty="0">
              <a:solidFill>
                <a:schemeClr val="tx2"/>
              </a:solidFill>
            </a:endParaRPr>
          </a:p>
        </p:txBody>
      </p:sp>
      <p:sp>
        <p:nvSpPr>
          <p:cNvPr id="3" name="內容版面配置區 2"/>
          <p:cNvSpPr>
            <a:spLocks noGrp="1"/>
          </p:cNvSpPr>
          <p:nvPr>
            <p:ph idx="1"/>
          </p:nvPr>
        </p:nvSpPr>
        <p:spPr>
          <a:xfrm>
            <a:off x="179512" y="712167"/>
            <a:ext cx="8712967" cy="5237783"/>
          </a:xfrm>
        </p:spPr>
        <p:txBody>
          <a:bodyPr>
            <a:normAutofit fontScale="92500" lnSpcReduction="10000"/>
          </a:bodyPr>
          <a:lstStyle/>
          <a:p>
            <a:pPr marL="34290" indent="0" algn="ctr">
              <a:buNone/>
              <a:defRPr/>
            </a:pPr>
            <a:r>
              <a:rPr lang="zh-TW" altLang="zh-TW" sz="2800" b="1" dirty="0">
                <a:latin typeface="Times New Roman" panose="02020603050405020304" pitchFamily="18" charset="0"/>
                <a:cs typeface="Times New Roman" panose="02020603050405020304" pitchFamily="18" charset="0"/>
              </a:rPr>
              <a:t>永續能源政策行動方案</a:t>
            </a:r>
            <a:endParaRPr lang="en-US" altLang="zh-TW" sz="2800" b="1" dirty="0">
              <a:latin typeface="Times New Roman" panose="02020603050405020304" pitchFamily="18" charset="0"/>
              <a:cs typeface="Times New Roman" panose="02020603050405020304" pitchFamily="18" charset="0"/>
            </a:endParaRPr>
          </a:p>
          <a:p>
            <a:pPr marL="34290" indent="0" algn="ctr">
              <a:buNone/>
              <a:defRPr/>
            </a:pPr>
            <a:r>
              <a:rPr lang="en-US" altLang="zh-TW" sz="2800" b="1" dirty="0">
                <a:latin typeface="Times New Roman" panose="02020603050405020304" pitchFamily="18" charset="0"/>
                <a:cs typeface="Times New Roman" panose="02020603050405020304" pitchFamily="18" charset="0"/>
              </a:rPr>
              <a:t>Sustainable Energy Policy Action Plan</a:t>
            </a:r>
            <a:endParaRPr lang="zh-TW" altLang="en-US" sz="2800" b="1" dirty="0">
              <a:latin typeface="Times New Roman" panose="02020603050405020304" pitchFamily="18" charset="0"/>
              <a:cs typeface="Times New Roman" panose="02020603050405020304" pitchFamily="18" charset="0"/>
            </a:endParaRPr>
          </a:p>
          <a:p>
            <a:pPr marL="0" indent="0">
              <a:buNone/>
              <a:defRPr/>
            </a:pPr>
            <a:r>
              <a:rPr lang="en-US" altLang="zh-TW" sz="2600" dirty="0">
                <a:latin typeface="Times New Roman" panose="02020603050405020304" pitchFamily="18" charset="0"/>
                <a:cs typeface="Times New Roman" panose="02020603050405020304" pitchFamily="18" charset="0"/>
              </a:rPr>
              <a:t>1.</a:t>
            </a:r>
            <a:r>
              <a:rPr lang="zh-TW" altLang="zh-TW" sz="2600" dirty="0">
                <a:latin typeface="Times New Roman" panose="02020603050405020304" pitchFamily="18" charset="0"/>
                <a:cs typeface="Times New Roman" panose="02020603050405020304" pitchFamily="18" charset="0"/>
              </a:rPr>
              <a:t>能源面：</a:t>
            </a:r>
            <a:r>
              <a:rPr lang="en-US" altLang="zh-TW" sz="2600" dirty="0">
                <a:latin typeface="Times New Roman" panose="02020603050405020304" pitchFamily="18" charset="0"/>
                <a:cs typeface="Times New Roman" panose="02020603050405020304" pitchFamily="18" charset="0"/>
              </a:rPr>
              <a:t>98</a:t>
            </a:r>
            <a:r>
              <a:rPr lang="zh-TW" altLang="zh-TW" sz="2600" dirty="0">
                <a:latin typeface="Times New Roman" panose="02020603050405020304" pitchFamily="18" charset="0"/>
                <a:cs typeface="Times New Roman" panose="02020603050405020304" pitchFamily="18" charset="0"/>
              </a:rPr>
              <a:t>年成為「再生能源條例啟動元年」，建立再生能源收購機制、確立市場價格及排除發展的障礙。</a:t>
            </a:r>
          </a:p>
          <a:p>
            <a:pPr marL="0" indent="0">
              <a:buNone/>
              <a:defRPr/>
            </a:pPr>
            <a:r>
              <a:rPr lang="en-US" altLang="zh-TW" sz="2600" dirty="0">
                <a:latin typeface="Times New Roman" panose="02020603050405020304" pitchFamily="18" charset="0"/>
                <a:cs typeface="Times New Roman" panose="02020603050405020304" pitchFamily="18" charset="0"/>
              </a:rPr>
              <a:t>2.</a:t>
            </a:r>
            <a:r>
              <a:rPr lang="zh-TW" altLang="zh-TW" sz="2600" dirty="0">
                <a:latin typeface="Times New Roman" panose="02020603050405020304" pitchFamily="18" charset="0"/>
                <a:cs typeface="Times New Roman" panose="02020603050405020304" pitchFamily="18" charset="0"/>
              </a:rPr>
              <a:t>社會面：發展「低碳社區」與「低碳城市」。</a:t>
            </a:r>
          </a:p>
          <a:p>
            <a:pPr marL="0" indent="0">
              <a:buNone/>
              <a:defRPr/>
            </a:pPr>
            <a:r>
              <a:rPr lang="en-US" altLang="zh-TW" sz="2600" dirty="0">
                <a:latin typeface="Times New Roman" panose="02020603050405020304" pitchFamily="18" charset="0"/>
                <a:cs typeface="Times New Roman" panose="02020603050405020304" pitchFamily="18" charset="0"/>
              </a:rPr>
              <a:t>3.</a:t>
            </a:r>
            <a:r>
              <a:rPr lang="zh-TW" altLang="zh-TW" sz="2600" dirty="0">
                <a:latin typeface="Times New Roman" panose="02020603050405020304" pitchFamily="18" charset="0"/>
                <a:cs typeface="Times New Roman" panose="02020603050405020304" pitchFamily="18" charset="0"/>
              </a:rPr>
              <a:t>產業面：全面推展「綠色能源產業」。</a:t>
            </a:r>
          </a:p>
          <a:p>
            <a:pPr marL="0" indent="0">
              <a:buNone/>
              <a:defRPr/>
            </a:pPr>
            <a:r>
              <a:rPr lang="en-US" altLang="zh-TW" sz="2600" dirty="0">
                <a:latin typeface="Times New Roman" panose="02020603050405020304" pitchFamily="18" charset="0"/>
                <a:cs typeface="Times New Roman" panose="02020603050405020304" pitchFamily="18" charset="0"/>
              </a:rPr>
              <a:t>4.</a:t>
            </a:r>
            <a:r>
              <a:rPr lang="zh-TW" altLang="zh-TW" sz="2600" dirty="0">
                <a:latin typeface="Times New Roman" panose="02020603050405020304" pitchFamily="18" charset="0"/>
                <a:cs typeface="Times New Roman" panose="02020603050405020304" pitchFamily="18" charset="0"/>
              </a:rPr>
              <a:t>住商面：營造城鄉綠建築新景觀。</a:t>
            </a:r>
            <a:endParaRPr lang="en-US" altLang="zh-TW" sz="2600" dirty="0">
              <a:latin typeface="Times New Roman" panose="02020603050405020304" pitchFamily="18" charset="0"/>
              <a:cs typeface="Times New Roman" panose="02020603050405020304" pitchFamily="18" charset="0"/>
            </a:endParaRPr>
          </a:p>
          <a:p>
            <a:pPr marL="0" indent="0">
              <a:buNone/>
              <a:defRPr/>
            </a:pPr>
            <a:r>
              <a:rPr lang="en-US" altLang="zh-TW" sz="2600" dirty="0">
                <a:latin typeface="Times New Roman" panose="02020603050405020304" pitchFamily="18" charset="0"/>
                <a:cs typeface="Times New Roman" panose="02020603050405020304" pitchFamily="18" charset="0"/>
              </a:rPr>
              <a:t>5.</a:t>
            </a:r>
            <a:r>
              <a:rPr lang="zh-TW" altLang="zh-TW" sz="2600" dirty="0">
                <a:latin typeface="Times New Roman" panose="02020603050405020304" pitchFamily="18" charset="0"/>
                <a:cs typeface="Times New Roman" panose="02020603050405020304" pitchFamily="18" charset="0"/>
              </a:rPr>
              <a:t>運輸面：建立「低碳導向」的交通環境。</a:t>
            </a:r>
            <a:endParaRPr lang="en-US" altLang="zh-TW" sz="2600" dirty="0">
              <a:latin typeface="Times New Roman" panose="02020603050405020304" pitchFamily="18" charset="0"/>
              <a:cs typeface="Times New Roman" panose="02020603050405020304" pitchFamily="18" charset="0"/>
            </a:endParaRPr>
          </a:p>
          <a:p>
            <a:pPr marL="0" indent="0">
              <a:buNone/>
              <a:defRPr/>
            </a:pPr>
            <a:r>
              <a:rPr lang="en-US" altLang="zh-TW" sz="2600" dirty="0">
                <a:latin typeface="Times New Roman" panose="02020603050405020304" pitchFamily="18" charset="0"/>
                <a:cs typeface="Times New Roman" panose="02020603050405020304" pitchFamily="18" charset="0"/>
              </a:rPr>
              <a:t>6.</a:t>
            </a:r>
            <a:r>
              <a:rPr lang="zh-TW" altLang="zh-TW" sz="2600" dirty="0">
                <a:latin typeface="Times New Roman" panose="02020603050405020304" pitchFamily="18" charset="0"/>
                <a:cs typeface="Times New Roman" panose="02020603050405020304" pitchFamily="18" charset="0"/>
              </a:rPr>
              <a:t>電力面：建設「智慧型電網及電表」。</a:t>
            </a:r>
          </a:p>
          <a:p>
            <a:pPr marL="0" indent="0">
              <a:buNone/>
              <a:defRPr/>
            </a:pPr>
            <a:r>
              <a:rPr lang="en-US" altLang="zh-TW" sz="2600" dirty="0">
                <a:latin typeface="Times New Roman" panose="02020603050405020304" pitchFamily="18" charset="0"/>
                <a:cs typeface="Times New Roman" panose="02020603050405020304" pitchFamily="18" charset="0"/>
              </a:rPr>
              <a:t>7.</a:t>
            </a:r>
            <a:r>
              <a:rPr lang="zh-TW" altLang="zh-TW" sz="2600" dirty="0">
                <a:latin typeface="Times New Roman" panose="02020603050405020304" pitchFamily="18" charset="0"/>
                <a:cs typeface="Times New Roman" panose="02020603050405020304" pitchFamily="18" charset="0"/>
              </a:rPr>
              <a:t>科技面：推動「能源國家型科技計畫」，慎選國家能源科技重點研發領域，培養能源科技的高級人才，除導入國際間已經開發成熟之能源技術外，並發展前瞻能源技術。</a:t>
            </a:r>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392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251521" y="305160"/>
            <a:ext cx="8712967" cy="595536"/>
          </a:xfrm>
        </p:spPr>
        <p:txBody>
          <a:bodyPr>
            <a:normAutofit fontScale="90000"/>
          </a:bodyPr>
          <a:lstStyle/>
          <a:p>
            <a:r>
              <a:rPr lang="zh-TW" altLang="en-US" sz="2800" dirty="0">
                <a:solidFill>
                  <a:schemeClr val="tx2"/>
                </a:solidFill>
                <a:latin typeface="Times New Roman" panose="02020603050405020304" pitchFamily="18" charset="0"/>
                <a:cs typeface="Times New Roman" panose="02020603050405020304" pitchFamily="18" charset="0"/>
              </a:rPr>
              <a:t>能源法案及永續發展</a:t>
            </a:r>
            <a:r>
              <a:rPr lang="en-US" altLang="zh-TW" sz="2800" dirty="0">
                <a:solidFill>
                  <a:schemeClr val="tx2"/>
                </a:solidFill>
                <a:latin typeface="Times New Roman" panose="02020603050405020304" pitchFamily="18" charset="0"/>
                <a:cs typeface="Times New Roman" panose="02020603050405020304" pitchFamily="18" charset="0"/>
              </a:rPr>
              <a:t>Energy bills and sustainable development</a:t>
            </a:r>
            <a:endParaRPr lang="zh-TW" altLang="en-US" sz="2800" dirty="0">
              <a:solidFill>
                <a:schemeClr val="tx2"/>
              </a:solidFill>
            </a:endParaRPr>
          </a:p>
        </p:txBody>
      </p:sp>
      <p:sp>
        <p:nvSpPr>
          <p:cNvPr id="3" name="內容版面配置區 2"/>
          <p:cNvSpPr>
            <a:spLocks noGrp="1"/>
          </p:cNvSpPr>
          <p:nvPr>
            <p:ph idx="1"/>
          </p:nvPr>
        </p:nvSpPr>
        <p:spPr>
          <a:xfrm>
            <a:off x="179512" y="712167"/>
            <a:ext cx="8712967" cy="5237783"/>
          </a:xfrm>
        </p:spPr>
        <p:txBody>
          <a:bodyPr>
            <a:normAutofit fontScale="77500" lnSpcReduction="20000"/>
          </a:bodyPr>
          <a:lstStyle/>
          <a:p>
            <a:pPr marL="34290" indent="0" algn="ctr">
              <a:buNone/>
              <a:defRPr/>
            </a:pPr>
            <a:r>
              <a:rPr lang="zh-TW" altLang="zh-TW" sz="2800" b="1" dirty="0">
                <a:latin typeface="Times New Roman" panose="02020603050405020304" pitchFamily="18" charset="0"/>
                <a:cs typeface="Times New Roman" panose="02020603050405020304" pitchFamily="18" charset="0"/>
              </a:rPr>
              <a:t>永續能源政策行動方案</a:t>
            </a:r>
            <a:endParaRPr lang="en-US" altLang="zh-TW" sz="2800" b="1" dirty="0">
              <a:latin typeface="Times New Roman" panose="02020603050405020304" pitchFamily="18" charset="0"/>
              <a:cs typeface="Times New Roman" panose="02020603050405020304" pitchFamily="18" charset="0"/>
            </a:endParaRPr>
          </a:p>
          <a:p>
            <a:pPr marL="34290" indent="0" algn="ctr">
              <a:buNone/>
              <a:defRPr/>
            </a:pPr>
            <a:r>
              <a:rPr lang="en-US" altLang="zh-TW" sz="2800" b="1" dirty="0">
                <a:latin typeface="Times New Roman" panose="02020603050405020304" pitchFamily="18" charset="0"/>
                <a:cs typeface="Times New Roman" panose="02020603050405020304" pitchFamily="18" charset="0"/>
              </a:rPr>
              <a:t>Sustainable Energy Policy Action Plan</a:t>
            </a:r>
            <a:endParaRPr lang="zh-TW" altLang="en-US" sz="2800" b="1" dirty="0">
              <a:latin typeface="Times New Roman" panose="02020603050405020304" pitchFamily="18" charset="0"/>
              <a:cs typeface="Times New Roman" panose="02020603050405020304" pitchFamily="18" charset="0"/>
            </a:endParaRPr>
          </a:p>
          <a:p>
            <a:pPr marL="0" indent="0">
              <a:buNone/>
              <a:defRPr/>
            </a:pPr>
            <a:r>
              <a:rPr lang="en-US" altLang="zh-TW" sz="2600" dirty="0">
                <a:latin typeface="Times New Roman" panose="02020603050405020304" pitchFamily="18" charset="0"/>
                <a:cs typeface="Times New Roman" panose="02020603050405020304" pitchFamily="18" charset="0"/>
              </a:rPr>
              <a:t>1. Energy: 1998 became the "first year of the launch of the Renewable Energy Ordinance", establishing a renewable energy acquisition mechanism, establishing market prices and removing obstacles to development.</a:t>
            </a:r>
          </a:p>
          <a:p>
            <a:pPr marL="0" indent="0">
              <a:buNone/>
              <a:defRPr/>
            </a:pPr>
            <a:r>
              <a:rPr lang="en-US" altLang="zh-TW" sz="2600" dirty="0">
                <a:latin typeface="Times New Roman" panose="02020603050405020304" pitchFamily="18" charset="0"/>
                <a:cs typeface="Times New Roman" panose="02020603050405020304" pitchFamily="18" charset="0"/>
              </a:rPr>
              <a:t>2. Social aspect: Develop "low-carbon communities" and "low-carbon cities".</a:t>
            </a:r>
          </a:p>
          <a:p>
            <a:pPr marL="0" indent="0">
              <a:buNone/>
              <a:defRPr/>
            </a:pPr>
            <a:r>
              <a:rPr lang="en-US" altLang="zh-TW" sz="2600" dirty="0">
                <a:latin typeface="Times New Roman" panose="02020603050405020304" pitchFamily="18" charset="0"/>
                <a:cs typeface="Times New Roman" panose="02020603050405020304" pitchFamily="18" charset="0"/>
              </a:rPr>
              <a:t>3. Industrial aspect: Comprehensively promote the "green energy industry".</a:t>
            </a:r>
          </a:p>
          <a:p>
            <a:pPr marL="0" indent="0">
              <a:buNone/>
              <a:defRPr/>
            </a:pPr>
            <a:r>
              <a:rPr lang="en-US" altLang="zh-TW" sz="2600" dirty="0">
                <a:latin typeface="Times New Roman" panose="02020603050405020304" pitchFamily="18" charset="0"/>
                <a:cs typeface="Times New Roman" panose="02020603050405020304" pitchFamily="18" charset="0"/>
              </a:rPr>
              <a:t>4. Residential and commercial areas: Create a new landscape of urban and rural green buildings.</a:t>
            </a:r>
          </a:p>
          <a:p>
            <a:pPr marL="0" indent="0">
              <a:buNone/>
              <a:defRPr/>
            </a:pPr>
            <a:r>
              <a:rPr lang="en-US" altLang="zh-TW" sz="2600" dirty="0">
                <a:latin typeface="Times New Roman" panose="02020603050405020304" pitchFamily="18" charset="0"/>
                <a:cs typeface="Times New Roman" panose="02020603050405020304" pitchFamily="18" charset="0"/>
              </a:rPr>
              <a:t>5. Transportation: Establish a "low-carbon-oriented" transportation environment.</a:t>
            </a:r>
          </a:p>
          <a:p>
            <a:pPr marL="0" indent="0">
              <a:buNone/>
              <a:defRPr/>
            </a:pPr>
            <a:r>
              <a:rPr lang="en-US" altLang="zh-TW" sz="2600" dirty="0">
                <a:latin typeface="Times New Roman" panose="02020603050405020304" pitchFamily="18" charset="0"/>
                <a:cs typeface="Times New Roman" panose="02020603050405020304" pitchFamily="18" charset="0"/>
              </a:rPr>
              <a:t>6. Electricity: Build "smart power grids and meters."</a:t>
            </a:r>
          </a:p>
          <a:p>
            <a:pPr marL="0" indent="0">
              <a:buNone/>
              <a:defRPr/>
            </a:pPr>
            <a:r>
              <a:rPr lang="en-US" altLang="zh-TW" sz="2600" dirty="0">
                <a:latin typeface="Times New Roman" panose="02020603050405020304" pitchFamily="18" charset="0"/>
                <a:cs typeface="Times New Roman" panose="02020603050405020304" pitchFamily="18" charset="0"/>
              </a:rPr>
              <a:t>7. Science and technology: Promote the "National Energy Science and Technology Plan", carefully select key national energy science and technology research and development areas, cultivate high-level talents in energy science and technology, in addition to introducing mature energy technologies that have been developed internationally, and develop forward-looking energy technologies.</a:t>
            </a:r>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726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normAutofit fontScale="90000"/>
          </a:bodyPr>
          <a:lstStyle/>
          <a:p>
            <a:r>
              <a:rPr lang="zh-TW" altLang="en-US" sz="2800" dirty="0">
                <a:solidFill>
                  <a:schemeClr val="tx2"/>
                </a:solidFill>
                <a:latin typeface="Times New Roman" panose="02020603050405020304" pitchFamily="18" charset="0"/>
                <a:cs typeface="Times New Roman" panose="02020603050405020304" pitchFamily="18" charset="0"/>
              </a:rPr>
              <a:t>能源法案及永續發展</a:t>
            </a:r>
            <a:r>
              <a:rPr lang="en-US" altLang="zh-TW" sz="2800" dirty="0">
                <a:solidFill>
                  <a:schemeClr val="tx2"/>
                </a:solidFill>
                <a:latin typeface="Times New Roman" panose="02020603050405020304" pitchFamily="18" charset="0"/>
                <a:cs typeface="Times New Roman" panose="02020603050405020304" pitchFamily="18" charset="0"/>
              </a:rPr>
              <a:t>Energy bills and sustainable development</a:t>
            </a:r>
            <a:endParaRPr lang="zh-TW" altLang="en-US" sz="2800" dirty="0"/>
          </a:p>
        </p:txBody>
      </p:sp>
      <p:sp>
        <p:nvSpPr>
          <p:cNvPr id="3" name="內容版面配置區 2"/>
          <p:cNvSpPr>
            <a:spLocks noGrp="1"/>
          </p:cNvSpPr>
          <p:nvPr>
            <p:ph idx="1"/>
          </p:nvPr>
        </p:nvSpPr>
        <p:spPr>
          <a:xfrm>
            <a:off x="179512" y="980728"/>
            <a:ext cx="8784976" cy="4969222"/>
          </a:xfrm>
        </p:spPr>
        <p:txBody>
          <a:bodyPr>
            <a:normAutofit fontScale="62500" lnSpcReduction="20000"/>
          </a:bodyPr>
          <a:lstStyle/>
          <a:p>
            <a:r>
              <a:rPr kumimoji="0" lang="zh-TW" altLang="en-US" sz="2800" b="1" dirty="0">
                <a:latin typeface="Times New Roman" panose="02020603050405020304" pitchFamily="18" charset="0"/>
                <a:cs typeface="Times New Roman" panose="02020603050405020304" pitchFamily="18" charset="0"/>
              </a:rPr>
              <a:t>「</a:t>
            </a:r>
            <a:r>
              <a:rPr lang="zh-TW" altLang="en-US" dirty="0">
                <a:solidFill>
                  <a:schemeClr val="accent3"/>
                </a:solidFill>
              </a:rPr>
              <a:t>能源管理法</a:t>
            </a:r>
            <a:r>
              <a:rPr kumimoji="0" lang="zh-TW" altLang="en-US" sz="2800" b="1" dirty="0">
                <a:latin typeface="Times New Roman" panose="02020603050405020304" pitchFamily="18" charset="0"/>
                <a:cs typeface="Times New Roman" panose="02020603050405020304" pitchFamily="18" charset="0"/>
              </a:rPr>
              <a:t>」</a:t>
            </a:r>
            <a:r>
              <a:rPr kumimoji="0" lang="zh-TW" altLang="en-US" sz="2800" dirty="0">
                <a:latin typeface="Times New Roman" panose="02020603050405020304" pitchFamily="18" charset="0"/>
                <a:cs typeface="Times New Roman" panose="02020603050405020304" pitchFamily="18" charset="0"/>
              </a:rPr>
              <a:t>自民國</a:t>
            </a:r>
            <a:r>
              <a:rPr kumimoji="0" lang="en-US" altLang="zh-TW" sz="2800" dirty="0">
                <a:latin typeface="Times New Roman" panose="02020603050405020304" pitchFamily="18" charset="0"/>
                <a:cs typeface="Times New Roman" panose="02020603050405020304" pitchFamily="18" charset="0"/>
              </a:rPr>
              <a:t>69</a:t>
            </a:r>
            <a:r>
              <a:rPr kumimoji="0" lang="zh-TW" altLang="en-US" sz="2800" dirty="0">
                <a:latin typeface="Times New Roman" panose="02020603050405020304" pitchFamily="18" charset="0"/>
                <a:cs typeface="Times New Roman" panose="02020603050405020304" pitchFamily="18" charset="0"/>
              </a:rPr>
              <a:t>年</a:t>
            </a:r>
            <a:r>
              <a:rPr kumimoji="0" lang="en-US" altLang="zh-TW" sz="2800" dirty="0">
                <a:latin typeface="Times New Roman" panose="02020603050405020304" pitchFamily="18" charset="0"/>
                <a:cs typeface="Times New Roman" panose="02020603050405020304" pitchFamily="18" charset="0"/>
              </a:rPr>
              <a:t>8</a:t>
            </a:r>
            <a:r>
              <a:rPr kumimoji="0" lang="zh-TW" altLang="en-US" sz="2800" dirty="0">
                <a:latin typeface="Times New Roman" panose="02020603050405020304" pitchFamily="18" charset="0"/>
                <a:cs typeface="Times New Roman" panose="02020603050405020304" pitchFamily="18" charset="0"/>
              </a:rPr>
              <a:t>月</a:t>
            </a:r>
            <a:r>
              <a:rPr kumimoji="0" lang="en-US" altLang="zh-TW" sz="2800" dirty="0">
                <a:latin typeface="Times New Roman" panose="02020603050405020304" pitchFamily="18" charset="0"/>
                <a:cs typeface="Times New Roman" panose="02020603050405020304" pitchFamily="18" charset="0"/>
              </a:rPr>
              <a:t>8</a:t>
            </a:r>
            <a:r>
              <a:rPr kumimoji="0" lang="zh-TW" altLang="en-US" sz="2800" dirty="0">
                <a:latin typeface="Times New Roman" panose="02020603050405020304" pitchFamily="18" charset="0"/>
                <a:cs typeface="Times New Roman" panose="02020603050405020304" pitchFamily="18" charset="0"/>
              </a:rPr>
              <a:t>日首次公布以來，已歷經</a:t>
            </a:r>
            <a:r>
              <a:rPr kumimoji="0" lang="en-US" altLang="zh-TW" sz="2800" dirty="0">
                <a:latin typeface="Times New Roman" panose="02020603050405020304" pitchFamily="18" charset="0"/>
                <a:cs typeface="Times New Roman" panose="02020603050405020304" pitchFamily="18" charset="0"/>
              </a:rPr>
              <a:t>81</a:t>
            </a:r>
            <a:r>
              <a:rPr kumimoji="0" lang="zh-TW" altLang="en-US" sz="2800" dirty="0">
                <a:latin typeface="Times New Roman" panose="02020603050405020304" pitchFamily="18" charset="0"/>
                <a:cs typeface="Times New Roman" panose="02020603050405020304" pitchFamily="18" charset="0"/>
              </a:rPr>
              <a:t>年、</a:t>
            </a:r>
            <a:r>
              <a:rPr kumimoji="0" lang="en-US" altLang="zh-TW" sz="2800" dirty="0">
                <a:latin typeface="Times New Roman" panose="02020603050405020304" pitchFamily="18" charset="0"/>
                <a:cs typeface="Times New Roman" panose="02020603050405020304" pitchFamily="18" charset="0"/>
              </a:rPr>
              <a:t>89</a:t>
            </a:r>
            <a:r>
              <a:rPr kumimoji="0" lang="zh-TW" altLang="en-US" sz="2800" dirty="0">
                <a:latin typeface="Times New Roman" panose="02020603050405020304" pitchFamily="18" charset="0"/>
                <a:cs typeface="Times New Roman" panose="02020603050405020304" pitchFamily="18" charset="0"/>
              </a:rPr>
              <a:t>年、</a:t>
            </a:r>
            <a:r>
              <a:rPr kumimoji="0" lang="en-US" altLang="zh-TW" sz="2800" dirty="0">
                <a:latin typeface="Times New Roman" panose="02020603050405020304" pitchFamily="18" charset="0"/>
                <a:cs typeface="Times New Roman" panose="02020603050405020304" pitchFamily="18" charset="0"/>
              </a:rPr>
              <a:t>91</a:t>
            </a:r>
            <a:r>
              <a:rPr kumimoji="0" lang="zh-TW" altLang="en-US" sz="2800" dirty="0">
                <a:latin typeface="Times New Roman" panose="02020603050405020304" pitchFamily="18" charset="0"/>
                <a:cs typeface="Times New Roman" panose="02020603050405020304" pitchFamily="18" charset="0"/>
              </a:rPr>
              <a:t>年及</a:t>
            </a:r>
            <a:r>
              <a:rPr kumimoji="0" lang="en-US" altLang="zh-TW" sz="2800" dirty="0">
                <a:latin typeface="Times New Roman" panose="02020603050405020304" pitchFamily="18" charset="0"/>
                <a:cs typeface="Times New Roman" panose="02020603050405020304" pitchFamily="18" charset="0"/>
              </a:rPr>
              <a:t>98</a:t>
            </a:r>
            <a:r>
              <a:rPr kumimoji="0" lang="zh-TW" altLang="en-US" sz="2800" dirty="0">
                <a:latin typeface="Times New Roman" panose="02020603050405020304" pitchFamily="18" charset="0"/>
                <a:cs typeface="Times New Roman" panose="02020603050405020304" pitchFamily="18" charset="0"/>
              </a:rPr>
              <a:t>年四次修正。目前內容共有五章，具三十條文，分成</a:t>
            </a:r>
            <a:endParaRPr kumimoji="0" lang="en-US" altLang="zh-TW" sz="2800" dirty="0">
              <a:latin typeface="Times New Roman" panose="02020603050405020304" pitchFamily="18" charset="0"/>
              <a:cs typeface="Times New Roman" panose="02020603050405020304" pitchFamily="18" charset="0"/>
            </a:endParaRPr>
          </a:p>
          <a:p>
            <a:r>
              <a:rPr kumimoji="0" lang="zh-TW" altLang="en-US" sz="2800" dirty="0">
                <a:latin typeface="Times New Roman" panose="02020603050405020304" pitchFamily="18" charset="0"/>
                <a:cs typeface="Times New Roman" panose="02020603050405020304" pitchFamily="18" charset="0"/>
              </a:rPr>
              <a:t>第一章  總則</a:t>
            </a:r>
            <a:endParaRPr kumimoji="0" lang="en-US" altLang="zh-TW" sz="2800" dirty="0">
              <a:latin typeface="Times New Roman" panose="02020603050405020304" pitchFamily="18" charset="0"/>
              <a:cs typeface="Times New Roman" panose="02020603050405020304" pitchFamily="18" charset="0"/>
            </a:endParaRPr>
          </a:p>
          <a:p>
            <a:r>
              <a:rPr kumimoji="0" lang="zh-TW" altLang="en-US" sz="2800" dirty="0">
                <a:latin typeface="Times New Roman" panose="02020603050405020304" pitchFamily="18" charset="0"/>
                <a:cs typeface="Times New Roman" panose="02020603050405020304" pitchFamily="18" charset="0"/>
              </a:rPr>
              <a:t>第二章  能源供應</a:t>
            </a:r>
            <a:endParaRPr kumimoji="0" lang="en-US" altLang="zh-TW" sz="2800" dirty="0">
              <a:latin typeface="Times New Roman" panose="02020603050405020304" pitchFamily="18" charset="0"/>
              <a:cs typeface="Times New Roman" panose="02020603050405020304" pitchFamily="18" charset="0"/>
            </a:endParaRPr>
          </a:p>
          <a:p>
            <a:r>
              <a:rPr kumimoji="0" lang="zh-TW" altLang="en-US" sz="2800" dirty="0">
                <a:latin typeface="Times New Roman" panose="02020603050405020304" pitchFamily="18" charset="0"/>
                <a:cs typeface="Times New Roman" panose="02020603050405020304" pitchFamily="18" charset="0"/>
              </a:rPr>
              <a:t>第三章  能源使用與查核</a:t>
            </a:r>
            <a:endParaRPr kumimoji="0" lang="en-US" altLang="zh-TW" sz="2800" dirty="0">
              <a:latin typeface="Times New Roman" panose="02020603050405020304" pitchFamily="18" charset="0"/>
              <a:cs typeface="Times New Roman" panose="02020603050405020304" pitchFamily="18" charset="0"/>
            </a:endParaRPr>
          </a:p>
          <a:p>
            <a:r>
              <a:rPr kumimoji="0" lang="zh-TW" altLang="en-US" sz="2800" dirty="0">
                <a:latin typeface="Times New Roman" panose="02020603050405020304" pitchFamily="18" charset="0"/>
                <a:cs typeface="Times New Roman" panose="02020603050405020304" pitchFamily="18" charset="0"/>
              </a:rPr>
              <a:t>第四章  罰則</a:t>
            </a:r>
            <a:endParaRPr kumimoji="0" lang="en-US" altLang="zh-TW" sz="2800" dirty="0">
              <a:latin typeface="Times New Roman" panose="02020603050405020304" pitchFamily="18" charset="0"/>
              <a:cs typeface="Times New Roman" panose="02020603050405020304" pitchFamily="18" charset="0"/>
            </a:endParaRPr>
          </a:p>
          <a:p>
            <a:r>
              <a:rPr kumimoji="0" lang="zh-TW" altLang="en-US" sz="2800" dirty="0">
                <a:latin typeface="Times New Roman" panose="02020603050405020304" pitchFamily="18" charset="0"/>
                <a:cs typeface="Times New Roman" panose="02020603050405020304" pitchFamily="18" charset="0"/>
              </a:rPr>
              <a:t>第五章  附則。  </a:t>
            </a:r>
            <a:endParaRPr kumimoji="0" lang="en-US" altLang="zh-TW" sz="2800" dirty="0">
              <a:latin typeface="Times New Roman" panose="02020603050405020304" pitchFamily="18" charset="0"/>
              <a:cs typeface="Times New Roman" panose="02020603050405020304" pitchFamily="18" charset="0"/>
            </a:endParaRPr>
          </a:p>
          <a:p>
            <a:r>
              <a:rPr kumimoji="0" lang="en-US" altLang="zh-TW" sz="2800" dirty="0">
                <a:latin typeface="Times New Roman" panose="02020603050405020304" pitchFamily="18" charset="0"/>
                <a:cs typeface="Times New Roman" panose="02020603050405020304" pitchFamily="18" charset="0"/>
              </a:rPr>
              <a:t>Since the "Energy Management Law" was first promulgated on August 8, 1969, it has been revised four times in 1981, 1989, 1991 and 1998. There are currently five chapters with thirty articles, divided into</a:t>
            </a:r>
          </a:p>
          <a:p>
            <a:r>
              <a:rPr kumimoji="0" lang="en-US" altLang="zh-TW" sz="2800" dirty="0">
                <a:latin typeface="Times New Roman" panose="02020603050405020304" pitchFamily="18" charset="0"/>
                <a:cs typeface="Times New Roman" panose="02020603050405020304" pitchFamily="18" charset="0"/>
              </a:rPr>
              <a:t>Chapter 1 General Provisions</a:t>
            </a:r>
          </a:p>
          <a:p>
            <a:r>
              <a:rPr kumimoji="0" lang="en-US" altLang="zh-TW" sz="2800" dirty="0">
                <a:latin typeface="Times New Roman" panose="02020603050405020304" pitchFamily="18" charset="0"/>
                <a:cs typeface="Times New Roman" panose="02020603050405020304" pitchFamily="18" charset="0"/>
              </a:rPr>
              <a:t>Chapter 2 Energy Supply</a:t>
            </a:r>
          </a:p>
          <a:p>
            <a:r>
              <a:rPr kumimoji="0" lang="en-US" altLang="zh-TW" sz="2800" dirty="0">
                <a:latin typeface="Times New Roman" panose="02020603050405020304" pitchFamily="18" charset="0"/>
                <a:cs typeface="Times New Roman" panose="02020603050405020304" pitchFamily="18" charset="0"/>
              </a:rPr>
              <a:t>Chapter 3 Energy Usage and Verification</a:t>
            </a:r>
          </a:p>
          <a:p>
            <a:r>
              <a:rPr kumimoji="0" lang="en-US" altLang="zh-TW" sz="2800" dirty="0">
                <a:latin typeface="Times New Roman" panose="02020603050405020304" pitchFamily="18" charset="0"/>
                <a:cs typeface="Times New Roman" panose="02020603050405020304" pitchFamily="18" charset="0"/>
              </a:rPr>
              <a:t>Chapter 4 Penalties</a:t>
            </a:r>
          </a:p>
          <a:p>
            <a:r>
              <a:rPr kumimoji="0" lang="en-US" altLang="zh-TW" sz="2800" dirty="0">
                <a:latin typeface="Times New Roman" panose="02020603050405020304" pitchFamily="18" charset="0"/>
                <a:cs typeface="Times New Roman" panose="02020603050405020304" pitchFamily="18" charset="0"/>
              </a:rPr>
              <a:t>Chapter 5 Supplementary Provisions.</a:t>
            </a:r>
            <a:endParaRPr kumimoji="0" lang="zh-TW" altLang="en-US" sz="2800" dirty="0">
              <a:latin typeface="Times New Roman" panose="02020603050405020304" pitchFamily="18" charset="0"/>
              <a:cs typeface="Times New Roman" panose="02020603050405020304" pitchFamily="18" charset="0"/>
            </a:endParaRPr>
          </a:p>
          <a:p>
            <a:pPr algn="ctr">
              <a:defRPr/>
            </a:pPr>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00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normAutofit fontScale="90000"/>
          </a:bodyPr>
          <a:lstStyle/>
          <a:p>
            <a:r>
              <a:rPr lang="zh-TW" altLang="en-US" sz="2800" dirty="0">
                <a:solidFill>
                  <a:schemeClr val="tx2"/>
                </a:solidFill>
                <a:latin typeface="Times New Roman" panose="02020603050405020304" pitchFamily="18" charset="0"/>
                <a:cs typeface="Times New Roman" panose="02020603050405020304" pitchFamily="18" charset="0"/>
              </a:rPr>
              <a:t>能源法案及永續發展</a:t>
            </a:r>
            <a:r>
              <a:rPr lang="en-US" altLang="zh-TW" sz="2800" dirty="0">
                <a:solidFill>
                  <a:schemeClr val="tx2"/>
                </a:solidFill>
                <a:latin typeface="Times New Roman" panose="02020603050405020304" pitchFamily="18" charset="0"/>
                <a:cs typeface="Times New Roman" panose="02020603050405020304" pitchFamily="18" charset="0"/>
              </a:rPr>
              <a:t>Energy bills and sustainable development</a:t>
            </a:r>
            <a:endParaRPr lang="zh-TW" altLang="en-US" sz="2800" dirty="0"/>
          </a:p>
        </p:txBody>
      </p:sp>
      <p:sp>
        <p:nvSpPr>
          <p:cNvPr id="3" name="內容版面配置區 2"/>
          <p:cNvSpPr>
            <a:spLocks noGrp="1"/>
          </p:cNvSpPr>
          <p:nvPr>
            <p:ph idx="1"/>
          </p:nvPr>
        </p:nvSpPr>
        <p:spPr>
          <a:xfrm>
            <a:off x="468313" y="980728"/>
            <a:ext cx="8229600" cy="4969222"/>
          </a:xfrm>
        </p:spPr>
        <p:txBody>
          <a:bodyPr/>
          <a:lstStyle/>
          <a:p>
            <a:r>
              <a:rPr lang="zh-TW" altLang="en-US" sz="2800" b="1" dirty="0">
                <a:latin typeface="Times New Roman" panose="02020603050405020304" pitchFamily="18" charset="0"/>
                <a:cs typeface="Times New Roman" panose="02020603050405020304" pitchFamily="18" charset="0"/>
              </a:rPr>
              <a:t>「</a:t>
            </a:r>
            <a:r>
              <a:rPr lang="zh-TW" altLang="en-US" dirty="0">
                <a:solidFill>
                  <a:schemeClr val="accent3"/>
                </a:solidFill>
              </a:rPr>
              <a:t>再生能源發展條例</a:t>
            </a:r>
            <a:r>
              <a:rPr lang="zh-TW" altLang="en-US" sz="2800" b="1" dirty="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的制定，除為台灣再生能源奠立了長遠發展的根基，</a:t>
            </a:r>
            <a:r>
              <a:rPr lang="zh-TW" altLang="en-US" sz="2600" dirty="0">
                <a:latin typeface="Times New Roman" panose="02020603050405020304" pitchFamily="18" charset="0"/>
                <a:cs typeface="Times New Roman" panose="02020603050405020304" pitchFamily="18" charset="0"/>
              </a:rPr>
              <a:t>在能源面上，亦期望達成提高自產能源、促進能源多元化目的，在環境面上，對節能減碳及溫室氣體減量也極為重要，另外亦可帶動新興再生能源產業發展。</a:t>
            </a:r>
          </a:p>
          <a:p>
            <a:r>
              <a:rPr lang="zh-TW" altLang="en-US" sz="2600" dirty="0">
                <a:latin typeface="Times New Roman" panose="02020603050405020304" pitchFamily="18" charset="0"/>
                <a:cs typeface="Times New Roman" panose="02020603050405020304" pitchFamily="18" charset="0"/>
              </a:rPr>
              <a:t>「再生能源發展條例」主要規範包括擘劃未來</a:t>
            </a:r>
            <a:r>
              <a:rPr lang="en-US" altLang="zh-TW" sz="2600" dirty="0">
                <a:latin typeface="Times New Roman" panose="02020603050405020304" pitchFamily="18" charset="0"/>
                <a:cs typeface="Times New Roman" panose="02020603050405020304" pitchFamily="18" charset="0"/>
              </a:rPr>
              <a:t>20</a:t>
            </a:r>
            <a:r>
              <a:rPr lang="zh-TW" altLang="en-US" sz="2600" dirty="0">
                <a:latin typeface="Times New Roman" panose="02020603050405020304" pitchFamily="18" charset="0"/>
                <a:cs typeface="Times New Roman" panose="02020603050405020304" pitchFamily="18" charset="0"/>
              </a:rPr>
              <a:t>年內，</a:t>
            </a:r>
            <a:r>
              <a:rPr lang="zh-TW" altLang="en-US" sz="2400" dirty="0">
                <a:latin typeface="Times New Roman" panose="02020603050405020304" pitchFamily="18" charset="0"/>
                <a:cs typeface="Times New Roman" panose="02020603050405020304" pitchFamily="18" charset="0"/>
              </a:rPr>
              <a:t>台灣</a:t>
            </a:r>
            <a:r>
              <a:rPr lang="zh-TW" altLang="en-US" sz="2600" dirty="0">
                <a:latin typeface="Times New Roman" panose="02020603050405020304" pitchFamily="18" charset="0"/>
                <a:cs typeface="Times New Roman" panose="02020603050405020304" pitchFamily="18" charset="0"/>
              </a:rPr>
              <a:t>再生能源發電裝置容量將新增</a:t>
            </a:r>
            <a:r>
              <a:rPr lang="en-US" altLang="zh-TW" sz="2600" dirty="0">
                <a:latin typeface="Times New Roman" panose="02020603050405020304" pitchFamily="18" charset="0"/>
                <a:cs typeface="Times New Roman" panose="02020603050405020304" pitchFamily="18" charset="0"/>
              </a:rPr>
              <a:t>650</a:t>
            </a:r>
            <a:r>
              <a:rPr lang="zh-TW" altLang="en-US" sz="2600" dirty="0">
                <a:latin typeface="Times New Roman" panose="02020603050405020304" pitchFamily="18" charset="0"/>
                <a:cs typeface="Times New Roman" panose="02020603050405020304" pitchFamily="18" charset="0"/>
              </a:rPr>
              <a:t>萬瓩至</a:t>
            </a:r>
            <a:r>
              <a:rPr lang="en-US" altLang="zh-TW" sz="2600" dirty="0">
                <a:latin typeface="Times New Roman" panose="02020603050405020304" pitchFamily="18" charset="0"/>
                <a:cs typeface="Times New Roman" panose="02020603050405020304" pitchFamily="18" charset="0"/>
              </a:rPr>
              <a:t>1,000</a:t>
            </a:r>
            <a:r>
              <a:rPr lang="zh-TW" altLang="en-US" sz="2600" dirty="0">
                <a:latin typeface="Times New Roman" panose="02020603050405020304" pitchFamily="18" charset="0"/>
                <a:cs typeface="Times New Roman" panose="02020603050405020304" pitchFamily="18" charset="0"/>
              </a:rPr>
              <a:t>萬瓩，以大幅提升</a:t>
            </a:r>
            <a:r>
              <a:rPr lang="zh-TW" altLang="en-US" sz="2400" dirty="0">
                <a:latin typeface="Times New Roman" panose="02020603050405020304" pitchFamily="18" charset="0"/>
                <a:cs typeface="Times New Roman" panose="02020603050405020304" pitchFamily="18" charset="0"/>
              </a:rPr>
              <a:t>台灣</a:t>
            </a:r>
            <a:r>
              <a:rPr lang="zh-TW" altLang="en-US" sz="2600" dirty="0">
                <a:latin typeface="Times New Roman" panose="02020603050405020304" pitchFamily="18" charset="0"/>
                <a:cs typeface="Times New Roman" panose="02020603050405020304" pitchFamily="18" charset="0"/>
              </a:rPr>
              <a:t>再生能源使用；運用再生能源電能收購機制、獎勵示範及法令鬆綁等方式加強民眾設置再生能源的誘因，另外屬於再生能源熱利用的部分，亦將訂定推廣目標，以提高台灣自產能源比例，充分運用台灣再生能源開發潛力。</a:t>
            </a:r>
          </a:p>
        </p:txBody>
      </p:sp>
    </p:spTree>
    <p:extLst>
      <p:ext uri="{BB962C8B-B14F-4D97-AF65-F5344CB8AC3E}">
        <p14:creationId xmlns:p14="http://schemas.microsoft.com/office/powerpoint/2010/main" val="330828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normAutofit fontScale="90000"/>
          </a:bodyPr>
          <a:lstStyle/>
          <a:p>
            <a:r>
              <a:rPr lang="zh-TW" altLang="en-US" sz="2800" dirty="0">
                <a:solidFill>
                  <a:schemeClr val="tx2"/>
                </a:solidFill>
                <a:latin typeface="Times New Roman" panose="02020603050405020304" pitchFamily="18" charset="0"/>
                <a:cs typeface="Times New Roman" panose="02020603050405020304" pitchFamily="18" charset="0"/>
              </a:rPr>
              <a:t>能源法案及永續發展</a:t>
            </a:r>
            <a:r>
              <a:rPr lang="en-US" altLang="zh-TW" sz="2800" dirty="0">
                <a:solidFill>
                  <a:schemeClr val="tx2"/>
                </a:solidFill>
                <a:latin typeface="Times New Roman" panose="02020603050405020304" pitchFamily="18" charset="0"/>
                <a:cs typeface="Times New Roman" panose="02020603050405020304" pitchFamily="18" charset="0"/>
              </a:rPr>
              <a:t>Energy bills and sustainable development</a:t>
            </a:r>
            <a:endParaRPr lang="zh-TW" altLang="en-US" sz="2800" dirty="0"/>
          </a:p>
        </p:txBody>
      </p:sp>
      <p:sp>
        <p:nvSpPr>
          <p:cNvPr id="3" name="內容版面配置區 2"/>
          <p:cNvSpPr>
            <a:spLocks noGrp="1"/>
          </p:cNvSpPr>
          <p:nvPr>
            <p:ph idx="1"/>
          </p:nvPr>
        </p:nvSpPr>
        <p:spPr>
          <a:xfrm>
            <a:off x="468313" y="980728"/>
            <a:ext cx="8229600" cy="4969222"/>
          </a:xfrm>
        </p:spPr>
        <p:txBody>
          <a:bodyPr>
            <a:normAutofit fontScale="85000" lnSpcReduction="20000"/>
          </a:bodyPr>
          <a:lstStyle/>
          <a:p>
            <a:r>
              <a:rPr lang="en-US" altLang="zh-TW" sz="2600" dirty="0">
                <a:latin typeface="Times New Roman" panose="02020603050405020304" pitchFamily="18" charset="0"/>
                <a:cs typeface="Times New Roman" panose="02020603050405020304" pitchFamily="18" charset="0"/>
              </a:rPr>
              <a:t>The enactment of the "Renewable Energy Development Ordinance" not only laid the foundation for the long-term development of renewable energy in Taiwan, but also hopes to achieve the goals of increasing self-produced energy and promoting energy diversification in terms of energy. In terms of the environment, the ordinance also contributes to energy conservation and carbon reduction. Greenhouse gas reduction is also extremely important, and ordinance is designed to drive the development of emerging renewable energy industries.</a:t>
            </a:r>
          </a:p>
          <a:p>
            <a:r>
              <a:rPr lang="en-US" altLang="zh-TW" sz="2600" dirty="0">
                <a:latin typeface="Times New Roman" panose="02020603050405020304" pitchFamily="18" charset="0"/>
                <a:cs typeface="Times New Roman" panose="02020603050405020304" pitchFamily="18" charset="0"/>
              </a:rPr>
              <a:t>The main specifications of the "Renewable Energy Development Ordinance" include planning to increase the capacity of renewable energy power generation devices in Taiwan by 6.5 million kilowatts to 10 million kilowatts in the next 20 years to significantly increase the use of renewable energy in Taiwan; the use of renewable energy power acquisition mechanisms, incentive demonstrations and the relaxation of laws and other measures. These plans will strengthen people's incentives to install renewable energy. In addition, promotion targets will be set for the thermal utilization of renewable energy to increase the proportion of Taiwan's self-produced energy and fully utilize Taiwan's renewable energy development potential.</a:t>
            </a:r>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409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normAutofit fontScale="90000"/>
          </a:bodyPr>
          <a:lstStyle/>
          <a:p>
            <a:r>
              <a:rPr lang="zh-TW" altLang="en-US" sz="2800" dirty="0">
                <a:solidFill>
                  <a:schemeClr val="tx2"/>
                </a:solidFill>
                <a:latin typeface="Times New Roman" panose="02020603050405020304" pitchFamily="18" charset="0"/>
                <a:cs typeface="Times New Roman" panose="02020603050405020304" pitchFamily="18" charset="0"/>
              </a:rPr>
              <a:t>能源法案及永續發展</a:t>
            </a:r>
            <a:r>
              <a:rPr lang="en-US" altLang="zh-TW" sz="2800" dirty="0">
                <a:solidFill>
                  <a:schemeClr val="tx2"/>
                </a:solidFill>
                <a:latin typeface="Times New Roman" panose="02020603050405020304" pitchFamily="18" charset="0"/>
                <a:cs typeface="Times New Roman" panose="02020603050405020304" pitchFamily="18" charset="0"/>
              </a:rPr>
              <a:t>Energy bills and sustainable development</a:t>
            </a:r>
            <a:endParaRPr lang="zh-TW" altLang="en-US" sz="2800" dirty="0"/>
          </a:p>
        </p:txBody>
      </p:sp>
      <p:sp>
        <p:nvSpPr>
          <p:cNvPr id="3" name="內容版面配置區 2"/>
          <p:cNvSpPr>
            <a:spLocks noGrp="1"/>
          </p:cNvSpPr>
          <p:nvPr>
            <p:ph idx="1"/>
          </p:nvPr>
        </p:nvSpPr>
        <p:spPr>
          <a:xfrm>
            <a:off x="0" y="980728"/>
            <a:ext cx="8964487" cy="4969222"/>
          </a:xfrm>
        </p:spPr>
        <p:txBody>
          <a:bodyPr>
            <a:normAutofit/>
          </a:bodyPr>
          <a:lstStyle/>
          <a:p>
            <a:pPr marL="34290" indent="0" algn="ctr">
              <a:buNone/>
            </a:pPr>
            <a:r>
              <a:rPr kumimoji="0" lang="zh-TW" altLang="en-US" sz="2800" b="1" dirty="0">
                <a:latin typeface="Times New Roman" panose="02020603050405020304" pitchFamily="18" charset="0"/>
                <a:cs typeface="Times New Roman" panose="02020603050405020304" pitchFamily="18" charset="0"/>
              </a:rPr>
              <a:t>永續發展</a:t>
            </a:r>
            <a:r>
              <a:rPr kumimoji="0" lang="en-US" altLang="zh-TW" sz="2800" dirty="0">
                <a:latin typeface="Times New Roman" panose="02020603050405020304" pitchFamily="18" charset="0"/>
                <a:cs typeface="Times New Roman" panose="02020603050405020304" pitchFamily="18" charset="0"/>
              </a:rPr>
              <a:t>(Sustainable Development)</a:t>
            </a:r>
            <a:endParaRPr lang="en-US" altLang="zh-TW" sz="2800" dirty="0">
              <a:latin typeface="Times New Roman" panose="02020603050405020304" pitchFamily="18" charset="0"/>
              <a:cs typeface="Times New Roman" panose="02020603050405020304" pitchFamily="18" charset="0"/>
            </a:endParaRPr>
          </a:p>
          <a:p>
            <a:r>
              <a:rPr lang="en-US" altLang="zh-TW" sz="2600" dirty="0">
                <a:latin typeface="Times New Roman" panose="02020603050405020304" pitchFamily="18" charset="0"/>
                <a:cs typeface="Times New Roman" panose="02020603050405020304" pitchFamily="18" charset="0"/>
              </a:rPr>
              <a:t>1987</a:t>
            </a:r>
            <a:r>
              <a:rPr lang="zh-TW" altLang="zh-TW" sz="2600" dirty="0">
                <a:latin typeface="Times New Roman" panose="02020603050405020304" pitchFamily="18" charset="0"/>
                <a:cs typeface="Times New Roman" panose="02020603050405020304" pitchFamily="18" charset="0"/>
              </a:rPr>
              <a:t>年，聯合國</a:t>
            </a:r>
            <a:r>
              <a:rPr lang="en-US" altLang="zh-TW" sz="2600" dirty="0">
                <a:latin typeface="Times New Roman" panose="02020603050405020304" pitchFamily="18" charset="0"/>
                <a:cs typeface="Times New Roman" panose="02020603050405020304" pitchFamily="18" charset="0"/>
              </a:rPr>
              <a:t> (United Nations) </a:t>
            </a:r>
            <a:r>
              <a:rPr lang="zh-TW" altLang="zh-TW" sz="2600" dirty="0">
                <a:latin typeface="Times New Roman" panose="02020603050405020304" pitchFamily="18" charset="0"/>
                <a:cs typeface="Times New Roman" panose="02020603050405020304" pitchFamily="18" charset="0"/>
              </a:rPr>
              <a:t>世界環境與發展委員會</a:t>
            </a:r>
            <a:r>
              <a:rPr lang="en-US" altLang="zh-TW" sz="2600" dirty="0">
                <a:latin typeface="Times New Roman" panose="02020603050405020304" pitchFamily="18" charset="0"/>
                <a:cs typeface="Times New Roman" panose="02020603050405020304" pitchFamily="18" charset="0"/>
              </a:rPr>
              <a:t>(World Commission on Environment and Development, WCED)</a:t>
            </a:r>
            <a:r>
              <a:rPr lang="zh-TW" altLang="zh-TW" sz="2600" dirty="0">
                <a:latin typeface="Times New Roman" panose="02020603050405020304" pitchFamily="18" charset="0"/>
                <a:cs typeface="Times New Roman" panose="02020603050405020304" pitchFamily="18" charset="0"/>
              </a:rPr>
              <a:t>，發表</a:t>
            </a:r>
            <a:r>
              <a:rPr lang="zh-TW" altLang="zh-TW" sz="2600" b="1" dirty="0">
                <a:latin typeface="Times New Roman" panose="02020603050405020304" pitchFamily="18" charset="0"/>
                <a:cs typeface="Times New Roman" panose="02020603050405020304" pitchFamily="18" charset="0"/>
              </a:rPr>
              <a:t>「</a:t>
            </a:r>
            <a:r>
              <a:rPr lang="zh-TW" altLang="zh-TW" dirty="0">
                <a:solidFill>
                  <a:schemeClr val="accent3"/>
                </a:solidFill>
              </a:rPr>
              <a:t>我們共同的未來</a:t>
            </a:r>
            <a:r>
              <a:rPr lang="en-US" altLang="zh-TW" dirty="0">
                <a:solidFill>
                  <a:schemeClr val="accent3"/>
                </a:solidFill>
              </a:rPr>
              <a:t>(Our Common Future)</a:t>
            </a:r>
            <a:r>
              <a:rPr lang="zh-TW" altLang="zh-TW" sz="2600" b="1" dirty="0">
                <a:latin typeface="Times New Roman" panose="02020603050405020304" pitchFamily="18" charset="0"/>
                <a:cs typeface="Times New Roman" panose="02020603050405020304" pitchFamily="18" charset="0"/>
              </a:rPr>
              <a:t>」</a:t>
            </a:r>
            <a:r>
              <a:rPr lang="zh-TW" altLang="zh-TW" sz="2600" dirty="0">
                <a:latin typeface="Times New Roman" panose="02020603050405020304" pitchFamily="18" charset="0"/>
                <a:cs typeface="Times New Roman" panose="02020603050405020304" pitchFamily="18" charset="0"/>
              </a:rPr>
              <a:t>報告，將永續發展定義為：「能滿足當代需求，同時不損及後代子孫滿足其本身需求的發展」。</a:t>
            </a:r>
            <a:endParaRPr lang="en-US" altLang="zh-TW" sz="2600" dirty="0">
              <a:latin typeface="Times New Roman" panose="02020603050405020304" pitchFamily="18" charset="0"/>
              <a:cs typeface="Times New Roman" panose="02020603050405020304" pitchFamily="18" charset="0"/>
            </a:endParaRPr>
          </a:p>
          <a:p>
            <a:pPr algn="just"/>
            <a:r>
              <a:rPr lang="zh-TW" altLang="zh-TW" sz="2600" dirty="0">
                <a:latin typeface="Times New Roman" panose="02020603050405020304" pitchFamily="18" charset="0"/>
                <a:cs typeface="Times New Roman" panose="02020603050405020304" pitchFamily="18" charset="0"/>
              </a:rPr>
              <a:t>永續發展應包含</a:t>
            </a:r>
            <a:r>
              <a:rPr lang="zh-TW" altLang="zh-TW" dirty="0">
                <a:solidFill>
                  <a:schemeClr val="accent3"/>
                </a:solidFill>
              </a:rPr>
              <a:t>公平性</a:t>
            </a:r>
            <a:r>
              <a:rPr lang="en-US" altLang="zh-TW" dirty="0">
                <a:solidFill>
                  <a:schemeClr val="accent3"/>
                </a:solidFill>
              </a:rPr>
              <a:t>(fairness)</a:t>
            </a:r>
            <a:r>
              <a:rPr lang="zh-TW" altLang="zh-TW" dirty="0">
                <a:solidFill>
                  <a:schemeClr val="accent3"/>
                </a:solidFill>
              </a:rPr>
              <a:t>、永續性</a:t>
            </a:r>
            <a:r>
              <a:rPr lang="en-US" altLang="zh-TW" dirty="0">
                <a:solidFill>
                  <a:schemeClr val="accent3"/>
                </a:solidFill>
              </a:rPr>
              <a:t>(sustainability)</a:t>
            </a:r>
            <a:r>
              <a:rPr lang="zh-TW" altLang="zh-TW" dirty="0">
                <a:solidFill>
                  <a:schemeClr val="accent3"/>
                </a:solidFill>
              </a:rPr>
              <a:t>、及共同性</a:t>
            </a:r>
            <a:r>
              <a:rPr lang="en-US" altLang="zh-TW" dirty="0">
                <a:solidFill>
                  <a:schemeClr val="accent3"/>
                </a:solidFill>
              </a:rPr>
              <a:t>(commonality) </a:t>
            </a:r>
            <a:r>
              <a:rPr lang="zh-TW" altLang="zh-TW" sz="2600" dirty="0">
                <a:latin typeface="Times New Roman" panose="02020603050405020304" pitchFamily="18" charset="0"/>
                <a:cs typeface="Times New Roman" panose="02020603050405020304" pitchFamily="18" charset="0"/>
              </a:rPr>
              <a:t>三個原則；就社會層面而言，主張公平分配，以滿足當代及後代全體人民的基本需求；就經濟層面而言，主張建立在保護地球自然系統基礎上的可持續經濟成長；就自然生態層面而言，主張人類與自然和諧相處。</a:t>
            </a:r>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32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normAutofit fontScale="90000"/>
          </a:bodyPr>
          <a:lstStyle/>
          <a:p>
            <a:r>
              <a:rPr lang="zh-TW" altLang="en-US" sz="2800" dirty="0">
                <a:solidFill>
                  <a:schemeClr val="tx2"/>
                </a:solidFill>
                <a:latin typeface="Times New Roman" panose="02020603050405020304" pitchFamily="18" charset="0"/>
                <a:cs typeface="Times New Roman" panose="02020603050405020304" pitchFamily="18" charset="0"/>
              </a:rPr>
              <a:t>能源法案及永續發展</a:t>
            </a:r>
            <a:r>
              <a:rPr lang="en-US" altLang="zh-TW" sz="2800" dirty="0">
                <a:solidFill>
                  <a:schemeClr val="tx2"/>
                </a:solidFill>
                <a:latin typeface="Times New Roman" panose="02020603050405020304" pitchFamily="18" charset="0"/>
                <a:cs typeface="Times New Roman" panose="02020603050405020304" pitchFamily="18" charset="0"/>
              </a:rPr>
              <a:t>Energy bills and sustainable development</a:t>
            </a:r>
            <a:endParaRPr lang="zh-TW" altLang="en-US" sz="2800" dirty="0"/>
          </a:p>
        </p:txBody>
      </p:sp>
      <p:sp>
        <p:nvSpPr>
          <p:cNvPr id="3" name="內容版面配置區 2"/>
          <p:cNvSpPr>
            <a:spLocks noGrp="1"/>
          </p:cNvSpPr>
          <p:nvPr>
            <p:ph idx="1"/>
          </p:nvPr>
        </p:nvSpPr>
        <p:spPr>
          <a:xfrm>
            <a:off x="0" y="980728"/>
            <a:ext cx="8964487" cy="4969222"/>
          </a:xfrm>
        </p:spPr>
        <p:txBody>
          <a:bodyPr>
            <a:normAutofit lnSpcReduction="10000"/>
          </a:bodyPr>
          <a:lstStyle/>
          <a:p>
            <a:pPr marL="34290" indent="0" algn="ctr">
              <a:buNone/>
            </a:pPr>
            <a:r>
              <a:rPr kumimoji="0" lang="zh-TW" altLang="en-US" sz="2800" b="1" dirty="0">
                <a:latin typeface="Times New Roman" panose="02020603050405020304" pitchFamily="18" charset="0"/>
                <a:cs typeface="Times New Roman" panose="02020603050405020304" pitchFamily="18" charset="0"/>
              </a:rPr>
              <a:t>永續發展</a:t>
            </a:r>
            <a:r>
              <a:rPr kumimoji="0" lang="en-US" altLang="zh-TW" sz="2800" dirty="0">
                <a:latin typeface="Times New Roman" panose="02020603050405020304" pitchFamily="18" charset="0"/>
                <a:cs typeface="Times New Roman" panose="02020603050405020304" pitchFamily="18" charset="0"/>
              </a:rPr>
              <a:t>(Sustainable Development)</a:t>
            </a:r>
            <a:endParaRPr lang="en-US" altLang="zh-TW" sz="2800" dirty="0">
              <a:latin typeface="Times New Roman" panose="02020603050405020304" pitchFamily="18" charset="0"/>
              <a:cs typeface="Times New Roman" panose="02020603050405020304" pitchFamily="18" charset="0"/>
            </a:endParaRPr>
          </a:p>
          <a:p>
            <a:r>
              <a:rPr lang="en-US" altLang="zh-TW" sz="2600" dirty="0">
                <a:latin typeface="Times New Roman" panose="02020603050405020304" pitchFamily="18" charset="0"/>
                <a:cs typeface="Times New Roman" panose="02020603050405020304" pitchFamily="18" charset="0"/>
              </a:rPr>
              <a:t>In 1987, the United Nations World Commission on Environment and Development (WCED) published the "Our Common Future" report, defining sustainable development as: "Ability to meet contemporary needs, without compromising the development of future generations to meet their own needs."</a:t>
            </a:r>
          </a:p>
          <a:p>
            <a:r>
              <a:rPr lang="en-US" altLang="zh-TW" sz="2600" dirty="0">
                <a:latin typeface="Times New Roman" panose="02020603050405020304" pitchFamily="18" charset="0"/>
                <a:cs typeface="Times New Roman" panose="02020603050405020304" pitchFamily="18" charset="0"/>
              </a:rPr>
              <a:t>Sustainable development should include the three principles of fairness, sustainability, and commonality; at the social level, it advocates fair distribution to meet the basic needs of all people of current and future generations; at the economic level, it advocates sustainable economic growth based on protecting the earth's natural systems; at the natural ecological level, it advocates harmonious coexistence between humans and nature.</a:t>
            </a:r>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851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143000" y="260648"/>
            <a:ext cx="6858000" cy="595536"/>
          </a:xfrm>
        </p:spPr>
        <p:txBody>
          <a:bodyPr>
            <a:normAutofit fontScale="90000"/>
          </a:bodyPr>
          <a:lstStyle/>
          <a:p>
            <a:r>
              <a:rPr lang="zh-TW" altLang="en-US" sz="2800" dirty="0">
                <a:solidFill>
                  <a:schemeClr val="tx2"/>
                </a:solidFill>
                <a:latin typeface="Times New Roman" panose="02020603050405020304" pitchFamily="18" charset="0"/>
                <a:cs typeface="Times New Roman" panose="02020603050405020304" pitchFamily="18" charset="0"/>
              </a:rPr>
              <a:t>能源法案及永續發展</a:t>
            </a:r>
            <a:r>
              <a:rPr lang="en-US" altLang="zh-TW" sz="2800" dirty="0">
                <a:solidFill>
                  <a:schemeClr val="tx2"/>
                </a:solidFill>
                <a:latin typeface="Times New Roman" panose="02020603050405020304" pitchFamily="18" charset="0"/>
                <a:cs typeface="Times New Roman" panose="02020603050405020304" pitchFamily="18" charset="0"/>
              </a:rPr>
              <a:t>Energy bills and sustainable development</a:t>
            </a:r>
            <a:endParaRPr lang="zh-TW" altLang="en-US" sz="2800" dirty="0"/>
          </a:p>
        </p:txBody>
      </p:sp>
      <p:sp>
        <p:nvSpPr>
          <p:cNvPr id="3" name="內容版面配置區 2"/>
          <p:cNvSpPr>
            <a:spLocks noGrp="1"/>
          </p:cNvSpPr>
          <p:nvPr>
            <p:ph idx="1"/>
          </p:nvPr>
        </p:nvSpPr>
        <p:spPr>
          <a:xfrm>
            <a:off x="251520" y="980728"/>
            <a:ext cx="8496943" cy="4392488"/>
          </a:xfrm>
        </p:spPr>
        <p:txBody>
          <a:bodyPr>
            <a:normAutofit lnSpcReduction="10000"/>
          </a:bodyPr>
          <a:lstStyle/>
          <a:p>
            <a:pPr marL="34290" indent="0" algn="ctr">
              <a:buNone/>
            </a:pPr>
            <a:r>
              <a:rPr kumimoji="0" lang="zh-TW" altLang="en-US" sz="2800" b="1" dirty="0">
                <a:latin typeface="Times New Roman" panose="02020603050405020304" pitchFamily="18" charset="0"/>
                <a:cs typeface="Times New Roman" panose="02020603050405020304" pitchFamily="18" charset="0"/>
              </a:rPr>
              <a:t>永續發展</a:t>
            </a:r>
            <a:r>
              <a:rPr kumimoji="0" lang="en-US" altLang="zh-TW" sz="2800" dirty="0">
                <a:latin typeface="Times New Roman" panose="02020603050405020304" pitchFamily="18" charset="0"/>
                <a:cs typeface="Times New Roman" panose="02020603050405020304" pitchFamily="18" charset="0"/>
              </a:rPr>
              <a:t>(Sustainable Development)</a:t>
            </a:r>
            <a:endParaRPr lang="en-US" altLang="zh-TW" sz="2800" dirty="0">
              <a:latin typeface="Times New Roman" panose="02020603050405020304" pitchFamily="18" charset="0"/>
              <a:cs typeface="Times New Roman" panose="02020603050405020304" pitchFamily="18" charset="0"/>
            </a:endParaRPr>
          </a:p>
          <a:p>
            <a:pPr algn="just"/>
            <a:r>
              <a:rPr lang="zh-TW" altLang="zh-TW" dirty="0">
                <a:latin typeface="Times New Roman" panose="02020603050405020304" pitchFamily="18" charset="0"/>
                <a:cs typeface="Times New Roman" panose="02020603050405020304" pitchFamily="18" charset="0"/>
              </a:rPr>
              <a:t>如何持續能源開發、維持經濟成長、同時能對地球環境及資源進行永續發展已成為現今人類急待克服的難題。</a:t>
            </a:r>
            <a:endParaRPr lang="en-US" altLang="zh-TW" dirty="0">
              <a:latin typeface="Times New Roman" panose="02020603050405020304" pitchFamily="18" charset="0"/>
              <a:cs typeface="Times New Roman" panose="02020603050405020304" pitchFamily="18" charset="0"/>
            </a:endParaRPr>
          </a:p>
          <a:p>
            <a:pPr>
              <a:buFont typeface="Wingdings" panose="05000000000000000000" pitchFamily="2" charset="2"/>
              <a:buNone/>
            </a:pPr>
            <a:r>
              <a:rPr kumimoji="0" lang="zh-TW" altLang="en-US" dirty="0">
                <a:latin typeface="Times New Roman" panose="02020603050405020304" pitchFamily="18" charset="0"/>
                <a:cs typeface="Times New Roman" panose="02020603050405020304" pitchFamily="18" charset="0"/>
              </a:rPr>
              <a:t>以亞洲為例，亞太經濟合作會議</a:t>
            </a:r>
            <a:r>
              <a:rPr kumimoji="0" lang="en-US" altLang="zh-TW" dirty="0">
                <a:latin typeface="Times New Roman" panose="02020603050405020304" pitchFamily="18" charset="0"/>
                <a:cs typeface="Times New Roman" panose="02020603050405020304" pitchFamily="18" charset="0"/>
              </a:rPr>
              <a:t>(Asia-Pacific Economic Cooperation, APEC)</a:t>
            </a:r>
            <a:r>
              <a:rPr kumimoji="0" lang="zh-TW" altLang="en-US" dirty="0">
                <a:latin typeface="Times New Roman" panose="02020603050405020304" pitchFamily="18" charset="0"/>
                <a:cs typeface="Times New Roman" panose="02020603050405020304" pitchFamily="18" charset="0"/>
              </a:rPr>
              <a:t>之間較有共識的永續能源利用是允許經濟發展的能源需求增長，但要求政策上推動過渡能源 </a:t>
            </a:r>
            <a:r>
              <a:rPr kumimoji="0" lang="en-US" altLang="zh-TW" dirty="0">
                <a:latin typeface="Times New Roman" panose="02020603050405020304" pitchFamily="18" charset="0"/>
                <a:cs typeface="Times New Roman" panose="02020603050405020304" pitchFamily="18" charset="0"/>
              </a:rPr>
              <a:t>( </a:t>
            </a:r>
            <a:r>
              <a:rPr kumimoji="0" lang="zh-TW" altLang="en-US" dirty="0">
                <a:latin typeface="Times New Roman" panose="02020603050405020304" pitchFamily="18" charset="0"/>
                <a:cs typeface="Times New Roman" panose="02020603050405020304" pitchFamily="18" charset="0"/>
              </a:rPr>
              <a:t>如天然氣</a:t>
            </a:r>
            <a:r>
              <a:rPr kumimoji="0" lang="en-US" altLang="zh-TW" dirty="0">
                <a:latin typeface="Times New Roman" panose="02020603050405020304" pitchFamily="18" charset="0"/>
                <a:cs typeface="Times New Roman" panose="02020603050405020304" pitchFamily="18" charset="0"/>
              </a:rPr>
              <a:t>)</a:t>
            </a:r>
            <a:r>
              <a:rPr kumimoji="0" lang="zh-TW" altLang="en-US" dirty="0">
                <a:latin typeface="Times New Roman" panose="02020603050405020304" pitchFamily="18" charset="0"/>
                <a:cs typeface="Times New Roman" panose="02020603050405020304" pitchFamily="18" charset="0"/>
              </a:rPr>
              <a:t>的利用，並投入能源新利用的研發及推廣再生能源。</a:t>
            </a:r>
            <a:r>
              <a:rPr lang="zh-TW" altLang="zh-TW" dirty="0">
                <a:latin typeface="Times New Roman" panose="02020603050405020304" pitchFamily="18" charset="0"/>
                <a:cs typeface="Times New Roman" panose="02020603050405020304" pitchFamily="18" charset="0"/>
              </a:rPr>
              <a:t>因此，目前社會正大力提倡「</a:t>
            </a:r>
            <a:r>
              <a:rPr lang="en-US" altLang="zh-TW" dirty="0">
                <a:latin typeface="Times New Roman" panose="02020603050405020304" pitchFamily="18" charset="0"/>
                <a:cs typeface="Times New Roman" panose="02020603050405020304" pitchFamily="18" charset="0"/>
              </a:rPr>
              <a:t>3E</a:t>
            </a:r>
            <a:r>
              <a:rPr lang="zh-TW" altLang="zh-TW" dirty="0">
                <a:latin typeface="Times New Roman" panose="02020603050405020304" pitchFamily="18" charset="0"/>
                <a:cs typeface="Times New Roman" panose="02020603050405020304" pitchFamily="18" charset="0"/>
              </a:rPr>
              <a:t>」之平衡發展</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a:buFont typeface="Wingdings" panose="05000000000000000000" pitchFamily="2" charset="2"/>
              <a:buNone/>
            </a:pPr>
            <a:r>
              <a:rPr lang="en-US" altLang="zh-TW" dirty="0">
                <a:latin typeface="Times New Roman" panose="02020603050405020304" pitchFamily="18" charset="0"/>
                <a:cs typeface="Times New Roman" panose="02020603050405020304" pitchFamily="18" charset="0"/>
              </a:rPr>
              <a:t>3E</a:t>
            </a:r>
            <a:r>
              <a:rPr lang="zh-TW" altLang="zh-TW" dirty="0">
                <a:latin typeface="Times New Roman" panose="02020603050405020304" pitchFamily="18" charset="0"/>
                <a:cs typeface="Times New Roman" panose="02020603050405020304" pitchFamily="18" charset="0"/>
              </a:rPr>
              <a:t>即</a:t>
            </a:r>
            <a:r>
              <a:rPr lang="zh-TW" altLang="zh-TW" dirty="0">
                <a:solidFill>
                  <a:schemeClr val="accent3"/>
                </a:solidFill>
              </a:rPr>
              <a:t>經濟 </a:t>
            </a:r>
            <a:r>
              <a:rPr lang="en-US" altLang="zh-TW" dirty="0">
                <a:solidFill>
                  <a:schemeClr val="accent3"/>
                </a:solidFill>
              </a:rPr>
              <a:t>(economy)</a:t>
            </a:r>
            <a:r>
              <a:rPr lang="zh-TW" altLang="zh-TW" dirty="0">
                <a:solidFill>
                  <a:schemeClr val="accent3"/>
                </a:solidFill>
              </a:rPr>
              <a:t>、能源 </a:t>
            </a:r>
            <a:r>
              <a:rPr lang="en-US" altLang="zh-TW" dirty="0">
                <a:solidFill>
                  <a:schemeClr val="accent3"/>
                </a:solidFill>
              </a:rPr>
              <a:t>(energy) </a:t>
            </a:r>
            <a:r>
              <a:rPr lang="zh-TW" altLang="zh-TW" dirty="0">
                <a:solidFill>
                  <a:schemeClr val="accent3"/>
                </a:solidFill>
              </a:rPr>
              <a:t>與環境</a:t>
            </a:r>
            <a:r>
              <a:rPr lang="en-US" altLang="zh-TW" dirty="0">
                <a:solidFill>
                  <a:schemeClr val="accent3"/>
                </a:solidFill>
              </a:rPr>
              <a:t> (environment)</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a:buNone/>
            </a:pPr>
            <a:r>
              <a:rPr lang="zh-TW" altLang="en-US" dirty="0"/>
              <a:t>其他面向上之</a:t>
            </a:r>
            <a:r>
              <a:rPr lang="en-US" altLang="zh-TW" dirty="0"/>
              <a:t>SDGs</a:t>
            </a:r>
            <a:r>
              <a:rPr lang="zh-TW" altLang="en-US" dirty="0"/>
              <a:t>永續目標：</a:t>
            </a:r>
            <a:br>
              <a:rPr lang="en-US" altLang="zh-TW" dirty="0"/>
            </a:br>
            <a:r>
              <a:rPr lang="zh-TW" altLang="en-US" dirty="0">
                <a:solidFill>
                  <a:schemeClr val="accent3"/>
                </a:solidFill>
              </a:rPr>
              <a:t>公平</a:t>
            </a:r>
            <a:r>
              <a:rPr lang="en-US" altLang="zh-TW" dirty="0">
                <a:solidFill>
                  <a:schemeClr val="accent3"/>
                </a:solidFill>
              </a:rPr>
              <a:t>(</a:t>
            </a:r>
            <a:r>
              <a:rPr lang="zh-TW" altLang="en-US" dirty="0">
                <a:solidFill>
                  <a:schemeClr val="accent3"/>
                </a:solidFill>
              </a:rPr>
              <a:t>Equality</a:t>
            </a:r>
            <a:r>
              <a:rPr lang="en-US" altLang="zh-TW" dirty="0">
                <a:solidFill>
                  <a:schemeClr val="accent3"/>
                </a:solidFill>
              </a:rPr>
              <a:t>)</a:t>
            </a:r>
            <a:r>
              <a:rPr lang="zh-TW" altLang="en-US" dirty="0">
                <a:solidFill>
                  <a:schemeClr val="accent3"/>
                </a:solidFill>
              </a:rPr>
              <a:t>、經濟</a:t>
            </a:r>
            <a:r>
              <a:rPr lang="en-US" altLang="zh-TW" dirty="0">
                <a:solidFill>
                  <a:schemeClr val="accent3"/>
                </a:solidFill>
              </a:rPr>
              <a:t>(</a:t>
            </a:r>
            <a:r>
              <a:rPr lang="zh-TW" altLang="en-US" dirty="0">
                <a:solidFill>
                  <a:schemeClr val="accent3"/>
                </a:solidFill>
              </a:rPr>
              <a:t>Economy</a:t>
            </a:r>
            <a:r>
              <a:rPr lang="en-US" altLang="zh-TW" dirty="0">
                <a:solidFill>
                  <a:schemeClr val="accent3"/>
                </a:solidFill>
              </a:rPr>
              <a:t>)</a:t>
            </a:r>
            <a:r>
              <a:rPr lang="zh-TW" altLang="en-US" dirty="0">
                <a:solidFill>
                  <a:schemeClr val="accent3"/>
                </a:solidFill>
              </a:rPr>
              <a:t>和生態</a:t>
            </a:r>
            <a:r>
              <a:rPr lang="en-US" altLang="zh-TW" dirty="0">
                <a:solidFill>
                  <a:schemeClr val="accent3"/>
                </a:solidFill>
              </a:rPr>
              <a:t>(</a:t>
            </a:r>
            <a:r>
              <a:rPr lang="zh-TW" altLang="en-US" dirty="0">
                <a:solidFill>
                  <a:schemeClr val="accent3"/>
                </a:solidFill>
              </a:rPr>
              <a:t>Ecology</a:t>
            </a:r>
            <a:r>
              <a:rPr lang="en-US" altLang="zh-TW" dirty="0">
                <a:solidFill>
                  <a:schemeClr val="accent3"/>
                </a:solidFill>
              </a:rPr>
              <a:t>)</a:t>
            </a:r>
            <a:r>
              <a:rPr lang="zh-TW" altLang="en-US" dirty="0"/>
              <a:t>。</a:t>
            </a:r>
            <a:endParaRPr kumimoji="0"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772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solidFill>
                  <a:schemeClr val="tx2"/>
                </a:solidFill>
                <a:latin typeface="Times New Roman" panose="02020603050405020304" pitchFamily="18" charset="0"/>
                <a:cs typeface="Times New Roman" panose="02020603050405020304" pitchFamily="18" charset="0"/>
              </a:rPr>
              <a:t>能源與生活</a:t>
            </a:r>
            <a:r>
              <a:rPr lang="en-US" altLang="zh-TW" sz="2800" dirty="0">
                <a:solidFill>
                  <a:schemeClr val="tx2"/>
                </a:solidFill>
                <a:latin typeface="Times New Roman" panose="02020603050405020304" pitchFamily="18" charset="0"/>
                <a:cs typeface="Times New Roman" panose="02020603050405020304" pitchFamily="18" charset="0"/>
              </a:rPr>
              <a:t> Energy and life</a:t>
            </a:r>
            <a:endParaRPr lang="zh-TW" altLang="en-US" dirty="0"/>
          </a:p>
        </p:txBody>
      </p:sp>
      <p:sp>
        <p:nvSpPr>
          <p:cNvPr id="3" name="內容版面配置區 2"/>
          <p:cNvSpPr>
            <a:spLocks noGrp="1"/>
          </p:cNvSpPr>
          <p:nvPr>
            <p:ph idx="1"/>
          </p:nvPr>
        </p:nvSpPr>
        <p:spPr/>
        <p:txBody>
          <a:bodyPr>
            <a:normAutofit/>
          </a:bodyPr>
          <a:lstStyle/>
          <a:p>
            <a:pPr algn="just"/>
            <a:r>
              <a:rPr lang="zh-TW" altLang="en-US" dirty="0"/>
              <a:t>人類近代文明的加速，則可回顧到</a:t>
            </a:r>
            <a:r>
              <a:rPr lang="en-US" altLang="zh-TW" dirty="0"/>
              <a:t>1760</a:t>
            </a:r>
            <a:r>
              <a:rPr lang="zh-TW" altLang="en-US" dirty="0"/>
              <a:t>至</a:t>
            </a:r>
            <a:r>
              <a:rPr lang="en-US" altLang="zh-TW" dirty="0"/>
              <a:t>1830</a:t>
            </a:r>
            <a:r>
              <a:rPr lang="zh-TW" altLang="en-US" dirty="0"/>
              <a:t>年間濫觴於英國的</a:t>
            </a:r>
            <a:r>
              <a:rPr lang="zh-TW" altLang="en-US" dirty="0">
                <a:solidFill>
                  <a:schemeClr val="accent3"/>
                </a:solidFill>
              </a:rPr>
              <a:t>工業革命</a:t>
            </a:r>
            <a:r>
              <a:rPr lang="zh-TW" altLang="en-US" dirty="0"/>
              <a:t>。工業革命造成了當時歐洲社會、經濟、文化及產業重大的改變，而其中在產業上較重要的特徵包含有：</a:t>
            </a:r>
          </a:p>
          <a:p>
            <a:pPr algn="just">
              <a:buFontTx/>
              <a:buAutoNum type="arabicPeriod"/>
            </a:pPr>
            <a:r>
              <a:rPr lang="zh-TW" altLang="en-US" dirty="0"/>
              <a:t>採用了新的基本原料，主要是鋼鐵。</a:t>
            </a:r>
          </a:p>
          <a:p>
            <a:pPr algn="just">
              <a:buFontTx/>
              <a:buAutoNum type="arabicPeriod"/>
            </a:pPr>
            <a:r>
              <a:rPr lang="zh-TW" altLang="en-US" dirty="0"/>
              <a:t>採用新的能源，包括了燃料與動力，如煤、蒸汽機、電力、石油與內燃機等。</a:t>
            </a:r>
          </a:p>
          <a:p>
            <a:pPr algn="just">
              <a:buFontTx/>
              <a:buAutoNum type="arabicPeriod"/>
            </a:pPr>
            <a:r>
              <a:rPr lang="zh-TW" altLang="en-US" dirty="0"/>
              <a:t>在交通運輸及通訊上有重大發展，如蒸汽火車、輪船、電報及無線電等。</a:t>
            </a:r>
          </a:p>
          <a:p>
            <a:pPr algn="just">
              <a:buFontTx/>
              <a:buAutoNum type="arabicPeriod"/>
            </a:pPr>
            <a:r>
              <a:rPr lang="zh-TW" altLang="en-US" dirty="0"/>
              <a:t>將科學應用於工業日益增多。</a:t>
            </a:r>
          </a:p>
        </p:txBody>
      </p:sp>
    </p:spTree>
    <p:extLst>
      <p:ext uri="{BB962C8B-B14F-4D97-AF65-F5344CB8AC3E}">
        <p14:creationId xmlns:p14="http://schemas.microsoft.com/office/powerpoint/2010/main" val="208715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143000" y="260648"/>
            <a:ext cx="6858000" cy="595536"/>
          </a:xfrm>
        </p:spPr>
        <p:txBody>
          <a:bodyPr>
            <a:normAutofit fontScale="90000"/>
          </a:bodyPr>
          <a:lstStyle/>
          <a:p>
            <a:r>
              <a:rPr lang="zh-TW" altLang="en-US" sz="2800" dirty="0">
                <a:solidFill>
                  <a:schemeClr val="tx2"/>
                </a:solidFill>
                <a:latin typeface="Times New Roman" panose="02020603050405020304" pitchFamily="18" charset="0"/>
                <a:cs typeface="Times New Roman" panose="02020603050405020304" pitchFamily="18" charset="0"/>
              </a:rPr>
              <a:t>能源法案及永續發展</a:t>
            </a:r>
            <a:r>
              <a:rPr lang="en-US" altLang="zh-TW" sz="2800" dirty="0">
                <a:solidFill>
                  <a:schemeClr val="tx2"/>
                </a:solidFill>
                <a:latin typeface="Times New Roman" panose="02020603050405020304" pitchFamily="18" charset="0"/>
                <a:cs typeface="Times New Roman" panose="02020603050405020304" pitchFamily="18" charset="0"/>
              </a:rPr>
              <a:t>Energy bills and sustainable development</a:t>
            </a:r>
            <a:endParaRPr lang="zh-TW" altLang="en-US" sz="2800" dirty="0"/>
          </a:p>
        </p:txBody>
      </p:sp>
      <p:sp>
        <p:nvSpPr>
          <p:cNvPr id="3" name="內容版面配置區 2"/>
          <p:cNvSpPr>
            <a:spLocks noGrp="1"/>
          </p:cNvSpPr>
          <p:nvPr>
            <p:ph idx="1"/>
          </p:nvPr>
        </p:nvSpPr>
        <p:spPr>
          <a:xfrm>
            <a:off x="251520" y="980728"/>
            <a:ext cx="8496943" cy="4392488"/>
          </a:xfrm>
        </p:spPr>
        <p:txBody>
          <a:bodyPr>
            <a:normAutofit fontScale="92500" lnSpcReduction="20000"/>
          </a:bodyPr>
          <a:lstStyle/>
          <a:p>
            <a:pPr marL="34290" indent="0" algn="ctr">
              <a:buNone/>
            </a:pPr>
            <a:r>
              <a:rPr kumimoji="0" lang="zh-TW" altLang="en-US" sz="2800" b="1" dirty="0">
                <a:latin typeface="Times New Roman" panose="02020603050405020304" pitchFamily="18" charset="0"/>
                <a:cs typeface="Times New Roman" panose="02020603050405020304" pitchFamily="18" charset="0"/>
              </a:rPr>
              <a:t>永續發展</a:t>
            </a:r>
            <a:r>
              <a:rPr kumimoji="0" lang="en-US" altLang="zh-TW" sz="2800" dirty="0">
                <a:latin typeface="Times New Roman" panose="02020603050405020304" pitchFamily="18" charset="0"/>
                <a:cs typeface="Times New Roman" panose="02020603050405020304" pitchFamily="18" charset="0"/>
              </a:rPr>
              <a:t>(Sustainable Development)</a:t>
            </a:r>
            <a:endParaRPr lang="en-US" altLang="zh-TW" sz="2800" dirty="0">
              <a:latin typeface="Times New Roman" panose="02020603050405020304" pitchFamily="18" charset="0"/>
              <a:cs typeface="Times New Roman" panose="02020603050405020304" pitchFamily="18" charset="0"/>
            </a:endParaRPr>
          </a:p>
          <a:p>
            <a:pPr algn="just"/>
            <a:r>
              <a:rPr lang="en-US" altLang="zh-TW" dirty="0">
                <a:latin typeface="Times New Roman" panose="02020603050405020304" pitchFamily="18" charset="0"/>
                <a:cs typeface="Times New Roman" panose="02020603050405020304" pitchFamily="18" charset="0"/>
              </a:rPr>
              <a:t>How to continue energy development, maintain economic growth, and at the same time sustainably develop the earth's environment and resources has become a problem that humans urgently need to overcome.</a:t>
            </a:r>
          </a:p>
          <a:p>
            <a:pPr algn="just"/>
            <a:r>
              <a:rPr lang="en-US" altLang="zh-TW" dirty="0">
                <a:latin typeface="Times New Roman" panose="02020603050405020304" pitchFamily="18" charset="0"/>
                <a:cs typeface="Times New Roman" panose="02020603050405020304" pitchFamily="18" charset="0"/>
              </a:rPr>
              <a:t>Taking Asia as an example, there is a consensus among the Asia-Pacific Economic Cooperation (APEC) that sustainable energy utilization allows economic development to increase energy demand, but requires policies to promote the use of transitional energy (such as natural gas). , and invest in research and development of new energy utilization and promotion of renewable energy. Therefore, these societies are currently vigorously promoting the balanced development of the "3Es".</a:t>
            </a:r>
          </a:p>
          <a:p>
            <a:pPr algn="just"/>
            <a:r>
              <a:rPr lang="en-US" altLang="zh-TW" dirty="0">
                <a:latin typeface="Times New Roman" panose="02020603050405020304" pitchFamily="18" charset="0"/>
                <a:cs typeface="Times New Roman" panose="02020603050405020304" pitchFamily="18" charset="0"/>
              </a:rPr>
              <a:t>3E is economy, energy and environment.</a:t>
            </a:r>
          </a:p>
          <a:p>
            <a:pPr algn="just"/>
            <a:r>
              <a:rPr lang="en-US" altLang="zh-TW" dirty="0">
                <a:latin typeface="Times New Roman" panose="02020603050405020304" pitchFamily="18" charset="0"/>
                <a:cs typeface="Times New Roman" panose="02020603050405020304" pitchFamily="18" charset="0"/>
              </a:rPr>
              <a:t>Other upward-oriented SDGs sustainability goals: Equality, Economy and Ecology.</a:t>
            </a:r>
            <a:endParaRPr kumimoji="0"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897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143000" y="363829"/>
            <a:ext cx="6858000" cy="595536"/>
          </a:xfrm>
        </p:spPr>
        <p:txBody>
          <a:bodyPr>
            <a:normAutofit fontScale="90000"/>
          </a:bodyPr>
          <a:lstStyle/>
          <a:p>
            <a:r>
              <a:rPr lang="zh-TW" altLang="en-US" sz="2800" dirty="0">
                <a:solidFill>
                  <a:schemeClr val="tx2"/>
                </a:solidFill>
                <a:latin typeface="Times New Roman" panose="02020603050405020304" pitchFamily="18" charset="0"/>
                <a:cs typeface="Times New Roman" panose="02020603050405020304" pitchFamily="18" charset="0"/>
              </a:rPr>
              <a:t>能源法案及永續發展</a:t>
            </a:r>
            <a:r>
              <a:rPr lang="en-US" altLang="zh-TW" sz="2800" dirty="0">
                <a:solidFill>
                  <a:schemeClr val="tx2"/>
                </a:solidFill>
                <a:latin typeface="Times New Roman" panose="02020603050405020304" pitchFamily="18" charset="0"/>
                <a:cs typeface="Times New Roman" panose="02020603050405020304" pitchFamily="18" charset="0"/>
              </a:rPr>
              <a:t>Energy bills and sustainable development</a:t>
            </a:r>
            <a:endParaRPr lang="zh-TW" altLang="en-US" sz="2800" dirty="0"/>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1061691655"/>
              </p:ext>
            </p:extLst>
          </p:nvPr>
        </p:nvGraphicFramePr>
        <p:xfrm>
          <a:off x="468313" y="1772816"/>
          <a:ext cx="8229600" cy="4177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3556337" y="3399718"/>
            <a:ext cx="2031326" cy="461665"/>
          </a:xfrm>
          <a:prstGeom prst="rect">
            <a:avLst/>
          </a:prstGeom>
        </p:spPr>
        <p:txBody>
          <a:bodyPr wrap="none">
            <a:spAutoFit/>
          </a:bodyPr>
          <a:lstStyle/>
          <a:p>
            <a:pPr algn="ctr" fontAlgn="base">
              <a:spcBef>
                <a:spcPct val="0"/>
              </a:spcBef>
              <a:spcAft>
                <a:spcPct val="0"/>
              </a:spcAft>
              <a:defRPr/>
            </a:pPr>
            <a:r>
              <a:rPr lang="en-US" altLang="zh-TW" sz="2400" b="1" dirty="0">
                <a:solidFill>
                  <a:schemeClr val="tx2"/>
                </a:solidFill>
                <a:latin typeface="標楷體" pitchFamily="65" charset="-120"/>
                <a:ea typeface="標楷體" pitchFamily="65" charset="-120"/>
              </a:rPr>
              <a:t>3E</a:t>
            </a:r>
            <a:r>
              <a:rPr lang="zh-TW" altLang="en-US" sz="2400" b="1" dirty="0">
                <a:solidFill>
                  <a:schemeClr val="tx2"/>
                </a:solidFill>
                <a:latin typeface="標楷體" pitchFamily="65" charset="-120"/>
                <a:ea typeface="標楷體" pitchFamily="65" charset="-120"/>
              </a:rPr>
              <a:t>的平衡發展</a:t>
            </a:r>
          </a:p>
        </p:txBody>
      </p:sp>
      <p:sp>
        <p:nvSpPr>
          <p:cNvPr id="6" name="矩形 5"/>
          <p:cNvSpPr/>
          <p:nvPr/>
        </p:nvSpPr>
        <p:spPr>
          <a:xfrm>
            <a:off x="3431740" y="5661248"/>
            <a:ext cx="2533579" cy="646331"/>
          </a:xfrm>
          <a:prstGeom prst="rect">
            <a:avLst/>
          </a:prstGeom>
        </p:spPr>
        <p:txBody>
          <a:bodyPr wrap="none">
            <a:spAutoFit/>
          </a:bodyPr>
          <a:lstStyle/>
          <a:p>
            <a:pPr algn="ctr" fontAlgn="base">
              <a:spcBef>
                <a:spcPct val="0"/>
              </a:spcBef>
              <a:spcAft>
                <a:spcPct val="0"/>
              </a:spcAft>
              <a:defRPr/>
            </a:pPr>
            <a:r>
              <a:rPr lang="zh-TW" altLang="en-US" b="1" dirty="0">
                <a:solidFill>
                  <a:schemeClr val="tx2"/>
                </a:solidFill>
                <a:latin typeface="標楷體" pitchFamily="65" charset="-120"/>
                <a:ea typeface="標楷體" pitchFamily="65" charset="-120"/>
              </a:rPr>
              <a:t>制衡方式的平衡發展</a:t>
            </a:r>
            <a:endParaRPr lang="en-US" altLang="zh-TW" b="1" dirty="0">
              <a:solidFill>
                <a:schemeClr val="tx2"/>
              </a:solidFill>
              <a:latin typeface="標楷體" pitchFamily="65" charset="-120"/>
              <a:ea typeface="標楷體" pitchFamily="65" charset="-120"/>
            </a:endParaRPr>
          </a:p>
          <a:p>
            <a:pPr algn="ctr" fontAlgn="base">
              <a:spcBef>
                <a:spcPct val="0"/>
              </a:spcBef>
              <a:spcAft>
                <a:spcPct val="0"/>
              </a:spcAft>
              <a:defRPr/>
            </a:pPr>
            <a:r>
              <a:rPr lang="en-US" altLang="zh-TW" b="1">
                <a:solidFill>
                  <a:schemeClr val="tx2"/>
                </a:solidFill>
                <a:latin typeface="標楷體" pitchFamily="65" charset="-120"/>
                <a:ea typeface="標楷體" pitchFamily="65" charset="-120"/>
              </a:rPr>
              <a:t>checks and balances</a:t>
            </a:r>
            <a:endParaRPr lang="en-US" altLang="zh-TW" b="1" dirty="0">
              <a:solidFill>
                <a:schemeClr val="tx2"/>
              </a:solidFill>
              <a:latin typeface="標楷體" pitchFamily="65" charset="-120"/>
              <a:ea typeface="標楷體" pitchFamily="65" charset="-120"/>
            </a:endParaRPr>
          </a:p>
        </p:txBody>
      </p:sp>
    </p:spTree>
    <p:extLst>
      <p:ext uri="{BB962C8B-B14F-4D97-AF65-F5344CB8AC3E}">
        <p14:creationId xmlns:p14="http://schemas.microsoft.com/office/powerpoint/2010/main" val="299668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4B4F-6BB2-88C0-BBA1-2F10D06FB7F2}"/>
              </a:ext>
            </a:extLst>
          </p:cNvPr>
          <p:cNvSpPr>
            <a:spLocks noGrp="1"/>
          </p:cNvSpPr>
          <p:nvPr>
            <p:ph type="title"/>
          </p:nvPr>
        </p:nvSpPr>
        <p:spPr/>
        <p:txBody>
          <a:bodyPr/>
          <a:lstStyle/>
          <a:p>
            <a:r>
              <a:rPr lang="zh-TW" altLang="en-US" sz="3600" dirty="0">
                <a:solidFill>
                  <a:schemeClr val="tx2"/>
                </a:solidFill>
                <a:latin typeface="Times New Roman" panose="02020603050405020304" pitchFamily="18" charset="0"/>
                <a:cs typeface="Times New Roman" panose="02020603050405020304" pitchFamily="18" charset="0"/>
              </a:rPr>
              <a:t>能源與生活</a:t>
            </a:r>
            <a:r>
              <a:rPr lang="en-US" altLang="zh-TW" sz="3600" dirty="0">
                <a:solidFill>
                  <a:schemeClr val="tx2"/>
                </a:solidFill>
                <a:latin typeface="Times New Roman" panose="02020603050405020304" pitchFamily="18" charset="0"/>
                <a:cs typeface="Times New Roman" panose="02020603050405020304" pitchFamily="18" charset="0"/>
              </a:rPr>
              <a:t> Energy and life</a:t>
            </a:r>
            <a:endParaRPr lang="en-TW" dirty="0"/>
          </a:p>
        </p:txBody>
      </p:sp>
      <p:sp>
        <p:nvSpPr>
          <p:cNvPr id="3" name="Content Placeholder 2">
            <a:extLst>
              <a:ext uri="{FF2B5EF4-FFF2-40B4-BE49-F238E27FC236}">
                <a16:creationId xmlns:a16="http://schemas.microsoft.com/office/drawing/2014/main" id="{3CB61726-6E85-0FF1-7B1A-472D4F51F5FF}"/>
              </a:ext>
            </a:extLst>
          </p:cNvPr>
          <p:cNvSpPr>
            <a:spLocks noGrp="1"/>
          </p:cNvSpPr>
          <p:nvPr>
            <p:ph idx="1"/>
          </p:nvPr>
        </p:nvSpPr>
        <p:spPr/>
        <p:txBody>
          <a:bodyPr/>
          <a:lstStyle/>
          <a:p>
            <a:r>
              <a:rPr lang="en-US" dirty="0"/>
              <a:t>The acceleration of modern human civilization can be traced back to the Industrial Revolution that originated in Britain from 1760 to 1830. The Industrial Revolution caused major changes in European society, economy, culture and industry at that time. Among them, the more important characteristics in industry include:</a:t>
            </a:r>
          </a:p>
          <a:p>
            <a:r>
              <a:rPr lang="en-US" dirty="0"/>
              <a:t>New basic raw materials were used, mainly steel.</a:t>
            </a:r>
          </a:p>
          <a:p>
            <a:r>
              <a:rPr lang="en-US" dirty="0"/>
              <a:t>Use new energy sources, including fuel and power, such as coal, steam engines, electricity, petroleum and internal combustion engines were developed.</a:t>
            </a:r>
          </a:p>
          <a:p>
            <a:r>
              <a:rPr lang="en-US" dirty="0"/>
              <a:t>There have been major developments in transportation and communications, such as steam trains, ships, telegraphs, and radios.</a:t>
            </a:r>
          </a:p>
          <a:p>
            <a:r>
              <a:rPr lang="en-US" dirty="0"/>
              <a:t>The application of science to industry is increasing day by day.</a:t>
            </a:r>
            <a:endParaRPr lang="en-TW" dirty="0"/>
          </a:p>
        </p:txBody>
      </p:sp>
    </p:spTree>
    <p:extLst>
      <p:ext uri="{BB962C8B-B14F-4D97-AF65-F5344CB8AC3E}">
        <p14:creationId xmlns:p14="http://schemas.microsoft.com/office/powerpoint/2010/main" val="329758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a:solidFill>
                  <a:schemeClr val="tx2"/>
                </a:solidFill>
                <a:latin typeface="Times New Roman" panose="02020603050405020304" pitchFamily="18" charset="0"/>
                <a:cs typeface="Times New Roman" panose="02020603050405020304" pitchFamily="18" charset="0"/>
              </a:rPr>
              <a:t>能源與生活</a:t>
            </a:r>
            <a:r>
              <a:rPr lang="en-US" altLang="zh-TW" sz="3200" dirty="0">
                <a:solidFill>
                  <a:schemeClr val="tx2"/>
                </a:solidFill>
                <a:latin typeface="Times New Roman" panose="02020603050405020304" pitchFamily="18" charset="0"/>
                <a:cs typeface="Times New Roman" panose="02020603050405020304" pitchFamily="18" charset="0"/>
              </a:rPr>
              <a:t> Energy and life</a:t>
            </a:r>
            <a:endParaRPr lang="zh-TW" altLang="en-US" dirty="0"/>
          </a:p>
        </p:txBody>
      </p:sp>
      <p:sp>
        <p:nvSpPr>
          <p:cNvPr id="3" name="內容版面配置區 2"/>
          <p:cNvSpPr>
            <a:spLocks noGrp="1"/>
          </p:cNvSpPr>
          <p:nvPr>
            <p:ph idx="1"/>
          </p:nvPr>
        </p:nvSpPr>
        <p:spPr>
          <a:xfrm>
            <a:off x="468313" y="1306509"/>
            <a:ext cx="4535735" cy="4643441"/>
          </a:xfrm>
        </p:spPr>
        <p:txBody>
          <a:bodyPr>
            <a:normAutofit fontScale="92500" lnSpcReduction="20000"/>
          </a:bodyPr>
          <a:lstStyle/>
          <a:p>
            <a:r>
              <a:rPr lang="en-US" altLang="zh-TW" dirty="0"/>
              <a:t>1950</a:t>
            </a:r>
            <a:r>
              <a:rPr lang="zh-TW" altLang="en-US" dirty="0"/>
              <a:t>年世界人口約為</a:t>
            </a:r>
            <a:r>
              <a:rPr lang="en-US" altLang="zh-TW" dirty="0"/>
              <a:t>25.6</a:t>
            </a:r>
            <a:r>
              <a:rPr lang="zh-TW" altLang="en-US" dirty="0"/>
              <a:t>億，</a:t>
            </a:r>
            <a:r>
              <a:rPr lang="en-US" altLang="zh-TW" dirty="0"/>
              <a:t>2014</a:t>
            </a:r>
            <a:r>
              <a:rPr lang="zh-TW" altLang="en-US" dirty="0"/>
              <a:t>年底為</a:t>
            </a:r>
            <a:r>
              <a:rPr lang="en-US" altLang="zh-TW" dirty="0"/>
              <a:t>72.8</a:t>
            </a:r>
            <a:r>
              <a:rPr lang="zh-TW" altLang="en-US" dirty="0"/>
              <a:t>億，而世界人口的預測結果則顯示，到了</a:t>
            </a:r>
            <a:r>
              <a:rPr lang="en-US" altLang="zh-TW" dirty="0"/>
              <a:t>2050</a:t>
            </a:r>
            <a:r>
              <a:rPr lang="zh-TW" altLang="en-US" dirty="0"/>
              <a:t>年的總人口數很可能為</a:t>
            </a:r>
            <a:r>
              <a:rPr lang="en-US" altLang="zh-TW" dirty="0"/>
              <a:t>94.0</a:t>
            </a:r>
            <a:r>
              <a:rPr lang="zh-TW" altLang="en-US" dirty="0"/>
              <a:t>億，其所衍生的</a:t>
            </a:r>
            <a:r>
              <a:rPr lang="zh-TW" altLang="en-US" dirty="0">
                <a:solidFill>
                  <a:schemeClr val="accent3"/>
                </a:solidFill>
              </a:rPr>
              <a:t>糧食、水資源、能源及環境開發</a:t>
            </a:r>
            <a:r>
              <a:rPr lang="zh-TW" altLang="en-US" dirty="0"/>
              <a:t>等問題都將成為人類與環境及萬物共存一重要的課題 。 </a:t>
            </a:r>
            <a:endParaRPr lang="en-US" altLang="zh-TW" dirty="0"/>
          </a:p>
          <a:p>
            <a:r>
              <a:rPr lang="en-US" altLang="zh-TW" dirty="0"/>
              <a:t>The world population in 1950 was approximately 2.56 billion, and at the end of 2014 it was 7.28 billion. World population projections show that the total population by 2050 is likely to be 9.40 billion. The resulting development of food, water resources, energy and environment are issues that are already important for the coexistence of human beings, the environment and all living things.</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1299621234"/>
              </p:ext>
            </p:extLst>
          </p:nvPr>
        </p:nvGraphicFramePr>
        <p:xfrm>
          <a:off x="5154693" y="1306509"/>
          <a:ext cx="3744416" cy="4389444"/>
        </p:xfrm>
        <a:graphic>
          <a:graphicData uri="http://schemas.openxmlformats.org/drawingml/2006/table">
            <a:tbl>
              <a:tblPr>
                <a:tableStyleId>{616DA210-FB5B-4158-B5E0-FEB733F419BA}</a:tableStyleId>
              </a:tblPr>
              <a:tblGrid>
                <a:gridCol w="1264025">
                  <a:extLst>
                    <a:ext uri="{9D8B030D-6E8A-4147-A177-3AD203B41FA5}">
                      <a16:colId xmlns:a16="http://schemas.microsoft.com/office/drawing/2014/main" val="20000"/>
                    </a:ext>
                  </a:extLst>
                </a:gridCol>
                <a:gridCol w="2480391">
                  <a:extLst>
                    <a:ext uri="{9D8B030D-6E8A-4147-A177-3AD203B41FA5}">
                      <a16:colId xmlns:a16="http://schemas.microsoft.com/office/drawing/2014/main" val="20001"/>
                    </a:ext>
                  </a:extLst>
                </a:gridCol>
              </a:tblGrid>
              <a:tr h="365787">
                <a:tc>
                  <a:txBody>
                    <a:bodyPr/>
                    <a:lstStyle/>
                    <a:p>
                      <a:pPr algn="ctr">
                        <a:lnSpc>
                          <a:spcPct val="100000"/>
                        </a:lnSpc>
                        <a:spcBef>
                          <a:spcPts val="200"/>
                        </a:spcBef>
                        <a:spcAft>
                          <a:spcPts val="200"/>
                        </a:spcAft>
                      </a:pPr>
                      <a:r>
                        <a:rPr lang="zh-TW" sz="2400" b="1" spc="30" dirty="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53964" marR="53964" marT="0" marB="0"/>
                </a:tc>
                <a:tc>
                  <a:txBody>
                    <a:bodyPr/>
                    <a:lstStyle/>
                    <a:p>
                      <a:pPr algn="ctr">
                        <a:lnSpc>
                          <a:spcPct val="100000"/>
                        </a:lnSpc>
                        <a:spcBef>
                          <a:spcPts val="200"/>
                        </a:spcBef>
                        <a:spcAft>
                          <a:spcPts val="200"/>
                        </a:spcAft>
                      </a:pPr>
                      <a:r>
                        <a:rPr lang="zh-TW"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全球人口總數</a:t>
                      </a:r>
                    </a:p>
                  </a:txBody>
                  <a:tcPr marL="53964" marR="53964" marT="0" marB="0"/>
                </a:tc>
                <a:extLst>
                  <a:ext uri="{0D108BD9-81ED-4DB2-BD59-A6C34878D82A}">
                    <a16:rowId xmlns:a16="http://schemas.microsoft.com/office/drawing/2014/main" val="10000"/>
                  </a:ext>
                </a:extLst>
              </a:tr>
              <a:tr h="365787">
                <a:tc>
                  <a:txBody>
                    <a:bodyPr/>
                    <a:lstStyle/>
                    <a:p>
                      <a:pPr algn="ctr">
                        <a:lnSpc>
                          <a:spcPct val="100000"/>
                        </a:lnSpc>
                        <a:spcAft>
                          <a:spcPts val="300"/>
                        </a:spcAft>
                      </a:pPr>
                      <a:r>
                        <a:rPr lang="en-US"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1950</a:t>
                      </a:r>
                      <a:endParaRPr lang="zh-TW"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3964" marR="53964" marT="0" marB="0"/>
                </a:tc>
                <a:tc>
                  <a:txBody>
                    <a:bodyPr/>
                    <a:lstStyle/>
                    <a:p>
                      <a:pPr algn="ctr">
                        <a:lnSpc>
                          <a:spcPct val="100000"/>
                        </a:lnSpc>
                        <a:spcAft>
                          <a:spcPts val="300"/>
                        </a:spcAft>
                      </a:pPr>
                      <a:r>
                        <a:rPr lang="en-US" sz="2400" b="1" spc="30" dirty="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2,557,628,654</a:t>
                      </a:r>
                      <a:endParaRPr lang="zh-TW" sz="2400" b="1" spc="30" dirty="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3964" marR="53964" marT="0" marB="0"/>
                </a:tc>
                <a:extLst>
                  <a:ext uri="{0D108BD9-81ED-4DB2-BD59-A6C34878D82A}">
                    <a16:rowId xmlns:a16="http://schemas.microsoft.com/office/drawing/2014/main" val="10001"/>
                  </a:ext>
                </a:extLst>
              </a:tr>
              <a:tr h="365787">
                <a:tc>
                  <a:txBody>
                    <a:bodyPr/>
                    <a:lstStyle/>
                    <a:p>
                      <a:pPr algn="ctr">
                        <a:lnSpc>
                          <a:spcPct val="100000"/>
                        </a:lnSpc>
                        <a:spcAft>
                          <a:spcPts val="300"/>
                        </a:spcAft>
                      </a:pPr>
                      <a:r>
                        <a:rPr lang="en-US" sz="2400" b="1" spc="30" dirty="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1960</a:t>
                      </a:r>
                      <a:endParaRPr lang="zh-TW" sz="2400" b="1" spc="30" dirty="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3964" marR="53964" marT="0" marB="0"/>
                </a:tc>
                <a:tc>
                  <a:txBody>
                    <a:bodyPr/>
                    <a:lstStyle/>
                    <a:p>
                      <a:pPr algn="ctr">
                        <a:lnSpc>
                          <a:spcPct val="100000"/>
                        </a:lnSpc>
                        <a:spcAft>
                          <a:spcPts val="300"/>
                        </a:spcAft>
                      </a:pPr>
                      <a:r>
                        <a:rPr lang="en-US" sz="2400" b="1" spc="30" dirty="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3,042,828,380</a:t>
                      </a:r>
                      <a:endParaRPr lang="zh-TW" sz="2400" b="1" spc="30" dirty="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3964" marR="53964" marT="0" marB="0"/>
                </a:tc>
                <a:extLst>
                  <a:ext uri="{0D108BD9-81ED-4DB2-BD59-A6C34878D82A}">
                    <a16:rowId xmlns:a16="http://schemas.microsoft.com/office/drawing/2014/main" val="10002"/>
                  </a:ext>
                </a:extLst>
              </a:tr>
              <a:tr h="365787">
                <a:tc>
                  <a:txBody>
                    <a:bodyPr/>
                    <a:lstStyle/>
                    <a:p>
                      <a:pPr algn="ctr">
                        <a:lnSpc>
                          <a:spcPct val="100000"/>
                        </a:lnSpc>
                        <a:spcAft>
                          <a:spcPts val="300"/>
                        </a:spcAft>
                      </a:pPr>
                      <a:r>
                        <a:rPr lang="en-US"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1970</a:t>
                      </a:r>
                      <a:endParaRPr lang="zh-TW"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3964" marR="53964" marT="0" marB="0"/>
                </a:tc>
                <a:tc>
                  <a:txBody>
                    <a:bodyPr/>
                    <a:lstStyle/>
                    <a:p>
                      <a:pPr algn="ctr">
                        <a:lnSpc>
                          <a:spcPct val="100000"/>
                        </a:lnSpc>
                        <a:spcAft>
                          <a:spcPts val="300"/>
                        </a:spcAft>
                      </a:pPr>
                      <a:r>
                        <a:rPr lang="en-US"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3,712,338,708</a:t>
                      </a:r>
                      <a:endParaRPr lang="zh-TW"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3964" marR="53964" marT="0" marB="0"/>
                </a:tc>
                <a:extLst>
                  <a:ext uri="{0D108BD9-81ED-4DB2-BD59-A6C34878D82A}">
                    <a16:rowId xmlns:a16="http://schemas.microsoft.com/office/drawing/2014/main" val="10003"/>
                  </a:ext>
                </a:extLst>
              </a:tr>
              <a:tr h="365787">
                <a:tc>
                  <a:txBody>
                    <a:bodyPr/>
                    <a:lstStyle/>
                    <a:p>
                      <a:pPr algn="ctr">
                        <a:lnSpc>
                          <a:spcPct val="100000"/>
                        </a:lnSpc>
                        <a:spcAft>
                          <a:spcPts val="300"/>
                        </a:spcAft>
                      </a:pPr>
                      <a:r>
                        <a:rPr lang="en-US" sz="2400" b="1" spc="30" dirty="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1980</a:t>
                      </a:r>
                      <a:endParaRPr lang="zh-TW" sz="2400" b="1" spc="30" dirty="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3964" marR="53964" marT="0" marB="0"/>
                </a:tc>
                <a:tc>
                  <a:txBody>
                    <a:bodyPr/>
                    <a:lstStyle/>
                    <a:p>
                      <a:pPr algn="ctr">
                        <a:lnSpc>
                          <a:spcPct val="100000"/>
                        </a:lnSpc>
                        <a:spcAft>
                          <a:spcPts val="300"/>
                        </a:spcAft>
                      </a:pPr>
                      <a:r>
                        <a:rPr lang="en-US"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4,450,924,299</a:t>
                      </a:r>
                      <a:endParaRPr lang="zh-TW"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3964" marR="53964" marT="0" marB="0"/>
                </a:tc>
                <a:extLst>
                  <a:ext uri="{0D108BD9-81ED-4DB2-BD59-A6C34878D82A}">
                    <a16:rowId xmlns:a16="http://schemas.microsoft.com/office/drawing/2014/main" val="10004"/>
                  </a:ext>
                </a:extLst>
              </a:tr>
              <a:tr h="365787">
                <a:tc>
                  <a:txBody>
                    <a:bodyPr/>
                    <a:lstStyle/>
                    <a:p>
                      <a:pPr algn="ctr">
                        <a:lnSpc>
                          <a:spcPct val="100000"/>
                        </a:lnSpc>
                        <a:spcAft>
                          <a:spcPts val="300"/>
                        </a:spcAft>
                      </a:pPr>
                      <a:r>
                        <a:rPr lang="en-US"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1990</a:t>
                      </a:r>
                      <a:endParaRPr lang="zh-TW"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3964" marR="53964" marT="0" marB="0"/>
                </a:tc>
                <a:tc>
                  <a:txBody>
                    <a:bodyPr/>
                    <a:lstStyle/>
                    <a:p>
                      <a:pPr algn="ctr">
                        <a:lnSpc>
                          <a:spcPct val="100000"/>
                        </a:lnSpc>
                        <a:spcAft>
                          <a:spcPts val="300"/>
                        </a:spcAft>
                      </a:pPr>
                      <a:r>
                        <a:rPr lang="en-US"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5,287,166,778</a:t>
                      </a:r>
                      <a:endParaRPr lang="zh-TW"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3964" marR="53964" marT="0" marB="0"/>
                </a:tc>
                <a:extLst>
                  <a:ext uri="{0D108BD9-81ED-4DB2-BD59-A6C34878D82A}">
                    <a16:rowId xmlns:a16="http://schemas.microsoft.com/office/drawing/2014/main" val="10005"/>
                  </a:ext>
                </a:extLst>
              </a:tr>
              <a:tr h="365787">
                <a:tc>
                  <a:txBody>
                    <a:bodyPr/>
                    <a:lstStyle/>
                    <a:p>
                      <a:pPr algn="ctr">
                        <a:lnSpc>
                          <a:spcPct val="100000"/>
                        </a:lnSpc>
                        <a:spcAft>
                          <a:spcPts val="300"/>
                        </a:spcAft>
                      </a:pPr>
                      <a:r>
                        <a:rPr lang="en-US" sz="2400" b="1" spc="30" dirty="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2000</a:t>
                      </a:r>
                      <a:endParaRPr lang="zh-TW" sz="2400" b="1" spc="30" dirty="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3964" marR="53964" marT="0" marB="0"/>
                </a:tc>
                <a:tc>
                  <a:txBody>
                    <a:bodyPr/>
                    <a:lstStyle/>
                    <a:p>
                      <a:pPr algn="ctr">
                        <a:lnSpc>
                          <a:spcPct val="100000"/>
                        </a:lnSpc>
                        <a:spcAft>
                          <a:spcPts val="300"/>
                        </a:spcAft>
                      </a:pPr>
                      <a:r>
                        <a:rPr lang="en-US"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6,089,810,661</a:t>
                      </a:r>
                      <a:endParaRPr lang="zh-TW"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3964" marR="53964" marT="0" marB="0"/>
                </a:tc>
                <a:extLst>
                  <a:ext uri="{0D108BD9-81ED-4DB2-BD59-A6C34878D82A}">
                    <a16:rowId xmlns:a16="http://schemas.microsoft.com/office/drawing/2014/main" val="10006"/>
                  </a:ext>
                </a:extLst>
              </a:tr>
              <a:tr h="365787">
                <a:tc>
                  <a:txBody>
                    <a:bodyPr/>
                    <a:lstStyle/>
                    <a:p>
                      <a:pPr algn="ctr">
                        <a:lnSpc>
                          <a:spcPct val="100000"/>
                        </a:lnSpc>
                        <a:spcAft>
                          <a:spcPts val="300"/>
                        </a:spcAft>
                      </a:pPr>
                      <a:r>
                        <a:rPr lang="en-US"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2010</a:t>
                      </a:r>
                      <a:endParaRPr lang="zh-TW"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3964" marR="53964" marT="0" marB="0"/>
                </a:tc>
                <a:tc>
                  <a:txBody>
                    <a:bodyPr/>
                    <a:lstStyle/>
                    <a:p>
                      <a:pPr algn="ctr">
                        <a:lnSpc>
                          <a:spcPct val="100000"/>
                        </a:lnSpc>
                        <a:spcAft>
                          <a:spcPts val="300"/>
                        </a:spcAft>
                      </a:pPr>
                      <a:r>
                        <a:rPr lang="en-US"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6,863,770,931</a:t>
                      </a:r>
                      <a:endParaRPr lang="zh-TW"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3964" marR="53964" marT="0" marB="0"/>
                </a:tc>
                <a:extLst>
                  <a:ext uri="{0D108BD9-81ED-4DB2-BD59-A6C34878D82A}">
                    <a16:rowId xmlns:a16="http://schemas.microsoft.com/office/drawing/2014/main" val="10007"/>
                  </a:ext>
                </a:extLst>
              </a:tr>
              <a:tr h="365787">
                <a:tc>
                  <a:txBody>
                    <a:bodyPr/>
                    <a:lstStyle/>
                    <a:p>
                      <a:pPr algn="ctr">
                        <a:lnSpc>
                          <a:spcPct val="100000"/>
                        </a:lnSpc>
                        <a:spcAft>
                          <a:spcPts val="300"/>
                        </a:spcAft>
                      </a:pPr>
                      <a:r>
                        <a:rPr lang="en-US"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2020</a:t>
                      </a:r>
                      <a:endParaRPr lang="zh-TW"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3964" marR="53964" marT="0" marB="0"/>
                </a:tc>
                <a:tc>
                  <a:txBody>
                    <a:bodyPr/>
                    <a:lstStyle/>
                    <a:p>
                      <a:pPr algn="ctr">
                        <a:lnSpc>
                          <a:spcPct val="100000"/>
                        </a:lnSpc>
                        <a:spcAft>
                          <a:spcPts val="300"/>
                        </a:spcAft>
                      </a:pPr>
                      <a:r>
                        <a:rPr lang="en-US"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7,628,361,509</a:t>
                      </a:r>
                      <a:endParaRPr lang="zh-TW"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3964" marR="53964" marT="0" marB="0"/>
                </a:tc>
                <a:extLst>
                  <a:ext uri="{0D108BD9-81ED-4DB2-BD59-A6C34878D82A}">
                    <a16:rowId xmlns:a16="http://schemas.microsoft.com/office/drawing/2014/main" val="10008"/>
                  </a:ext>
                </a:extLst>
              </a:tr>
              <a:tr h="365787">
                <a:tc>
                  <a:txBody>
                    <a:bodyPr/>
                    <a:lstStyle/>
                    <a:p>
                      <a:pPr algn="ctr">
                        <a:lnSpc>
                          <a:spcPct val="100000"/>
                        </a:lnSpc>
                        <a:spcAft>
                          <a:spcPts val="300"/>
                        </a:spcAft>
                      </a:pPr>
                      <a:r>
                        <a:rPr lang="en-US"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2030</a:t>
                      </a:r>
                      <a:endParaRPr lang="zh-TW"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3964" marR="53964" marT="0" marB="0"/>
                </a:tc>
                <a:tc>
                  <a:txBody>
                    <a:bodyPr/>
                    <a:lstStyle/>
                    <a:p>
                      <a:pPr algn="ctr">
                        <a:lnSpc>
                          <a:spcPct val="100000"/>
                        </a:lnSpc>
                        <a:spcAft>
                          <a:spcPts val="300"/>
                        </a:spcAft>
                      </a:pPr>
                      <a:r>
                        <a:rPr lang="en-US"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8,314,556,118</a:t>
                      </a:r>
                      <a:endParaRPr lang="zh-TW"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3964" marR="53964" marT="0" marB="0"/>
                </a:tc>
                <a:extLst>
                  <a:ext uri="{0D108BD9-81ED-4DB2-BD59-A6C34878D82A}">
                    <a16:rowId xmlns:a16="http://schemas.microsoft.com/office/drawing/2014/main" val="10009"/>
                  </a:ext>
                </a:extLst>
              </a:tr>
              <a:tr h="365787">
                <a:tc>
                  <a:txBody>
                    <a:bodyPr/>
                    <a:lstStyle/>
                    <a:p>
                      <a:pPr algn="ctr">
                        <a:lnSpc>
                          <a:spcPct val="100000"/>
                        </a:lnSpc>
                        <a:spcAft>
                          <a:spcPts val="300"/>
                        </a:spcAft>
                      </a:pPr>
                      <a:r>
                        <a:rPr lang="en-US"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2040</a:t>
                      </a:r>
                      <a:endParaRPr lang="zh-TW"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3964" marR="53964" marT="0" marB="0"/>
                </a:tc>
                <a:tc>
                  <a:txBody>
                    <a:bodyPr/>
                    <a:lstStyle/>
                    <a:p>
                      <a:pPr algn="ctr">
                        <a:lnSpc>
                          <a:spcPct val="100000"/>
                        </a:lnSpc>
                        <a:spcAft>
                          <a:spcPts val="300"/>
                        </a:spcAft>
                      </a:pPr>
                      <a:r>
                        <a:rPr lang="en-US"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8,898,921,851</a:t>
                      </a:r>
                      <a:endParaRPr lang="zh-TW"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3964" marR="53964" marT="0" marB="0"/>
                </a:tc>
                <a:extLst>
                  <a:ext uri="{0D108BD9-81ED-4DB2-BD59-A6C34878D82A}">
                    <a16:rowId xmlns:a16="http://schemas.microsoft.com/office/drawing/2014/main" val="10010"/>
                  </a:ext>
                </a:extLst>
              </a:tr>
              <a:tr h="365787">
                <a:tc>
                  <a:txBody>
                    <a:bodyPr/>
                    <a:lstStyle/>
                    <a:p>
                      <a:pPr algn="ctr">
                        <a:lnSpc>
                          <a:spcPct val="100000"/>
                        </a:lnSpc>
                        <a:spcAft>
                          <a:spcPts val="300"/>
                        </a:spcAft>
                      </a:pPr>
                      <a:r>
                        <a:rPr lang="en-US"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2050</a:t>
                      </a:r>
                      <a:endParaRPr lang="zh-TW" sz="2400" b="1" spc="3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3964" marR="53964" marT="0" marB="0"/>
                </a:tc>
                <a:tc>
                  <a:txBody>
                    <a:bodyPr/>
                    <a:lstStyle/>
                    <a:p>
                      <a:pPr algn="ctr">
                        <a:lnSpc>
                          <a:spcPct val="100000"/>
                        </a:lnSpc>
                        <a:spcAft>
                          <a:spcPts val="300"/>
                        </a:spcAft>
                      </a:pPr>
                      <a:r>
                        <a:rPr lang="en-US" sz="2400" b="1" spc="30" dirty="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rPr>
                        <a:t>9,383,147,855</a:t>
                      </a:r>
                      <a:endParaRPr lang="zh-TW" sz="2400" b="1" spc="30" dirty="0">
                        <a:solidFill>
                          <a:schemeClr val="tx2"/>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3964" marR="53964"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15705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solidFill>
                  <a:schemeClr val="tx2"/>
                </a:solidFill>
                <a:latin typeface="Times New Roman" panose="02020603050405020304" pitchFamily="18" charset="0"/>
                <a:cs typeface="Times New Roman" panose="02020603050405020304" pitchFamily="18" charset="0"/>
              </a:rPr>
              <a:t>能源與經濟</a:t>
            </a:r>
            <a:r>
              <a:rPr lang="en-US" altLang="zh-TW" sz="2800" dirty="0">
                <a:solidFill>
                  <a:schemeClr val="tx2"/>
                </a:solidFill>
                <a:latin typeface="Times New Roman" panose="02020603050405020304" pitchFamily="18" charset="0"/>
                <a:cs typeface="Times New Roman" panose="02020603050405020304" pitchFamily="18" charset="0"/>
              </a:rPr>
              <a:t> Energy and economy</a:t>
            </a:r>
            <a:endParaRPr lang="zh-TW" altLang="en-US" dirty="0">
              <a:solidFill>
                <a:schemeClr val="tx2"/>
              </a:solidFill>
            </a:endParaRPr>
          </a:p>
        </p:txBody>
      </p:sp>
      <p:sp>
        <p:nvSpPr>
          <p:cNvPr id="3" name="內容版面配置區 2"/>
          <p:cNvSpPr>
            <a:spLocks noGrp="1"/>
          </p:cNvSpPr>
          <p:nvPr>
            <p:ph idx="1"/>
          </p:nvPr>
        </p:nvSpPr>
        <p:spPr>
          <a:xfrm>
            <a:off x="179512" y="764705"/>
            <a:ext cx="8712968" cy="1800200"/>
          </a:xfrm>
        </p:spPr>
        <p:txBody>
          <a:bodyPr>
            <a:normAutofit fontScale="77500" lnSpcReduction="20000"/>
          </a:bodyPr>
          <a:lstStyle/>
          <a:p>
            <a:r>
              <a:rPr lang="zh-TW" altLang="en-US" sz="2200" dirty="0">
                <a:latin typeface="Times New Roman" panose="02020603050405020304" pitchFamily="18" charset="0"/>
                <a:cs typeface="Times New Roman" panose="02020603050405020304" pitchFamily="18" charset="0"/>
              </a:rPr>
              <a:t>一般而言，先進或已開發國家</a:t>
            </a:r>
            <a:r>
              <a:rPr lang="en-US" altLang="zh-TW" sz="2200" dirty="0">
                <a:latin typeface="Times New Roman" panose="02020603050405020304" pitchFamily="18" charset="0"/>
                <a:cs typeface="Times New Roman" panose="02020603050405020304" pitchFamily="18" charset="0"/>
              </a:rPr>
              <a:t>(developed country)</a:t>
            </a:r>
            <a:r>
              <a:rPr lang="zh-TW" altLang="en-US" sz="2200" dirty="0">
                <a:latin typeface="Times New Roman" panose="02020603050405020304" pitchFamily="18" charset="0"/>
                <a:cs typeface="Times New Roman" panose="02020603050405020304" pitchFamily="18" charset="0"/>
              </a:rPr>
              <a:t>的能源消耗量往往甚高於開發中國家</a:t>
            </a:r>
            <a:r>
              <a:rPr lang="en-US" altLang="zh-TW" sz="2200" dirty="0">
                <a:latin typeface="Times New Roman" panose="02020603050405020304" pitchFamily="18" charset="0"/>
                <a:cs typeface="Times New Roman" panose="02020603050405020304" pitchFamily="18" charset="0"/>
              </a:rPr>
              <a:t>(developing country) </a:t>
            </a:r>
            <a:r>
              <a:rPr lang="zh-TW" altLang="en-US" sz="2200" dirty="0">
                <a:latin typeface="Times New Roman" panose="02020603050405020304" pitchFamily="18" charset="0"/>
                <a:cs typeface="Times New Roman" panose="02020603050405020304" pitchFamily="18" charset="0"/>
              </a:rPr>
              <a:t>或未開發國家</a:t>
            </a:r>
            <a:r>
              <a:rPr lang="en-US" altLang="zh-TW" sz="2200" dirty="0">
                <a:latin typeface="Times New Roman" panose="02020603050405020304" pitchFamily="18" charset="0"/>
                <a:cs typeface="Times New Roman" panose="02020603050405020304" pitchFamily="18" charset="0"/>
              </a:rPr>
              <a:t>(under developed country)</a:t>
            </a:r>
            <a:r>
              <a:rPr lang="zh-TW" altLang="en-US" sz="2200" dirty="0">
                <a:latin typeface="Times New Roman" panose="02020603050405020304" pitchFamily="18" charset="0"/>
                <a:cs typeface="Times New Roman" panose="02020603050405020304" pitchFamily="18" charset="0"/>
              </a:rPr>
              <a:t>；換言之，消耗能源較多的國家，通常其</a:t>
            </a:r>
            <a:r>
              <a:rPr lang="zh-TW" altLang="en-US" sz="2200" b="1" dirty="0">
                <a:solidFill>
                  <a:schemeClr val="tx2"/>
                </a:solidFill>
                <a:latin typeface="Times New Roman" panose="02020603050405020304" pitchFamily="18" charset="0"/>
                <a:cs typeface="Times New Roman" panose="02020603050405020304" pitchFamily="18" charset="0"/>
              </a:rPr>
              <a:t>國內生產毛額</a:t>
            </a:r>
            <a:r>
              <a:rPr lang="en-US" altLang="zh-TW" sz="2200" b="1" dirty="0">
                <a:solidFill>
                  <a:schemeClr val="tx2"/>
                </a:solidFill>
                <a:latin typeface="Times New Roman" panose="02020603050405020304" pitchFamily="18" charset="0"/>
                <a:cs typeface="Times New Roman" panose="02020603050405020304" pitchFamily="18" charset="0"/>
              </a:rPr>
              <a:t>(Gross Domestic Product, GDP)</a:t>
            </a:r>
            <a:r>
              <a:rPr lang="zh-TW" altLang="en-US" sz="2200" dirty="0">
                <a:latin typeface="Times New Roman" panose="02020603050405020304" pitchFamily="18" charset="0"/>
                <a:cs typeface="Times New Roman" panose="02020603050405020304" pitchFamily="18" charset="0"/>
              </a:rPr>
              <a:t>也越高。</a:t>
            </a:r>
            <a:endParaRPr lang="en-US" altLang="zh-TW" sz="2200" dirty="0">
              <a:latin typeface="Times New Roman" panose="02020603050405020304" pitchFamily="18" charset="0"/>
              <a:cs typeface="Times New Roman" panose="02020603050405020304" pitchFamily="18" charset="0"/>
            </a:endParaRPr>
          </a:p>
          <a:p>
            <a:r>
              <a:rPr lang="en-US" altLang="zh-TW" sz="2200" dirty="0"/>
              <a:t>Generally speaking, the energy consumption of advanced or developed countries is often much higher than that of developing countries or under developed countries; in other words, countries that consume more energy usually have higher Gross Domestic Product (GDP).</a:t>
            </a:r>
            <a:endParaRPr lang="zh-TW" altLang="en-US" sz="2200" dirty="0"/>
          </a:p>
        </p:txBody>
      </p:sp>
      <p:pic>
        <p:nvPicPr>
          <p:cNvPr id="5"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216150"/>
            <a:ext cx="68421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p:nvSpPr>
        <p:spPr>
          <a:xfrm>
            <a:off x="2411760" y="3645024"/>
            <a:ext cx="648072" cy="92398"/>
          </a:xfrm>
          <a:prstGeom prst="rect">
            <a:avLst/>
          </a:prstGeom>
          <a:solidFill>
            <a:schemeClr val="bg1"/>
          </a:solidFill>
        </p:spPr>
        <p:txBody>
          <a:bodyPr wrap="square" rtlCol="0">
            <a:spAutoFit/>
          </a:bodyPr>
          <a:lstStyle/>
          <a:p>
            <a:pPr>
              <a:lnSpc>
                <a:spcPts val="0"/>
              </a:lnSpc>
            </a:pPr>
            <a:r>
              <a:rPr lang="zh-TW" altLang="en-US" sz="1000" b="1" dirty="0">
                <a:latin typeface="標楷體" panose="03000509000000000000" pitchFamily="65" charset="-120"/>
                <a:ea typeface="標楷體" panose="03000509000000000000" pitchFamily="65" charset="-120"/>
              </a:rPr>
              <a:t>臺灣</a:t>
            </a:r>
          </a:p>
        </p:txBody>
      </p:sp>
      <p:sp>
        <p:nvSpPr>
          <p:cNvPr id="7" name="文字方塊 6"/>
          <p:cNvSpPr txBox="1"/>
          <p:nvPr/>
        </p:nvSpPr>
        <p:spPr>
          <a:xfrm>
            <a:off x="2627784" y="6015111"/>
            <a:ext cx="648072" cy="92398"/>
          </a:xfrm>
          <a:prstGeom prst="rect">
            <a:avLst/>
          </a:prstGeom>
          <a:solidFill>
            <a:schemeClr val="bg1"/>
          </a:solidFill>
        </p:spPr>
        <p:txBody>
          <a:bodyPr wrap="square" rtlCol="0">
            <a:spAutoFit/>
          </a:bodyPr>
          <a:lstStyle/>
          <a:p>
            <a:pPr>
              <a:lnSpc>
                <a:spcPts val="0"/>
              </a:lnSpc>
            </a:pPr>
            <a:r>
              <a:rPr lang="zh-TW" altLang="en-US" sz="1000" b="1" dirty="0">
                <a:latin typeface="標楷體" panose="03000509000000000000" pitchFamily="65" charset="-120"/>
                <a:ea typeface="標楷體" panose="03000509000000000000" pitchFamily="65" charset="-120"/>
              </a:rPr>
              <a:t>臺灣</a:t>
            </a:r>
          </a:p>
        </p:txBody>
      </p:sp>
    </p:spTree>
    <p:extLst>
      <p:ext uri="{BB962C8B-B14F-4D97-AF65-F5344CB8AC3E}">
        <p14:creationId xmlns:p14="http://schemas.microsoft.com/office/powerpoint/2010/main" val="226990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solidFill>
                  <a:schemeClr val="tx2"/>
                </a:solidFill>
                <a:latin typeface="Times New Roman" panose="02020603050405020304" pitchFamily="18" charset="0"/>
                <a:cs typeface="Times New Roman" panose="02020603050405020304" pitchFamily="18" charset="0"/>
              </a:rPr>
              <a:t>能源與經濟</a:t>
            </a:r>
            <a:r>
              <a:rPr lang="en-US" altLang="zh-TW" sz="2800" dirty="0">
                <a:solidFill>
                  <a:schemeClr val="tx2"/>
                </a:solidFill>
                <a:latin typeface="Times New Roman" panose="02020603050405020304" pitchFamily="18" charset="0"/>
                <a:cs typeface="Times New Roman" panose="02020603050405020304" pitchFamily="18" charset="0"/>
              </a:rPr>
              <a:t> Energy and economy</a:t>
            </a:r>
            <a:endParaRPr lang="zh-TW" altLang="en-US" dirty="0"/>
          </a:p>
        </p:txBody>
      </p:sp>
      <p:sp>
        <p:nvSpPr>
          <p:cNvPr id="3" name="內容版面配置區 2"/>
          <p:cNvSpPr>
            <a:spLocks noGrp="1"/>
          </p:cNvSpPr>
          <p:nvPr>
            <p:ph idx="1"/>
          </p:nvPr>
        </p:nvSpPr>
        <p:spPr>
          <a:xfrm>
            <a:off x="468313" y="764704"/>
            <a:ext cx="8229600" cy="5832647"/>
          </a:xfrm>
        </p:spPr>
        <p:txBody>
          <a:bodyPr>
            <a:normAutofit fontScale="47500" lnSpcReduction="20000"/>
          </a:bodyPr>
          <a:lstStyle/>
          <a:p>
            <a:r>
              <a:rPr lang="zh-TW" altLang="en-US" sz="3400" dirty="0">
                <a:latin typeface="Times New Roman" panose="02020603050405020304" pitchFamily="18" charset="0"/>
                <a:cs typeface="Times New Roman" panose="02020603050405020304" pitchFamily="18" charset="0"/>
              </a:rPr>
              <a:t>台灣自</a:t>
            </a:r>
            <a:r>
              <a:rPr lang="en-US" altLang="zh-TW" sz="3400" dirty="0">
                <a:latin typeface="Times New Roman" panose="02020603050405020304" pitchFamily="18" charset="0"/>
                <a:cs typeface="Times New Roman" panose="02020603050405020304" pitchFamily="18" charset="0"/>
              </a:rPr>
              <a:t>2006</a:t>
            </a:r>
            <a:r>
              <a:rPr lang="zh-TW" altLang="en-US" sz="3400" dirty="0">
                <a:latin typeface="Times New Roman" panose="02020603050405020304" pitchFamily="18" charset="0"/>
                <a:cs typeface="Times New Roman" panose="02020603050405020304" pitchFamily="18" charset="0"/>
              </a:rPr>
              <a:t>至</a:t>
            </a:r>
            <a:r>
              <a:rPr lang="en-US" altLang="zh-TW" sz="3400" dirty="0">
                <a:latin typeface="Times New Roman" panose="02020603050405020304" pitchFamily="18" charset="0"/>
                <a:cs typeface="Times New Roman" panose="02020603050405020304" pitchFamily="18" charset="0"/>
              </a:rPr>
              <a:t>2015</a:t>
            </a:r>
            <a:r>
              <a:rPr lang="zh-TW" altLang="en-US" sz="3400" dirty="0">
                <a:latin typeface="Times New Roman" panose="02020603050405020304" pitchFamily="18" charset="0"/>
                <a:cs typeface="Times New Roman" panose="02020603050405020304" pitchFamily="18" charset="0"/>
              </a:rPr>
              <a:t>年每年每人</a:t>
            </a:r>
            <a:r>
              <a:rPr lang="en-US" altLang="zh-TW" sz="3400" dirty="0">
                <a:latin typeface="Times New Roman" panose="02020603050405020304" pitchFamily="18" charset="0"/>
                <a:cs typeface="Times New Roman" panose="02020603050405020304" pitchFamily="18" charset="0"/>
              </a:rPr>
              <a:t>GDP</a:t>
            </a:r>
            <a:r>
              <a:rPr lang="zh-TW" altLang="en-US" sz="3400" dirty="0">
                <a:latin typeface="Times New Roman" panose="02020603050405020304" pitchFamily="18" charset="0"/>
                <a:cs typeface="Times New Roman" panose="02020603050405020304" pitchFamily="18" charset="0"/>
              </a:rPr>
              <a:t>與能源消費量分布</a:t>
            </a:r>
            <a:endParaRPr lang="en-US" altLang="zh-TW" sz="3400" dirty="0">
              <a:latin typeface="Times New Roman" panose="02020603050405020304" pitchFamily="18" charset="0"/>
              <a:cs typeface="Times New Roman" panose="02020603050405020304" pitchFamily="18" charset="0"/>
            </a:endParaRPr>
          </a:p>
          <a:p>
            <a:r>
              <a:rPr lang="en-US" altLang="zh-TW" sz="3400" dirty="0">
                <a:latin typeface="Times New Roman" panose="02020603050405020304" pitchFamily="18" charset="0"/>
                <a:cs typeface="Times New Roman" panose="02020603050405020304" pitchFamily="18" charset="0"/>
              </a:rPr>
              <a:t>Taiwan’s annual GDP and energy consumption distribution per capita from 2006 to 2015</a:t>
            </a:r>
            <a:endParaRPr lang="zh-TW" altLang="en-US" sz="3400" dirty="0">
              <a:latin typeface="Times New Roman" panose="02020603050405020304" pitchFamily="18" charset="0"/>
              <a:cs typeface="Times New Roman" panose="02020603050405020304" pitchFamily="18" charset="0"/>
            </a:endParaRPr>
          </a:p>
          <a:p>
            <a:endParaRPr lang="en-US" altLang="zh-TW" sz="2600" dirty="0"/>
          </a:p>
          <a:p>
            <a:endParaRPr lang="en-US" altLang="zh-TW" sz="2600" dirty="0"/>
          </a:p>
          <a:p>
            <a:endParaRPr lang="en-US" altLang="zh-TW" sz="2600" dirty="0"/>
          </a:p>
          <a:p>
            <a:endParaRPr lang="en-US" altLang="zh-TW" sz="2600" dirty="0"/>
          </a:p>
          <a:p>
            <a:endParaRPr lang="en-US" altLang="zh-TW" sz="2600" dirty="0"/>
          </a:p>
          <a:p>
            <a:endParaRPr lang="en-US" altLang="zh-TW" sz="2600" dirty="0"/>
          </a:p>
          <a:p>
            <a:endParaRPr lang="en-US" altLang="zh-TW" sz="2600" dirty="0"/>
          </a:p>
          <a:p>
            <a:endParaRPr lang="en-US" altLang="zh-TW" sz="2600" dirty="0">
              <a:latin typeface="Times New Roman" panose="02020603050405020304" pitchFamily="18" charset="0"/>
              <a:cs typeface="Times New Roman" panose="02020603050405020304" pitchFamily="18" charset="0"/>
            </a:endParaRPr>
          </a:p>
          <a:p>
            <a:endParaRPr lang="en-US" altLang="zh-TW" sz="2600" dirty="0">
              <a:latin typeface="Times New Roman" panose="02020603050405020304" pitchFamily="18" charset="0"/>
              <a:cs typeface="Times New Roman" panose="02020603050405020304" pitchFamily="18" charset="0"/>
            </a:endParaRPr>
          </a:p>
          <a:p>
            <a:endParaRPr lang="en-US" altLang="zh-TW" sz="2600" dirty="0"/>
          </a:p>
          <a:p>
            <a:endParaRPr lang="en-US" altLang="zh-TW" sz="2600" dirty="0">
              <a:latin typeface="Times New Roman" panose="02020603050405020304" pitchFamily="18" charset="0"/>
              <a:cs typeface="Times New Roman" panose="02020603050405020304" pitchFamily="18" charset="0"/>
            </a:endParaRPr>
          </a:p>
          <a:p>
            <a:pPr marL="34290" indent="0">
              <a:buNone/>
            </a:pPr>
            <a:endParaRPr lang="en-US" altLang="zh-TW" sz="2600" dirty="0"/>
          </a:p>
          <a:p>
            <a:r>
              <a:rPr lang="zh-TW" altLang="zh-TW" sz="3400" dirty="0">
                <a:latin typeface="Times New Roman" panose="02020603050405020304" pitchFamily="18" charset="0"/>
                <a:cs typeface="Times New Roman" panose="02020603050405020304" pitchFamily="18" charset="0"/>
              </a:rPr>
              <a:t>在</a:t>
            </a:r>
            <a:r>
              <a:rPr lang="en-US" altLang="zh-TW" sz="3400" dirty="0">
                <a:latin typeface="Times New Roman" panose="02020603050405020304" pitchFamily="18" charset="0"/>
                <a:cs typeface="Times New Roman" panose="02020603050405020304" pitchFamily="18" charset="0"/>
              </a:rPr>
              <a:t>2011</a:t>
            </a:r>
            <a:r>
              <a:rPr lang="zh-TW" altLang="zh-TW" sz="3400" dirty="0">
                <a:latin typeface="Times New Roman" panose="02020603050405020304" pitchFamily="18" charset="0"/>
                <a:cs typeface="Times New Roman" panose="02020603050405020304" pitchFamily="18" charset="0"/>
              </a:rPr>
              <a:t>年之前，</a:t>
            </a:r>
            <a:r>
              <a:rPr lang="en-US" altLang="zh-TW" sz="3400" dirty="0">
                <a:latin typeface="Times New Roman" panose="02020603050405020304" pitchFamily="18" charset="0"/>
                <a:cs typeface="Times New Roman" panose="02020603050405020304" pitchFamily="18" charset="0"/>
              </a:rPr>
              <a:t>GDP</a:t>
            </a:r>
            <a:r>
              <a:rPr lang="zh-TW" altLang="zh-TW" sz="3400" dirty="0">
                <a:latin typeface="Times New Roman" panose="02020603050405020304" pitchFamily="18" charset="0"/>
                <a:cs typeface="Times New Roman" panose="02020603050405020304" pitchFamily="18" charset="0"/>
              </a:rPr>
              <a:t>與能源的消耗呈現高度的正相關，但</a:t>
            </a:r>
            <a:r>
              <a:rPr lang="en-US" altLang="zh-TW" sz="3400" dirty="0">
                <a:latin typeface="Times New Roman" panose="02020603050405020304" pitchFamily="18" charset="0"/>
                <a:cs typeface="Times New Roman" panose="02020603050405020304" pitchFamily="18" charset="0"/>
              </a:rPr>
              <a:t>2011</a:t>
            </a:r>
            <a:r>
              <a:rPr lang="zh-TW" altLang="zh-TW" sz="3400" dirty="0">
                <a:latin typeface="Times New Roman" panose="02020603050405020304" pitchFamily="18" charset="0"/>
                <a:cs typeface="Times New Roman" panose="02020603050405020304" pitchFamily="18" charset="0"/>
              </a:rPr>
              <a:t>年之後，隨著</a:t>
            </a:r>
            <a:r>
              <a:rPr lang="en-US" altLang="zh-TW" sz="3400" dirty="0">
                <a:latin typeface="Times New Roman" panose="02020603050405020304" pitchFamily="18" charset="0"/>
                <a:cs typeface="Times New Roman" panose="02020603050405020304" pitchFamily="18" charset="0"/>
              </a:rPr>
              <a:t>GDP</a:t>
            </a:r>
            <a:r>
              <a:rPr lang="zh-TW" altLang="zh-TW" sz="3400" dirty="0">
                <a:latin typeface="Times New Roman" panose="02020603050405020304" pitchFamily="18" charset="0"/>
                <a:cs typeface="Times New Roman" panose="02020603050405020304" pitchFamily="18" charset="0"/>
              </a:rPr>
              <a:t>的逐年上升，能源消費量卻逐漸下降。展望未來，如何持續增加</a:t>
            </a:r>
            <a:r>
              <a:rPr lang="en-US" altLang="zh-TW" sz="3400" dirty="0">
                <a:latin typeface="Times New Roman" panose="02020603050405020304" pitchFamily="18" charset="0"/>
                <a:cs typeface="Times New Roman" panose="02020603050405020304" pitchFamily="18" charset="0"/>
              </a:rPr>
              <a:t>GDP</a:t>
            </a:r>
            <a:r>
              <a:rPr lang="zh-TW" altLang="zh-TW" sz="3400" dirty="0">
                <a:latin typeface="Times New Roman" panose="02020603050405020304" pitchFamily="18" charset="0"/>
                <a:cs typeface="Times New Roman" panose="02020603050405020304" pitchFamily="18" charset="0"/>
              </a:rPr>
              <a:t>的同時，減少能源消費量已成為有效的能源開發與利用的重要目標。</a:t>
            </a:r>
            <a:r>
              <a:rPr lang="en-US" altLang="zh-TW" sz="3400" dirty="0">
                <a:latin typeface="Times New Roman" panose="02020603050405020304" pitchFamily="18" charset="0"/>
                <a:cs typeface="Times New Roman" panose="02020603050405020304" pitchFamily="18" charset="0"/>
              </a:rPr>
              <a:t>Before 2011, GDP and energy consumption showed a high degree of positive correlation. However, after 2011, as GDP increased year by year, energy consumption gradually declined. Looking to the future, how to continue to increase GDP while reducing energy consumption has become an important goal for effective energy development and utilization.</a:t>
            </a:r>
            <a:endParaRPr lang="zh-TW" altLang="en-US" sz="3400" dirty="0"/>
          </a:p>
        </p:txBody>
      </p:sp>
      <p:pic>
        <p:nvPicPr>
          <p:cNvPr id="4"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4067" y="1744662"/>
            <a:ext cx="7013575"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C93AAD1-A966-37AA-6B97-C1316FE8C71B}"/>
              </a:ext>
            </a:extLst>
          </p:cNvPr>
          <p:cNvSpPr txBox="1"/>
          <p:nvPr/>
        </p:nvSpPr>
        <p:spPr>
          <a:xfrm>
            <a:off x="755576" y="1916832"/>
            <a:ext cx="1427763" cy="369332"/>
          </a:xfrm>
          <a:prstGeom prst="rect">
            <a:avLst/>
          </a:prstGeom>
          <a:noFill/>
        </p:spPr>
        <p:txBody>
          <a:bodyPr wrap="none" rtlCol="0">
            <a:spAutoFit/>
          </a:bodyPr>
          <a:lstStyle/>
          <a:p>
            <a:r>
              <a:rPr lang="en-TW" dirty="0"/>
              <a:t>Liters/person</a:t>
            </a:r>
          </a:p>
        </p:txBody>
      </p:sp>
    </p:spTree>
    <p:extLst>
      <p:ext uri="{BB962C8B-B14F-4D97-AF65-F5344CB8AC3E}">
        <p14:creationId xmlns:p14="http://schemas.microsoft.com/office/powerpoint/2010/main" val="330038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solidFill>
                  <a:schemeClr val="tx2"/>
                </a:solidFill>
                <a:latin typeface="Times New Roman" panose="02020603050405020304" pitchFamily="18" charset="0"/>
                <a:cs typeface="Times New Roman" panose="02020603050405020304" pitchFamily="18" charset="0"/>
              </a:rPr>
              <a:t>能源事件</a:t>
            </a:r>
            <a:r>
              <a:rPr lang="en-US" altLang="zh-TW" sz="2800" dirty="0">
                <a:solidFill>
                  <a:schemeClr val="tx2"/>
                </a:solidFill>
                <a:latin typeface="Times New Roman" panose="02020603050405020304" pitchFamily="18" charset="0"/>
                <a:cs typeface="Times New Roman" panose="02020603050405020304" pitchFamily="18" charset="0"/>
              </a:rPr>
              <a:t> Major Events in energy</a:t>
            </a:r>
            <a:endParaRPr lang="zh-TW" altLang="en-US" sz="2800" dirty="0">
              <a:solidFill>
                <a:schemeClr val="tx2"/>
              </a:solidFill>
            </a:endParaRPr>
          </a:p>
        </p:txBody>
      </p:sp>
      <p:sp>
        <p:nvSpPr>
          <p:cNvPr id="3" name="內容版面配置區 2"/>
          <p:cNvSpPr>
            <a:spLocks noGrp="1"/>
          </p:cNvSpPr>
          <p:nvPr>
            <p:ph idx="1"/>
          </p:nvPr>
        </p:nvSpPr>
        <p:spPr/>
        <p:txBody>
          <a:bodyPr/>
          <a:lstStyle/>
          <a:p>
            <a:r>
              <a:rPr lang="zh-TW" altLang="zh-TW" b="1" dirty="0"/>
              <a:t>世界油價</a:t>
            </a:r>
            <a:r>
              <a:rPr lang="en-US" altLang="zh-TW" b="1" dirty="0"/>
              <a:t> ( 2006</a:t>
            </a:r>
            <a:r>
              <a:rPr lang="zh-TW" altLang="zh-TW" b="1" dirty="0"/>
              <a:t>年美元</a:t>
            </a:r>
            <a:r>
              <a:rPr lang="en-US" altLang="zh-TW" b="1" dirty="0"/>
              <a:t> )</a:t>
            </a:r>
            <a:r>
              <a:rPr lang="zh-TW" altLang="en-US" b="1" dirty="0"/>
              <a:t>與歷史能源事件 </a:t>
            </a:r>
            <a:endParaRPr lang="en-US" altLang="zh-TW" b="1" dirty="0"/>
          </a:p>
          <a:p>
            <a:r>
              <a:rPr lang="en-US" altLang="zh-TW" b="1" dirty="0"/>
              <a:t>World oil prices (2006 US dollars) and historical energy events</a:t>
            </a:r>
            <a:endParaRPr lang="zh-TW" altLang="en-US" b="1" dirty="0"/>
          </a:p>
          <a:p>
            <a:pPr marL="0" indent="0">
              <a:buNone/>
            </a:pPr>
            <a:endParaRPr lang="zh-TW" altLang="en-US" dirty="0"/>
          </a:p>
        </p:txBody>
      </p:sp>
      <p:graphicFrame>
        <p:nvGraphicFramePr>
          <p:cNvPr id="4" name="物件 2"/>
          <p:cNvGraphicFramePr>
            <a:graphicFrameLocks noChangeAspect="1"/>
          </p:cNvGraphicFramePr>
          <p:nvPr/>
        </p:nvGraphicFramePr>
        <p:xfrm>
          <a:off x="1042988" y="1628775"/>
          <a:ext cx="6938962" cy="4616450"/>
        </p:xfrm>
        <a:graphic>
          <a:graphicData uri="http://schemas.openxmlformats.org/presentationml/2006/ole">
            <mc:AlternateContent xmlns:mc="http://schemas.openxmlformats.org/markup-compatibility/2006">
              <mc:Choice xmlns:v="urn:schemas-microsoft-com:vml" Requires="v">
                <p:oleObj name="Visio" r:id="rId2" imgW="7011525" imgH="4652980" progId="Visio.Drawing.11">
                  <p:embed/>
                </p:oleObj>
              </mc:Choice>
              <mc:Fallback>
                <p:oleObj name="Visio" r:id="rId2" imgW="7011525" imgH="4652980" progId="Visio.Drawing.11">
                  <p:embed/>
                  <p:pic>
                    <p:nvPicPr>
                      <p:cNvPr id="10247" name="物件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628775"/>
                        <a:ext cx="6938962"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a:extLst>
              <a:ext uri="{FF2B5EF4-FFF2-40B4-BE49-F238E27FC236}">
                <a16:creationId xmlns:a16="http://schemas.microsoft.com/office/drawing/2014/main" id="{55F1B813-B034-6077-29E2-BB2725BA86F8}"/>
              </a:ext>
            </a:extLst>
          </p:cNvPr>
          <p:cNvSpPr txBox="1"/>
          <p:nvPr/>
        </p:nvSpPr>
        <p:spPr>
          <a:xfrm rot="16200000">
            <a:off x="-11631" y="3355793"/>
            <a:ext cx="1882247" cy="369332"/>
          </a:xfrm>
          <a:prstGeom prst="rect">
            <a:avLst/>
          </a:prstGeom>
          <a:noFill/>
        </p:spPr>
        <p:txBody>
          <a:bodyPr wrap="none" rtlCol="0">
            <a:spAutoFit/>
          </a:bodyPr>
          <a:lstStyle/>
          <a:p>
            <a:r>
              <a:rPr lang="en-TW" dirty="0"/>
              <a:t>Price of Oil in USD</a:t>
            </a:r>
          </a:p>
        </p:txBody>
      </p:sp>
      <p:sp>
        <p:nvSpPr>
          <p:cNvPr id="6" name="TextBox 5">
            <a:extLst>
              <a:ext uri="{FF2B5EF4-FFF2-40B4-BE49-F238E27FC236}">
                <a16:creationId xmlns:a16="http://schemas.microsoft.com/office/drawing/2014/main" id="{E79B07E3-0CB0-72A0-1B19-487E2D71C122}"/>
              </a:ext>
            </a:extLst>
          </p:cNvPr>
          <p:cNvSpPr txBox="1"/>
          <p:nvPr/>
        </p:nvSpPr>
        <p:spPr>
          <a:xfrm>
            <a:off x="5004048" y="5949280"/>
            <a:ext cx="586507" cy="369332"/>
          </a:xfrm>
          <a:prstGeom prst="rect">
            <a:avLst/>
          </a:prstGeom>
          <a:noFill/>
        </p:spPr>
        <p:txBody>
          <a:bodyPr wrap="none" rtlCol="0">
            <a:spAutoFit/>
          </a:bodyPr>
          <a:lstStyle/>
          <a:p>
            <a:r>
              <a:rPr lang="en-TW" dirty="0"/>
              <a:t>Year</a:t>
            </a:r>
          </a:p>
        </p:txBody>
      </p:sp>
    </p:spTree>
    <p:extLst>
      <p:ext uri="{BB962C8B-B14F-4D97-AF65-F5344CB8AC3E}">
        <p14:creationId xmlns:p14="http://schemas.microsoft.com/office/powerpoint/2010/main" val="368262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永續課程講義範本">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永續課程講義範本" id="{D9BB8427-8502-4118-931D-D71B096AC135}" vid="{59CF21B7-679C-43AD-864A-46E03F0A694B}"/>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永續課程講義範本</Template>
  <TotalTime>284</TotalTime>
  <Words>4920</Words>
  <Application>Microsoft Macintosh PowerPoint</Application>
  <PresentationFormat>On-screen Show (4:3)</PresentationFormat>
  <Paragraphs>286</Paragraphs>
  <Slides>41</Slides>
  <Notes>0</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0" baseType="lpstr">
      <vt:lpstr>標楷體</vt:lpstr>
      <vt:lpstr>微軟正黑體</vt:lpstr>
      <vt:lpstr>Arial</vt:lpstr>
      <vt:lpstr>Calibri</vt:lpstr>
      <vt:lpstr>Calibri Light</vt:lpstr>
      <vt:lpstr>Times New Roman</vt:lpstr>
      <vt:lpstr>Wingdings</vt:lpstr>
      <vt:lpstr>永續課程講義範本</vt:lpstr>
      <vt:lpstr>Visio</vt:lpstr>
      <vt:lpstr>能源利用問題概述 Overview of energy utilization issues</vt:lpstr>
      <vt:lpstr>能源與生活 energy and life</vt:lpstr>
      <vt:lpstr>能源與生活 Energy and life</vt:lpstr>
      <vt:lpstr>能源與生活 Energy and life</vt:lpstr>
      <vt:lpstr>能源與生活 Energy and life</vt:lpstr>
      <vt:lpstr>能源與生活 Energy and life</vt:lpstr>
      <vt:lpstr>能源與經濟 Energy and economy</vt:lpstr>
      <vt:lpstr>能源與經濟 Energy and economy</vt:lpstr>
      <vt:lpstr>能源事件 Major Events in energy</vt:lpstr>
      <vt:lpstr>能源事件</vt:lpstr>
      <vt:lpstr>PowerPoint Presentation</vt:lpstr>
      <vt:lpstr>能源事件</vt:lpstr>
      <vt:lpstr>能源事件</vt:lpstr>
      <vt:lpstr>PowerPoint Presentation</vt:lpstr>
      <vt:lpstr>能源事件 World Events</vt:lpstr>
      <vt:lpstr>能源與環境 Energy and environment</vt:lpstr>
      <vt:lpstr>能源與環境 Energy and environment</vt:lpstr>
      <vt:lpstr>能源與環境 Energy and environment</vt:lpstr>
      <vt:lpstr>能源與環境 Energy and environment</vt:lpstr>
      <vt:lpstr>能源與環境 Energy and environment</vt:lpstr>
      <vt:lpstr>能源與環境 Energy and environment</vt:lpstr>
      <vt:lpstr>能源與環境 Energy and environment</vt:lpstr>
      <vt:lpstr>能源與環境 Energy and environment</vt:lpstr>
      <vt:lpstr>能源與環境 Energy and environment</vt:lpstr>
      <vt:lpstr>能源使用情況</vt:lpstr>
      <vt:lpstr>能源使用情況 Energy Usage</vt:lpstr>
      <vt:lpstr>能源推動會議情形Promoting Energy</vt:lpstr>
      <vt:lpstr>能源推動會議情形</vt:lpstr>
      <vt:lpstr>能源推動會議情形promoting energy</vt:lpstr>
      <vt:lpstr>能源推動會議情形Promoting Energy</vt:lpstr>
      <vt:lpstr>能源推動會議情形Promoting Energy</vt:lpstr>
      <vt:lpstr>能源法案及永續發展Energy bill and sustainable development</vt:lpstr>
      <vt:lpstr>能源法案及永續發展Energy bills and sustainable development</vt:lpstr>
      <vt:lpstr>能源法案及永續發展Energy bills and sustainable development</vt:lpstr>
      <vt:lpstr>能源法案及永續發展Energy bills and sustainable development</vt:lpstr>
      <vt:lpstr>能源法案及永續發展Energy bills and sustainable development</vt:lpstr>
      <vt:lpstr>能源法案及永續發展Energy bills and sustainable development</vt:lpstr>
      <vt:lpstr>能源法案及永續發展Energy bills and sustainable development</vt:lpstr>
      <vt:lpstr>能源法案及永續發展Energy bills and sustainable development</vt:lpstr>
      <vt:lpstr>能源法案及永續發展Energy bills and sustainable development</vt:lpstr>
      <vt:lpstr>能源法案及永續發展Energy bills and sustainable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2-1能源利用及人類問題(31)</dc:title>
  <dc:creator>FHTLAB</dc:creator>
  <cp:lastModifiedBy>da yoda</cp:lastModifiedBy>
  <cp:revision>19</cp:revision>
  <dcterms:created xsi:type="dcterms:W3CDTF">2014-01-07T07:19:51Z</dcterms:created>
  <dcterms:modified xsi:type="dcterms:W3CDTF">2024-02-07T04:07:53Z</dcterms:modified>
</cp:coreProperties>
</file>