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7" r:id="rId2"/>
    <p:sldId id="258" r:id="rId3"/>
    <p:sldId id="629" r:id="rId4"/>
    <p:sldId id="630" r:id="rId5"/>
    <p:sldId id="631" r:id="rId6"/>
    <p:sldId id="634" r:id="rId7"/>
    <p:sldId id="641" r:id="rId8"/>
    <p:sldId id="632" r:id="rId9"/>
    <p:sldId id="640" r:id="rId10"/>
    <p:sldId id="639" r:id="rId11"/>
    <p:sldId id="638" r:id="rId12"/>
    <p:sldId id="633" r:id="rId13"/>
    <p:sldId id="635" r:id="rId14"/>
  </p:sldIdLst>
  <p:sldSz cx="12192000" cy="6858000"/>
  <p:notesSz cx="6858000" cy="9144000"/>
  <p:defaultTex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483"/>
  </p:normalViewPr>
  <p:slideViewPr>
    <p:cSldViewPr snapToGrid="0">
      <p:cViewPr varScale="1">
        <p:scale>
          <a:sx n="72" d="100"/>
          <a:sy n="72" d="100"/>
        </p:scale>
        <p:origin x="158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W"/>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54BB3D-8029-7140-AE74-89D639952F38}" type="datetimeFigureOut">
              <a:rPr lang="en-TW" smtClean="0"/>
              <a:t>2024/1/30</a:t>
            </a:fld>
            <a:endParaRPr lang="en-TW"/>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TW"/>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TW"/>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636F7D-D909-3A44-8500-52A1497DC683}" type="slidenum">
              <a:rPr lang="en-TW" smtClean="0"/>
              <a:t>‹#›</a:t>
            </a:fld>
            <a:endParaRPr lang="en-TW"/>
          </a:p>
        </p:txBody>
      </p:sp>
    </p:spTree>
    <p:extLst>
      <p:ext uri="{BB962C8B-B14F-4D97-AF65-F5344CB8AC3E}">
        <p14:creationId xmlns:p14="http://schemas.microsoft.com/office/powerpoint/2010/main" val="2230676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Make sure students are starting to read I, Robot.</a:t>
            </a:r>
          </a:p>
        </p:txBody>
      </p:sp>
      <p:sp>
        <p:nvSpPr>
          <p:cNvPr id="4" name="Slide Number Placeholder 3"/>
          <p:cNvSpPr>
            <a:spLocks noGrp="1"/>
          </p:cNvSpPr>
          <p:nvPr>
            <p:ph type="sldNum" sz="quarter" idx="5"/>
          </p:nvPr>
        </p:nvSpPr>
        <p:spPr/>
        <p:txBody>
          <a:bodyPr/>
          <a:lstStyle/>
          <a:p>
            <a:fld id="{B4636F7D-D909-3A44-8500-52A1497DC683}" type="slidenum">
              <a:rPr lang="en-TW" smtClean="0"/>
              <a:t>3</a:t>
            </a:fld>
            <a:endParaRPr lang="en-TW"/>
          </a:p>
        </p:txBody>
      </p:sp>
    </p:spTree>
    <p:extLst>
      <p:ext uri="{BB962C8B-B14F-4D97-AF65-F5344CB8AC3E}">
        <p14:creationId xmlns:p14="http://schemas.microsoft.com/office/powerpoint/2010/main" val="1546270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a:t>影像分析 </a:t>
            </a:r>
            <a:r>
              <a:rPr lang="en-US" altLang="ja-JP" dirty="0"/>
              <a:t>- </a:t>
            </a:r>
            <a:r>
              <a:rPr lang="ja-JP" altLang="en-US"/>
              <a:t>濾鏡</a:t>
            </a:r>
            <a:endParaRPr lang="en-US" altLang="ja-JP" dirty="0"/>
          </a:p>
          <a:p>
            <a:endParaRPr lang="en-US" dirty="0"/>
          </a:p>
          <a:p>
            <a:r>
              <a:rPr lang="en-US" dirty="0"/>
              <a:t>Our introduction to robotics began with a robotic manipulator that mimics the human arm and hand. If we were to have humanoid robots, we would need to consider the visual aspects and design of such machines.</a:t>
            </a:r>
          </a:p>
          <a:p>
            <a:endParaRPr lang="en-US" dirty="0"/>
          </a:p>
          <a:p>
            <a:r>
              <a:rPr lang="en-US" dirty="0"/>
              <a:t>I would like to present one perspective of vision, perhaps the most important of human senses, as that of a filter for the impulses and signals in the natural world.</a:t>
            </a:r>
            <a:endParaRPr lang="en-TW" dirty="0"/>
          </a:p>
        </p:txBody>
      </p:sp>
      <p:sp>
        <p:nvSpPr>
          <p:cNvPr id="4" name="Slide Number Placeholder 3"/>
          <p:cNvSpPr>
            <a:spLocks noGrp="1"/>
          </p:cNvSpPr>
          <p:nvPr>
            <p:ph type="sldNum" sz="quarter" idx="5"/>
          </p:nvPr>
        </p:nvSpPr>
        <p:spPr/>
        <p:txBody>
          <a:bodyPr/>
          <a:lstStyle/>
          <a:p>
            <a:fld id="{B4636F7D-D909-3A44-8500-52A1497DC683}" type="slidenum">
              <a:rPr lang="en-TW" smtClean="0"/>
              <a:t>13</a:t>
            </a:fld>
            <a:endParaRPr lang="en-TW"/>
          </a:p>
        </p:txBody>
      </p:sp>
    </p:spTree>
    <p:extLst>
      <p:ext uri="{BB962C8B-B14F-4D97-AF65-F5344CB8AC3E}">
        <p14:creationId xmlns:p14="http://schemas.microsoft.com/office/powerpoint/2010/main" val="2519121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TW" dirty="0"/>
              <a:t>Find the part of the Asimov book that talks about the laws of robotics. Maybe read parts of the book in class. </a:t>
            </a:r>
            <a:r>
              <a:rPr lang="en-US" sz="1800" kern="100" dirty="0" err="1">
                <a:effectLst/>
                <a:latin typeface="Times New Roman" panose="02020603050405020304" pitchFamily="18" charset="0"/>
                <a:ea typeface="PMingLiU" panose="02020500000000000000" pitchFamily="18" charset="-120"/>
                <a:cs typeface="Times New Roman" panose="02020603050405020304" pitchFamily="18" charset="0"/>
              </a:rPr>
              <a:t>IRobot</a:t>
            </a:r>
            <a:r>
              <a:rPr lang="en-US" sz="1800" kern="100" dirty="0">
                <a:effectLst/>
                <a:latin typeface="Times New Roman" panose="02020603050405020304" pitchFamily="18" charset="0"/>
                <a:ea typeface="PMingLiU" panose="02020500000000000000" pitchFamily="18" charset="-120"/>
                <a:cs typeface="Times New Roman" panose="02020603050405020304" pitchFamily="18" charset="0"/>
              </a:rPr>
              <a:t>: pp. 2 (pace, caught her up, breath) and pp. 9. (laws)</a:t>
            </a:r>
            <a:endParaRPr lang="en-TW" sz="1800" kern="100" dirty="0">
              <a:effectLst/>
              <a:latin typeface="Calibri" panose="020F0502020204030204" pitchFamily="34" charset="0"/>
              <a:ea typeface="PMingLiU" panose="02020500000000000000" pitchFamily="18" charset="-120"/>
              <a:cs typeface="Times New Roman" panose="02020603050405020304" pitchFamily="18" charset="0"/>
            </a:endParaRPr>
          </a:p>
          <a:p>
            <a:endParaRPr lang="en-TW" dirty="0"/>
          </a:p>
        </p:txBody>
      </p:sp>
      <p:sp>
        <p:nvSpPr>
          <p:cNvPr id="4" name="Slide Number Placeholder 3"/>
          <p:cNvSpPr>
            <a:spLocks noGrp="1"/>
          </p:cNvSpPr>
          <p:nvPr>
            <p:ph type="sldNum" sz="quarter" idx="5"/>
          </p:nvPr>
        </p:nvSpPr>
        <p:spPr/>
        <p:txBody>
          <a:bodyPr/>
          <a:lstStyle/>
          <a:p>
            <a:fld id="{B4636F7D-D909-3A44-8500-52A1497DC683}" type="slidenum">
              <a:rPr lang="en-TW" smtClean="0"/>
              <a:t>4</a:t>
            </a:fld>
            <a:endParaRPr lang="en-TW"/>
          </a:p>
        </p:txBody>
      </p:sp>
    </p:spTree>
    <p:extLst>
      <p:ext uri="{BB962C8B-B14F-4D97-AF65-F5344CB8AC3E}">
        <p14:creationId xmlns:p14="http://schemas.microsoft.com/office/powerpoint/2010/main" val="4137608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A concrete example for designing a useful robot is to consider the motions of machines that seek to replicate the human arm and hand.</a:t>
            </a:r>
          </a:p>
          <a:p>
            <a:endParaRPr lang="en-TW" dirty="0"/>
          </a:p>
          <a:p>
            <a:r>
              <a:rPr lang="en-TW" dirty="0"/>
              <a:t>The human arm has joints, can extend and flex. The hand is able to grasp, rub and is probably the most sophisticated touch sensor in our body. The human hand, when we consider the sensations picked up through the skin, is sensitive to moisture. When working in combination with the arm and entire body, the human hand is able to lift and perform work on solid objects as minute as a screw or as heavy as a barbell. This means our arms and hands are capable of working through masses in the range of less than 1 gram to around 500 kilograms.</a:t>
            </a:r>
          </a:p>
          <a:p>
            <a:endParaRPr lang="en-TW" dirty="0"/>
          </a:p>
          <a:p>
            <a:r>
              <a:rPr lang="en-TW" dirty="0"/>
              <a:t>The human arm is capable of nearly circular rotation through the shoulder glenohumeral joint, while the wrist can turn nearly a full circle also through the radiocarpal joint. Projectile motions, such as in a javelin throw, can be achieved by humans with distances on the order of 100 meters and with a throw speed approaching 70 mph. These are marvelous designs through natural selection.</a:t>
            </a:r>
          </a:p>
          <a:p>
            <a:endParaRPr lang="en-TW" dirty="0"/>
          </a:p>
          <a:p>
            <a:r>
              <a:rPr lang="en-TW" dirty="0"/>
              <a:t>A robot, is supposed to surpass this capability in sheer force. Already, robotic manipulators are applied towards the lifting of objects too heavy for the human arm, and in the meticulous albeit repetitive work of setting a screw.</a:t>
            </a:r>
          </a:p>
        </p:txBody>
      </p:sp>
      <p:sp>
        <p:nvSpPr>
          <p:cNvPr id="4" name="Slide Number Placeholder 3"/>
          <p:cNvSpPr>
            <a:spLocks noGrp="1"/>
          </p:cNvSpPr>
          <p:nvPr>
            <p:ph type="sldNum" sz="quarter" idx="5"/>
          </p:nvPr>
        </p:nvSpPr>
        <p:spPr/>
        <p:txBody>
          <a:bodyPr/>
          <a:lstStyle/>
          <a:p>
            <a:fld id="{B4636F7D-D909-3A44-8500-52A1497DC683}" type="slidenum">
              <a:rPr lang="en-TW" smtClean="0"/>
              <a:t>6</a:t>
            </a:fld>
            <a:endParaRPr lang="en-TW"/>
          </a:p>
        </p:txBody>
      </p:sp>
    </p:spTree>
    <p:extLst>
      <p:ext uri="{BB962C8B-B14F-4D97-AF65-F5344CB8AC3E}">
        <p14:creationId xmlns:p14="http://schemas.microsoft.com/office/powerpoint/2010/main" val="3754129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A concrete framework for analysis of the robotic manipulator is shown in F</a:t>
            </a:r>
            <a:r>
              <a:rPr lang="en-US" dirty="0" err="1"/>
              <a:t>i</a:t>
            </a:r>
            <a:r>
              <a:rPr lang="en-TW" dirty="0"/>
              <a:t>gure 1. This arm has three joints capable of rotations through angles theta_1, theta_2, and theta_3. At the end of the arm is a gripper. Fully extended, this robotic manipulator reminds of the Vitruvian man. To put our analysis in the language of vectors and matrices, we recognize that the extended arm can be drawn as a vector with origin at the chest bone and pointing in the direction of the middle finger. As the Vitruvian man moves his arm vector from position 1 to position 2, the middle finger undergoes a transform in space, and effectively, the first vector is rotated into the second vector.</a:t>
            </a:r>
          </a:p>
          <a:p>
            <a:endParaRPr lang="en-TW" dirty="0"/>
          </a:p>
          <a:p>
            <a:r>
              <a:rPr lang="en-TW" dirty="0"/>
              <a:t>This methodology becomes the fundamentals for us to describe and program a robotic manipulator.</a:t>
            </a:r>
          </a:p>
        </p:txBody>
      </p:sp>
      <p:sp>
        <p:nvSpPr>
          <p:cNvPr id="4" name="Slide Number Placeholder 3"/>
          <p:cNvSpPr>
            <a:spLocks noGrp="1"/>
          </p:cNvSpPr>
          <p:nvPr>
            <p:ph type="sldNum" sz="quarter" idx="5"/>
          </p:nvPr>
        </p:nvSpPr>
        <p:spPr/>
        <p:txBody>
          <a:bodyPr/>
          <a:lstStyle/>
          <a:p>
            <a:fld id="{B4636F7D-D909-3A44-8500-52A1497DC683}" type="slidenum">
              <a:rPr lang="en-TW" smtClean="0"/>
              <a:t>7</a:t>
            </a:fld>
            <a:endParaRPr lang="en-TW"/>
          </a:p>
        </p:txBody>
      </p:sp>
    </p:spTree>
    <p:extLst>
      <p:ext uri="{BB962C8B-B14F-4D97-AF65-F5344CB8AC3E}">
        <p14:creationId xmlns:p14="http://schemas.microsoft.com/office/powerpoint/2010/main" val="3545117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Work through a similar calculation to that of the exam problem on the board. Specifically, take for example a vector (1, 0, 0) and multiply by a z rotation of 15 degrees to obtain the new vector (much like solving the position of the hands of the Vitruvian man).</a:t>
            </a:r>
          </a:p>
          <a:p>
            <a:endParaRPr lang="en-TW" dirty="0"/>
          </a:p>
          <a:p>
            <a:r>
              <a:rPr lang="en-TW"/>
              <a:t>Make sure to note that the full equation for rotating one vector to another can also have the inverse process equation.</a:t>
            </a:r>
            <a:endParaRPr lang="en-TW" dirty="0"/>
          </a:p>
        </p:txBody>
      </p:sp>
      <p:sp>
        <p:nvSpPr>
          <p:cNvPr id="4" name="Slide Number Placeholder 3"/>
          <p:cNvSpPr>
            <a:spLocks noGrp="1"/>
          </p:cNvSpPr>
          <p:nvPr>
            <p:ph type="sldNum" sz="quarter" idx="5"/>
          </p:nvPr>
        </p:nvSpPr>
        <p:spPr/>
        <p:txBody>
          <a:bodyPr/>
          <a:lstStyle/>
          <a:p>
            <a:fld id="{B4636F7D-D909-3A44-8500-52A1497DC683}" type="slidenum">
              <a:rPr lang="en-TW" smtClean="0"/>
              <a:t>8</a:t>
            </a:fld>
            <a:endParaRPr lang="en-TW"/>
          </a:p>
        </p:txBody>
      </p:sp>
    </p:spTree>
    <p:extLst>
      <p:ext uri="{BB962C8B-B14F-4D97-AF65-F5344CB8AC3E}">
        <p14:creationId xmlns:p14="http://schemas.microsoft.com/office/powerpoint/2010/main" val="393274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The challenge for us in this class is to design the robots of the future based on fundamentals we have discussed in class. </a:t>
            </a:r>
          </a:p>
          <a:p>
            <a:endParaRPr lang="en-TW" dirty="0"/>
          </a:p>
          <a:p>
            <a:r>
              <a:rPr lang="en-TW" dirty="0"/>
              <a:t>Importantly for the course, please consider proposing ideas for assistants/agents in the group presentation. There is no right or wrong proposal, however, there must be some presented idea to obtain points for the presentation.</a:t>
            </a:r>
          </a:p>
        </p:txBody>
      </p:sp>
      <p:sp>
        <p:nvSpPr>
          <p:cNvPr id="4" name="Slide Number Placeholder 3"/>
          <p:cNvSpPr>
            <a:spLocks noGrp="1"/>
          </p:cNvSpPr>
          <p:nvPr>
            <p:ph type="sldNum" sz="quarter" idx="5"/>
          </p:nvPr>
        </p:nvSpPr>
        <p:spPr/>
        <p:txBody>
          <a:bodyPr/>
          <a:lstStyle/>
          <a:p>
            <a:fld id="{B4636F7D-D909-3A44-8500-52A1497DC683}" type="slidenum">
              <a:rPr lang="en-TW" smtClean="0"/>
              <a:t>9</a:t>
            </a:fld>
            <a:endParaRPr lang="en-TW"/>
          </a:p>
        </p:txBody>
      </p:sp>
    </p:spTree>
    <p:extLst>
      <p:ext uri="{BB962C8B-B14F-4D97-AF65-F5344CB8AC3E}">
        <p14:creationId xmlns:p14="http://schemas.microsoft.com/office/powerpoint/2010/main" val="3864770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
            </a:r>
            <a:r>
              <a:rPr lang="en-TW" dirty="0"/>
              <a:t>otice how the old can openers have rusted over time. Is there possibility to design a can opener that does not touch the contents inside?</a:t>
            </a:r>
          </a:p>
          <a:p>
            <a:endParaRPr lang="en-TW" dirty="0"/>
          </a:p>
          <a:p>
            <a:r>
              <a:rPr lang="en-TW" dirty="0"/>
              <a:t>The robotic manipulators we’ve seen in the videos, images, in industry and as toys in the home prove that a robotic reality is not unrealistic. Since many of the designed manipulators function to much greater strengths and speeds than do humans (this is a greater than relationship), we recognize that in sheer force and power the robotic manipulator far outdoes human capabilities. Thus far, the manipulators are only programmed to do specific tasks. Suppose a humanoid robot were to be built --- what would the comparison metrics be for the robots to humans? In all this discussion, I do ask that you maintain the Asimov Laws of Robotics in mind, and preferably, to design tasks for robots that only obey such laws.</a:t>
            </a:r>
          </a:p>
        </p:txBody>
      </p:sp>
      <p:sp>
        <p:nvSpPr>
          <p:cNvPr id="4" name="Slide Number Placeholder 3"/>
          <p:cNvSpPr>
            <a:spLocks noGrp="1"/>
          </p:cNvSpPr>
          <p:nvPr>
            <p:ph type="sldNum" sz="quarter" idx="5"/>
          </p:nvPr>
        </p:nvSpPr>
        <p:spPr/>
        <p:txBody>
          <a:bodyPr/>
          <a:lstStyle/>
          <a:p>
            <a:fld id="{B4636F7D-D909-3A44-8500-52A1497DC683}" type="slidenum">
              <a:rPr lang="en-TW" smtClean="0"/>
              <a:t>10</a:t>
            </a:fld>
            <a:endParaRPr lang="en-TW"/>
          </a:p>
        </p:txBody>
      </p:sp>
    </p:spTree>
    <p:extLst>
      <p:ext uri="{BB962C8B-B14F-4D97-AF65-F5344CB8AC3E}">
        <p14:creationId xmlns:p14="http://schemas.microsoft.com/office/powerpoint/2010/main" val="4100398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dirty="0"/>
          </a:p>
        </p:txBody>
      </p:sp>
      <p:sp>
        <p:nvSpPr>
          <p:cNvPr id="4" name="Slide Number Placeholder 3"/>
          <p:cNvSpPr>
            <a:spLocks noGrp="1"/>
          </p:cNvSpPr>
          <p:nvPr>
            <p:ph type="sldNum" sz="quarter" idx="5"/>
          </p:nvPr>
        </p:nvSpPr>
        <p:spPr/>
        <p:txBody>
          <a:bodyPr/>
          <a:lstStyle/>
          <a:p>
            <a:fld id="{B4636F7D-D909-3A44-8500-52A1497DC683}" type="slidenum">
              <a:rPr lang="en-TW" smtClean="0"/>
              <a:t>11</a:t>
            </a:fld>
            <a:endParaRPr lang="en-TW"/>
          </a:p>
        </p:txBody>
      </p:sp>
    </p:spTree>
    <p:extLst>
      <p:ext uri="{BB962C8B-B14F-4D97-AF65-F5344CB8AC3E}">
        <p14:creationId xmlns:p14="http://schemas.microsoft.com/office/powerpoint/2010/main" val="3346456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Sound is another topic that we approach later in the course.</a:t>
            </a:r>
          </a:p>
        </p:txBody>
      </p:sp>
      <p:sp>
        <p:nvSpPr>
          <p:cNvPr id="4" name="Slide Number Placeholder 3"/>
          <p:cNvSpPr>
            <a:spLocks noGrp="1"/>
          </p:cNvSpPr>
          <p:nvPr>
            <p:ph type="sldNum" sz="quarter" idx="5"/>
          </p:nvPr>
        </p:nvSpPr>
        <p:spPr/>
        <p:txBody>
          <a:bodyPr/>
          <a:lstStyle/>
          <a:p>
            <a:fld id="{B4636F7D-D909-3A44-8500-52A1497DC683}" type="slidenum">
              <a:rPr lang="en-TW" smtClean="0"/>
              <a:t>12</a:t>
            </a:fld>
            <a:endParaRPr lang="en-TW"/>
          </a:p>
        </p:txBody>
      </p:sp>
    </p:spTree>
    <p:extLst>
      <p:ext uri="{BB962C8B-B14F-4D97-AF65-F5344CB8AC3E}">
        <p14:creationId xmlns:p14="http://schemas.microsoft.com/office/powerpoint/2010/main" val="3462831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D32EC-5619-2848-9CEA-3CA952FA26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TW"/>
          </a:p>
        </p:txBody>
      </p:sp>
      <p:sp>
        <p:nvSpPr>
          <p:cNvPr id="3" name="Subtitle 2">
            <a:extLst>
              <a:ext uri="{FF2B5EF4-FFF2-40B4-BE49-F238E27FC236}">
                <a16:creationId xmlns:a16="http://schemas.microsoft.com/office/drawing/2014/main" id="{D9836206-0217-C055-DDFB-C17805745C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TW"/>
          </a:p>
        </p:txBody>
      </p:sp>
      <p:sp>
        <p:nvSpPr>
          <p:cNvPr id="4" name="Date Placeholder 3">
            <a:extLst>
              <a:ext uri="{FF2B5EF4-FFF2-40B4-BE49-F238E27FC236}">
                <a16:creationId xmlns:a16="http://schemas.microsoft.com/office/drawing/2014/main" id="{712F3188-0405-3EF5-ABBE-69A2B7AC0950}"/>
              </a:ext>
            </a:extLst>
          </p:cNvPr>
          <p:cNvSpPr>
            <a:spLocks noGrp="1"/>
          </p:cNvSpPr>
          <p:nvPr>
            <p:ph type="dt" sz="half" idx="10"/>
          </p:nvPr>
        </p:nvSpPr>
        <p:spPr/>
        <p:txBody>
          <a:bodyPr/>
          <a:lstStyle/>
          <a:p>
            <a:fld id="{4592A473-C4BD-7B45-85AD-762F5C84C56C}" type="datetimeFigureOut">
              <a:rPr lang="en-TW" smtClean="0"/>
              <a:t>2024/1/30</a:t>
            </a:fld>
            <a:endParaRPr lang="en-TW"/>
          </a:p>
        </p:txBody>
      </p:sp>
      <p:sp>
        <p:nvSpPr>
          <p:cNvPr id="5" name="Footer Placeholder 4">
            <a:extLst>
              <a:ext uri="{FF2B5EF4-FFF2-40B4-BE49-F238E27FC236}">
                <a16:creationId xmlns:a16="http://schemas.microsoft.com/office/drawing/2014/main" id="{AAF4825D-DD89-6073-5A3B-5BB9631D3EB2}"/>
              </a:ext>
            </a:extLst>
          </p:cNvPr>
          <p:cNvSpPr>
            <a:spLocks noGrp="1"/>
          </p:cNvSpPr>
          <p:nvPr>
            <p:ph type="ftr" sz="quarter" idx="11"/>
          </p:nvPr>
        </p:nvSpPr>
        <p:spPr/>
        <p:txBody>
          <a:bodyPr/>
          <a:lstStyle/>
          <a:p>
            <a:endParaRPr lang="en-TW"/>
          </a:p>
        </p:txBody>
      </p:sp>
      <p:sp>
        <p:nvSpPr>
          <p:cNvPr id="6" name="Slide Number Placeholder 5">
            <a:extLst>
              <a:ext uri="{FF2B5EF4-FFF2-40B4-BE49-F238E27FC236}">
                <a16:creationId xmlns:a16="http://schemas.microsoft.com/office/drawing/2014/main" id="{F32256EE-3EDC-6B5C-A780-F4B62D5CABC9}"/>
              </a:ext>
            </a:extLst>
          </p:cNvPr>
          <p:cNvSpPr>
            <a:spLocks noGrp="1"/>
          </p:cNvSpPr>
          <p:nvPr>
            <p:ph type="sldNum" sz="quarter" idx="12"/>
          </p:nvPr>
        </p:nvSpPr>
        <p:spPr/>
        <p:txBody>
          <a:bodyPr/>
          <a:lstStyle/>
          <a:p>
            <a:fld id="{637BE03F-A30D-934A-8E96-E40352031327}" type="slidenum">
              <a:rPr lang="en-TW" smtClean="0"/>
              <a:t>‹#›</a:t>
            </a:fld>
            <a:endParaRPr lang="en-TW"/>
          </a:p>
        </p:txBody>
      </p:sp>
    </p:spTree>
    <p:extLst>
      <p:ext uri="{BB962C8B-B14F-4D97-AF65-F5344CB8AC3E}">
        <p14:creationId xmlns:p14="http://schemas.microsoft.com/office/powerpoint/2010/main" val="422062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A4DC7-5B2E-F05B-F5A4-7C1F3181AD66}"/>
              </a:ext>
            </a:extLst>
          </p:cNvPr>
          <p:cNvSpPr>
            <a:spLocks noGrp="1"/>
          </p:cNvSpPr>
          <p:nvPr>
            <p:ph type="title"/>
          </p:nvPr>
        </p:nvSpPr>
        <p:spPr/>
        <p:txBody>
          <a:bodyPr/>
          <a:lstStyle/>
          <a:p>
            <a:r>
              <a:rPr lang="en-US"/>
              <a:t>Click to edit Master title style</a:t>
            </a:r>
            <a:endParaRPr lang="en-TW"/>
          </a:p>
        </p:txBody>
      </p:sp>
      <p:sp>
        <p:nvSpPr>
          <p:cNvPr id="3" name="Vertical Text Placeholder 2">
            <a:extLst>
              <a:ext uri="{FF2B5EF4-FFF2-40B4-BE49-F238E27FC236}">
                <a16:creationId xmlns:a16="http://schemas.microsoft.com/office/drawing/2014/main" id="{EF703305-B1D3-AC00-752E-9E41045F60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Date Placeholder 3">
            <a:extLst>
              <a:ext uri="{FF2B5EF4-FFF2-40B4-BE49-F238E27FC236}">
                <a16:creationId xmlns:a16="http://schemas.microsoft.com/office/drawing/2014/main" id="{CEFEA5D2-F864-55FD-6499-9D7BB5F71E3E}"/>
              </a:ext>
            </a:extLst>
          </p:cNvPr>
          <p:cNvSpPr>
            <a:spLocks noGrp="1"/>
          </p:cNvSpPr>
          <p:nvPr>
            <p:ph type="dt" sz="half" idx="10"/>
          </p:nvPr>
        </p:nvSpPr>
        <p:spPr/>
        <p:txBody>
          <a:bodyPr/>
          <a:lstStyle/>
          <a:p>
            <a:fld id="{4592A473-C4BD-7B45-85AD-762F5C84C56C}" type="datetimeFigureOut">
              <a:rPr lang="en-TW" smtClean="0"/>
              <a:t>2024/1/30</a:t>
            </a:fld>
            <a:endParaRPr lang="en-TW"/>
          </a:p>
        </p:txBody>
      </p:sp>
      <p:sp>
        <p:nvSpPr>
          <p:cNvPr id="5" name="Footer Placeholder 4">
            <a:extLst>
              <a:ext uri="{FF2B5EF4-FFF2-40B4-BE49-F238E27FC236}">
                <a16:creationId xmlns:a16="http://schemas.microsoft.com/office/drawing/2014/main" id="{5315C181-F78F-B816-4636-3EB035038129}"/>
              </a:ext>
            </a:extLst>
          </p:cNvPr>
          <p:cNvSpPr>
            <a:spLocks noGrp="1"/>
          </p:cNvSpPr>
          <p:nvPr>
            <p:ph type="ftr" sz="quarter" idx="11"/>
          </p:nvPr>
        </p:nvSpPr>
        <p:spPr/>
        <p:txBody>
          <a:bodyPr/>
          <a:lstStyle/>
          <a:p>
            <a:endParaRPr lang="en-TW"/>
          </a:p>
        </p:txBody>
      </p:sp>
      <p:sp>
        <p:nvSpPr>
          <p:cNvPr id="6" name="Slide Number Placeholder 5">
            <a:extLst>
              <a:ext uri="{FF2B5EF4-FFF2-40B4-BE49-F238E27FC236}">
                <a16:creationId xmlns:a16="http://schemas.microsoft.com/office/drawing/2014/main" id="{BC0E4A05-8CFF-8C0A-F2D4-677FD1706528}"/>
              </a:ext>
            </a:extLst>
          </p:cNvPr>
          <p:cNvSpPr>
            <a:spLocks noGrp="1"/>
          </p:cNvSpPr>
          <p:nvPr>
            <p:ph type="sldNum" sz="quarter" idx="12"/>
          </p:nvPr>
        </p:nvSpPr>
        <p:spPr/>
        <p:txBody>
          <a:bodyPr/>
          <a:lstStyle/>
          <a:p>
            <a:fld id="{637BE03F-A30D-934A-8E96-E40352031327}" type="slidenum">
              <a:rPr lang="en-TW" smtClean="0"/>
              <a:t>‹#›</a:t>
            </a:fld>
            <a:endParaRPr lang="en-TW"/>
          </a:p>
        </p:txBody>
      </p:sp>
    </p:spTree>
    <p:extLst>
      <p:ext uri="{BB962C8B-B14F-4D97-AF65-F5344CB8AC3E}">
        <p14:creationId xmlns:p14="http://schemas.microsoft.com/office/powerpoint/2010/main" val="1624594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76E54A-2445-C852-C5A0-AB707D04DBD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TW"/>
          </a:p>
        </p:txBody>
      </p:sp>
      <p:sp>
        <p:nvSpPr>
          <p:cNvPr id="3" name="Vertical Text Placeholder 2">
            <a:extLst>
              <a:ext uri="{FF2B5EF4-FFF2-40B4-BE49-F238E27FC236}">
                <a16:creationId xmlns:a16="http://schemas.microsoft.com/office/drawing/2014/main" id="{F46E112C-E293-03B0-EF79-02D32CB29B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Date Placeholder 3">
            <a:extLst>
              <a:ext uri="{FF2B5EF4-FFF2-40B4-BE49-F238E27FC236}">
                <a16:creationId xmlns:a16="http://schemas.microsoft.com/office/drawing/2014/main" id="{7F4CC175-A0D4-9D7C-30D7-0565526643A9}"/>
              </a:ext>
            </a:extLst>
          </p:cNvPr>
          <p:cNvSpPr>
            <a:spLocks noGrp="1"/>
          </p:cNvSpPr>
          <p:nvPr>
            <p:ph type="dt" sz="half" idx="10"/>
          </p:nvPr>
        </p:nvSpPr>
        <p:spPr/>
        <p:txBody>
          <a:bodyPr/>
          <a:lstStyle/>
          <a:p>
            <a:fld id="{4592A473-C4BD-7B45-85AD-762F5C84C56C}" type="datetimeFigureOut">
              <a:rPr lang="en-TW" smtClean="0"/>
              <a:t>2024/1/30</a:t>
            </a:fld>
            <a:endParaRPr lang="en-TW"/>
          </a:p>
        </p:txBody>
      </p:sp>
      <p:sp>
        <p:nvSpPr>
          <p:cNvPr id="5" name="Footer Placeholder 4">
            <a:extLst>
              <a:ext uri="{FF2B5EF4-FFF2-40B4-BE49-F238E27FC236}">
                <a16:creationId xmlns:a16="http://schemas.microsoft.com/office/drawing/2014/main" id="{7DBDCAE1-0E8C-E5F2-1DE3-24A3DFF773C7}"/>
              </a:ext>
            </a:extLst>
          </p:cNvPr>
          <p:cNvSpPr>
            <a:spLocks noGrp="1"/>
          </p:cNvSpPr>
          <p:nvPr>
            <p:ph type="ftr" sz="quarter" idx="11"/>
          </p:nvPr>
        </p:nvSpPr>
        <p:spPr/>
        <p:txBody>
          <a:bodyPr/>
          <a:lstStyle/>
          <a:p>
            <a:endParaRPr lang="en-TW"/>
          </a:p>
        </p:txBody>
      </p:sp>
      <p:sp>
        <p:nvSpPr>
          <p:cNvPr id="6" name="Slide Number Placeholder 5">
            <a:extLst>
              <a:ext uri="{FF2B5EF4-FFF2-40B4-BE49-F238E27FC236}">
                <a16:creationId xmlns:a16="http://schemas.microsoft.com/office/drawing/2014/main" id="{FE4D2B2A-9403-7CAD-0391-C0F95FE97C65}"/>
              </a:ext>
            </a:extLst>
          </p:cNvPr>
          <p:cNvSpPr>
            <a:spLocks noGrp="1"/>
          </p:cNvSpPr>
          <p:nvPr>
            <p:ph type="sldNum" sz="quarter" idx="12"/>
          </p:nvPr>
        </p:nvSpPr>
        <p:spPr/>
        <p:txBody>
          <a:bodyPr/>
          <a:lstStyle/>
          <a:p>
            <a:fld id="{637BE03F-A30D-934A-8E96-E40352031327}" type="slidenum">
              <a:rPr lang="en-TW" smtClean="0"/>
              <a:t>‹#›</a:t>
            </a:fld>
            <a:endParaRPr lang="en-TW"/>
          </a:p>
        </p:txBody>
      </p:sp>
    </p:spTree>
    <p:extLst>
      <p:ext uri="{BB962C8B-B14F-4D97-AF65-F5344CB8AC3E}">
        <p14:creationId xmlns:p14="http://schemas.microsoft.com/office/powerpoint/2010/main" val="1387541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AA70B-7EF2-E08A-3586-9A80AA1FF0C2}"/>
              </a:ext>
            </a:extLst>
          </p:cNvPr>
          <p:cNvSpPr>
            <a:spLocks noGrp="1"/>
          </p:cNvSpPr>
          <p:nvPr>
            <p:ph type="title"/>
          </p:nvPr>
        </p:nvSpPr>
        <p:spPr/>
        <p:txBody>
          <a:bodyPr/>
          <a:lstStyle/>
          <a:p>
            <a:r>
              <a:rPr lang="en-US"/>
              <a:t>Click to edit Master title style</a:t>
            </a:r>
            <a:endParaRPr lang="en-TW"/>
          </a:p>
        </p:txBody>
      </p:sp>
      <p:sp>
        <p:nvSpPr>
          <p:cNvPr id="3" name="Content Placeholder 2">
            <a:extLst>
              <a:ext uri="{FF2B5EF4-FFF2-40B4-BE49-F238E27FC236}">
                <a16:creationId xmlns:a16="http://schemas.microsoft.com/office/drawing/2014/main" id="{15F5F12D-7396-E4A7-F793-B2E9629959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Date Placeholder 3">
            <a:extLst>
              <a:ext uri="{FF2B5EF4-FFF2-40B4-BE49-F238E27FC236}">
                <a16:creationId xmlns:a16="http://schemas.microsoft.com/office/drawing/2014/main" id="{D7DE4398-E730-D2EF-3D99-46C3879F5701}"/>
              </a:ext>
            </a:extLst>
          </p:cNvPr>
          <p:cNvSpPr>
            <a:spLocks noGrp="1"/>
          </p:cNvSpPr>
          <p:nvPr>
            <p:ph type="dt" sz="half" idx="10"/>
          </p:nvPr>
        </p:nvSpPr>
        <p:spPr/>
        <p:txBody>
          <a:bodyPr/>
          <a:lstStyle/>
          <a:p>
            <a:fld id="{4592A473-C4BD-7B45-85AD-762F5C84C56C}" type="datetimeFigureOut">
              <a:rPr lang="en-TW" smtClean="0"/>
              <a:t>2024/1/30</a:t>
            </a:fld>
            <a:endParaRPr lang="en-TW"/>
          </a:p>
        </p:txBody>
      </p:sp>
      <p:sp>
        <p:nvSpPr>
          <p:cNvPr id="5" name="Footer Placeholder 4">
            <a:extLst>
              <a:ext uri="{FF2B5EF4-FFF2-40B4-BE49-F238E27FC236}">
                <a16:creationId xmlns:a16="http://schemas.microsoft.com/office/drawing/2014/main" id="{CF9A5CEC-34B3-ADFA-70EC-2A791FF67931}"/>
              </a:ext>
            </a:extLst>
          </p:cNvPr>
          <p:cNvSpPr>
            <a:spLocks noGrp="1"/>
          </p:cNvSpPr>
          <p:nvPr>
            <p:ph type="ftr" sz="quarter" idx="11"/>
          </p:nvPr>
        </p:nvSpPr>
        <p:spPr/>
        <p:txBody>
          <a:bodyPr/>
          <a:lstStyle/>
          <a:p>
            <a:endParaRPr lang="en-TW"/>
          </a:p>
        </p:txBody>
      </p:sp>
      <p:sp>
        <p:nvSpPr>
          <p:cNvPr id="6" name="Slide Number Placeholder 5">
            <a:extLst>
              <a:ext uri="{FF2B5EF4-FFF2-40B4-BE49-F238E27FC236}">
                <a16:creationId xmlns:a16="http://schemas.microsoft.com/office/drawing/2014/main" id="{B31722F0-1F85-28AA-8383-813A39F6ADA8}"/>
              </a:ext>
            </a:extLst>
          </p:cNvPr>
          <p:cNvSpPr>
            <a:spLocks noGrp="1"/>
          </p:cNvSpPr>
          <p:nvPr>
            <p:ph type="sldNum" sz="quarter" idx="12"/>
          </p:nvPr>
        </p:nvSpPr>
        <p:spPr/>
        <p:txBody>
          <a:bodyPr/>
          <a:lstStyle/>
          <a:p>
            <a:fld id="{637BE03F-A30D-934A-8E96-E40352031327}" type="slidenum">
              <a:rPr lang="en-TW" smtClean="0"/>
              <a:t>‹#›</a:t>
            </a:fld>
            <a:endParaRPr lang="en-TW"/>
          </a:p>
        </p:txBody>
      </p:sp>
    </p:spTree>
    <p:extLst>
      <p:ext uri="{BB962C8B-B14F-4D97-AF65-F5344CB8AC3E}">
        <p14:creationId xmlns:p14="http://schemas.microsoft.com/office/powerpoint/2010/main" val="2147934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1DE61-568D-5460-FC2B-4B1F576DF9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TW"/>
          </a:p>
        </p:txBody>
      </p:sp>
      <p:sp>
        <p:nvSpPr>
          <p:cNvPr id="3" name="Text Placeholder 2">
            <a:extLst>
              <a:ext uri="{FF2B5EF4-FFF2-40B4-BE49-F238E27FC236}">
                <a16:creationId xmlns:a16="http://schemas.microsoft.com/office/drawing/2014/main" id="{23ED0C8B-6416-36C7-63E6-2D3E99D46F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396EC0-0897-A9A7-9A37-A0F3201582B3}"/>
              </a:ext>
            </a:extLst>
          </p:cNvPr>
          <p:cNvSpPr>
            <a:spLocks noGrp="1"/>
          </p:cNvSpPr>
          <p:nvPr>
            <p:ph type="dt" sz="half" idx="10"/>
          </p:nvPr>
        </p:nvSpPr>
        <p:spPr/>
        <p:txBody>
          <a:bodyPr/>
          <a:lstStyle/>
          <a:p>
            <a:fld id="{4592A473-C4BD-7B45-85AD-762F5C84C56C}" type="datetimeFigureOut">
              <a:rPr lang="en-TW" smtClean="0"/>
              <a:t>2024/1/30</a:t>
            </a:fld>
            <a:endParaRPr lang="en-TW"/>
          </a:p>
        </p:txBody>
      </p:sp>
      <p:sp>
        <p:nvSpPr>
          <p:cNvPr id="5" name="Footer Placeholder 4">
            <a:extLst>
              <a:ext uri="{FF2B5EF4-FFF2-40B4-BE49-F238E27FC236}">
                <a16:creationId xmlns:a16="http://schemas.microsoft.com/office/drawing/2014/main" id="{D631DC97-0F3E-08F3-5C48-8E7D2A91FAD7}"/>
              </a:ext>
            </a:extLst>
          </p:cNvPr>
          <p:cNvSpPr>
            <a:spLocks noGrp="1"/>
          </p:cNvSpPr>
          <p:nvPr>
            <p:ph type="ftr" sz="quarter" idx="11"/>
          </p:nvPr>
        </p:nvSpPr>
        <p:spPr/>
        <p:txBody>
          <a:bodyPr/>
          <a:lstStyle/>
          <a:p>
            <a:endParaRPr lang="en-TW"/>
          </a:p>
        </p:txBody>
      </p:sp>
      <p:sp>
        <p:nvSpPr>
          <p:cNvPr id="6" name="Slide Number Placeholder 5">
            <a:extLst>
              <a:ext uri="{FF2B5EF4-FFF2-40B4-BE49-F238E27FC236}">
                <a16:creationId xmlns:a16="http://schemas.microsoft.com/office/drawing/2014/main" id="{358274C9-6F42-358D-579E-D24D902D3359}"/>
              </a:ext>
            </a:extLst>
          </p:cNvPr>
          <p:cNvSpPr>
            <a:spLocks noGrp="1"/>
          </p:cNvSpPr>
          <p:nvPr>
            <p:ph type="sldNum" sz="quarter" idx="12"/>
          </p:nvPr>
        </p:nvSpPr>
        <p:spPr/>
        <p:txBody>
          <a:bodyPr/>
          <a:lstStyle/>
          <a:p>
            <a:fld id="{637BE03F-A30D-934A-8E96-E40352031327}" type="slidenum">
              <a:rPr lang="en-TW" smtClean="0"/>
              <a:t>‹#›</a:t>
            </a:fld>
            <a:endParaRPr lang="en-TW"/>
          </a:p>
        </p:txBody>
      </p:sp>
    </p:spTree>
    <p:extLst>
      <p:ext uri="{BB962C8B-B14F-4D97-AF65-F5344CB8AC3E}">
        <p14:creationId xmlns:p14="http://schemas.microsoft.com/office/powerpoint/2010/main" val="3768188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8DE5A-C38C-9C05-4692-12C0679CA025}"/>
              </a:ext>
            </a:extLst>
          </p:cNvPr>
          <p:cNvSpPr>
            <a:spLocks noGrp="1"/>
          </p:cNvSpPr>
          <p:nvPr>
            <p:ph type="title"/>
          </p:nvPr>
        </p:nvSpPr>
        <p:spPr/>
        <p:txBody>
          <a:bodyPr/>
          <a:lstStyle/>
          <a:p>
            <a:r>
              <a:rPr lang="en-US"/>
              <a:t>Click to edit Master title style</a:t>
            </a:r>
            <a:endParaRPr lang="en-TW"/>
          </a:p>
        </p:txBody>
      </p:sp>
      <p:sp>
        <p:nvSpPr>
          <p:cNvPr id="3" name="Content Placeholder 2">
            <a:extLst>
              <a:ext uri="{FF2B5EF4-FFF2-40B4-BE49-F238E27FC236}">
                <a16:creationId xmlns:a16="http://schemas.microsoft.com/office/drawing/2014/main" id="{2D4BBBC3-1AAC-68E7-52FB-3BB7D140A3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Content Placeholder 3">
            <a:extLst>
              <a:ext uri="{FF2B5EF4-FFF2-40B4-BE49-F238E27FC236}">
                <a16:creationId xmlns:a16="http://schemas.microsoft.com/office/drawing/2014/main" id="{194ABDB5-8C33-C5D9-1EF5-9CF654B128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5" name="Date Placeholder 4">
            <a:extLst>
              <a:ext uri="{FF2B5EF4-FFF2-40B4-BE49-F238E27FC236}">
                <a16:creationId xmlns:a16="http://schemas.microsoft.com/office/drawing/2014/main" id="{30FB0CF6-DA5F-ACE0-32BF-5ECF2034D9F5}"/>
              </a:ext>
            </a:extLst>
          </p:cNvPr>
          <p:cNvSpPr>
            <a:spLocks noGrp="1"/>
          </p:cNvSpPr>
          <p:nvPr>
            <p:ph type="dt" sz="half" idx="10"/>
          </p:nvPr>
        </p:nvSpPr>
        <p:spPr/>
        <p:txBody>
          <a:bodyPr/>
          <a:lstStyle/>
          <a:p>
            <a:fld id="{4592A473-C4BD-7B45-85AD-762F5C84C56C}" type="datetimeFigureOut">
              <a:rPr lang="en-TW" smtClean="0"/>
              <a:t>2024/1/30</a:t>
            </a:fld>
            <a:endParaRPr lang="en-TW"/>
          </a:p>
        </p:txBody>
      </p:sp>
      <p:sp>
        <p:nvSpPr>
          <p:cNvPr id="6" name="Footer Placeholder 5">
            <a:extLst>
              <a:ext uri="{FF2B5EF4-FFF2-40B4-BE49-F238E27FC236}">
                <a16:creationId xmlns:a16="http://schemas.microsoft.com/office/drawing/2014/main" id="{00FBF488-8C02-80E8-5CDC-0323F4810E3F}"/>
              </a:ext>
            </a:extLst>
          </p:cNvPr>
          <p:cNvSpPr>
            <a:spLocks noGrp="1"/>
          </p:cNvSpPr>
          <p:nvPr>
            <p:ph type="ftr" sz="quarter" idx="11"/>
          </p:nvPr>
        </p:nvSpPr>
        <p:spPr/>
        <p:txBody>
          <a:bodyPr/>
          <a:lstStyle/>
          <a:p>
            <a:endParaRPr lang="en-TW"/>
          </a:p>
        </p:txBody>
      </p:sp>
      <p:sp>
        <p:nvSpPr>
          <p:cNvPr id="7" name="Slide Number Placeholder 6">
            <a:extLst>
              <a:ext uri="{FF2B5EF4-FFF2-40B4-BE49-F238E27FC236}">
                <a16:creationId xmlns:a16="http://schemas.microsoft.com/office/drawing/2014/main" id="{C30F8274-4154-3D37-3391-AB13706F4EDD}"/>
              </a:ext>
            </a:extLst>
          </p:cNvPr>
          <p:cNvSpPr>
            <a:spLocks noGrp="1"/>
          </p:cNvSpPr>
          <p:nvPr>
            <p:ph type="sldNum" sz="quarter" idx="12"/>
          </p:nvPr>
        </p:nvSpPr>
        <p:spPr/>
        <p:txBody>
          <a:bodyPr/>
          <a:lstStyle/>
          <a:p>
            <a:fld id="{637BE03F-A30D-934A-8E96-E40352031327}" type="slidenum">
              <a:rPr lang="en-TW" smtClean="0"/>
              <a:t>‹#›</a:t>
            </a:fld>
            <a:endParaRPr lang="en-TW"/>
          </a:p>
        </p:txBody>
      </p:sp>
    </p:spTree>
    <p:extLst>
      <p:ext uri="{BB962C8B-B14F-4D97-AF65-F5344CB8AC3E}">
        <p14:creationId xmlns:p14="http://schemas.microsoft.com/office/powerpoint/2010/main" val="3831200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98749-7722-3B3E-B167-49339ADEA501}"/>
              </a:ext>
            </a:extLst>
          </p:cNvPr>
          <p:cNvSpPr>
            <a:spLocks noGrp="1"/>
          </p:cNvSpPr>
          <p:nvPr>
            <p:ph type="title"/>
          </p:nvPr>
        </p:nvSpPr>
        <p:spPr>
          <a:xfrm>
            <a:off x="839788" y="365125"/>
            <a:ext cx="10515600" cy="1325563"/>
          </a:xfrm>
        </p:spPr>
        <p:txBody>
          <a:bodyPr/>
          <a:lstStyle/>
          <a:p>
            <a:r>
              <a:rPr lang="en-US"/>
              <a:t>Click to edit Master title style</a:t>
            </a:r>
            <a:endParaRPr lang="en-TW"/>
          </a:p>
        </p:txBody>
      </p:sp>
      <p:sp>
        <p:nvSpPr>
          <p:cNvPr id="3" name="Text Placeholder 2">
            <a:extLst>
              <a:ext uri="{FF2B5EF4-FFF2-40B4-BE49-F238E27FC236}">
                <a16:creationId xmlns:a16="http://schemas.microsoft.com/office/drawing/2014/main" id="{D9B96A7C-7878-C53F-CC57-5B714E2423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6D825A-6214-FC30-158F-25E85BF2ED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5" name="Text Placeholder 4">
            <a:extLst>
              <a:ext uri="{FF2B5EF4-FFF2-40B4-BE49-F238E27FC236}">
                <a16:creationId xmlns:a16="http://schemas.microsoft.com/office/drawing/2014/main" id="{1E53F67D-9F24-372B-0D67-7F8A3C6299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585186-78D5-0FDA-D66E-292B26698F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7" name="Date Placeholder 6">
            <a:extLst>
              <a:ext uri="{FF2B5EF4-FFF2-40B4-BE49-F238E27FC236}">
                <a16:creationId xmlns:a16="http://schemas.microsoft.com/office/drawing/2014/main" id="{28DA1536-B741-06C0-83C1-77C7C2DEFCA8}"/>
              </a:ext>
            </a:extLst>
          </p:cNvPr>
          <p:cNvSpPr>
            <a:spLocks noGrp="1"/>
          </p:cNvSpPr>
          <p:nvPr>
            <p:ph type="dt" sz="half" idx="10"/>
          </p:nvPr>
        </p:nvSpPr>
        <p:spPr/>
        <p:txBody>
          <a:bodyPr/>
          <a:lstStyle/>
          <a:p>
            <a:fld id="{4592A473-C4BD-7B45-85AD-762F5C84C56C}" type="datetimeFigureOut">
              <a:rPr lang="en-TW" smtClean="0"/>
              <a:t>2024/1/30</a:t>
            </a:fld>
            <a:endParaRPr lang="en-TW"/>
          </a:p>
        </p:txBody>
      </p:sp>
      <p:sp>
        <p:nvSpPr>
          <p:cNvPr id="8" name="Footer Placeholder 7">
            <a:extLst>
              <a:ext uri="{FF2B5EF4-FFF2-40B4-BE49-F238E27FC236}">
                <a16:creationId xmlns:a16="http://schemas.microsoft.com/office/drawing/2014/main" id="{B0E79FDA-E8F9-5D52-40A3-5F05B7E7E7F3}"/>
              </a:ext>
            </a:extLst>
          </p:cNvPr>
          <p:cNvSpPr>
            <a:spLocks noGrp="1"/>
          </p:cNvSpPr>
          <p:nvPr>
            <p:ph type="ftr" sz="quarter" idx="11"/>
          </p:nvPr>
        </p:nvSpPr>
        <p:spPr/>
        <p:txBody>
          <a:bodyPr/>
          <a:lstStyle/>
          <a:p>
            <a:endParaRPr lang="en-TW"/>
          </a:p>
        </p:txBody>
      </p:sp>
      <p:sp>
        <p:nvSpPr>
          <p:cNvPr id="9" name="Slide Number Placeholder 8">
            <a:extLst>
              <a:ext uri="{FF2B5EF4-FFF2-40B4-BE49-F238E27FC236}">
                <a16:creationId xmlns:a16="http://schemas.microsoft.com/office/drawing/2014/main" id="{352DFE2D-C8F5-E14C-AEFF-B0969746A48F}"/>
              </a:ext>
            </a:extLst>
          </p:cNvPr>
          <p:cNvSpPr>
            <a:spLocks noGrp="1"/>
          </p:cNvSpPr>
          <p:nvPr>
            <p:ph type="sldNum" sz="quarter" idx="12"/>
          </p:nvPr>
        </p:nvSpPr>
        <p:spPr/>
        <p:txBody>
          <a:bodyPr/>
          <a:lstStyle/>
          <a:p>
            <a:fld id="{637BE03F-A30D-934A-8E96-E40352031327}" type="slidenum">
              <a:rPr lang="en-TW" smtClean="0"/>
              <a:t>‹#›</a:t>
            </a:fld>
            <a:endParaRPr lang="en-TW"/>
          </a:p>
        </p:txBody>
      </p:sp>
    </p:spTree>
    <p:extLst>
      <p:ext uri="{BB962C8B-B14F-4D97-AF65-F5344CB8AC3E}">
        <p14:creationId xmlns:p14="http://schemas.microsoft.com/office/powerpoint/2010/main" val="3360583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A653A-AC2E-9E14-4C14-803808FB9132}"/>
              </a:ext>
            </a:extLst>
          </p:cNvPr>
          <p:cNvSpPr>
            <a:spLocks noGrp="1"/>
          </p:cNvSpPr>
          <p:nvPr>
            <p:ph type="title"/>
          </p:nvPr>
        </p:nvSpPr>
        <p:spPr/>
        <p:txBody>
          <a:bodyPr/>
          <a:lstStyle/>
          <a:p>
            <a:r>
              <a:rPr lang="en-US"/>
              <a:t>Click to edit Master title style</a:t>
            </a:r>
            <a:endParaRPr lang="en-TW"/>
          </a:p>
        </p:txBody>
      </p:sp>
      <p:sp>
        <p:nvSpPr>
          <p:cNvPr id="3" name="Date Placeholder 2">
            <a:extLst>
              <a:ext uri="{FF2B5EF4-FFF2-40B4-BE49-F238E27FC236}">
                <a16:creationId xmlns:a16="http://schemas.microsoft.com/office/drawing/2014/main" id="{9EEAE553-DE79-9860-7751-A70DE1121583}"/>
              </a:ext>
            </a:extLst>
          </p:cNvPr>
          <p:cNvSpPr>
            <a:spLocks noGrp="1"/>
          </p:cNvSpPr>
          <p:nvPr>
            <p:ph type="dt" sz="half" idx="10"/>
          </p:nvPr>
        </p:nvSpPr>
        <p:spPr/>
        <p:txBody>
          <a:bodyPr/>
          <a:lstStyle/>
          <a:p>
            <a:fld id="{4592A473-C4BD-7B45-85AD-762F5C84C56C}" type="datetimeFigureOut">
              <a:rPr lang="en-TW" smtClean="0"/>
              <a:t>2024/1/30</a:t>
            </a:fld>
            <a:endParaRPr lang="en-TW"/>
          </a:p>
        </p:txBody>
      </p:sp>
      <p:sp>
        <p:nvSpPr>
          <p:cNvPr id="4" name="Footer Placeholder 3">
            <a:extLst>
              <a:ext uri="{FF2B5EF4-FFF2-40B4-BE49-F238E27FC236}">
                <a16:creationId xmlns:a16="http://schemas.microsoft.com/office/drawing/2014/main" id="{44E8882C-4152-3481-F35D-AB43ACDEC4CB}"/>
              </a:ext>
            </a:extLst>
          </p:cNvPr>
          <p:cNvSpPr>
            <a:spLocks noGrp="1"/>
          </p:cNvSpPr>
          <p:nvPr>
            <p:ph type="ftr" sz="quarter" idx="11"/>
          </p:nvPr>
        </p:nvSpPr>
        <p:spPr/>
        <p:txBody>
          <a:bodyPr/>
          <a:lstStyle/>
          <a:p>
            <a:endParaRPr lang="en-TW"/>
          </a:p>
        </p:txBody>
      </p:sp>
      <p:sp>
        <p:nvSpPr>
          <p:cNvPr id="5" name="Slide Number Placeholder 4">
            <a:extLst>
              <a:ext uri="{FF2B5EF4-FFF2-40B4-BE49-F238E27FC236}">
                <a16:creationId xmlns:a16="http://schemas.microsoft.com/office/drawing/2014/main" id="{E57FE9FE-27DD-44BC-039A-FA7CCC1BE239}"/>
              </a:ext>
            </a:extLst>
          </p:cNvPr>
          <p:cNvSpPr>
            <a:spLocks noGrp="1"/>
          </p:cNvSpPr>
          <p:nvPr>
            <p:ph type="sldNum" sz="quarter" idx="12"/>
          </p:nvPr>
        </p:nvSpPr>
        <p:spPr/>
        <p:txBody>
          <a:bodyPr/>
          <a:lstStyle/>
          <a:p>
            <a:fld id="{637BE03F-A30D-934A-8E96-E40352031327}" type="slidenum">
              <a:rPr lang="en-TW" smtClean="0"/>
              <a:t>‹#›</a:t>
            </a:fld>
            <a:endParaRPr lang="en-TW"/>
          </a:p>
        </p:txBody>
      </p:sp>
    </p:spTree>
    <p:extLst>
      <p:ext uri="{BB962C8B-B14F-4D97-AF65-F5344CB8AC3E}">
        <p14:creationId xmlns:p14="http://schemas.microsoft.com/office/powerpoint/2010/main" val="2391613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C55915-BBFB-EAC6-7C38-462BC45F5753}"/>
              </a:ext>
            </a:extLst>
          </p:cNvPr>
          <p:cNvSpPr>
            <a:spLocks noGrp="1"/>
          </p:cNvSpPr>
          <p:nvPr>
            <p:ph type="dt" sz="half" idx="10"/>
          </p:nvPr>
        </p:nvSpPr>
        <p:spPr/>
        <p:txBody>
          <a:bodyPr/>
          <a:lstStyle/>
          <a:p>
            <a:fld id="{4592A473-C4BD-7B45-85AD-762F5C84C56C}" type="datetimeFigureOut">
              <a:rPr lang="en-TW" smtClean="0"/>
              <a:t>2024/1/30</a:t>
            </a:fld>
            <a:endParaRPr lang="en-TW"/>
          </a:p>
        </p:txBody>
      </p:sp>
      <p:sp>
        <p:nvSpPr>
          <p:cNvPr id="3" name="Footer Placeholder 2">
            <a:extLst>
              <a:ext uri="{FF2B5EF4-FFF2-40B4-BE49-F238E27FC236}">
                <a16:creationId xmlns:a16="http://schemas.microsoft.com/office/drawing/2014/main" id="{A895EFFE-6096-8F53-F275-1C6E965BC4CC}"/>
              </a:ext>
            </a:extLst>
          </p:cNvPr>
          <p:cNvSpPr>
            <a:spLocks noGrp="1"/>
          </p:cNvSpPr>
          <p:nvPr>
            <p:ph type="ftr" sz="quarter" idx="11"/>
          </p:nvPr>
        </p:nvSpPr>
        <p:spPr/>
        <p:txBody>
          <a:bodyPr/>
          <a:lstStyle/>
          <a:p>
            <a:endParaRPr lang="en-TW"/>
          </a:p>
        </p:txBody>
      </p:sp>
      <p:sp>
        <p:nvSpPr>
          <p:cNvPr id="4" name="Slide Number Placeholder 3">
            <a:extLst>
              <a:ext uri="{FF2B5EF4-FFF2-40B4-BE49-F238E27FC236}">
                <a16:creationId xmlns:a16="http://schemas.microsoft.com/office/drawing/2014/main" id="{1A5B9E6D-DCCF-4FFC-E52E-5CE4EBB2EF75}"/>
              </a:ext>
            </a:extLst>
          </p:cNvPr>
          <p:cNvSpPr>
            <a:spLocks noGrp="1"/>
          </p:cNvSpPr>
          <p:nvPr>
            <p:ph type="sldNum" sz="quarter" idx="12"/>
          </p:nvPr>
        </p:nvSpPr>
        <p:spPr/>
        <p:txBody>
          <a:bodyPr/>
          <a:lstStyle/>
          <a:p>
            <a:fld id="{637BE03F-A30D-934A-8E96-E40352031327}" type="slidenum">
              <a:rPr lang="en-TW" smtClean="0"/>
              <a:t>‹#›</a:t>
            </a:fld>
            <a:endParaRPr lang="en-TW"/>
          </a:p>
        </p:txBody>
      </p:sp>
    </p:spTree>
    <p:extLst>
      <p:ext uri="{BB962C8B-B14F-4D97-AF65-F5344CB8AC3E}">
        <p14:creationId xmlns:p14="http://schemas.microsoft.com/office/powerpoint/2010/main" val="716103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F14D8-9874-9BDC-1172-DE8B185D2E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W"/>
          </a:p>
        </p:txBody>
      </p:sp>
      <p:sp>
        <p:nvSpPr>
          <p:cNvPr id="3" name="Content Placeholder 2">
            <a:extLst>
              <a:ext uri="{FF2B5EF4-FFF2-40B4-BE49-F238E27FC236}">
                <a16:creationId xmlns:a16="http://schemas.microsoft.com/office/drawing/2014/main" id="{A8DD5AE2-8D6C-16A7-D7D1-04CFEDB7B5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Text Placeholder 3">
            <a:extLst>
              <a:ext uri="{FF2B5EF4-FFF2-40B4-BE49-F238E27FC236}">
                <a16:creationId xmlns:a16="http://schemas.microsoft.com/office/drawing/2014/main" id="{F916866F-A03D-A329-D6A7-14F4E1EE0A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4E0638-2C13-4166-B643-FA3E70D1F2D9}"/>
              </a:ext>
            </a:extLst>
          </p:cNvPr>
          <p:cNvSpPr>
            <a:spLocks noGrp="1"/>
          </p:cNvSpPr>
          <p:nvPr>
            <p:ph type="dt" sz="half" idx="10"/>
          </p:nvPr>
        </p:nvSpPr>
        <p:spPr/>
        <p:txBody>
          <a:bodyPr/>
          <a:lstStyle/>
          <a:p>
            <a:fld id="{4592A473-C4BD-7B45-85AD-762F5C84C56C}" type="datetimeFigureOut">
              <a:rPr lang="en-TW" smtClean="0"/>
              <a:t>2024/1/30</a:t>
            </a:fld>
            <a:endParaRPr lang="en-TW"/>
          </a:p>
        </p:txBody>
      </p:sp>
      <p:sp>
        <p:nvSpPr>
          <p:cNvPr id="6" name="Footer Placeholder 5">
            <a:extLst>
              <a:ext uri="{FF2B5EF4-FFF2-40B4-BE49-F238E27FC236}">
                <a16:creationId xmlns:a16="http://schemas.microsoft.com/office/drawing/2014/main" id="{E84D6D4D-6CDD-D1FA-96CD-6A23AB25FA32}"/>
              </a:ext>
            </a:extLst>
          </p:cNvPr>
          <p:cNvSpPr>
            <a:spLocks noGrp="1"/>
          </p:cNvSpPr>
          <p:nvPr>
            <p:ph type="ftr" sz="quarter" idx="11"/>
          </p:nvPr>
        </p:nvSpPr>
        <p:spPr/>
        <p:txBody>
          <a:bodyPr/>
          <a:lstStyle/>
          <a:p>
            <a:endParaRPr lang="en-TW"/>
          </a:p>
        </p:txBody>
      </p:sp>
      <p:sp>
        <p:nvSpPr>
          <p:cNvPr id="7" name="Slide Number Placeholder 6">
            <a:extLst>
              <a:ext uri="{FF2B5EF4-FFF2-40B4-BE49-F238E27FC236}">
                <a16:creationId xmlns:a16="http://schemas.microsoft.com/office/drawing/2014/main" id="{9076401E-5B57-08AA-3EAB-35DDFAFF2B87}"/>
              </a:ext>
            </a:extLst>
          </p:cNvPr>
          <p:cNvSpPr>
            <a:spLocks noGrp="1"/>
          </p:cNvSpPr>
          <p:nvPr>
            <p:ph type="sldNum" sz="quarter" idx="12"/>
          </p:nvPr>
        </p:nvSpPr>
        <p:spPr/>
        <p:txBody>
          <a:bodyPr/>
          <a:lstStyle/>
          <a:p>
            <a:fld id="{637BE03F-A30D-934A-8E96-E40352031327}" type="slidenum">
              <a:rPr lang="en-TW" smtClean="0"/>
              <a:t>‹#›</a:t>
            </a:fld>
            <a:endParaRPr lang="en-TW"/>
          </a:p>
        </p:txBody>
      </p:sp>
    </p:spTree>
    <p:extLst>
      <p:ext uri="{BB962C8B-B14F-4D97-AF65-F5344CB8AC3E}">
        <p14:creationId xmlns:p14="http://schemas.microsoft.com/office/powerpoint/2010/main" val="3297675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C6784-E9A8-592B-AE71-72ABCAB61D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W"/>
          </a:p>
        </p:txBody>
      </p:sp>
      <p:sp>
        <p:nvSpPr>
          <p:cNvPr id="3" name="Picture Placeholder 2">
            <a:extLst>
              <a:ext uri="{FF2B5EF4-FFF2-40B4-BE49-F238E27FC236}">
                <a16:creationId xmlns:a16="http://schemas.microsoft.com/office/drawing/2014/main" id="{26C7A79B-DB81-D995-02FF-DADECF182B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W"/>
          </a:p>
        </p:txBody>
      </p:sp>
      <p:sp>
        <p:nvSpPr>
          <p:cNvPr id="4" name="Text Placeholder 3">
            <a:extLst>
              <a:ext uri="{FF2B5EF4-FFF2-40B4-BE49-F238E27FC236}">
                <a16:creationId xmlns:a16="http://schemas.microsoft.com/office/drawing/2014/main" id="{8302EEC7-6EBD-2110-433C-9798A42E24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0978AE-2F8B-79B7-86BA-3C7BC6EE2094}"/>
              </a:ext>
            </a:extLst>
          </p:cNvPr>
          <p:cNvSpPr>
            <a:spLocks noGrp="1"/>
          </p:cNvSpPr>
          <p:nvPr>
            <p:ph type="dt" sz="half" idx="10"/>
          </p:nvPr>
        </p:nvSpPr>
        <p:spPr/>
        <p:txBody>
          <a:bodyPr/>
          <a:lstStyle/>
          <a:p>
            <a:fld id="{4592A473-C4BD-7B45-85AD-762F5C84C56C}" type="datetimeFigureOut">
              <a:rPr lang="en-TW" smtClean="0"/>
              <a:t>2024/1/30</a:t>
            </a:fld>
            <a:endParaRPr lang="en-TW"/>
          </a:p>
        </p:txBody>
      </p:sp>
      <p:sp>
        <p:nvSpPr>
          <p:cNvPr id="6" name="Footer Placeholder 5">
            <a:extLst>
              <a:ext uri="{FF2B5EF4-FFF2-40B4-BE49-F238E27FC236}">
                <a16:creationId xmlns:a16="http://schemas.microsoft.com/office/drawing/2014/main" id="{C44C69E1-1E34-9C0C-808E-AB8D158020EB}"/>
              </a:ext>
            </a:extLst>
          </p:cNvPr>
          <p:cNvSpPr>
            <a:spLocks noGrp="1"/>
          </p:cNvSpPr>
          <p:nvPr>
            <p:ph type="ftr" sz="quarter" idx="11"/>
          </p:nvPr>
        </p:nvSpPr>
        <p:spPr/>
        <p:txBody>
          <a:bodyPr/>
          <a:lstStyle/>
          <a:p>
            <a:endParaRPr lang="en-TW"/>
          </a:p>
        </p:txBody>
      </p:sp>
      <p:sp>
        <p:nvSpPr>
          <p:cNvPr id="7" name="Slide Number Placeholder 6">
            <a:extLst>
              <a:ext uri="{FF2B5EF4-FFF2-40B4-BE49-F238E27FC236}">
                <a16:creationId xmlns:a16="http://schemas.microsoft.com/office/drawing/2014/main" id="{27AC31E3-9C28-A49F-3740-AC7FDB658AE5}"/>
              </a:ext>
            </a:extLst>
          </p:cNvPr>
          <p:cNvSpPr>
            <a:spLocks noGrp="1"/>
          </p:cNvSpPr>
          <p:nvPr>
            <p:ph type="sldNum" sz="quarter" idx="12"/>
          </p:nvPr>
        </p:nvSpPr>
        <p:spPr/>
        <p:txBody>
          <a:bodyPr/>
          <a:lstStyle/>
          <a:p>
            <a:fld id="{637BE03F-A30D-934A-8E96-E40352031327}" type="slidenum">
              <a:rPr lang="en-TW" smtClean="0"/>
              <a:t>‹#›</a:t>
            </a:fld>
            <a:endParaRPr lang="en-TW"/>
          </a:p>
        </p:txBody>
      </p:sp>
    </p:spTree>
    <p:extLst>
      <p:ext uri="{BB962C8B-B14F-4D97-AF65-F5344CB8AC3E}">
        <p14:creationId xmlns:p14="http://schemas.microsoft.com/office/powerpoint/2010/main" val="2514398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67EE7A-4FFD-A6D0-BAB3-DCA1E6DF93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TW"/>
          </a:p>
        </p:txBody>
      </p:sp>
      <p:sp>
        <p:nvSpPr>
          <p:cNvPr id="3" name="Text Placeholder 2">
            <a:extLst>
              <a:ext uri="{FF2B5EF4-FFF2-40B4-BE49-F238E27FC236}">
                <a16:creationId xmlns:a16="http://schemas.microsoft.com/office/drawing/2014/main" id="{DF85E108-2626-DA2A-85B9-EAD34B3D67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Date Placeholder 3">
            <a:extLst>
              <a:ext uri="{FF2B5EF4-FFF2-40B4-BE49-F238E27FC236}">
                <a16:creationId xmlns:a16="http://schemas.microsoft.com/office/drawing/2014/main" id="{66B44B6F-E9DB-0A43-6329-0A65787512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92A473-C4BD-7B45-85AD-762F5C84C56C}" type="datetimeFigureOut">
              <a:rPr lang="en-TW" smtClean="0"/>
              <a:t>2024/1/30</a:t>
            </a:fld>
            <a:endParaRPr lang="en-TW"/>
          </a:p>
        </p:txBody>
      </p:sp>
      <p:sp>
        <p:nvSpPr>
          <p:cNvPr id="5" name="Footer Placeholder 4">
            <a:extLst>
              <a:ext uri="{FF2B5EF4-FFF2-40B4-BE49-F238E27FC236}">
                <a16:creationId xmlns:a16="http://schemas.microsoft.com/office/drawing/2014/main" id="{D978ACE6-08A6-C866-E7F8-0D494C285C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W"/>
          </a:p>
        </p:txBody>
      </p:sp>
      <p:sp>
        <p:nvSpPr>
          <p:cNvPr id="6" name="Slide Number Placeholder 5">
            <a:extLst>
              <a:ext uri="{FF2B5EF4-FFF2-40B4-BE49-F238E27FC236}">
                <a16:creationId xmlns:a16="http://schemas.microsoft.com/office/drawing/2014/main" id="{64ACF235-50E3-7AE1-1613-F4653CDCD0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7BE03F-A30D-934A-8E96-E40352031327}" type="slidenum">
              <a:rPr lang="en-TW" smtClean="0"/>
              <a:t>‹#›</a:t>
            </a:fld>
            <a:endParaRPr lang="en-TW"/>
          </a:p>
        </p:txBody>
      </p:sp>
    </p:spTree>
    <p:extLst>
      <p:ext uri="{BB962C8B-B14F-4D97-AF65-F5344CB8AC3E}">
        <p14:creationId xmlns:p14="http://schemas.microsoft.com/office/powerpoint/2010/main" val="9916290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facebook.com/ABCScience/videos/1972284439822866/?mibextid=bKks23"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hyperlink" Target="https://fb.watch/oIfuglCtoE/"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docs.opencv.org/"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en.wikipedia.org/wiki/Three_Laws_of_Robotics#cite_note-IROBOT-1"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 Id="rId5" Type="http://schemas.openxmlformats.org/officeDocument/2006/relationships/hyperlink" Target="https://youtu.be/EOZ-rsmLIgc?si=fW05T_Y-XkN01jER" TargetMode="Externa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Y71udtiI92A"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hyperlink" Target="https://www.researchgate.net/figure/Model-of-the-robotic-manipulator_fig1_31734260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9.emf"/><Relationship Id="rId4" Type="http://schemas.openxmlformats.org/officeDocument/2006/relationships/image" Target="../media/image70.png"/></Relationships>
</file>

<file path=ppt/slides/_rels/slide9.xml.rels><?xml version="1.0" encoding="UTF-8" standalone="yes"?>
<Relationships xmlns="http://schemas.openxmlformats.org/package/2006/relationships"><Relationship Id="rId3" Type="http://schemas.openxmlformats.org/officeDocument/2006/relationships/hyperlink" Target="https://fb.watch/oNwslWeB5_/"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54558-8A66-F331-5791-C9A6531BF18F}"/>
              </a:ext>
            </a:extLst>
          </p:cNvPr>
          <p:cNvSpPr>
            <a:spLocks noGrp="1"/>
          </p:cNvSpPr>
          <p:nvPr>
            <p:ph type="ctrTitle"/>
          </p:nvPr>
        </p:nvSpPr>
        <p:spPr/>
        <p:txBody>
          <a:bodyPr/>
          <a:lstStyle/>
          <a:p>
            <a:r>
              <a:rPr lang="en-TW" dirty="0"/>
              <a:t>Nanotechnology to Robotics</a:t>
            </a:r>
          </a:p>
        </p:txBody>
      </p:sp>
      <p:sp>
        <p:nvSpPr>
          <p:cNvPr id="3" name="Subtitle 2">
            <a:extLst>
              <a:ext uri="{FF2B5EF4-FFF2-40B4-BE49-F238E27FC236}">
                <a16:creationId xmlns:a16="http://schemas.microsoft.com/office/drawing/2014/main" id="{FF7DF164-41E7-53DE-A8E4-05A2ECB50999}"/>
              </a:ext>
            </a:extLst>
          </p:cNvPr>
          <p:cNvSpPr>
            <a:spLocks noGrp="1"/>
          </p:cNvSpPr>
          <p:nvPr>
            <p:ph type="subTitle" idx="1"/>
          </p:nvPr>
        </p:nvSpPr>
        <p:spPr/>
        <p:txBody>
          <a:bodyPr/>
          <a:lstStyle/>
          <a:p>
            <a:endParaRPr lang="en-TW"/>
          </a:p>
        </p:txBody>
      </p:sp>
    </p:spTree>
    <p:extLst>
      <p:ext uri="{BB962C8B-B14F-4D97-AF65-F5344CB8AC3E}">
        <p14:creationId xmlns:p14="http://schemas.microsoft.com/office/powerpoint/2010/main" val="411491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A59FB-A747-48D0-E39B-16BE3CD5345F}"/>
              </a:ext>
            </a:extLst>
          </p:cNvPr>
          <p:cNvSpPr>
            <a:spLocks noGrp="1"/>
          </p:cNvSpPr>
          <p:nvPr>
            <p:ph type="title"/>
          </p:nvPr>
        </p:nvSpPr>
        <p:spPr/>
        <p:txBody>
          <a:bodyPr/>
          <a:lstStyle/>
          <a:p>
            <a:r>
              <a:rPr lang="en-TW" dirty="0"/>
              <a:t>How Do Robots Compare to Humans?</a:t>
            </a:r>
          </a:p>
        </p:txBody>
      </p:sp>
      <p:sp>
        <p:nvSpPr>
          <p:cNvPr id="3" name="Content Placeholder 2">
            <a:extLst>
              <a:ext uri="{FF2B5EF4-FFF2-40B4-BE49-F238E27FC236}">
                <a16:creationId xmlns:a16="http://schemas.microsoft.com/office/drawing/2014/main" id="{5DA911BF-1A49-A5D4-94DF-3F4CBCABC322}"/>
              </a:ext>
            </a:extLst>
          </p:cNvPr>
          <p:cNvSpPr>
            <a:spLocks noGrp="1"/>
          </p:cNvSpPr>
          <p:nvPr>
            <p:ph sz="half" idx="1"/>
          </p:nvPr>
        </p:nvSpPr>
        <p:spPr/>
        <p:txBody>
          <a:bodyPr/>
          <a:lstStyle/>
          <a:p>
            <a:r>
              <a:rPr lang="en-TW" dirty="0"/>
              <a:t>How do we define tests to check for the capabilities of robots, assistants and agents?</a:t>
            </a:r>
          </a:p>
          <a:p>
            <a:r>
              <a:rPr lang="en-TW" dirty="0"/>
              <a:t>Let’s look at how CAPTCHA has advanced in recent years in </a:t>
            </a:r>
            <a:r>
              <a:rPr lang="en-TW" dirty="0">
                <a:hlinkClick r:id="rId3"/>
              </a:rPr>
              <a:t>this video</a:t>
            </a:r>
            <a:r>
              <a:rPr lang="en-TW" dirty="0"/>
              <a:t>.</a:t>
            </a:r>
          </a:p>
          <a:p>
            <a:endParaRPr lang="en-TW" dirty="0"/>
          </a:p>
          <a:p>
            <a:r>
              <a:rPr lang="en-TW" dirty="0"/>
              <a:t>Robots are supposed to make our lives easier, just as well </a:t>
            </a:r>
            <a:r>
              <a:rPr lang="en-TW" dirty="0">
                <a:hlinkClick r:id="rId4"/>
              </a:rPr>
              <a:t>designed tools</a:t>
            </a:r>
            <a:r>
              <a:rPr lang="en-TW" dirty="0"/>
              <a:t>.</a:t>
            </a:r>
          </a:p>
        </p:txBody>
      </p:sp>
      <p:pic>
        <p:nvPicPr>
          <p:cNvPr id="5" name="Content Placeholder 4">
            <a:extLst>
              <a:ext uri="{FF2B5EF4-FFF2-40B4-BE49-F238E27FC236}">
                <a16:creationId xmlns:a16="http://schemas.microsoft.com/office/drawing/2014/main" id="{5D155B0F-354D-B578-9FD4-95D5699411B0}"/>
              </a:ext>
            </a:extLst>
          </p:cNvPr>
          <p:cNvPicPr>
            <a:picLocks noGrp="1" noChangeAspect="1"/>
          </p:cNvPicPr>
          <p:nvPr>
            <p:ph sz="half" idx="2"/>
          </p:nvPr>
        </p:nvPicPr>
        <p:blipFill>
          <a:blip r:embed="rId5"/>
          <a:stretch>
            <a:fillRect/>
          </a:stretch>
        </p:blipFill>
        <p:spPr>
          <a:xfrm>
            <a:off x="6472518" y="1944033"/>
            <a:ext cx="4805082" cy="3864957"/>
          </a:xfrm>
        </p:spPr>
      </p:pic>
    </p:spTree>
    <p:extLst>
      <p:ext uri="{BB962C8B-B14F-4D97-AF65-F5344CB8AC3E}">
        <p14:creationId xmlns:p14="http://schemas.microsoft.com/office/powerpoint/2010/main" val="1154318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4F359-47FF-4731-237E-71F07AEED556}"/>
              </a:ext>
            </a:extLst>
          </p:cNvPr>
          <p:cNvSpPr>
            <a:spLocks noGrp="1"/>
          </p:cNvSpPr>
          <p:nvPr>
            <p:ph type="title"/>
          </p:nvPr>
        </p:nvSpPr>
        <p:spPr/>
        <p:txBody>
          <a:bodyPr/>
          <a:lstStyle/>
          <a:p>
            <a:r>
              <a:rPr lang="en-TW" dirty="0"/>
              <a:t>Lab Session:</a:t>
            </a:r>
          </a:p>
        </p:txBody>
      </p:sp>
      <p:sp>
        <p:nvSpPr>
          <p:cNvPr id="3" name="Content Placeholder 2">
            <a:extLst>
              <a:ext uri="{FF2B5EF4-FFF2-40B4-BE49-F238E27FC236}">
                <a16:creationId xmlns:a16="http://schemas.microsoft.com/office/drawing/2014/main" id="{F98A2309-2E23-67AE-BB13-416B5FCDA164}"/>
              </a:ext>
            </a:extLst>
          </p:cNvPr>
          <p:cNvSpPr>
            <a:spLocks noGrp="1"/>
          </p:cNvSpPr>
          <p:nvPr>
            <p:ph sz="half" idx="1"/>
          </p:nvPr>
        </p:nvSpPr>
        <p:spPr>
          <a:xfrm>
            <a:off x="6172200" y="1843555"/>
            <a:ext cx="5181600" cy="4351338"/>
          </a:xfrm>
        </p:spPr>
        <p:txBody>
          <a:bodyPr>
            <a:normAutofit lnSpcReduction="10000"/>
          </a:bodyPr>
          <a:lstStyle/>
          <a:p>
            <a:pPr marL="0" indent="0">
              <a:buNone/>
            </a:pPr>
            <a:r>
              <a:rPr lang="en-TW" dirty="0"/>
              <a:t>Train a Siamese Network to Compare Images</a:t>
            </a:r>
          </a:p>
          <a:p>
            <a:r>
              <a:rPr lang="en-TW" dirty="0"/>
              <a:t>Look for this live script TrainASiameseNetworkToCompareImages.mlx.</a:t>
            </a:r>
          </a:p>
          <a:p>
            <a:r>
              <a:rPr lang="en-TW" dirty="0"/>
              <a:t>Double click to open. We are going to look into the results.</a:t>
            </a:r>
          </a:p>
          <a:p>
            <a:r>
              <a:rPr lang="en-TW" dirty="0"/>
              <a:t>Importantly, create your own .m files for getDissimilarPair.m, getSiameseBatch.m, and getSimilarPair.m.</a:t>
            </a:r>
          </a:p>
        </p:txBody>
      </p:sp>
      <p:sp>
        <p:nvSpPr>
          <p:cNvPr id="4" name="Content Placeholder 3">
            <a:extLst>
              <a:ext uri="{FF2B5EF4-FFF2-40B4-BE49-F238E27FC236}">
                <a16:creationId xmlns:a16="http://schemas.microsoft.com/office/drawing/2014/main" id="{75B0CF64-EF54-82C0-AE78-7C5E0D7A4B49}"/>
              </a:ext>
            </a:extLst>
          </p:cNvPr>
          <p:cNvSpPr>
            <a:spLocks noGrp="1"/>
          </p:cNvSpPr>
          <p:nvPr>
            <p:ph sz="half" idx="2"/>
          </p:nvPr>
        </p:nvSpPr>
        <p:spPr>
          <a:xfrm>
            <a:off x="914400" y="1843555"/>
            <a:ext cx="5181600" cy="4351338"/>
          </a:xfrm>
        </p:spPr>
        <p:txBody>
          <a:bodyPr>
            <a:normAutofit lnSpcReduction="10000"/>
          </a:bodyPr>
          <a:lstStyle/>
          <a:p>
            <a:r>
              <a:rPr lang="en-US" sz="3200" dirty="0" err="1">
                <a:effectLst/>
                <a:latin typeface="Calibri" panose="020F0502020204030204" pitchFamily="34" charset="0"/>
                <a:ea typeface="PMingLiU" panose="02020500000000000000" pitchFamily="18" charset="-120"/>
                <a:cs typeface="Times New Roman" panose="02020603050405020304" pitchFamily="18" charset="0"/>
              </a:rPr>
              <a:t>Matlab</a:t>
            </a:r>
            <a:r>
              <a:rPr lang="en-US" sz="3200" dirty="0">
                <a:effectLst/>
                <a:latin typeface="Calibri" panose="020F0502020204030204" pitchFamily="34" charset="0"/>
                <a:ea typeface="PMingLiU" panose="02020500000000000000" pitchFamily="18" charset="-120"/>
                <a:cs typeface="Times New Roman" panose="02020603050405020304" pitchFamily="18" charset="0"/>
              </a:rPr>
              <a:t> Plots</a:t>
            </a:r>
          </a:p>
          <a:p>
            <a:r>
              <a:rPr lang="en-US" sz="3200" dirty="0">
                <a:effectLst/>
                <a:latin typeface="Calibri" panose="020F0502020204030204" pitchFamily="34" charset="0"/>
                <a:ea typeface="PMingLiU" panose="02020500000000000000" pitchFamily="18" charset="-120"/>
                <a:cs typeface="Times New Roman" panose="02020603050405020304" pitchFamily="18" charset="0"/>
              </a:rPr>
              <a:t>Plot_2D.m and plot_3D.m </a:t>
            </a:r>
            <a:r>
              <a:rPr lang="en-US" sz="3200" dirty="0" err="1">
                <a:effectLst/>
                <a:latin typeface="Calibri" panose="020F0502020204030204" pitchFamily="34" charset="0"/>
                <a:ea typeface="PMingLiU" panose="02020500000000000000" pitchFamily="18" charset="-120"/>
                <a:cs typeface="Times New Roman" panose="02020603050405020304" pitchFamily="18" charset="0"/>
              </a:rPr>
              <a:t>workthrough</a:t>
            </a:r>
            <a:r>
              <a:rPr lang="en-US" sz="3200" dirty="0">
                <a:effectLst/>
                <a:latin typeface="Calibri" panose="020F0502020204030204" pitchFamily="34" charset="0"/>
                <a:ea typeface="PMingLiU" panose="02020500000000000000" pitchFamily="18" charset="-120"/>
                <a:cs typeface="Times New Roman" panose="02020603050405020304" pitchFamily="18" charset="0"/>
              </a:rPr>
              <a:t>.</a:t>
            </a:r>
            <a:endParaRPr lang="en-TW" sz="3200" dirty="0"/>
          </a:p>
        </p:txBody>
      </p:sp>
    </p:spTree>
    <p:extLst>
      <p:ext uri="{BB962C8B-B14F-4D97-AF65-F5344CB8AC3E}">
        <p14:creationId xmlns:p14="http://schemas.microsoft.com/office/powerpoint/2010/main" val="210508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2AF37-4E3B-945A-A10D-6F07D5A2BB55}"/>
              </a:ext>
            </a:extLst>
          </p:cNvPr>
          <p:cNvSpPr>
            <a:spLocks noGrp="1"/>
          </p:cNvSpPr>
          <p:nvPr>
            <p:ph type="title"/>
          </p:nvPr>
        </p:nvSpPr>
        <p:spPr/>
        <p:txBody>
          <a:bodyPr/>
          <a:lstStyle/>
          <a:p>
            <a:r>
              <a:rPr lang="en-TW" dirty="0"/>
              <a:t>Image Analysis</a:t>
            </a:r>
          </a:p>
        </p:txBody>
      </p:sp>
      <p:sp>
        <p:nvSpPr>
          <p:cNvPr id="3" name="Content Placeholder 2">
            <a:extLst>
              <a:ext uri="{FF2B5EF4-FFF2-40B4-BE49-F238E27FC236}">
                <a16:creationId xmlns:a16="http://schemas.microsoft.com/office/drawing/2014/main" id="{097BF509-0CA4-CBD9-1022-F5FA32E1C8BE}"/>
              </a:ext>
            </a:extLst>
          </p:cNvPr>
          <p:cNvSpPr>
            <a:spLocks noGrp="1"/>
          </p:cNvSpPr>
          <p:nvPr>
            <p:ph sz="half" idx="1"/>
          </p:nvPr>
        </p:nvSpPr>
        <p:spPr/>
        <p:txBody>
          <a:bodyPr>
            <a:normAutofit fontScale="85000" lnSpcReduction="20000"/>
          </a:bodyPr>
          <a:lstStyle/>
          <a:p>
            <a:r>
              <a:rPr lang="en-TW" dirty="0"/>
              <a:t>Additional areas of interest for our introduction to robotics are in vision of robots and computers.</a:t>
            </a:r>
          </a:p>
          <a:p>
            <a:endParaRPr lang="en-TW" dirty="0"/>
          </a:p>
          <a:p>
            <a:r>
              <a:rPr lang="en-TW" dirty="0"/>
              <a:t>Some of the features we explore in Mathematica, in the problem set, are FindFaces and EdgeDetect.</a:t>
            </a:r>
          </a:p>
          <a:p>
            <a:endParaRPr lang="en-TW" dirty="0"/>
          </a:p>
          <a:p>
            <a:r>
              <a:rPr lang="en-TW" dirty="0"/>
              <a:t>There are numerous resources for image analysis and detection online, please see for example </a:t>
            </a:r>
            <a:r>
              <a:rPr lang="en-TW" dirty="0">
                <a:hlinkClick r:id="rId3"/>
              </a:rPr>
              <a:t>OpenCV</a:t>
            </a:r>
            <a:r>
              <a:rPr lang="en-TW" dirty="0"/>
              <a:t>.</a:t>
            </a:r>
          </a:p>
        </p:txBody>
      </p:sp>
      <p:sp>
        <p:nvSpPr>
          <p:cNvPr id="4" name="Content Placeholder 3">
            <a:extLst>
              <a:ext uri="{FF2B5EF4-FFF2-40B4-BE49-F238E27FC236}">
                <a16:creationId xmlns:a16="http://schemas.microsoft.com/office/drawing/2014/main" id="{72AB48A9-7259-4D98-BD19-5ECE8C2D1A16}"/>
              </a:ext>
            </a:extLst>
          </p:cNvPr>
          <p:cNvSpPr>
            <a:spLocks noGrp="1"/>
          </p:cNvSpPr>
          <p:nvPr>
            <p:ph sz="half" idx="2"/>
          </p:nvPr>
        </p:nvSpPr>
        <p:spPr/>
        <p:txBody>
          <a:bodyPr>
            <a:normAutofit fontScale="85000" lnSpcReduction="20000"/>
          </a:bodyPr>
          <a:lstStyle/>
          <a:p>
            <a:r>
              <a:rPr lang="en-TW" dirty="0"/>
              <a:t>A fundamental concept used in image processing is that of filters or filtering, to reduce the noise in images, and some of the basic functions are the lineshapes known throughout statistical analysis such as Gaussians and Lorentzians. We explore this in the EdgeDetect problem set.</a:t>
            </a:r>
          </a:p>
          <a:p>
            <a:endParaRPr lang="en-TW" dirty="0"/>
          </a:p>
          <a:p>
            <a:r>
              <a:rPr lang="en-TW" dirty="0"/>
              <a:t>For example, suppose one wanted to image at the infrared wavelengths the body’s heat, and the heat provides some signal and noise that needs to be distinguished from the actual profile of the body.</a:t>
            </a:r>
          </a:p>
        </p:txBody>
      </p:sp>
    </p:spTree>
    <p:extLst>
      <p:ext uri="{BB962C8B-B14F-4D97-AF65-F5344CB8AC3E}">
        <p14:creationId xmlns:p14="http://schemas.microsoft.com/office/powerpoint/2010/main" val="3782684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EC045-2F9B-A7FA-69D6-E8DB89C1BBB1}"/>
              </a:ext>
            </a:extLst>
          </p:cNvPr>
          <p:cNvSpPr>
            <a:spLocks noGrp="1"/>
          </p:cNvSpPr>
          <p:nvPr>
            <p:ph type="title"/>
          </p:nvPr>
        </p:nvSpPr>
        <p:spPr/>
        <p:txBody>
          <a:bodyPr/>
          <a:lstStyle/>
          <a:p>
            <a:r>
              <a:rPr lang="en-TW" dirty="0"/>
              <a:t>Image Analysis - Filters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E4618FC-5884-9A6D-FC99-E4C2463D7C7C}"/>
                  </a:ext>
                </a:extLst>
              </p:cNvPr>
              <p:cNvSpPr>
                <a:spLocks noGrp="1"/>
              </p:cNvSpPr>
              <p:nvPr>
                <p:ph idx="1"/>
              </p:nvPr>
            </p:nvSpPr>
            <p:spPr/>
            <p:txBody>
              <a:bodyPr>
                <a:normAutofit fontScale="55000" lnSpcReduction="20000"/>
              </a:bodyPr>
              <a:lstStyle/>
              <a:p>
                <a:pPr>
                  <a:lnSpc>
                    <a:spcPct val="200000"/>
                  </a:lnSpc>
                </a:pPr>
                <a:r>
                  <a:rPr lang="en-TW" dirty="0"/>
                  <a:t>The idea behind filters is usually a </a:t>
                </a:r>
                <a:r>
                  <a:rPr lang="en-TW" i="1" dirty="0"/>
                  <a:t>linear</a:t>
                </a:r>
                <a:r>
                  <a:rPr lang="en-TW" dirty="0"/>
                  <a:t> weighted sum: </a:t>
                </a:r>
                <a14:m>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𝑗</m:t>
                        </m:r>
                      </m:e>
                    </m:d>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𝑘</m:t>
                        </m:r>
                        <m:r>
                          <a:rPr lang="en-US" b="0" i="1" smtClean="0">
                            <a:latin typeface="Cambria Math" panose="02040503050406030204" pitchFamily="18" charset="0"/>
                          </a:rPr>
                          <m:t>,</m:t>
                        </m:r>
                        <m:r>
                          <a:rPr lang="en-US" b="0" i="1" smtClean="0">
                            <a:latin typeface="Cambria Math" panose="02040503050406030204" pitchFamily="18" charset="0"/>
                          </a:rPr>
                          <m:t>𝑙</m:t>
                        </m:r>
                      </m:sub>
                      <m:sup/>
                      <m:e>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m:t>
                            </m:r>
                            <m:r>
                              <a:rPr lang="en-US" b="0" i="1" smtClean="0">
                                <a:latin typeface="Cambria Math" panose="02040503050406030204" pitchFamily="18" charset="0"/>
                              </a:rPr>
                              <m:t>𝑗</m:t>
                            </m:r>
                            <m:r>
                              <a:rPr lang="en-US" b="0" i="1" smtClean="0">
                                <a:latin typeface="Cambria Math" panose="02040503050406030204" pitchFamily="18" charset="0"/>
                              </a:rPr>
                              <m:t>+</m:t>
                            </m:r>
                            <m:r>
                              <a:rPr lang="en-US" b="0" i="1" smtClean="0">
                                <a:latin typeface="Cambria Math" panose="02040503050406030204" pitchFamily="18" charset="0"/>
                              </a:rPr>
                              <m:t>𝑙</m:t>
                            </m:r>
                          </m:e>
                        </m:d>
                        <m:r>
                          <a:rPr lang="en-US" b="0" i="1" smtClean="0">
                            <a:latin typeface="Cambria Math" panose="02040503050406030204" pitchFamily="18" charset="0"/>
                          </a:rPr>
                          <m:t>h</m:t>
                        </m:r>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m:t>
                        </m:r>
                        <m:r>
                          <a:rPr lang="en-US" b="0" i="1" smtClean="0">
                            <a:latin typeface="Cambria Math" panose="02040503050406030204" pitchFamily="18" charset="0"/>
                          </a:rPr>
                          <m:t>𝑙</m:t>
                        </m:r>
                        <m:r>
                          <a:rPr lang="en-US" b="0" i="1" smtClean="0">
                            <a:latin typeface="Cambria Math" panose="02040503050406030204" pitchFamily="18" charset="0"/>
                          </a:rPr>
                          <m:t>)</m:t>
                        </m:r>
                      </m:e>
                    </m:nary>
                  </m:oMath>
                </a14:m>
                <a:r>
                  <a:rPr lang="en-TW" dirty="0"/>
                  <a:t>. Here h is the kernel or coefficient. The output pixel’s value g is determined as a weighted sum of input pixel f values. Consider the filter as a window of coefficients sliding across the image.</a:t>
                </a:r>
              </a:p>
              <a:p>
                <a:pPr>
                  <a:lnSpc>
                    <a:spcPct val="200000"/>
                  </a:lnSpc>
                </a:pPr>
                <a:r>
                  <a:rPr lang="en-TW" dirty="0"/>
                  <a:t>Box filters transform the output pixel into the mean of each pixel’s kernel neighbors (or all pixels contribute equal weights). </a:t>
                </a:r>
                <a14:m>
                  <m:oMath xmlns:m="http://schemas.openxmlformats.org/officeDocument/2006/math">
                    <m:r>
                      <a:rPr lang="en-US" b="0" i="1" smtClean="0">
                        <a:latin typeface="Cambria Math" panose="02040503050406030204" pitchFamily="18" charset="0"/>
                      </a:rPr>
                      <m:t>𝐾</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𝐾</m:t>
                            </m:r>
                          </m:e>
                          <m:sub>
                            <m:r>
                              <a:rPr lang="en-US" b="0" i="1" smtClean="0">
                                <a:latin typeface="Cambria Math" panose="02040503050406030204" pitchFamily="18" charset="0"/>
                              </a:rPr>
                              <m:t>𝑤𝑖𝑑𝑡h</m:t>
                            </m:r>
                          </m:sub>
                        </m:sSub>
                        <m:r>
                          <a:rPr lang="en-US" i="1">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𝐾</m:t>
                            </m:r>
                          </m:e>
                          <m:sub>
                            <m:r>
                              <a:rPr lang="en-US" b="0" i="1" smtClean="0">
                                <a:latin typeface="Cambria Math" panose="02040503050406030204" pitchFamily="18" charset="0"/>
                                <a:ea typeface="Cambria Math" panose="02040503050406030204" pitchFamily="18" charset="0"/>
                              </a:rPr>
                              <m:t>h𝑒𝑖𝑔h𝑡</m:t>
                            </m:r>
                          </m:sub>
                        </m:sSub>
                      </m:den>
                    </m:f>
                    <m:d>
                      <m:dPr>
                        <m:begChr m:val="["/>
                        <m:endChr m:val="]"/>
                        <m:ctrlPr>
                          <a:rPr lang="en-US" i="1">
                            <a:latin typeface="Cambria Math" panose="02040503050406030204" pitchFamily="18" charset="0"/>
                          </a:rPr>
                        </m:ctrlPr>
                      </m:dPr>
                      <m:e>
                        <m:m>
                          <m:mPr>
                            <m:mcs>
                              <m:mc>
                                <m:mcPr>
                                  <m:count m:val="3"/>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1</m:t>
                              </m:r>
                            </m:e>
                            <m:e>
                              <m:r>
                                <a:rPr lang="en-US" i="1">
                                  <a:latin typeface="Cambria Math" panose="02040503050406030204" pitchFamily="18" charset="0"/>
                                </a:rPr>
                                <m:t>⋯</m:t>
                              </m:r>
                            </m:e>
                            <m:e>
                              <m:r>
                                <a:rPr lang="en-US" i="1">
                                  <a:latin typeface="Cambria Math" panose="02040503050406030204" pitchFamily="18" charset="0"/>
                                </a:rPr>
                                <m:t>1</m:t>
                              </m:r>
                            </m:e>
                          </m:mr>
                          <m:mr>
                            <m:e>
                              <m:r>
                                <a:rPr lang="en-US" i="1">
                                  <a:latin typeface="Cambria Math" panose="02040503050406030204" pitchFamily="18" charset="0"/>
                                </a:rPr>
                                <m:t>⋮</m:t>
                              </m:r>
                            </m:e>
                            <m:e>
                              <m:r>
                                <a:rPr lang="en-US" i="1">
                                  <a:latin typeface="Cambria Math" panose="02040503050406030204" pitchFamily="18" charset="0"/>
                                </a:rPr>
                                <m:t>⋱</m:t>
                              </m:r>
                            </m:e>
                            <m:e>
                              <m:r>
                                <a:rPr lang="en-US" i="1">
                                  <a:latin typeface="Cambria Math" panose="02040503050406030204" pitchFamily="18" charset="0"/>
                                </a:rPr>
                                <m:t>⋮</m:t>
                              </m:r>
                            </m:e>
                          </m:mr>
                          <m:mr>
                            <m:e>
                              <m:r>
                                <a:rPr lang="en-US" i="1">
                                  <a:latin typeface="Cambria Math" panose="02040503050406030204" pitchFamily="18" charset="0"/>
                                </a:rPr>
                                <m:t>1</m:t>
                              </m:r>
                            </m:e>
                            <m:e>
                              <m:r>
                                <a:rPr lang="en-US" i="1">
                                  <a:latin typeface="Cambria Math" panose="02040503050406030204" pitchFamily="18" charset="0"/>
                                </a:rPr>
                                <m:t>⋯</m:t>
                              </m:r>
                            </m:e>
                            <m:e>
                              <m:r>
                                <a:rPr lang="en-US" i="1">
                                  <a:latin typeface="Cambria Math" panose="02040503050406030204" pitchFamily="18" charset="0"/>
                                </a:rPr>
                                <m:t>1</m:t>
                              </m:r>
                            </m:e>
                          </m:mr>
                        </m:m>
                      </m:e>
                    </m:d>
                  </m:oMath>
                </a14:m>
                <a:r>
                  <a:rPr lang="en-TW" dirty="0"/>
                  <a:t>. The matrix has elements all one.</a:t>
                </a:r>
              </a:p>
              <a:p>
                <a:pPr>
                  <a:lnSpc>
                    <a:spcPct val="200000"/>
                  </a:lnSpc>
                </a:pPr>
                <a:r>
                  <a:rPr lang="en-TW" dirty="0"/>
                  <a:t>Gaussian filters take </a:t>
                </a:r>
                <a14:m>
                  <m:oMath xmlns:m="http://schemas.openxmlformats.org/officeDocument/2006/math">
                    <m:r>
                      <a:rPr lang="en-US" b="0" i="1" smtClean="0">
                        <a:latin typeface="Cambria Math" panose="02040503050406030204" pitchFamily="18" charset="0"/>
                      </a:rPr>
                      <m:t>h</m:t>
                    </m:r>
                    <m:d>
                      <m:dPr>
                        <m:ctrlPr>
                          <a:rPr lang="en-US" b="0" i="1" smtClean="0">
                            <a:latin typeface="Cambria Math" panose="02040503050406030204" pitchFamily="18" charset="0"/>
                          </a:rPr>
                        </m:ctrlPr>
                      </m:dPr>
                      <m:e>
                        <m:r>
                          <a:rPr lang="en-US" b="0" i="1" smtClean="0">
                            <a:latin typeface="Cambria Math" panose="02040503050406030204" pitchFamily="18" charset="0"/>
                          </a:rPr>
                          <m:t>𝑘</m:t>
                        </m:r>
                        <m:r>
                          <a:rPr lang="en-US" b="0" i="1" smtClean="0">
                            <a:latin typeface="Cambria Math" panose="02040503050406030204" pitchFamily="18" charset="0"/>
                          </a:rPr>
                          <m:t>,</m:t>
                        </m:r>
                        <m:r>
                          <a:rPr lang="en-US" b="0" i="1" smtClean="0">
                            <a:latin typeface="Cambria Math" panose="02040503050406030204" pitchFamily="18" charset="0"/>
                          </a:rPr>
                          <m:t>𝑙</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𝐺</m:t>
                        </m:r>
                      </m:e>
                      <m:sub>
                        <m:r>
                          <a:rPr lang="en-US" b="0" i="1" smtClean="0">
                            <a:latin typeface="Cambria Math" panose="02040503050406030204" pitchFamily="18" charset="0"/>
                          </a:rPr>
                          <m:t>0</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e>
                    </m:d>
                    <m:r>
                      <a:rPr lang="en-US" b="0" i="1" smtClean="0">
                        <a:latin typeface="Cambria Math" panose="02040503050406030204" pitchFamily="18" charset="0"/>
                      </a:rPr>
                      <m:t>=</m:t>
                    </m:r>
                    <m:r>
                      <a:rPr lang="en-US" b="0" i="1" smtClean="0">
                        <a:latin typeface="Cambria Math" panose="02040503050406030204" pitchFamily="18" charset="0"/>
                      </a:rPr>
                      <m:t>𝐴</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f>
                          <m:fPr>
                            <m:ctrlPr>
                              <a:rPr lang="en-US" b="0" i="1" smtClean="0">
                                <a:latin typeface="Cambria Math" panose="02040503050406030204" pitchFamily="18" charset="0"/>
                              </a:rPr>
                            </m:ctrlPr>
                          </m:fPr>
                          <m:num>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𝑥</m:t>
                                        </m:r>
                                      </m:sub>
                                    </m:sSub>
                                  </m:e>
                                </m:d>
                              </m:e>
                              <m:sup>
                                <m:r>
                                  <a:rPr lang="en-US" b="0" i="1" smtClean="0">
                                    <a:latin typeface="Cambria Math" panose="02040503050406030204" pitchFamily="18" charset="0"/>
                                  </a:rPr>
                                  <m:t>2</m:t>
                                </m:r>
                              </m:sup>
                            </m:sSup>
                          </m:num>
                          <m:den>
                            <m:r>
                              <a:rPr lang="en-US" b="0" i="1" smtClean="0">
                                <a:latin typeface="Cambria Math" panose="02040503050406030204" pitchFamily="18" charset="0"/>
                              </a:rPr>
                              <m:t>2</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𝜎</m:t>
                                </m:r>
                              </m:e>
                              <m:sub>
                                <m:r>
                                  <a:rPr lang="en-US" b="0" i="1" smtClean="0">
                                    <a:latin typeface="Cambria Math" panose="02040503050406030204" pitchFamily="18" charset="0"/>
                                  </a:rPr>
                                  <m:t>𝑥</m:t>
                                </m:r>
                              </m:sub>
                              <m:sup>
                                <m:r>
                                  <a:rPr lang="en-US" b="0" i="1" smtClean="0">
                                    <a:latin typeface="Cambria Math" panose="02040503050406030204" pitchFamily="18" charset="0"/>
                                  </a:rPr>
                                  <m:t>2</m:t>
                                </m:r>
                              </m:sup>
                            </m:sSubSup>
                          </m:den>
                        </m:f>
                        <m:r>
                          <a:rPr lang="en-US" b="0" i="1" smtClean="0">
                            <a:latin typeface="Cambria Math" panose="02040503050406030204" pitchFamily="18" charset="0"/>
                          </a:rPr>
                          <m:t> + </m:t>
                        </m:r>
                        <m:f>
                          <m:fPr>
                            <m:ctrlPr>
                              <a:rPr lang="en-US" b="0" i="1" smtClean="0">
                                <a:latin typeface="Cambria Math" panose="02040503050406030204" pitchFamily="18" charset="0"/>
                              </a:rPr>
                            </m:ctrlPr>
                          </m:fPr>
                          <m:num>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𝑦</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𝑦</m:t>
                                        </m:r>
                                      </m:sub>
                                    </m:sSub>
                                  </m:e>
                                </m:d>
                              </m:e>
                              <m:sup>
                                <m:r>
                                  <a:rPr lang="en-US" b="0" i="1" smtClean="0">
                                    <a:latin typeface="Cambria Math" panose="02040503050406030204" pitchFamily="18" charset="0"/>
                                  </a:rPr>
                                  <m:t>2</m:t>
                                </m:r>
                              </m:sup>
                            </m:sSup>
                          </m:num>
                          <m:den>
                            <m:r>
                              <a:rPr lang="en-US" b="0" i="1" smtClean="0">
                                <a:latin typeface="Cambria Math" panose="02040503050406030204" pitchFamily="18" charset="0"/>
                              </a:rPr>
                              <m:t>2</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𝜎</m:t>
                                </m:r>
                              </m:e>
                              <m:sub>
                                <m:r>
                                  <a:rPr lang="en-US" b="0" i="1" smtClean="0">
                                    <a:latin typeface="Cambria Math" panose="02040503050406030204" pitchFamily="18" charset="0"/>
                                  </a:rPr>
                                  <m:t>𝑦</m:t>
                                </m:r>
                              </m:sub>
                              <m:sup>
                                <m:r>
                                  <a:rPr lang="en-US" b="0" i="1" smtClean="0">
                                    <a:latin typeface="Cambria Math" panose="02040503050406030204" pitchFamily="18" charset="0"/>
                                  </a:rPr>
                                  <m:t>2</m:t>
                                </m:r>
                              </m:sup>
                            </m:sSubSup>
                          </m:den>
                        </m:f>
                      </m:sup>
                    </m:sSup>
                  </m:oMath>
                </a14:m>
                <a:r>
                  <a:rPr lang="en-TW" dirty="0"/>
                  <a:t>.</a:t>
                </a:r>
              </a:p>
            </p:txBody>
          </p:sp>
        </mc:Choice>
        <mc:Fallback xmlns="">
          <p:sp>
            <p:nvSpPr>
              <p:cNvPr id="3" name="Content Placeholder 2">
                <a:extLst>
                  <a:ext uri="{FF2B5EF4-FFF2-40B4-BE49-F238E27FC236}">
                    <a16:creationId xmlns:a16="http://schemas.microsoft.com/office/drawing/2014/main" id="{DE4618FC-5884-9A6D-FC99-E4C2463D7C7C}"/>
                  </a:ext>
                </a:extLst>
              </p:cNvPr>
              <p:cNvSpPr>
                <a:spLocks noGrp="1" noRot="1" noChangeAspect="1" noMove="1" noResize="1" noEditPoints="1" noAdjustHandles="1" noChangeArrowheads="1" noChangeShapeType="1" noTextEdit="1"/>
              </p:cNvSpPr>
              <p:nvPr>
                <p:ph idx="1"/>
              </p:nvPr>
            </p:nvSpPr>
            <p:spPr>
              <a:blipFill>
                <a:blip r:embed="rId3"/>
                <a:stretch>
                  <a:fillRect l="-241" t="-4651" r="-241"/>
                </a:stretch>
              </a:blipFill>
            </p:spPr>
            <p:txBody>
              <a:bodyPr/>
              <a:lstStyle/>
              <a:p>
                <a:r>
                  <a:rPr lang="en-TW">
                    <a:noFill/>
                  </a:rPr>
                  <a:t> </a:t>
                </a:r>
              </a:p>
            </p:txBody>
          </p:sp>
        </mc:Fallback>
      </mc:AlternateContent>
      <p:pic>
        <p:nvPicPr>
          <p:cNvPr id="5" name="Picture 4">
            <a:extLst>
              <a:ext uri="{FF2B5EF4-FFF2-40B4-BE49-F238E27FC236}">
                <a16:creationId xmlns:a16="http://schemas.microsoft.com/office/drawing/2014/main" id="{FAAF7BD1-A002-15BC-6E2C-8B110109864B}"/>
              </a:ext>
            </a:extLst>
          </p:cNvPr>
          <p:cNvPicPr>
            <a:picLocks noChangeAspect="1"/>
          </p:cNvPicPr>
          <p:nvPr/>
        </p:nvPicPr>
        <p:blipFill>
          <a:blip r:embed="rId4"/>
          <a:stretch>
            <a:fillRect/>
          </a:stretch>
        </p:blipFill>
        <p:spPr>
          <a:xfrm>
            <a:off x="7087782" y="4000500"/>
            <a:ext cx="3180168" cy="2311400"/>
          </a:xfrm>
          <a:prstGeom prst="rect">
            <a:avLst/>
          </a:prstGeom>
        </p:spPr>
      </p:pic>
    </p:spTree>
    <p:extLst>
      <p:ext uri="{BB962C8B-B14F-4D97-AF65-F5344CB8AC3E}">
        <p14:creationId xmlns:p14="http://schemas.microsoft.com/office/powerpoint/2010/main" val="635393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9F0C6-094D-562B-A0B8-0308EC6C36E5}"/>
              </a:ext>
            </a:extLst>
          </p:cNvPr>
          <p:cNvSpPr>
            <a:spLocks noGrp="1"/>
          </p:cNvSpPr>
          <p:nvPr>
            <p:ph type="title"/>
          </p:nvPr>
        </p:nvSpPr>
        <p:spPr/>
        <p:txBody>
          <a:bodyPr/>
          <a:lstStyle/>
          <a:p>
            <a:r>
              <a:rPr lang="en-TW" dirty="0"/>
              <a:t>Introduction to Robotics</a:t>
            </a:r>
          </a:p>
        </p:txBody>
      </p:sp>
      <p:sp>
        <p:nvSpPr>
          <p:cNvPr id="3" name="Content Placeholder 2">
            <a:extLst>
              <a:ext uri="{FF2B5EF4-FFF2-40B4-BE49-F238E27FC236}">
                <a16:creationId xmlns:a16="http://schemas.microsoft.com/office/drawing/2014/main" id="{36C17C5A-B3D8-0AE7-A8B7-40B770B41051}"/>
              </a:ext>
            </a:extLst>
          </p:cNvPr>
          <p:cNvSpPr>
            <a:spLocks noGrp="1"/>
          </p:cNvSpPr>
          <p:nvPr>
            <p:ph idx="1"/>
          </p:nvPr>
        </p:nvSpPr>
        <p:spPr/>
        <p:txBody>
          <a:bodyPr/>
          <a:lstStyle/>
          <a:p>
            <a:r>
              <a:rPr lang="en-TW" dirty="0"/>
              <a:t>Laws of Robotics</a:t>
            </a:r>
          </a:p>
          <a:p>
            <a:r>
              <a:rPr lang="en-TW" dirty="0"/>
              <a:t>Matrix Rotations, an introduction</a:t>
            </a:r>
          </a:p>
          <a:p>
            <a:r>
              <a:rPr lang="en-TW" dirty="0"/>
              <a:t>Image Analysis</a:t>
            </a:r>
          </a:p>
        </p:txBody>
      </p:sp>
    </p:spTree>
    <p:extLst>
      <p:ext uri="{BB962C8B-B14F-4D97-AF65-F5344CB8AC3E}">
        <p14:creationId xmlns:p14="http://schemas.microsoft.com/office/powerpoint/2010/main" val="2964224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B6CA5-D7B4-6446-247F-D9F4A9098415}"/>
              </a:ext>
            </a:extLst>
          </p:cNvPr>
          <p:cNvSpPr>
            <a:spLocks noGrp="1"/>
          </p:cNvSpPr>
          <p:nvPr>
            <p:ph type="title"/>
          </p:nvPr>
        </p:nvSpPr>
        <p:spPr/>
        <p:txBody>
          <a:bodyPr/>
          <a:lstStyle/>
          <a:p>
            <a:r>
              <a:rPr lang="en-TW" dirty="0"/>
              <a:t>Robotics and the Laws of Robotics</a:t>
            </a:r>
          </a:p>
        </p:txBody>
      </p:sp>
      <p:sp>
        <p:nvSpPr>
          <p:cNvPr id="3" name="Content Placeholder 2">
            <a:extLst>
              <a:ext uri="{FF2B5EF4-FFF2-40B4-BE49-F238E27FC236}">
                <a16:creationId xmlns:a16="http://schemas.microsoft.com/office/drawing/2014/main" id="{C8D6F1A6-9D7D-C00C-298B-7B261B95B5E8}"/>
              </a:ext>
            </a:extLst>
          </p:cNvPr>
          <p:cNvSpPr>
            <a:spLocks noGrp="1"/>
          </p:cNvSpPr>
          <p:nvPr>
            <p:ph idx="1"/>
          </p:nvPr>
        </p:nvSpPr>
        <p:spPr>
          <a:xfrm>
            <a:off x="838200" y="1825625"/>
            <a:ext cx="5687291" cy="4351338"/>
          </a:xfrm>
        </p:spPr>
        <p:txBody>
          <a:bodyPr/>
          <a:lstStyle/>
          <a:p>
            <a:r>
              <a:rPr lang="en-TW" dirty="0"/>
              <a:t>We certainly dream of humanoid robots that can parallel and possibly surpass human achievements.</a:t>
            </a:r>
          </a:p>
          <a:p>
            <a:r>
              <a:rPr lang="en-TW" dirty="0"/>
              <a:t>Important to en-code in the robots the concept of these laws, which cannot be broken. These laws were written by famous author Isaac Asimov in his 1950 book “I, Robot.”</a:t>
            </a:r>
          </a:p>
        </p:txBody>
      </p:sp>
      <p:pic>
        <p:nvPicPr>
          <p:cNvPr id="4" name="Picture 3">
            <a:extLst>
              <a:ext uri="{FF2B5EF4-FFF2-40B4-BE49-F238E27FC236}">
                <a16:creationId xmlns:a16="http://schemas.microsoft.com/office/drawing/2014/main" id="{6E7CAD6C-02F1-5A53-68F9-7D59CE46CA5F}"/>
              </a:ext>
            </a:extLst>
          </p:cNvPr>
          <p:cNvPicPr>
            <a:picLocks noChangeAspect="1"/>
          </p:cNvPicPr>
          <p:nvPr/>
        </p:nvPicPr>
        <p:blipFill>
          <a:blip r:embed="rId3"/>
          <a:stretch>
            <a:fillRect/>
          </a:stretch>
        </p:blipFill>
        <p:spPr>
          <a:xfrm>
            <a:off x="7481454" y="1477113"/>
            <a:ext cx="2881745" cy="4393480"/>
          </a:xfrm>
          <a:prstGeom prst="rect">
            <a:avLst/>
          </a:prstGeom>
        </p:spPr>
      </p:pic>
    </p:spTree>
    <p:extLst>
      <p:ext uri="{BB962C8B-B14F-4D97-AF65-F5344CB8AC3E}">
        <p14:creationId xmlns:p14="http://schemas.microsoft.com/office/powerpoint/2010/main" val="884379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51CD2-DB01-E179-888D-C1C80A856C95}"/>
              </a:ext>
            </a:extLst>
          </p:cNvPr>
          <p:cNvSpPr>
            <a:spLocks noGrp="1"/>
          </p:cNvSpPr>
          <p:nvPr>
            <p:ph type="title"/>
          </p:nvPr>
        </p:nvSpPr>
        <p:spPr/>
        <p:txBody>
          <a:bodyPr/>
          <a:lstStyle/>
          <a:p>
            <a:r>
              <a:rPr lang="en-TW" dirty="0"/>
              <a:t>Laws of Robotics</a:t>
            </a:r>
          </a:p>
        </p:txBody>
      </p:sp>
      <p:sp>
        <p:nvSpPr>
          <p:cNvPr id="3" name="Content Placeholder 2">
            <a:extLst>
              <a:ext uri="{FF2B5EF4-FFF2-40B4-BE49-F238E27FC236}">
                <a16:creationId xmlns:a16="http://schemas.microsoft.com/office/drawing/2014/main" id="{FE90112D-D43D-7051-7E1F-AA9E08638F58}"/>
              </a:ext>
            </a:extLst>
          </p:cNvPr>
          <p:cNvSpPr>
            <a:spLocks noGrp="1"/>
          </p:cNvSpPr>
          <p:nvPr>
            <p:ph sz="half" idx="1"/>
          </p:nvPr>
        </p:nvSpPr>
        <p:spPr>
          <a:xfrm>
            <a:off x="838200" y="1825625"/>
            <a:ext cx="10515600" cy="4351338"/>
          </a:xfrm>
        </p:spPr>
        <p:txBody>
          <a:bodyPr>
            <a:normAutofit/>
          </a:bodyPr>
          <a:lstStyle/>
          <a:p>
            <a:pPr algn="l"/>
            <a:r>
              <a:rPr lang="en-US" b="0" i="0" u="none" strike="noStrike" dirty="0">
                <a:solidFill>
                  <a:srgbClr val="202122"/>
                </a:solidFill>
                <a:effectLst/>
                <a:latin typeface="Arial" panose="020B0604020202020204" pitchFamily="34" charset="0"/>
              </a:rPr>
              <a:t>The Three Laws, presented from the fictional "Handbook of Robotics, 56th Edition, 2058 A.D.", are:</a:t>
            </a:r>
            <a:r>
              <a:rPr lang="en-US" b="0" i="0" u="none" strike="noStrike" baseline="30000" dirty="0">
                <a:solidFill>
                  <a:srgbClr val="795CB2"/>
                </a:solidFill>
                <a:effectLst/>
                <a:latin typeface="Arial" panose="020B0604020202020204" pitchFamily="34" charset="0"/>
                <a:hlinkClick r:id="rId3"/>
              </a:rPr>
              <a:t>[1]</a:t>
            </a:r>
            <a:endParaRPr lang="en-US" b="0" i="0" u="none" strike="noStrike" dirty="0">
              <a:solidFill>
                <a:srgbClr val="202122"/>
              </a:solidFill>
              <a:effectLst/>
              <a:latin typeface="Arial" panose="020B0604020202020204" pitchFamily="34" charset="0"/>
            </a:endParaRPr>
          </a:p>
          <a:p>
            <a:pPr algn="l">
              <a:buFont typeface="Arial" panose="020B0604020202020204" pitchFamily="34" charset="0"/>
              <a:buChar char="•"/>
            </a:pPr>
            <a:r>
              <a:rPr lang="en-US" b="0" i="0" u="none" strike="noStrike" dirty="0">
                <a:solidFill>
                  <a:srgbClr val="202122"/>
                </a:solidFill>
                <a:effectLst/>
                <a:latin typeface="Arial" panose="020B0604020202020204" pitchFamily="34" charset="0"/>
              </a:rPr>
              <a:t>The First Law: A robot may not injure a human being or, through inaction, allow a human being to come to harm.</a:t>
            </a:r>
          </a:p>
          <a:p>
            <a:pPr algn="l">
              <a:buFont typeface="Arial" panose="020B0604020202020204" pitchFamily="34" charset="0"/>
              <a:buChar char="•"/>
            </a:pPr>
            <a:r>
              <a:rPr lang="en-US" b="0" i="0" u="none" strike="noStrike" dirty="0">
                <a:solidFill>
                  <a:srgbClr val="202122"/>
                </a:solidFill>
                <a:effectLst/>
                <a:latin typeface="Arial" panose="020B0604020202020204" pitchFamily="34" charset="0"/>
              </a:rPr>
              <a:t>The Second Law: A robot must obey the orders given it by human beings except where such orders would conflict with the First Law.</a:t>
            </a:r>
          </a:p>
          <a:p>
            <a:pPr algn="l">
              <a:buFont typeface="Arial" panose="020B0604020202020204" pitchFamily="34" charset="0"/>
              <a:buChar char="•"/>
            </a:pPr>
            <a:r>
              <a:rPr lang="en-US" b="0" i="0" u="none" strike="noStrike" dirty="0">
                <a:solidFill>
                  <a:srgbClr val="202122"/>
                </a:solidFill>
                <a:effectLst/>
                <a:latin typeface="Arial" panose="020B0604020202020204" pitchFamily="34" charset="0"/>
              </a:rPr>
              <a:t>The Third Law: A robot must protect its own existence as long as such protection does not conflict with the First or Second Law.</a:t>
            </a:r>
          </a:p>
          <a:p>
            <a:endParaRPr lang="en-TW" dirty="0"/>
          </a:p>
        </p:txBody>
      </p:sp>
      <p:sp>
        <p:nvSpPr>
          <p:cNvPr id="6" name="TextBox 5">
            <a:extLst>
              <a:ext uri="{FF2B5EF4-FFF2-40B4-BE49-F238E27FC236}">
                <a16:creationId xmlns:a16="http://schemas.microsoft.com/office/drawing/2014/main" id="{059BDAD3-9B70-C8AC-E129-5466D95CC67D}"/>
              </a:ext>
            </a:extLst>
          </p:cNvPr>
          <p:cNvSpPr txBox="1"/>
          <p:nvPr/>
        </p:nvSpPr>
        <p:spPr>
          <a:xfrm>
            <a:off x="262327" y="6488668"/>
            <a:ext cx="6100996" cy="369332"/>
          </a:xfrm>
          <a:prstGeom prst="rect">
            <a:avLst/>
          </a:prstGeom>
          <a:noFill/>
        </p:spPr>
        <p:txBody>
          <a:bodyPr wrap="square">
            <a:spAutoFit/>
          </a:bodyPr>
          <a:lstStyle/>
          <a:p>
            <a:r>
              <a:rPr lang="en-TW" dirty="0"/>
              <a:t>https://en.wikipedia.org/wiki/Three_Laws_of_Robotics</a:t>
            </a:r>
          </a:p>
        </p:txBody>
      </p:sp>
    </p:spTree>
    <p:extLst>
      <p:ext uri="{BB962C8B-B14F-4D97-AF65-F5344CB8AC3E}">
        <p14:creationId xmlns:p14="http://schemas.microsoft.com/office/powerpoint/2010/main" val="744736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741D5-FE44-CDB8-C83B-03AB23E2041F}"/>
              </a:ext>
            </a:extLst>
          </p:cNvPr>
          <p:cNvSpPr>
            <a:spLocks noGrp="1"/>
          </p:cNvSpPr>
          <p:nvPr>
            <p:ph type="title"/>
          </p:nvPr>
        </p:nvSpPr>
        <p:spPr/>
        <p:txBody>
          <a:bodyPr/>
          <a:lstStyle/>
          <a:p>
            <a:r>
              <a:rPr lang="en-TW" dirty="0"/>
              <a:t>Extending our Idea of Robots and Robotics Beyond the Humanoid</a:t>
            </a:r>
          </a:p>
        </p:txBody>
      </p:sp>
      <p:sp>
        <p:nvSpPr>
          <p:cNvPr id="3" name="Content Placeholder 2">
            <a:extLst>
              <a:ext uri="{FF2B5EF4-FFF2-40B4-BE49-F238E27FC236}">
                <a16:creationId xmlns:a16="http://schemas.microsoft.com/office/drawing/2014/main" id="{8A7FBA25-24CD-60E3-86C1-C081F46E554D}"/>
              </a:ext>
            </a:extLst>
          </p:cNvPr>
          <p:cNvSpPr>
            <a:spLocks noGrp="1"/>
          </p:cNvSpPr>
          <p:nvPr>
            <p:ph sz="half" idx="1"/>
          </p:nvPr>
        </p:nvSpPr>
        <p:spPr/>
        <p:txBody>
          <a:bodyPr/>
          <a:lstStyle/>
          <a:p>
            <a:r>
              <a:rPr lang="en-TW" dirty="0"/>
              <a:t>What are “assistants”?</a:t>
            </a:r>
          </a:p>
          <a:p>
            <a:r>
              <a:rPr lang="en-TW" dirty="0"/>
              <a:t>Bill Gates calls these “agents”.</a:t>
            </a:r>
          </a:p>
        </p:txBody>
      </p:sp>
      <p:pic>
        <p:nvPicPr>
          <p:cNvPr id="6" name="Content Placeholder 5">
            <a:extLst>
              <a:ext uri="{FF2B5EF4-FFF2-40B4-BE49-F238E27FC236}">
                <a16:creationId xmlns:a16="http://schemas.microsoft.com/office/drawing/2014/main" id="{5406C75A-D2BD-58DF-CB64-2A99E35C9BAD}"/>
              </a:ext>
            </a:extLst>
          </p:cNvPr>
          <p:cNvPicPr>
            <a:picLocks noGrp="1" noChangeAspect="1"/>
          </p:cNvPicPr>
          <p:nvPr>
            <p:ph sz="half" idx="2"/>
          </p:nvPr>
        </p:nvPicPr>
        <p:blipFill>
          <a:blip r:embed="rId2"/>
          <a:stretch>
            <a:fillRect/>
          </a:stretch>
        </p:blipFill>
        <p:spPr>
          <a:xfrm rot="5400000">
            <a:off x="3105100" y="3260553"/>
            <a:ext cx="3107753" cy="2330814"/>
          </a:xfrm>
        </p:spPr>
      </p:pic>
      <p:sp>
        <p:nvSpPr>
          <p:cNvPr id="7" name="TextBox 6">
            <a:extLst>
              <a:ext uri="{FF2B5EF4-FFF2-40B4-BE49-F238E27FC236}">
                <a16:creationId xmlns:a16="http://schemas.microsoft.com/office/drawing/2014/main" id="{888E73C1-427D-FC25-7C81-7F6AA71E3A1F}"/>
              </a:ext>
            </a:extLst>
          </p:cNvPr>
          <p:cNvSpPr txBox="1"/>
          <p:nvPr/>
        </p:nvSpPr>
        <p:spPr>
          <a:xfrm>
            <a:off x="2846370" y="5979168"/>
            <a:ext cx="4091961" cy="923330"/>
          </a:xfrm>
          <a:prstGeom prst="rect">
            <a:avLst/>
          </a:prstGeom>
          <a:noFill/>
        </p:spPr>
        <p:txBody>
          <a:bodyPr wrap="square" rtlCol="0">
            <a:spAutoFit/>
          </a:bodyPr>
          <a:lstStyle/>
          <a:p>
            <a:r>
              <a:rPr lang="en-TW" dirty="0"/>
              <a:t>Changing tracks at the train station – is this automated with assistants and agents?</a:t>
            </a:r>
          </a:p>
        </p:txBody>
      </p:sp>
      <p:pic>
        <p:nvPicPr>
          <p:cNvPr id="9" name="Picture 8">
            <a:extLst>
              <a:ext uri="{FF2B5EF4-FFF2-40B4-BE49-F238E27FC236}">
                <a16:creationId xmlns:a16="http://schemas.microsoft.com/office/drawing/2014/main" id="{5FB2E721-8253-3D9C-2CF6-334EDFBCA75F}"/>
              </a:ext>
            </a:extLst>
          </p:cNvPr>
          <p:cNvPicPr>
            <a:picLocks noChangeAspect="1"/>
          </p:cNvPicPr>
          <p:nvPr/>
        </p:nvPicPr>
        <p:blipFill>
          <a:blip r:embed="rId3"/>
          <a:stretch>
            <a:fillRect/>
          </a:stretch>
        </p:blipFill>
        <p:spPr>
          <a:xfrm rot="5400000">
            <a:off x="56730" y="3261054"/>
            <a:ext cx="3106416" cy="2329812"/>
          </a:xfrm>
          <a:prstGeom prst="rect">
            <a:avLst/>
          </a:prstGeom>
        </p:spPr>
      </p:pic>
      <p:sp>
        <p:nvSpPr>
          <p:cNvPr id="10" name="TextBox 9">
            <a:extLst>
              <a:ext uri="{FF2B5EF4-FFF2-40B4-BE49-F238E27FC236}">
                <a16:creationId xmlns:a16="http://schemas.microsoft.com/office/drawing/2014/main" id="{71A7DF0E-6C9A-8370-B5A8-74283717929F}"/>
              </a:ext>
            </a:extLst>
          </p:cNvPr>
          <p:cNvSpPr txBox="1"/>
          <p:nvPr/>
        </p:nvSpPr>
        <p:spPr>
          <a:xfrm>
            <a:off x="700552" y="6117667"/>
            <a:ext cx="1545929" cy="646331"/>
          </a:xfrm>
          <a:prstGeom prst="rect">
            <a:avLst/>
          </a:prstGeom>
          <a:noFill/>
        </p:spPr>
        <p:txBody>
          <a:bodyPr wrap="square" rtlCol="0">
            <a:spAutoFit/>
          </a:bodyPr>
          <a:lstStyle/>
          <a:p>
            <a:r>
              <a:rPr lang="en-TW" dirty="0"/>
              <a:t>Finding faces in an image</a:t>
            </a:r>
          </a:p>
        </p:txBody>
      </p:sp>
      <p:pic>
        <p:nvPicPr>
          <p:cNvPr id="12" name="Picture 11">
            <a:extLst>
              <a:ext uri="{FF2B5EF4-FFF2-40B4-BE49-F238E27FC236}">
                <a16:creationId xmlns:a16="http://schemas.microsoft.com/office/drawing/2014/main" id="{4682AC94-5526-F2D9-82A4-479EA0FD470A}"/>
              </a:ext>
            </a:extLst>
          </p:cNvPr>
          <p:cNvPicPr>
            <a:picLocks noChangeAspect="1"/>
          </p:cNvPicPr>
          <p:nvPr/>
        </p:nvPicPr>
        <p:blipFill>
          <a:blip r:embed="rId4"/>
          <a:stretch>
            <a:fillRect/>
          </a:stretch>
        </p:blipFill>
        <p:spPr>
          <a:xfrm>
            <a:off x="6743460" y="2087253"/>
            <a:ext cx="1795777" cy="3891915"/>
          </a:xfrm>
          <a:prstGeom prst="rect">
            <a:avLst/>
          </a:prstGeom>
        </p:spPr>
      </p:pic>
      <p:sp>
        <p:nvSpPr>
          <p:cNvPr id="13" name="TextBox 12">
            <a:extLst>
              <a:ext uri="{FF2B5EF4-FFF2-40B4-BE49-F238E27FC236}">
                <a16:creationId xmlns:a16="http://schemas.microsoft.com/office/drawing/2014/main" id="{9009B925-897C-01E3-BB8B-32931CA3887F}"/>
              </a:ext>
            </a:extLst>
          </p:cNvPr>
          <p:cNvSpPr txBox="1"/>
          <p:nvPr/>
        </p:nvSpPr>
        <p:spPr>
          <a:xfrm>
            <a:off x="6743460" y="6082961"/>
            <a:ext cx="3249667" cy="646331"/>
          </a:xfrm>
          <a:prstGeom prst="rect">
            <a:avLst/>
          </a:prstGeom>
          <a:noFill/>
        </p:spPr>
        <p:txBody>
          <a:bodyPr wrap="square" rtlCol="0">
            <a:spAutoFit/>
          </a:bodyPr>
          <a:lstStyle/>
          <a:p>
            <a:r>
              <a:rPr lang="en-TW" dirty="0"/>
              <a:t>Voice control to type text message</a:t>
            </a:r>
          </a:p>
        </p:txBody>
      </p:sp>
      <p:sp>
        <p:nvSpPr>
          <p:cNvPr id="14" name="TextBox 13">
            <a:extLst>
              <a:ext uri="{FF2B5EF4-FFF2-40B4-BE49-F238E27FC236}">
                <a16:creationId xmlns:a16="http://schemas.microsoft.com/office/drawing/2014/main" id="{902E3B54-BD0C-AC1D-271F-DC028BA1B9D1}"/>
              </a:ext>
            </a:extLst>
          </p:cNvPr>
          <p:cNvSpPr txBox="1"/>
          <p:nvPr/>
        </p:nvSpPr>
        <p:spPr>
          <a:xfrm>
            <a:off x="9278911" y="3552669"/>
            <a:ext cx="2548328" cy="1200329"/>
          </a:xfrm>
          <a:prstGeom prst="rect">
            <a:avLst/>
          </a:prstGeom>
          <a:noFill/>
        </p:spPr>
        <p:txBody>
          <a:bodyPr wrap="square" rtlCol="0">
            <a:spAutoFit/>
          </a:bodyPr>
          <a:lstStyle/>
          <a:p>
            <a:r>
              <a:rPr lang="en-TW" dirty="0"/>
              <a:t>Play some games?</a:t>
            </a:r>
          </a:p>
          <a:p>
            <a:endParaRPr lang="en-TW" dirty="0"/>
          </a:p>
          <a:p>
            <a:r>
              <a:rPr lang="en-TW" dirty="0"/>
              <a:t>See </a:t>
            </a:r>
            <a:r>
              <a:rPr lang="en-TW" dirty="0">
                <a:hlinkClick r:id="rId5"/>
              </a:rPr>
              <a:t>Prodigy Game</a:t>
            </a:r>
            <a:r>
              <a:rPr lang="en-TW" dirty="0"/>
              <a:t> (time at 3:14)</a:t>
            </a:r>
          </a:p>
        </p:txBody>
      </p:sp>
    </p:spTree>
    <p:extLst>
      <p:ext uri="{BB962C8B-B14F-4D97-AF65-F5344CB8AC3E}">
        <p14:creationId xmlns:p14="http://schemas.microsoft.com/office/powerpoint/2010/main" val="2068385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121F8-E66B-05FA-D024-9B4688DCEEB3}"/>
              </a:ext>
            </a:extLst>
          </p:cNvPr>
          <p:cNvSpPr>
            <a:spLocks noGrp="1"/>
          </p:cNvSpPr>
          <p:nvPr>
            <p:ph type="title"/>
          </p:nvPr>
        </p:nvSpPr>
        <p:spPr/>
        <p:txBody>
          <a:bodyPr/>
          <a:lstStyle/>
          <a:p>
            <a:r>
              <a:rPr lang="en-TW" dirty="0"/>
              <a:t>Robotic Manipulators</a:t>
            </a:r>
          </a:p>
        </p:txBody>
      </p:sp>
      <p:sp>
        <p:nvSpPr>
          <p:cNvPr id="3" name="Content Placeholder 2">
            <a:extLst>
              <a:ext uri="{FF2B5EF4-FFF2-40B4-BE49-F238E27FC236}">
                <a16:creationId xmlns:a16="http://schemas.microsoft.com/office/drawing/2014/main" id="{801D1319-0B45-704B-6C89-056C43AB5F33}"/>
              </a:ext>
            </a:extLst>
          </p:cNvPr>
          <p:cNvSpPr>
            <a:spLocks noGrp="1"/>
          </p:cNvSpPr>
          <p:nvPr>
            <p:ph sz="half" idx="1"/>
          </p:nvPr>
        </p:nvSpPr>
        <p:spPr/>
        <p:txBody>
          <a:bodyPr/>
          <a:lstStyle/>
          <a:p>
            <a:r>
              <a:rPr lang="en-TW" dirty="0"/>
              <a:t>One of the earliest explorations into robotics that we cover in this class are the machines that seek to replicate the human arm and hand (see this </a:t>
            </a:r>
            <a:r>
              <a:rPr lang="en-TW" dirty="0">
                <a:hlinkClick r:id="rId3"/>
              </a:rPr>
              <a:t>video</a:t>
            </a:r>
            <a:r>
              <a:rPr lang="en-TW" dirty="0"/>
              <a:t>). Many robotic arms find uses such as in car manufacturing (tighten screws/nuts/bolts), heavy lifting, and work by solving for the position and orientation of the objects in the robot system.</a:t>
            </a:r>
          </a:p>
        </p:txBody>
      </p:sp>
      <p:sp>
        <p:nvSpPr>
          <p:cNvPr id="4" name="Content Placeholder 3">
            <a:extLst>
              <a:ext uri="{FF2B5EF4-FFF2-40B4-BE49-F238E27FC236}">
                <a16:creationId xmlns:a16="http://schemas.microsoft.com/office/drawing/2014/main" id="{78600A80-05BA-6741-FDE9-9AE451A36D54}"/>
              </a:ext>
            </a:extLst>
          </p:cNvPr>
          <p:cNvSpPr>
            <a:spLocks noGrp="1"/>
          </p:cNvSpPr>
          <p:nvPr>
            <p:ph sz="half" idx="2"/>
          </p:nvPr>
        </p:nvSpPr>
        <p:spPr/>
        <p:txBody>
          <a:bodyPr/>
          <a:lstStyle/>
          <a:p>
            <a:r>
              <a:rPr lang="en-TW" dirty="0"/>
              <a:t>In order to achieve the robotic arm movement, the position, orientation, rotation of the arm needs to be specified, and we can achieve this specificity with vectors and matrices in real space.</a:t>
            </a:r>
          </a:p>
        </p:txBody>
      </p:sp>
      <p:pic>
        <p:nvPicPr>
          <p:cNvPr id="5" name="Picture 4">
            <a:extLst>
              <a:ext uri="{FF2B5EF4-FFF2-40B4-BE49-F238E27FC236}">
                <a16:creationId xmlns:a16="http://schemas.microsoft.com/office/drawing/2014/main" id="{AB90ECE4-F400-1EE2-162B-85C83281B7D1}"/>
              </a:ext>
            </a:extLst>
          </p:cNvPr>
          <p:cNvPicPr>
            <a:picLocks noChangeAspect="1"/>
          </p:cNvPicPr>
          <p:nvPr/>
        </p:nvPicPr>
        <p:blipFill>
          <a:blip r:embed="rId4"/>
          <a:stretch>
            <a:fillRect/>
          </a:stretch>
        </p:blipFill>
        <p:spPr>
          <a:xfrm>
            <a:off x="7785720" y="4259781"/>
            <a:ext cx="3568080" cy="2384667"/>
          </a:xfrm>
          <a:prstGeom prst="rect">
            <a:avLst/>
          </a:prstGeom>
        </p:spPr>
      </p:pic>
    </p:spTree>
    <p:extLst>
      <p:ext uri="{BB962C8B-B14F-4D97-AF65-F5344CB8AC3E}">
        <p14:creationId xmlns:p14="http://schemas.microsoft.com/office/powerpoint/2010/main" val="1635572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72BFC-E3A3-EAAB-74C1-7BDFA8446E37}"/>
              </a:ext>
            </a:extLst>
          </p:cNvPr>
          <p:cNvSpPr>
            <a:spLocks noGrp="1"/>
          </p:cNvSpPr>
          <p:nvPr>
            <p:ph type="title"/>
          </p:nvPr>
        </p:nvSpPr>
        <p:spPr/>
        <p:txBody>
          <a:bodyPr/>
          <a:lstStyle/>
          <a:p>
            <a:endParaRPr lang="en-TW" dirty="0"/>
          </a:p>
        </p:txBody>
      </p:sp>
      <p:pic>
        <p:nvPicPr>
          <p:cNvPr id="5" name="Content Placeholder 4">
            <a:extLst>
              <a:ext uri="{FF2B5EF4-FFF2-40B4-BE49-F238E27FC236}">
                <a16:creationId xmlns:a16="http://schemas.microsoft.com/office/drawing/2014/main" id="{03FD7845-32D8-2F78-5A24-E27D5F24AE0A}"/>
              </a:ext>
            </a:extLst>
          </p:cNvPr>
          <p:cNvPicPr>
            <a:picLocks noGrp="1" noChangeAspect="1"/>
          </p:cNvPicPr>
          <p:nvPr>
            <p:ph sz="half" idx="1"/>
          </p:nvPr>
        </p:nvPicPr>
        <p:blipFill>
          <a:blip r:embed="rId3"/>
          <a:stretch>
            <a:fillRect/>
          </a:stretch>
        </p:blipFill>
        <p:spPr>
          <a:xfrm>
            <a:off x="1023689" y="2486654"/>
            <a:ext cx="4984003" cy="3227052"/>
          </a:xfrm>
        </p:spPr>
      </p:pic>
      <p:sp>
        <p:nvSpPr>
          <p:cNvPr id="6" name="TextBox 5">
            <a:extLst>
              <a:ext uri="{FF2B5EF4-FFF2-40B4-BE49-F238E27FC236}">
                <a16:creationId xmlns:a16="http://schemas.microsoft.com/office/drawing/2014/main" id="{3EA5952E-9099-F196-D498-DB547753D8C6}"/>
              </a:ext>
            </a:extLst>
          </p:cNvPr>
          <p:cNvSpPr txBox="1"/>
          <p:nvPr/>
        </p:nvSpPr>
        <p:spPr>
          <a:xfrm>
            <a:off x="0" y="6308209"/>
            <a:ext cx="1126783" cy="369332"/>
          </a:xfrm>
          <a:prstGeom prst="rect">
            <a:avLst/>
          </a:prstGeom>
          <a:noFill/>
        </p:spPr>
        <p:txBody>
          <a:bodyPr wrap="none" rtlCol="0">
            <a:spAutoFit/>
          </a:bodyPr>
          <a:lstStyle/>
          <a:p>
            <a:r>
              <a:rPr lang="en-TW" dirty="0">
                <a:hlinkClick r:id="rId4"/>
              </a:rPr>
              <a:t>Reference</a:t>
            </a:r>
            <a:endParaRPr lang="en-TW" dirty="0"/>
          </a:p>
        </p:txBody>
      </p:sp>
      <p:pic>
        <p:nvPicPr>
          <p:cNvPr id="10" name="Picture 9">
            <a:extLst>
              <a:ext uri="{FF2B5EF4-FFF2-40B4-BE49-F238E27FC236}">
                <a16:creationId xmlns:a16="http://schemas.microsoft.com/office/drawing/2014/main" id="{9930F75A-041E-5D42-8D5A-ADD1E462DAD6}"/>
              </a:ext>
            </a:extLst>
          </p:cNvPr>
          <p:cNvPicPr>
            <a:picLocks noChangeAspect="1"/>
          </p:cNvPicPr>
          <p:nvPr/>
        </p:nvPicPr>
        <p:blipFill>
          <a:blip r:embed="rId5"/>
          <a:stretch>
            <a:fillRect/>
          </a:stretch>
        </p:blipFill>
        <p:spPr>
          <a:xfrm>
            <a:off x="6096000" y="2600833"/>
            <a:ext cx="4997823" cy="2998694"/>
          </a:xfrm>
          <a:prstGeom prst="rect">
            <a:avLst/>
          </a:prstGeom>
        </p:spPr>
      </p:pic>
      <p:cxnSp>
        <p:nvCxnSpPr>
          <p:cNvPr id="12" name="Straight Connector 11">
            <a:extLst>
              <a:ext uri="{FF2B5EF4-FFF2-40B4-BE49-F238E27FC236}">
                <a16:creationId xmlns:a16="http://schemas.microsoft.com/office/drawing/2014/main" id="{BD706DD9-8CBC-950F-1E4B-096C77FD349C}"/>
              </a:ext>
            </a:extLst>
          </p:cNvPr>
          <p:cNvCxnSpPr>
            <a:cxnSpLocks/>
          </p:cNvCxnSpPr>
          <p:nvPr/>
        </p:nvCxnSpPr>
        <p:spPr>
          <a:xfrm>
            <a:off x="6096000" y="4589932"/>
            <a:ext cx="4661647" cy="0"/>
          </a:xfrm>
          <a:prstGeom prst="line">
            <a:avLst/>
          </a:prstGeom>
          <a:ln w="635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5DF51D6-D997-CC40-F4F5-CAFBBF0CA0F7}"/>
              </a:ext>
            </a:extLst>
          </p:cNvPr>
          <p:cNvCxnSpPr>
            <a:cxnSpLocks/>
          </p:cNvCxnSpPr>
          <p:nvPr/>
        </p:nvCxnSpPr>
        <p:spPr>
          <a:xfrm flipV="1">
            <a:off x="6096000" y="2922494"/>
            <a:ext cx="4338918" cy="1667438"/>
          </a:xfrm>
          <a:prstGeom prst="line">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994FE64-A152-2D01-8DC0-FA554E9F7118}"/>
              </a:ext>
            </a:extLst>
          </p:cNvPr>
          <p:cNvSpPr txBox="1"/>
          <p:nvPr/>
        </p:nvSpPr>
        <p:spPr>
          <a:xfrm>
            <a:off x="9987238" y="4960009"/>
            <a:ext cx="1106585" cy="369332"/>
          </a:xfrm>
          <a:prstGeom prst="rect">
            <a:avLst/>
          </a:prstGeom>
          <a:noFill/>
        </p:spPr>
        <p:txBody>
          <a:bodyPr wrap="none" rtlCol="0">
            <a:spAutoFit/>
          </a:bodyPr>
          <a:lstStyle/>
          <a:p>
            <a:r>
              <a:rPr lang="en-US" dirty="0"/>
              <a:t>P</a:t>
            </a:r>
            <a:r>
              <a:rPr lang="en-TW" dirty="0"/>
              <a:t>osition 1</a:t>
            </a:r>
          </a:p>
        </p:txBody>
      </p:sp>
      <p:sp>
        <p:nvSpPr>
          <p:cNvPr id="16" name="TextBox 15">
            <a:extLst>
              <a:ext uri="{FF2B5EF4-FFF2-40B4-BE49-F238E27FC236}">
                <a16:creationId xmlns:a16="http://schemas.microsoft.com/office/drawing/2014/main" id="{663FA045-38FB-9E04-4696-AABC00ED47AD}"/>
              </a:ext>
            </a:extLst>
          </p:cNvPr>
          <p:cNvSpPr txBox="1"/>
          <p:nvPr/>
        </p:nvSpPr>
        <p:spPr>
          <a:xfrm>
            <a:off x="9978551" y="3495121"/>
            <a:ext cx="1106585" cy="369332"/>
          </a:xfrm>
          <a:prstGeom prst="rect">
            <a:avLst/>
          </a:prstGeom>
          <a:noFill/>
        </p:spPr>
        <p:txBody>
          <a:bodyPr wrap="none" rtlCol="0">
            <a:spAutoFit/>
          </a:bodyPr>
          <a:lstStyle/>
          <a:p>
            <a:r>
              <a:rPr lang="en-TW" dirty="0"/>
              <a:t>Position 2</a:t>
            </a:r>
          </a:p>
        </p:txBody>
      </p:sp>
      <p:sp>
        <p:nvSpPr>
          <p:cNvPr id="3" name="TextBox 2">
            <a:extLst>
              <a:ext uri="{FF2B5EF4-FFF2-40B4-BE49-F238E27FC236}">
                <a16:creationId xmlns:a16="http://schemas.microsoft.com/office/drawing/2014/main" id="{A153CFB5-54C8-E1CE-5C9E-BF7820DA5F23}"/>
              </a:ext>
            </a:extLst>
          </p:cNvPr>
          <p:cNvSpPr txBox="1"/>
          <p:nvPr/>
        </p:nvSpPr>
        <p:spPr>
          <a:xfrm>
            <a:off x="1972235" y="5952565"/>
            <a:ext cx="994375" cy="369332"/>
          </a:xfrm>
          <a:prstGeom prst="rect">
            <a:avLst/>
          </a:prstGeom>
          <a:noFill/>
        </p:spPr>
        <p:txBody>
          <a:bodyPr wrap="none" rtlCol="0">
            <a:spAutoFit/>
          </a:bodyPr>
          <a:lstStyle/>
          <a:p>
            <a:r>
              <a:rPr lang="en-TW" dirty="0"/>
              <a:t>Figure 1.</a:t>
            </a:r>
          </a:p>
        </p:txBody>
      </p:sp>
      <p:sp>
        <p:nvSpPr>
          <p:cNvPr id="4" name="TextBox 3">
            <a:extLst>
              <a:ext uri="{FF2B5EF4-FFF2-40B4-BE49-F238E27FC236}">
                <a16:creationId xmlns:a16="http://schemas.microsoft.com/office/drawing/2014/main" id="{B0738274-2DD7-A19F-AA35-4A3101CB94A3}"/>
              </a:ext>
            </a:extLst>
          </p:cNvPr>
          <p:cNvSpPr txBox="1"/>
          <p:nvPr/>
        </p:nvSpPr>
        <p:spPr>
          <a:xfrm>
            <a:off x="7745506" y="5934635"/>
            <a:ext cx="994375" cy="369332"/>
          </a:xfrm>
          <a:prstGeom prst="rect">
            <a:avLst/>
          </a:prstGeom>
          <a:noFill/>
        </p:spPr>
        <p:txBody>
          <a:bodyPr wrap="none" rtlCol="0">
            <a:spAutoFit/>
          </a:bodyPr>
          <a:lstStyle/>
          <a:p>
            <a:r>
              <a:rPr lang="en-TW" dirty="0"/>
              <a:t>Figure 2.</a:t>
            </a:r>
          </a:p>
        </p:txBody>
      </p:sp>
    </p:spTree>
    <p:extLst>
      <p:ext uri="{BB962C8B-B14F-4D97-AF65-F5344CB8AC3E}">
        <p14:creationId xmlns:p14="http://schemas.microsoft.com/office/powerpoint/2010/main" val="3046446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828F0-2905-FF3B-330C-01AE8CFBEA4F}"/>
              </a:ext>
            </a:extLst>
          </p:cNvPr>
          <p:cNvSpPr>
            <a:spLocks noGrp="1"/>
          </p:cNvSpPr>
          <p:nvPr>
            <p:ph type="title"/>
          </p:nvPr>
        </p:nvSpPr>
        <p:spPr/>
        <p:txBody>
          <a:bodyPr/>
          <a:lstStyle/>
          <a:p>
            <a:r>
              <a:rPr lang="en-TW" dirty="0">
                <a:solidFill>
                  <a:schemeClr val="accent6"/>
                </a:solidFill>
              </a:rPr>
              <a:t>Matrix</a:t>
            </a:r>
            <a:r>
              <a:rPr lang="en-TW" dirty="0"/>
              <a:t> Rotations</a:t>
            </a:r>
          </a:p>
        </p:txBody>
      </p:sp>
      <p:sp>
        <p:nvSpPr>
          <p:cNvPr id="3" name="Content Placeholder 2">
            <a:extLst>
              <a:ext uri="{FF2B5EF4-FFF2-40B4-BE49-F238E27FC236}">
                <a16:creationId xmlns:a16="http://schemas.microsoft.com/office/drawing/2014/main" id="{F92029E1-DF03-CBD9-0317-066739BD85C4}"/>
              </a:ext>
            </a:extLst>
          </p:cNvPr>
          <p:cNvSpPr>
            <a:spLocks noGrp="1"/>
          </p:cNvSpPr>
          <p:nvPr>
            <p:ph sz="half" idx="1"/>
          </p:nvPr>
        </p:nvSpPr>
        <p:spPr>
          <a:xfrm>
            <a:off x="838200" y="1359854"/>
            <a:ext cx="5181600" cy="5256099"/>
          </a:xfrm>
        </p:spPr>
        <p:txBody>
          <a:bodyPr>
            <a:normAutofit fontScale="62500" lnSpcReduction="20000"/>
          </a:bodyPr>
          <a:lstStyle/>
          <a:p>
            <a:pPr>
              <a:lnSpc>
                <a:spcPct val="170000"/>
              </a:lnSpc>
            </a:pPr>
            <a:r>
              <a:rPr lang="en-TW" dirty="0"/>
              <a:t>Consider the following rotations:</a:t>
            </a:r>
          </a:p>
          <a:p>
            <a:pPr>
              <a:lnSpc>
                <a:spcPct val="170000"/>
              </a:lnSpc>
            </a:pPr>
            <a:endParaRPr lang="en-TW" dirty="0"/>
          </a:p>
          <a:p>
            <a:pPr>
              <a:lnSpc>
                <a:spcPct val="170000"/>
              </a:lnSpc>
            </a:pPr>
            <a:endParaRPr lang="en-TW" dirty="0"/>
          </a:p>
          <a:p>
            <a:pPr>
              <a:lnSpc>
                <a:spcPct val="170000"/>
              </a:lnSpc>
            </a:pPr>
            <a:endParaRPr lang="en-TW" dirty="0"/>
          </a:p>
          <a:p>
            <a:pPr>
              <a:lnSpc>
                <a:spcPct val="170000"/>
              </a:lnSpc>
            </a:pPr>
            <a:endParaRPr lang="en-TW" dirty="0"/>
          </a:p>
          <a:p>
            <a:pPr>
              <a:lnSpc>
                <a:spcPct val="170000"/>
              </a:lnSpc>
            </a:pPr>
            <a:endParaRPr lang="en-TW" dirty="0"/>
          </a:p>
          <a:p>
            <a:pPr>
              <a:lnSpc>
                <a:spcPct val="170000"/>
              </a:lnSpc>
            </a:pPr>
            <a:r>
              <a:rPr lang="en-TW" dirty="0"/>
              <a:t>We are going to explore a few different rotation elements in the lab session in class.</a:t>
            </a:r>
          </a:p>
          <a:p>
            <a:pPr>
              <a:lnSpc>
                <a:spcPct val="170000"/>
              </a:lnSpc>
            </a:pPr>
            <a:r>
              <a:rPr lang="en-TW" dirty="0"/>
              <a:t>Please read through Chapter 2 of Craig’s Introduction to Robotics.</a:t>
            </a:r>
          </a:p>
          <a:p>
            <a:endParaRPr lang="en-TW" dirty="0"/>
          </a:p>
        </p:txBody>
      </p:sp>
      <p:pic>
        <p:nvPicPr>
          <p:cNvPr id="6" name="Content Placeholder 5">
            <a:extLst>
              <a:ext uri="{FF2B5EF4-FFF2-40B4-BE49-F238E27FC236}">
                <a16:creationId xmlns:a16="http://schemas.microsoft.com/office/drawing/2014/main" id="{C9B76112-2730-C087-D50F-DC498FF90B1F}"/>
              </a:ext>
            </a:extLst>
          </p:cNvPr>
          <p:cNvPicPr>
            <a:picLocks noGrp="1" noChangeAspect="1"/>
          </p:cNvPicPr>
          <p:nvPr>
            <p:ph sz="half" idx="2"/>
          </p:nvPr>
        </p:nvPicPr>
        <p:blipFill>
          <a:blip r:embed="rId3"/>
          <a:stretch>
            <a:fillRect/>
          </a:stretch>
        </p:blipFill>
        <p:spPr>
          <a:xfrm>
            <a:off x="838200" y="2590576"/>
            <a:ext cx="12623823" cy="1676847"/>
          </a:xfrm>
        </p:spPr>
      </p:pic>
      <p:cxnSp>
        <p:nvCxnSpPr>
          <p:cNvPr id="7" name="Straight Arrow Connector 6">
            <a:extLst>
              <a:ext uri="{FF2B5EF4-FFF2-40B4-BE49-F238E27FC236}">
                <a16:creationId xmlns:a16="http://schemas.microsoft.com/office/drawing/2014/main" id="{41256DE7-A023-A6A2-14DD-67B92CB13157}"/>
              </a:ext>
            </a:extLst>
          </p:cNvPr>
          <p:cNvCxnSpPr/>
          <p:nvPr/>
        </p:nvCxnSpPr>
        <p:spPr>
          <a:xfrm flipV="1">
            <a:off x="6739467" y="928158"/>
            <a:ext cx="0" cy="17473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E8FA754-912C-F6F6-029C-65C23635BBF8}"/>
              </a:ext>
            </a:extLst>
          </p:cNvPr>
          <p:cNvCxnSpPr>
            <a:cxnSpLocks/>
          </p:cNvCxnSpPr>
          <p:nvPr/>
        </p:nvCxnSpPr>
        <p:spPr>
          <a:xfrm>
            <a:off x="6722534" y="2675466"/>
            <a:ext cx="230293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F41829A-7D31-B814-0835-D3107BE50D1A}"/>
              </a:ext>
            </a:extLst>
          </p:cNvPr>
          <p:cNvCxnSpPr>
            <a:cxnSpLocks/>
          </p:cNvCxnSpPr>
          <p:nvPr/>
        </p:nvCxnSpPr>
        <p:spPr>
          <a:xfrm flipH="1">
            <a:off x="6265327" y="2201334"/>
            <a:ext cx="965200" cy="9208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04B1E99-ACDA-6FB1-20B9-9BFC96DB5BE5}"/>
              </a:ext>
            </a:extLst>
          </p:cNvPr>
          <p:cNvCxnSpPr>
            <a:cxnSpLocks/>
          </p:cNvCxnSpPr>
          <p:nvPr/>
        </p:nvCxnSpPr>
        <p:spPr>
          <a:xfrm flipV="1">
            <a:off x="7281334" y="1097488"/>
            <a:ext cx="0" cy="1747308"/>
          </a:xfrm>
          <a:prstGeom prst="straightConnector1">
            <a:avLst/>
          </a:prstGeom>
          <a:ln w="38100">
            <a:solidFill>
              <a:schemeClr val="accent3"/>
            </a:solidFill>
            <a:tailEnd type="triangle"/>
          </a:ln>
          <a:scene3d>
            <a:camera prst="orthographicFront">
              <a:rot lat="0" lon="0" rev="19499999"/>
            </a:camera>
            <a:lightRig rig="threePt" dir="t"/>
          </a:scene3d>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D94F484-CE78-DDFF-5D22-ED8CA21D4661}"/>
              </a:ext>
            </a:extLst>
          </p:cNvPr>
          <p:cNvCxnSpPr>
            <a:cxnSpLocks/>
          </p:cNvCxnSpPr>
          <p:nvPr/>
        </p:nvCxnSpPr>
        <p:spPr>
          <a:xfrm>
            <a:off x="6519338" y="3369726"/>
            <a:ext cx="2302933" cy="0"/>
          </a:xfrm>
          <a:prstGeom prst="straightConnector1">
            <a:avLst/>
          </a:prstGeom>
          <a:ln w="38100">
            <a:solidFill>
              <a:schemeClr val="accent3"/>
            </a:solidFill>
            <a:tailEnd type="triangle"/>
          </a:ln>
          <a:scene3d>
            <a:camera prst="orthographicFront">
              <a:rot lat="0" lon="0" rev="19499999"/>
            </a:camera>
            <a:lightRig rig="threePt" dir="t"/>
          </a:scene3d>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E9A4AB0-3D49-FFE9-7D3C-45D386E044C3}"/>
              </a:ext>
            </a:extLst>
          </p:cNvPr>
          <p:cNvCxnSpPr>
            <a:cxnSpLocks/>
          </p:cNvCxnSpPr>
          <p:nvPr/>
        </p:nvCxnSpPr>
        <p:spPr>
          <a:xfrm flipH="1">
            <a:off x="6265327" y="2201334"/>
            <a:ext cx="965200" cy="920841"/>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8D895D4-157B-2F99-2976-1E383C328827}"/>
                  </a:ext>
                </a:extLst>
              </p:cNvPr>
              <p:cNvSpPr txBox="1"/>
              <p:nvPr/>
            </p:nvSpPr>
            <p:spPr>
              <a:xfrm>
                <a:off x="6815228" y="1359854"/>
                <a:ext cx="60394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𝜃</m:t>
                      </m:r>
                      <m:r>
                        <a:rPr lang="en-US" b="0" i="1" smtClean="0">
                          <a:latin typeface="Cambria Math" panose="02040503050406030204" pitchFamily="18" charset="0"/>
                        </a:rPr>
                        <m:t>=</m:t>
                      </m:r>
                      <m:r>
                        <a:rPr lang="en-US" b="0" i="1" smtClean="0">
                          <a:latin typeface="Cambria Math" panose="02040503050406030204" pitchFamily="18" charset="0"/>
                        </a:rPr>
                        <m:t>𝑐</m:t>
                      </m:r>
                    </m:oMath>
                  </m:oMathPara>
                </a14:m>
                <a:endParaRPr lang="en-TW" dirty="0"/>
              </a:p>
            </p:txBody>
          </p:sp>
        </mc:Choice>
        <mc:Fallback xmlns="">
          <p:sp>
            <p:nvSpPr>
              <p:cNvPr id="15" name="TextBox 14">
                <a:extLst>
                  <a:ext uri="{FF2B5EF4-FFF2-40B4-BE49-F238E27FC236}">
                    <a16:creationId xmlns:a16="http://schemas.microsoft.com/office/drawing/2014/main" id="{08D895D4-157B-2F99-2976-1E383C328827}"/>
                  </a:ext>
                </a:extLst>
              </p:cNvPr>
              <p:cNvSpPr txBox="1">
                <a:spLocks noRot="1" noChangeAspect="1" noMove="1" noResize="1" noEditPoints="1" noAdjustHandles="1" noChangeArrowheads="1" noChangeShapeType="1" noTextEdit="1"/>
              </p:cNvSpPr>
              <p:nvPr/>
            </p:nvSpPr>
            <p:spPr>
              <a:xfrm>
                <a:off x="6815228" y="1359854"/>
                <a:ext cx="603948" cy="276999"/>
              </a:xfrm>
              <a:prstGeom prst="rect">
                <a:avLst/>
              </a:prstGeom>
              <a:blipFill>
                <a:blip r:embed="rId4"/>
                <a:stretch>
                  <a:fillRect l="-8163" r="-4082" b="-4348"/>
                </a:stretch>
              </a:blipFill>
            </p:spPr>
            <p:txBody>
              <a:bodyPr/>
              <a:lstStyle/>
              <a:p>
                <a:r>
                  <a:rPr lang="en-TW">
                    <a:noFill/>
                  </a:rPr>
                  <a:t> </a:t>
                </a:r>
              </a:p>
            </p:txBody>
          </p:sp>
        </mc:Fallback>
      </mc:AlternateContent>
      <p:sp>
        <p:nvSpPr>
          <p:cNvPr id="16" name="Circular Arrow 15">
            <a:extLst>
              <a:ext uri="{FF2B5EF4-FFF2-40B4-BE49-F238E27FC236}">
                <a16:creationId xmlns:a16="http://schemas.microsoft.com/office/drawing/2014/main" id="{3A9CD46E-5B4A-F27D-C428-79230424B43B}"/>
              </a:ext>
            </a:extLst>
          </p:cNvPr>
          <p:cNvSpPr/>
          <p:nvPr/>
        </p:nvSpPr>
        <p:spPr>
          <a:xfrm rot="1277441" flipH="1">
            <a:off x="6843659" y="1719166"/>
            <a:ext cx="314329" cy="308951"/>
          </a:xfrm>
          <a:prstGeom prst="circular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solidFill>
                <a:schemeClr val="tx1"/>
              </a:solidFill>
            </a:endParaRPr>
          </a:p>
        </p:txBody>
      </p:sp>
      <p:pic>
        <p:nvPicPr>
          <p:cNvPr id="18" name="Picture 17">
            <a:extLst>
              <a:ext uri="{FF2B5EF4-FFF2-40B4-BE49-F238E27FC236}">
                <a16:creationId xmlns:a16="http://schemas.microsoft.com/office/drawing/2014/main" id="{BEF2A31D-D13A-52DF-1A05-4B83F40384F7}"/>
              </a:ext>
            </a:extLst>
          </p:cNvPr>
          <p:cNvPicPr>
            <a:picLocks noChangeAspect="1"/>
          </p:cNvPicPr>
          <p:nvPr/>
        </p:nvPicPr>
        <p:blipFill>
          <a:blip r:embed="rId5"/>
          <a:stretch>
            <a:fillRect/>
          </a:stretch>
        </p:blipFill>
        <p:spPr>
          <a:xfrm>
            <a:off x="6663265" y="4267423"/>
            <a:ext cx="2755900" cy="2222500"/>
          </a:xfrm>
          <a:prstGeom prst="rect">
            <a:avLst/>
          </a:prstGeom>
        </p:spPr>
      </p:pic>
      <p:sp>
        <p:nvSpPr>
          <p:cNvPr id="19" name="TextBox 18">
            <a:extLst>
              <a:ext uri="{FF2B5EF4-FFF2-40B4-BE49-F238E27FC236}">
                <a16:creationId xmlns:a16="http://schemas.microsoft.com/office/drawing/2014/main" id="{CF6C2B28-E325-6522-2651-C5B6A0EEA4A8}"/>
              </a:ext>
            </a:extLst>
          </p:cNvPr>
          <p:cNvSpPr txBox="1"/>
          <p:nvPr/>
        </p:nvSpPr>
        <p:spPr>
          <a:xfrm>
            <a:off x="10092267" y="6451600"/>
            <a:ext cx="1734706" cy="369332"/>
          </a:xfrm>
          <a:prstGeom prst="rect">
            <a:avLst/>
          </a:prstGeom>
          <a:noFill/>
        </p:spPr>
        <p:txBody>
          <a:bodyPr wrap="none" rtlCol="0">
            <a:spAutoFit/>
          </a:bodyPr>
          <a:lstStyle/>
          <a:p>
            <a:r>
              <a:rPr lang="en-TW" dirty="0"/>
              <a:t>Craig 3rd Edition</a:t>
            </a:r>
          </a:p>
        </p:txBody>
      </p:sp>
    </p:spTree>
    <p:extLst>
      <p:ext uri="{BB962C8B-B14F-4D97-AF65-F5344CB8AC3E}">
        <p14:creationId xmlns:p14="http://schemas.microsoft.com/office/powerpoint/2010/main" val="1697050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CD693-CB8A-32E8-FD4A-A92AC2689B3D}"/>
              </a:ext>
            </a:extLst>
          </p:cNvPr>
          <p:cNvSpPr>
            <a:spLocks noGrp="1"/>
          </p:cNvSpPr>
          <p:nvPr>
            <p:ph type="title"/>
          </p:nvPr>
        </p:nvSpPr>
        <p:spPr/>
        <p:txBody>
          <a:bodyPr/>
          <a:lstStyle/>
          <a:p>
            <a:r>
              <a:rPr lang="en-TW" dirty="0"/>
              <a:t>There are Many Kinds of Robots</a:t>
            </a:r>
          </a:p>
        </p:txBody>
      </p:sp>
      <p:sp>
        <p:nvSpPr>
          <p:cNvPr id="3" name="Content Placeholder 2">
            <a:extLst>
              <a:ext uri="{FF2B5EF4-FFF2-40B4-BE49-F238E27FC236}">
                <a16:creationId xmlns:a16="http://schemas.microsoft.com/office/drawing/2014/main" id="{D0AC24F6-56B7-E7F8-C4A3-84E09F9F12AF}"/>
              </a:ext>
            </a:extLst>
          </p:cNvPr>
          <p:cNvSpPr>
            <a:spLocks noGrp="1"/>
          </p:cNvSpPr>
          <p:nvPr>
            <p:ph sz="half" idx="1"/>
          </p:nvPr>
        </p:nvSpPr>
        <p:spPr/>
        <p:txBody>
          <a:bodyPr/>
          <a:lstStyle/>
          <a:p>
            <a:r>
              <a:rPr lang="en-TW" dirty="0"/>
              <a:t>Robots may come in all shapes and sizes, for example this robot that performs </a:t>
            </a:r>
            <a:r>
              <a:rPr lang="en-TW" dirty="0">
                <a:hlinkClick r:id="rId3"/>
              </a:rPr>
              <a:t>lifting and transfer operations</a:t>
            </a:r>
            <a:r>
              <a:rPr lang="en-TW" dirty="0"/>
              <a:t>.</a:t>
            </a:r>
          </a:p>
          <a:p>
            <a:endParaRPr lang="en-TW" dirty="0"/>
          </a:p>
          <a:p>
            <a:r>
              <a:rPr lang="en-TW" dirty="0"/>
              <a:t>Some of the tools we now have access to may become future robots.</a:t>
            </a:r>
          </a:p>
        </p:txBody>
      </p:sp>
      <p:pic>
        <p:nvPicPr>
          <p:cNvPr id="5" name="Picture 4">
            <a:extLst>
              <a:ext uri="{FF2B5EF4-FFF2-40B4-BE49-F238E27FC236}">
                <a16:creationId xmlns:a16="http://schemas.microsoft.com/office/drawing/2014/main" id="{18807C0F-C418-1A5A-4168-E44225955B83}"/>
              </a:ext>
            </a:extLst>
          </p:cNvPr>
          <p:cNvPicPr>
            <a:picLocks noChangeAspect="1"/>
          </p:cNvPicPr>
          <p:nvPr/>
        </p:nvPicPr>
        <p:blipFill>
          <a:blip r:embed="rId4"/>
          <a:stretch>
            <a:fillRect/>
          </a:stretch>
        </p:blipFill>
        <p:spPr>
          <a:xfrm>
            <a:off x="7897533" y="1379817"/>
            <a:ext cx="2752538" cy="4391690"/>
          </a:xfrm>
          <a:prstGeom prst="rect">
            <a:avLst/>
          </a:prstGeom>
        </p:spPr>
      </p:pic>
    </p:spTree>
    <p:extLst>
      <p:ext uri="{BB962C8B-B14F-4D97-AF65-F5344CB8AC3E}">
        <p14:creationId xmlns:p14="http://schemas.microsoft.com/office/powerpoint/2010/main" val="30232927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377</TotalTime>
  <Words>1690</Words>
  <Application>Microsoft Macintosh PowerPoint</Application>
  <PresentationFormat>Widescreen</PresentationFormat>
  <Paragraphs>108</Paragraphs>
  <Slides>13</Slides>
  <Notes>10</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Cambria Math</vt:lpstr>
      <vt:lpstr>Times New Roman</vt:lpstr>
      <vt:lpstr>Office Theme</vt:lpstr>
      <vt:lpstr>Nanotechnology to Robotics</vt:lpstr>
      <vt:lpstr>Introduction to Robotics</vt:lpstr>
      <vt:lpstr>Robotics and the Laws of Robotics</vt:lpstr>
      <vt:lpstr>Laws of Robotics</vt:lpstr>
      <vt:lpstr>Extending our Idea of Robots and Robotics Beyond the Humanoid</vt:lpstr>
      <vt:lpstr>Robotic Manipulators</vt:lpstr>
      <vt:lpstr>PowerPoint Presentation</vt:lpstr>
      <vt:lpstr>Matrix Rotations</vt:lpstr>
      <vt:lpstr>There are Many Kinds of Robots</vt:lpstr>
      <vt:lpstr>How Do Robots Compare to Humans?</vt:lpstr>
      <vt:lpstr>Lab Session:</vt:lpstr>
      <vt:lpstr>Image Analysis</vt:lpstr>
      <vt:lpstr>Image Analysis - Filters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Nanotechnology to Robotics</dc:title>
  <dc:creator>da yoda</dc:creator>
  <cp:lastModifiedBy>da yoda</cp:lastModifiedBy>
  <cp:revision>52</cp:revision>
  <dcterms:created xsi:type="dcterms:W3CDTF">2023-11-20T06:56:31Z</dcterms:created>
  <dcterms:modified xsi:type="dcterms:W3CDTF">2024-01-30T06:31:11Z</dcterms:modified>
</cp:coreProperties>
</file>