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637" r:id="rId4"/>
    <p:sldId id="263" r:id="rId5"/>
    <p:sldId id="640" r:id="rId6"/>
    <p:sldId id="638" r:id="rId7"/>
    <p:sldId id="276" r:id="rId8"/>
    <p:sldId id="642" r:id="rId9"/>
    <p:sldId id="265" r:id="rId10"/>
    <p:sldId id="264" r:id="rId11"/>
    <p:sldId id="267" r:id="rId12"/>
    <p:sldId id="268" r:id="rId13"/>
    <p:sldId id="639" r:id="rId14"/>
    <p:sldId id="273" r:id="rId15"/>
    <p:sldId id="641" r:id="rId16"/>
    <p:sldId id="644" r:id="rId17"/>
    <p:sldId id="643" r:id="rId18"/>
    <p:sldId id="274" r:id="rId19"/>
    <p:sldId id="272" r:id="rId20"/>
  </p:sldIdLst>
  <p:sldSz cx="12192000" cy="6858000"/>
  <p:notesSz cx="6858000" cy="9144000"/>
  <p:defaultText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3128"/>
  </p:normalViewPr>
  <p:slideViewPr>
    <p:cSldViewPr snapToGrid="0">
      <p:cViewPr varScale="1">
        <p:scale>
          <a:sx n="80" d="100"/>
          <a:sy n="80" d="100"/>
        </p:scale>
        <p:origin x="12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39676-51E7-1246-9058-8820D3A458F8}" type="datetimeFigureOut">
              <a:rPr lang="en-TW" smtClean="0"/>
              <a:t>2024/1/30</a:t>
            </a:fld>
            <a:endParaRPr lang="en-T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060AC-1B2A-3440-9A16-F8551CCB043C}" type="slidenum">
              <a:rPr lang="en-TW" smtClean="0"/>
              <a:t>‹#›</a:t>
            </a:fld>
            <a:endParaRPr lang="en-TW"/>
          </a:p>
        </p:txBody>
      </p:sp>
    </p:spTree>
    <p:extLst>
      <p:ext uri="{BB962C8B-B14F-4D97-AF65-F5344CB8AC3E}">
        <p14:creationId xmlns:p14="http://schemas.microsoft.com/office/powerpoint/2010/main" val="3238115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Electromagnetic waves are fundamental to understanding light, which has been found to travel with velocity c, with units meters per second. As shown in Figure 1, light is found to behave as a wave after observing the various color wavelengths of the visible spectrum. The waves oscillate with varying frequency, and this is now understood to spread from radio all the way to gamma ray frequencies. At the bottom of the Figure is a plot relating the supposed temperature of the objects at the radiation wavelength. We understand then, that below microwave wavelengths, some of the radiation is harmful to humans. After all, the temperature is known to be a measure of the average kinetic energy of particles.</a:t>
            </a:r>
          </a:p>
          <a:p>
            <a:endParaRPr lang="en-US" dirty="0"/>
          </a:p>
          <a:p>
            <a:r>
              <a:rPr lang="en-US" dirty="0"/>
              <a:t>This understanding came about after development of the quantum theory.</a:t>
            </a:r>
          </a:p>
        </p:txBody>
      </p:sp>
      <p:sp>
        <p:nvSpPr>
          <p:cNvPr id="4" name="Slide Number Placeholder 3"/>
          <p:cNvSpPr>
            <a:spLocks noGrp="1"/>
          </p:cNvSpPr>
          <p:nvPr>
            <p:ph type="sldNum" sz="quarter" idx="5"/>
          </p:nvPr>
        </p:nvSpPr>
        <p:spPr/>
        <p:txBody>
          <a:bodyPr/>
          <a:lstStyle/>
          <a:p>
            <a:fld id="{8FFFD7F2-B627-4591-A173-6B70BEE45F8D}" type="slidenum">
              <a:rPr lang="en-US" smtClean="0"/>
              <a:t>4</a:t>
            </a:fld>
            <a:endParaRPr lang="en-US"/>
          </a:p>
        </p:txBody>
      </p:sp>
    </p:spTree>
    <p:extLst>
      <p:ext uri="{BB962C8B-B14F-4D97-AF65-F5344CB8AC3E}">
        <p14:creationId xmlns:p14="http://schemas.microsoft.com/office/powerpoint/2010/main" val="3289252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W" dirty="0"/>
              <a:t>Many of the developments on nanotechnology could be traced back to our understanding of limits and differentials. The prototypical thought experiment assumes what might happen in the limit of some quantity’s extant. Let us make sure to understand differentials (and the inverse process of integrals).</a:t>
            </a:r>
          </a:p>
        </p:txBody>
      </p:sp>
      <p:sp>
        <p:nvSpPr>
          <p:cNvPr id="4" name="Slide Number Placeholder 3"/>
          <p:cNvSpPr>
            <a:spLocks noGrp="1"/>
          </p:cNvSpPr>
          <p:nvPr>
            <p:ph type="sldNum" sz="quarter" idx="5"/>
          </p:nvPr>
        </p:nvSpPr>
        <p:spPr/>
        <p:txBody>
          <a:bodyPr/>
          <a:lstStyle/>
          <a:p>
            <a:fld id="{FC3060AC-1B2A-3440-9A16-F8551CCB043C}" type="slidenum">
              <a:rPr lang="en-TW" smtClean="0"/>
              <a:t>17</a:t>
            </a:fld>
            <a:endParaRPr lang="en-TW"/>
          </a:p>
        </p:txBody>
      </p:sp>
    </p:spTree>
    <p:extLst>
      <p:ext uri="{BB962C8B-B14F-4D97-AF65-F5344CB8AC3E}">
        <p14:creationId xmlns:p14="http://schemas.microsoft.com/office/powerpoint/2010/main" val="3558126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when considering relativistic effects, for de Broglie waves, the phase velocity remains dependent only on w and k</a:t>
            </a:r>
          </a:p>
        </p:txBody>
      </p:sp>
      <p:sp>
        <p:nvSpPr>
          <p:cNvPr id="4" name="Slide Number Placeholder 3"/>
          <p:cNvSpPr>
            <a:spLocks noGrp="1"/>
          </p:cNvSpPr>
          <p:nvPr>
            <p:ph type="sldNum" sz="quarter" idx="5"/>
          </p:nvPr>
        </p:nvSpPr>
        <p:spPr/>
        <p:txBody>
          <a:bodyPr/>
          <a:lstStyle/>
          <a:p>
            <a:fld id="{8FFFD7F2-B627-4591-A173-6B70BEE45F8D}" type="slidenum">
              <a:rPr lang="en-US" smtClean="0"/>
              <a:t>18</a:t>
            </a:fld>
            <a:endParaRPr lang="en-US"/>
          </a:p>
        </p:txBody>
      </p:sp>
    </p:spTree>
    <p:extLst>
      <p:ext uri="{BB962C8B-B14F-4D97-AF65-F5344CB8AC3E}">
        <p14:creationId xmlns:p14="http://schemas.microsoft.com/office/powerpoint/2010/main" val="358738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W" dirty="0"/>
              <a:t>The classical wave equation is an important differential equation for us to understand.</a:t>
            </a:r>
          </a:p>
          <a:p>
            <a:endParaRPr lang="en-TW" dirty="0"/>
          </a:p>
          <a:p>
            <a:r>
              <a:rPr lang="en-TW" dirty="0"/>
              <a:t>Solve the wave equation in class.</a:t>
            </a:r>
          </a:p>
        </p:txBody>
      </p:sp>
      <p:sp>
        <p:nvSpPr>
          <p:cNvPr id="4" name="Slide Number Placeholder 3"/>
          <p:cNvSpPr>
            <a:spLocks noGrp="1"/>
          </p:cNvSpPr>
          <p:nvPr>
            <p:ph type="sldNum" sz="quarter" idx="5"/>
          </p:nvPr>
        </p:nvSpPr>
        <p:spPr/>
        <p:txBody>
          <a:bodyPr/>
          <a:lstStyle/>
          <a:p>
            <a:fld id="{FC3060AC-1B2A-3440-9A16-F8551CCB043C}" type="slidenum">
              <a:rPr lang="en-TW" smtClean="0"/>
              <a:t>5</a:t>
            </a:fld>
            <a:endParaRPr lang="en-TW"/>
          </a:p>
        </p:txBody>
      </p:sp>
    </p:spTree>
    <p:extLst>
      <p:ext uri="{BB962C8B-B14F-4D97-AF65-F5344CB8AC3E}">
        <p14:creationId xmlns:p14="http://schemas.microsoft.com/office/powerpoint/2010/main" val="32316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 long Cu wires with 7.5 mm spark gap ending in 30 cm Zn spheres. The wavelength Hertz measured is approximately 4 m, corresponding to the 50 </a:t>
            </a:r>
            <a:r>
              <a:rPr lang="en-US" dirty="0" err="1"/>
              <a:t>MHz.</a:t>
            </a:r>
            <a:endParaRPr lang="en-US" dirty="0"/>
          </a:p>
          <a:p>
            <a:endParaRPr lang="en-US" dirty="0"/>
          </a:p>
          <a:p>
            <a:r>
              <a:rPr lang="en-US" dirty="0"/>
              <a:t>An electron should not gain energy from UV light versus visible light (if it were just a wave)</a:t>
            </a:r>
          </a:p>
        </p:txBody>
      </p:sp>
      <p:sp>
        <p:nvSpPr>
          <p:cNvPr id="4" name="Slide Number Placeholder 3"/>
          <p:cNvSpPr>
            <a:spLocks noGrp="1"/>
          </p:cNvSpPr>
          <p:nvPr>
            <p:ph type="sldNum" sz="quarter" idx="5"/>
          </p:nvPr>
        </p:nvSpPr>
        <p:spPr/>
        <p:txBody>
          <a:bodyPr/>
          <a:lstStyle/>
          <a:p>
            <a:fld id="{8FFFD7F2-B627-4591-A173-6B70BEE45F8D}" type="slidenum">
              <a:rPr lang="en-US" smtClean="0"/>
              <a:t>6</a:t>
            </a:fld>
            <a:endParaRPr lang="en-US"/>
          </a:p>
        </p:txBody>
      </p:sp>
    </p:spTree>
    <p:extLst>
      <p:ext uri="{BB962C8B-B14F-4D97-AF65-F5344CB8AC3E}">
        <p14:creationId xmlns:p14="http://schemas.microsoft.com/office/powerpoint/2010/main" val="2090295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 long Cu wires with 7.5 mm spark gap ending in 30 cm Zn spheres. The wavelength Hertz measured is approximately 4 m, corresponding to the 50 </a:t>
            </a:r>
            <a:r>
              <a:rPr lang="en-US" dirty="0" err="1"/>
              <a:t>MHz.</a:t>
            </a:r>
            <a:endParaRPr lang="en-US" dirty="0"/>
          </a:p>
          <a:p>
            <a:endParaRPr lang="en-US" dirty="0"/>
          </a:p>
          <a:p>
            <a:r>
              <a:rPr lang="en-US" dirty="0"/>
              <a:t>An electron should not gain energy from UV light versus visible light (if it were just a wave)</a:t>
            </a:r>
          </a:p>
        </p:txBody>
      </p:sp>
      <p:sp>
        <p:nvSpPr>
          <p:cNvPr id="4" name="Slide Number Placeholder 3"/>
          <p:cNvSpPr>
            <a:spLocks noGrp="1"/>
          </p:cNvSpPr>
          <p:nvPr>
            <p:ph type="sldNum" sz="quarter" idx="5"/>
          </p:nvPr>
        </p:nvSpPr>
        <p:spPr/>
        <p:txBody>
          <a:bodyPr/>
          <a:lstStyle/>
          <a:p>
            <a:fld id="{8FFFD7F2-B627-4591-A173-6B70BEE45F8D}" type="slidenum">
              <a:rPr lang="en-US" smtClean="0"/>
              <a:t>7</a:t>
            </a:fld>
            <a:endParaRPr lang="en-US"/>
          </a:p>
        </p:txBody>
      </p:sp>
    </p:spTree>
    <p:extLst>
      <p:ext uri="{BB962C8B-B14F-4D97-AF65-F5344CB8AC3E}">
        <p14:creationId xmlns:p14="http://schemas.microsoft.com/office/powerpoint/2010/main" val="2614478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 long Cu wires with 7.5 mm spark gap ending in 30 cm Zn spheres. The wavelength Hertz measured is approximately 4 m, corresponding to the 50 </a:t>
            </a:r>
            <a:r>
              <a:rPr lang="en-US" dirty="0" err="1"/>
              <a:t>MHz.</a:t>
            </a:r>
            <a:endParaRPr lang="en-US" dirty="0"/>
          </a:p>
          <a:p>
            <a:endParaRPr lang="en-US" dirty="0"/>
          </a:p>
          <a:p>
            <a:r>
              <a:rPr lang="en-US" dirty="0"/>
              <a:t>An electron should not gain energy from UV light versus visible light (if it were just a wave)</a:t>
            </a:r>
          </a:p>
        </p:txBody>
      </p:sp>
      <p:sp>
        <p:nvSpPr>
          <p:cNvPr id="4" name="Slide Number Placeholder 3"/>
          <p:cNvSpPr>
            <a:spLocks noGrp="1"/>
          </p:cNvSpPr>
          <p:nvPr>
            <p:ph type="sldNum" sz="quarter" idx="5"/>
          </p:nvPr>
        </p:nvSpPr>
        <p:spPr/>
        <p:txBody>
          <a:bodyPr/>
          <a:lstStyle/>
          <a:p>
            <a:fld id="{8FFFD7F2-B627-4591-A173-6B70BEE45F8D}" type="slidenum">
              <a:rPr lang="en-US" smtClean="0"/>
              <a:t>8</a:t>
            </a:fld>
            <a:endParaRPr lang="en-US"/>
          </a:p>
        </p:txBody>
      </p:sp>
    </p:spTree>
    <p:extLst>
      <p:ext uri="{BB962C8B-B14F-4D97-AF65-F5344CB8AC3E}">
        <p14:creationId xmlns:p14="http://schemas.microsoft.com/office/powerpoint/2010/main" val="166727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electron should not gain energy from UV light versus visible light (if it were just a wave). However, the observation is that a spark is produced when UV light is illuminated on the balls.</a:t>
            </a:r>
          </a:p>
        </p:txBody>
      </p:sp>
      <p:sp>
        <p:nvSpPr>
          <p:cNvPr id="4" name="Slide Number Placeholder 3"/>
          <p:cNvSpPr>
            <a:spLocks noGrp="1"/>
          </p:cNvSpPr>
          <p:nvPr>
            <p:ph type="sldNum" sz="quarter" idx="5"/>
          </p:nvPr>
        </p:nvSpPr>
        <p:spPr/>
        <p:txBody>
          <a:bodyPr/>
          <a:lstStyle/>
          <a:p>
            <a:fld id="{8FFFD7F2-B627-4591-A173-6B70BEE45F8D}" type="slidenum">
              <a:rPr lang="en-US" smtClean="0"/>
              <a:t>9</a:t>
            </a:fld>
            <a:endParaRPr lang="en-US"/>
          </a:p>
        </p:txBody>
      </p:sp>
    </p:spTree>
    <p:extLst>
      <p:ext uri="{BB962C8B-B14F-4D97-AF65-F5344CB8AC3E}">
        <p14:creationId xmlns:p14="http://schemas.microsoft.com/office/powerpoint/2010/main" val="2298071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 is the work function, an intrinsic property describing the material being impinged upon by the incoming light.</a:t>
            </a:r>
          </a:p>
          <a:p>
            <a:endParaRPr lang="en-US" dirty="0"/>
          </a:p>
          <a:p>
            <a:r>
              <a:rPr lang="en-US" dirty="0"/>
              <a:t>The importance of the experimental work is in the following: proof that light also behaves as particles with specific energy values, that depend on the frequency.</a:t>
            </a:r>
          </a:p>
        </p:txBody>
      </p:sp>
      <p:sp>
        <p:nvSpPr>
          <p:cNvPr id="4" name="Slide Number Placeholder 3"/>
          <p:cNvSpPr>
            <a:spLocks noGrp="1"/>
          </p:cNvSpPr>
          <p:nvPr>
            <p:ph type="sldNum" sz="quarter" idx="5"/>
          </p:nvPr>
        </p:nvSpPr>
        <p:spPr/>
        <p:txBody>
          <a:bodyPr/>
          <a:lstStyle/>
          <a:p>
            <a:fld id="{8FFFD7F2-B627-4591-A173-6B70BEE45F8D}" type="slidenum">
              <a:rPr lang="en-US" smtClean="0"/>
              <a:t>10</a:t>
            </a:fld>
            <a:endParaRPr lang="en-US"/>
          </a:p>
        </p:txBody>
      </p:sp>
    </p:spTree>
    <p:extLst>
      <p:ext uri="{BB962C8B-B14F-4D97-AF65-F5344CB8AC3E}">
        <p14:creationId xmlns:p14="http://schemas.microsoft.com/office/powerpoint/2010/main" val="158016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W" dirty="0"/>
              <a:t>Interestingly, the spectral irradiance of the sun on the Earth does not follow either a Gaussian or Lorentzian distribution, and instead the radiation is in the Blackbody form. This is another very important distinction of the quantum mechanical theory from classical behavior. A classical particle with a well defined position is not expected to have a wave extension.</a:t>
            </a:r>
          </a:p>
        </p:txBody>
      </p:sp>
      <p:sp>
        <p:nvSpPr>
          <p:cNvPr id="4" name="Slide Number Placeholder 3"/>
          <p:cNvSpPr>
            <a:spLocks noGrp="1"/>
          </p:cNvSpPr>
          <p:nvPr>
            <p:ph type="sldNum" sz="quarter" idx="5"/>
          </p:nvPr>
        </p:nvSpPr>
        <p:spPr/>
        <p:txBody>
          <a:bodyPr/>
          <a:lstStyle/>
          <a:p>
            <a:fld id="{FC3060AC-1B2A-3440-9A16-F8551CCB043C}" type="slidenum">
              <a:rPr lang="en-TW" smtClean="0"/>
              <a:t>13</a:t>
            </a:fld>
            <a:endParaRPr lang="en-TW"/>
          </a:p>
        </p:txBody>
      </p:sp>
    </p:spTree>
    <p:extLst>
      <p:ext uri="{BB962C8B-B14F-4D97-AF65-F5344CB8AC3E}">
        <p14:creationId xmlns:p14="http://schemas.microsoft.com/office/powerpoint/2010/main" val="1800767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W" dirty="0"/>
              <a:t>In our discussion of atoms and molecules, we look more closely into the differential equation to understand the hydrogen atom. This mathematical description captures the hydrogen atom and accompanying electrons adequately to predict and match the lineshapes from spectroscopies.</a:t>
            </a:r>
          </a:p>
        </p:txBody>
      </p:sp>
      <p:sp>
        <p:nvSpPr>
          <p:cNvPr id="4" name="Slide Number Placeholder 3"/>
          <p:cNvSpPr>
            <a:spLocks noGrp="1"/>
          </p:cNvSpPr>
          <p:nvPr>
            <p:ph type="sldNum" sz="quarter" idx="5"/>
          </p:nvPr>
        </p:nvSpPr>
        <p:spPr/>
        <p:txBody>
          <a:bodyPr/>
          <a:lstStyle/>
          <a:p>
            <a:fld id="{FC3060AC-1B2A-3440-9A16-F8551CCB043C}" type="slidenum">
              <a:rPr lang="en-TW" smtClean="0"/>
              <a:t>15</a:t>
            </a:fld>
            <a:endParaRPr lang="en-TW"/>
          </a:p>
        </p:txBody>
      </p:sp>
    </p:spTree>
    <p:extLst>
      <p:ext uri="{BB962C8B-B14F-4D97-AF65-F5344CB8AC3E}">
        <p14:creationId xmlns:p14="http://schemas.microsoft.com/office/powerpoint/2010/main" val="207480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F3E36-F372-E8FC-E03A-3C4D450CCC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W"/>
          </a:p>
        </p:txBody>
      </p:sp>
      <p:sp>
        <p:nvSpPr>
          <p:cNvPr id="3" name="Subtitle 2">
            <a:extLst>
              <a:ext uri="{FF2B5EF4-FFF2-40B4-BE49-F238E27FC236}">
                <a16:creationId xmlns:a16="http://schemas.microsoft.com/office/drawing/2014/main" id="{B16F7121-3A70-3A48-F13A-FE60225BE1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W"/>
          </a:p>
        </p:txBody>
      </p:sp>
      <p:sp>
        <p:nvSpPr>
          <p:cNvPr id="4" name="Date Placeholder 3">
            <a:extLst>
              <a:ext uri="{FF2B5EF4-FFF2-40B4-BE49-F238E27FC236}">
                <a16:creationId xmlns:a16="http://schemas.microsoft.com/office/drawing/2014/main" id="{D92004C7-77CF-5930-CA78-F9964BE09C42}"/>
              </a:ext>
            </a:extLst>
          </p:cNvPr>
          <p:cNvSpPr>
            <a:spLocks noGrp="1"/>
          </p:cNvSpPr>
          <p:nvPr>
            <p:ph type="dt" sz="half" idx="10"/>
          </p:nvPr>
        </p:nvSpPr>
        <p:spPr/>
        <p:txBody>
          <a:bodyPr/>
          <a:lstStyle/>
          <a:p>
            <a:fld id="{68DD8B6B-C580-D04E-A226-994F81D7798B}" type="datetimeFigureOut">
              <a:rPr lang="en-TW" smtClean="0"/>
              <a:t>2024/1/30</a:t>
            </a:fld>
            <a:endParaRPr lang="en-TW"/>
          </a:p>
        </p:txBody>
      </p:sp>
      <p:sp>
        <p:nvSpPr>
          <p:cNvPr id="5" name="Footer Placeholder 4">
            <a:extLst>
              <a:ext uri="{FF2B5EF4-FFF2-40B4-BE49-F238E27FC236}">
                <a16:creationId xmlns:a16="http://schemas.microsoft.com/office/drawing/2014/main" id="{FF857278-1E07-A999-86C8-6589C0A32DF1}"/>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0070C837-8C27-951A-3C48-A11CEE0777FF}"/>
              </a:ext>
            </a:extLst>
          </p:cNvPr>
          <p:cNvSpPr>
            <a:spLocks noGrp="1"/>
          </p:cNvSpPr>
          <p:nvPr>
            <p:ph type="sldNum" sz="quarter" idx="12"/>
          </p:nvPr>
        </p:nvSpPr>
        <p:spPr/>
        <p:txBody>
          <a:bodyPr/>
          <a:lstStyle/>
          <a:p>
            <a:fld id="{97BAC52F-FFA4-1841-96E1-EA66B333A3AD}" type="slidenum">
              <a:rPr lang="en-TW" smtClean="0"/>
              <a:t>‹#›</a:t>
            </a:fld>
            <a:endParaRPr lang="en-TW"/>
          </a:p>
        </p:txBody>
      </p:sp>
    </p:spTree>
    <p:extLst>
      <p:ext uri="{BB962C8B-B14F-4D97-AF65-F5344CB8AC3E}">
        <p14:creationId xmlns:p14="http://schemas.microsoft.com/office/powerpoint/2010/main" val="135352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DACA-E151-DD71-B52C-9942E1CDFBA4}"/>
              </a:ext>
            </a:extLst>
          </p:cNvPr>
          <p:cNvSpPr>
            <a:spLocks noGrp="1"/>
          </p:cNvSpPr>
          <p:nvPr>
            <p:ph type="title"/>
          </p:nvPr>
        </p:nvSpPr>
        <p:spPr/>
        <p:txBody>
          <a:bodyPr/>
          <a:lstStyle/>
          <a:p>
            <a:r>
              <a:rPr lang="en-US"/>
              <a:t>Click to edit Master title style</a:t>
            </a:r>
            <a:endParaRPr lang="en-TW"/>
          </a:p>
        </p:txBody>
      </p:sp>
      <p:sp>
        <p:nvSpPr>
          <p:cNvPr id="3" name="Vertical Text Placeholder 2">
            <a:extLst>
              <a:ext uri="{FF2B5EF4-FFF2-40B4-BE49-F238E27FC236}">
                <a16:creationId xmlns:a16="http://schemas.microsoft.com/office/drawing/2014/main" id="{928EB6F6-0E86-B618-E130-2558669CB7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7039A595-9E0C-4D87-4CC4-00ADBE06E6E2}"/>
              </a:ext>
            </a:extLst>
          </p:cNvPr>
          <p:cNvSpPr>
            <a:spLocks noGrp="1"/>
          </p:cNvSpPr>
          <p:nvPr>
            <p:ph type="dt" sz="half" idx="10"/>
          </p:nvPr>
        </p:nvSpPr>
        <p:spPr/>
        <p:txBody>
          <a:bodyPr/>
          <a:lstStyle/>
          <a:p>
            <a:fld id="{68DD8B6B-C580-D04E-A226-994F81D7798B}" type="datetimeFigureOut">
              <a:rPr lang="en-TW" smtClean="0"/>
              <a:t>2024/1/30</a:t>
            </a:fld>
            <a:endParaRPr lang="en-TW"/>
          </a:p>
        </p:txBody>
      </p:sp>
      <p:sp>
        <p:nvSpPr>
          <p:cNvPr id="5" name="Footer Placeholder 4">
            <a:extLst>
              <a:ext uri="{FF2B5EF4-FFF2-40B4-BE49-F238E27FC236}">
                <a16:creationId xmlns:a16="http://schemas.microsoft.com/office/drawing/2014/main" id="{2ECE8AC2-25BB-861F-D464-FC6CFCD323C9}"/>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E629F795-9C7C-C704-04C3-C3BAAA7BBB35}"/>
              </a:ext>
            </a:extLst>
          </p:cNvPr>
          <p:cNvSpPr>
            <a:spLocks noGrp="1"/>
          </p:cNvSpPr>
          <p:nvPr>
            <p:ph type="sldNum" sz="quarter" idx="12"/>
          </p:nvPr>
        </p:nvSpPr>
        <p:spPr/>
        <p:txBody>
          <a:bodyPr/>
          <a:lstStyle/>
          <a:p>
            <a:fld id="{97BAC52F-FFA4-1841-96E1-EA66B333A3AD}" type="slidenum">
              <a:rPr lang="en-TW" smtClean="0"/>
              <a:t>‹#›</a:t>
            </a:fld>
            <a:endParaRPr lang="en-TW"/>
          </a:p>
        </p:txBody>
      </p:sp>
    </p:spTree>
    <p:extLst>
      <p:ext uri="{BB962C8B-B14F-4D97-AF65-F5344CB8AC3E}">
        <p14:creationId xmlns:p14="http://schemas.microsoft.com/office/powerpoint/2010/main" val="283390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987874-53CA-70AA-74D1-CBD813B3C4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W"/>
          </a:p>
        </p:txBody>
      </p:sp>
      <p:sp>
        <p:nvSpPr>
          <p:cNvPr id="3" name="Vertical Text Placeholder 2">
            <a:extLst>
              <a:ext uri="{FF2B5EF4-FFF2-40B4-BE49-F238E27FC236}">
                <a16:creationId xmlns:a16="http://schemas.microsoft.com/office/drawing/2014/main" id="{4E0DBE58-84EA-B336-5058-9D931A6340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EB39E948-0C59-6C9D-027F-06E16FF67762}"/>
              </a:ext>
            </a:extLst>
          </p:cNvPr>
          <p:cNvSpPr>
            <a:spLocks noGrp="1"/>
          </p:cNvSpPr>
          <p:nvPr>
            <p:ph type="dt" sz="half" idx="10"/>
          </p:nvPr>
        </p:nvSpPr>
        <p:spPr/>
        <p:txBody>
          <a:bodyPr/>
          <a:lstStyle/>
          <a:p>
            <a:fld id="{68DD8B6B-C580-D04E-A226-994F81D7798B}" type="datetimeFigureOut">
              <a:rPr lang="en-TW" smtClean="0"/>
              <a:t>2024/1/30</a:t>
            </a:fld>
            <a:endParaRPr lang="en-TW"/>
          </a:p>
        </p:txBody>
      </p:sp>
      <p:sp>
        <p:nvSpPr>
          <p:cNvPr id="5" name="Footer Placeholder 4">
            <a:extLst>
              <a:ext uri="{FF2B5EF4-FFF2-40B4-BE49-F238E27FC236}">
                <a16:creationId xmlns:a16="http://schemas.microsoft.com/office/drawing/2014/main" id="{CAACC7E7-B52C-E9C6-87B1-4BD98C6BD6A1}"/>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E41EA53B-0BF1-7AA5-A69A-7FE30B82D439}"/>
              </a:ext>
            </a:extLst>
          </p:cNvPr>
          <p:cNvSpPr>
            <a:spLocks noGrp="1"/>
          </p:cNvSpPr>
          <p:nvPr>
            <p:ph type="sldNum" sz="quarter" idx="12"/>
          </p:nvPr>
        </p:nvSpPr>
        <p:spPr/>
        <p:txBody>
          <a:bodyPr/>
          <a:lstStyle/>
          <a:p>
            <a:fld id="{97BAC52F-FFA4-1841-96E1-EA66B333A3AD}" type="slidenum">
              <a:rPr lang="en-TW" smtClean="0"/>
              <a:t>‹#›</a:t>
            </a:fld>
            <a:endParaRPr lang="en-TW"/>
          </a:p>
        </p:txBody>
      </p:sp>
    </p:spTree>
    <p:extLst>
      <p:ext uri="{BB962C8B-B14F-4D97-AF65-F5344CB8AC3E}">
        <p14:creationId xmlns:p14="http://schemas.microsoft.com/office/powerpoint/2010/main" val="3768533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5429-24CC-0DB6-48FC-667D033A9193}"/>
              </a:ext>
            </a:extLst>
          </p:cNvPr>
          <p:cNvSpPr>
            <a:spLocks noGrp="1"/>
          </p:cNvSpPr>
          <p:nvPr>
            <p:ph type="title"/>
          </p:nvPr>
        </p:nvSpPr>
        <p:spPr/>
        <p:txBody>
          <a:bodyPr/>
          <a:lstStyle/>
          <a:p>
            <a:r>
              <a:rPr lang="en-US"/>
              <a:t>Click to edit Master title style</a:t>
            </a:r>
            <a:endParaRPr lang="en-TW"/>
          </a:p>
        </p:txBody>
      </p:sp>
      <p:sp>
        <p:nvSpPr>
          <p:cNvPr id="3" name="Content Placeholder 2">
            <a:extLst>
              <a:ext uri="{FF2B5EF4-FFF2-40B4-BE49-F238E27FC236}">
                <a16:creationId xmlns:a16="http://schemas.microsoft.com/office/drawing/2014/main" id="{AE68D8ED-C125-B821-DB83-65AE762F9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326922D2-DC87-B27F-3366-B81B814692A9}"/>
              </a:ext>
            </a:extLst>
          </p:cNvPr>
          <p:cNvSpPr>
            <a:spLocks noGrp="1"/>
          </p:cNvSpPr>
          <p:nvPr>
            <p:ph type="dt" sz="half" idx="10"/>
          </p:nvPr>
        </p:nvSpPr>
        <p:spPr/>
        <p:txBody>
          <a:bodyPr/>
          <a:lstStyle/>
          <a:p>
            <a:fld id="{68DD8B6B-C580-D04E-A226-994F81D7798B}" type="datetimeFigureOut">
              <a:rPr lang="en-TW" smtClean="0"/>
              <a:t>2024/1/30</a:t>
            </a:fld>
            <a:endParaRPr lang="en-TW"/>
          </a:p>
        </p:txBody>
      </p:sp>
      <p:sp>
        <p:nvSpPr>
          <p:cNvPr id="5" name="Footer Placeholder 4">
            <a:extLst>
              <a:ext uri="{FF2B5EF4-FFF2-40B4-BE49-F238E27FC236}">
                <a16:creationId xmlns:a16="http://schemas.microsoft.com/office/drawing/2014/main" id="{73F3BC29-E345-8146-2A8A-9BEE17DD1832}"/>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33B20E22-D79A-0BB6-99C5-F7AD01BF2720}"/>
              </a:ext>
            </a:extLst>
          </p:cNvPr>
          <p:cNvSpPr>
            <a:spLocks noGrp="1"/>
          </p:cNvSpPr>
          <p:nvPr>
            <p:ph type="sldNum" sz="quarter" idx="12"/>
          </p:nvPr>
        </p:nvSpPr>
        <p:spPr/>
        <p:txBody>
          <a:bodyPr/>
          <a:lstStyle/>
          <a:p>
            <a:fld id="{97BAC52F-FFA4-1841-96E1-EA66B333A3AD}" type="slidenum">
              <a:rPr lang="en-TW" smtClean="0"/>
              <a:t>‹#›</a:t>
            </a:fld>
            <a:endParaRPr lang="en-TW"/>
          </a:p>
        </p:txBody>
      </p:sp>
    </p:spTree>
    <p:extLst>
      <p:ext uri="{BB962C8B-B14F-4D97-AF65-F5344CB8AC3E}">
        <p14:creationId xmlns:p14="http://schemas.microsoft.com/office/powerpoint/2010/main" val="93768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6CD1-716D-C3D1-3E89-1493195E8C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W"/>
          </a:p>
        </p:txBody>
      </p:sp>
      <p:sp>
        <p:nvSpPr>
          <p:cNvPr id="3" name="Text Placeholder 2">
            <a:extLst>
              <a:ext uri="{FF2B5EF4-FFF2-40B4-BE49-F238E27FC236}">
                <a16:creationId xmlns:a16="http://schemas.microsoft.com/office/drawing/2014/main" id="{74FDDCEB-B0EB-70A7-F2E4-F8B9D1D2F5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CC36EC-EE38-8FD9-E874-2020E2819111}"/>
              </a:ext>
            </a:extLst>
          </p:cNvPr>
          <p:cNvSpPr>
            <a:spLocks noGrp="1"/>
          </p:cNvSpPr>
          <p:nvPr>
            <p:ph type="dt" sz="half" idx="10"/>
          </p:nvPr>
        </p:nvSpPr>
        <p:spPr/>
        <p:txBody>
          <a:bodyPr/>
          <a:lstStyle/>
          <a:p>
            <a:fld id="{68DD8B6B-C580-D04E-A226-994F81D7798B}" type="datetimeFigureOut">
              <a:rPr lang="en-TW" smtClean="0"/>
              <a:t>2024/1/30</a:t>
            </a:fld>
            <a:endParaRPr lang="en-TW"/>
          </a:p>
        </p:txBody>
      </p:sp>
      <p:sp>
        <p:nvSpPr>
          <p:cNvPr id="5" name="Footer Placeholder 4">
            <a:extLst>
              <a:ext uri="{FF2B5EF4-FFF2-40B4-BE49-F238E27FC236}">
                <a16:creationId xmlns:a16="http://schemas.microsoft.com/office/drawing/2014/main" id="{5032E52F-BD10-D0B1-DDD3-6F757E6DA4D9}"/>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7B299D9F-BDAF-9913-BB70-1B5346DDBEBF}"/>
              </a:ext>
            </a:extLst>
          </p:cNvPr>
          <p:cNvSpPr>
            <a:spLocks noGrp="1"/>
          </p:cNvSpPr>
          <p:nvPr>
            <p:ph type="sldNum" sz="quarter" idx="12"/>
          </p:nvPr>
        </p:nvSpPr>
        <p:spPr/>
        <p:txBody>
          <a:bodyPr/>
          <a:lstStyle/>
          <a:p>
            <a:fld id="{97BAC52F-FFA4-1841-96E1-EA66B333A3AD}" type="slidenum">
              <a:rPr lang="en-TW" smtClean="0"/>
              <a:t>‹#›</a:t>
            </a:fld>
            <a:endParaRPr lang="en-TW"/>
          </a:p>
        </p:txBody>
      </p:sp>
    </p:spTree>
    <p:extLst>
      <p:ext uri="{BB962C8B-B14F-4D97-AF65-F5344CB8AC3E}">
        <p14:creationId xmlns:p14="http://schemas.microsoft.com/office/powerpoint/2010/main" val="85838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B93D6-7519-989D-38D6-C92CDA10CB65}"/>
              </a:ext>
            </a:extLst>
          </p:cNvPr>
          <p:cNvSpPr>
            <a:spLocks noGrp="1"/>
          </p:cNvSpPr>
          <p:nvPr>
            <p:ph type="title"/>
          </p:nvPr>
        </p:nvSpPr>
        <p:spPr/>
        <p:txBody>
          <a:bodyPr/>
          <a:lstStyle/>
          <a:p>
            <a:r>
              <a:rPr lang="en-US"/>
              <a:t>Click to edit Master title style</a:t>
            </a:r>
            <a:endParaRPr lang="en-TW"/>
          </a:p>
        </p:txBody>
      </p:sp>
      <p:sp>
        <p:nvSpPr>
          <p:cNvPr id="3" name="Content Placeholder 2">
            <a:extLst>
              <a:ext uri="{FF2B5EF4-FFF2-40B4-BE49-F238E27FC236}">
                <a16:creationId xmlns:a16="http://schemas.microsoft.com/office/drawing/2014/main" id="{7D45110E-E348-075C-F7A4-6280065578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Content Placeholder 3">
            <a:extLst>
              <a:ext uri="{FF2B5EF4-FFF2-40B4-BE49-F238E27FC236}">
                <a16:creationId xmlns:a16="http://schemas.microsoft.com/office/drawing/2014/main" id="{5F672847-4126-8788-B5A3-8D9A9B6CF1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5" name="Date Placeholder 4">
            <a:extLst>
              <a:ext uri="{FF2B5EF4-FFF2-40B4-BE49-F238E27FC236}">
                <a16:creationId xmlns:a16="http://schemas.microsoft.com/office/drawing/2014/main" id="{CA508227-EDD9-65E4-0038-1F2ED81B64C3}"/>
              </a:ext>
            </a:extLst>
          </p:cNvPr>
          <p:cNvSpPr>
            <a:spLocks noGrp="1"/>
          </p:cNvSpPr>
          <p:nvPr>
            <p:ph type="dt" sz="half" idx="10"/>
          </p:nvPr>
        </p:nvSpPr>
        <p:spPr/>
        <p:txBody>
          <a:bodyPr/>
          <a:lstStyle/>
          <a:p>
            <a:fld id="{68DD8B6B-C580-D04E-A226-994F81D7798B}" type="datetimeFigureOut">
              <a:rPr lang="en-TW" smtClean="0"/>
              <a:t>2024/1/30</a:t>
            </a:fld>
            <a:endParaRPr lang="en-TW"/>
          </a:p>
        </p:txBody>
      </p:sp>
      <p:sp>
        <p:nvSpPr>
          <p:cNvPr id="6" name="Footer Placeholder 5">
            <a:extLst>
              <a:ext uri="{FF2B5EF4-FFF2-40B4-BE49-F238E27FC236}">
                <a16:creationId xmlns:a16="http://schemas.microsoft.com/office/drawing/2014/main" id="{6B87226C-56D3-3788-DF04-4AAA6E656F6E}"/>
              </a:ext>
            </a:extLst>
          </p:cNvPr>
          <p:cNvSpPr>
            <a:spLocks noGrp="1"/>
          </p:cNvSpPr>
          <p:nvPr>
            <p:ph type="ftr" sz="quarter" idx="11"/>
          </p:nvPr>
        </p:nvSpPr>
        <p:spPr/>
        <p:txBody>
          <a:bodyPr/>
          <a:lstStyle/>
          <a:p>
            <a:endParaRPr lang="en-TW"/>
          </a:p>
        </p:txBody>
      </p:sp>
      <p:sp>
        <p:nvSpPr>
          <p:cNvPr id="7" name="Slide Number Placeholder 6">
            <a:extLst>
              <a:ext uri="{FF2B5EF4-FFF2-40B4-BE49-F238E27FC236}">
                <a16:creationId xmlns:a16="http://schemas.microsoft.com/office/drawing/2014/main" id="{0BE721C6-BE2B-C117-769F-58B527F034D2}"/>
              </a:ext>
            </a:extLst>
          </p:cNvPr>
          <p:cNvSpPr>
            <a:spLocks noGrp="1"/>
          </p:cNvSpPr>
          <p:nvPr>
            <p:ph type="sldNum" sz="quarter" idx="12"/>
          </p:nvPr>
        </p:nvSpPr>
        <p:spPr/>
        <p:txBody>
          <a:bodyPr/>
          <a:lstStyle/>
          <a:p>
            <a:fld id="{97BAC52F-FFA4-1841-96E1-EA66B333A3AD}" type="slidenum">
              <a:rPr lang="en-TW" smtClean="0"/>
              <a:t>‹#›</a:t>
            </a:fld>
            <a:endParaRPr lang="en-TW"/>
          </a:p>
        </p:txBody>
      </p:sp>
    </p:spTree>
    <p:extLst>
      <p:ext uri="{BB962C8B-B14F-4D97-AF65-F5344CB8AC3E}">
        <p14:creationId xmlns:p14="http://schemas.microsoft.com/office/powerpoint/2010/main" val="79921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3C446-527A-A6D1-19BD-953CE9DF35F0}"/>
              </a:ext>
            </a:extLst>
          </p:cNvPr>
          <p:cNvSpPr>
            <a:spLocks noGrp="1"/>
          </p:cNvSpPr>
          <p:nvPr>
            <p:ph type="title"/>
          </p:nvPr>
        </p:nvSpPr>
        <p:spPr>
          <a:xfrm>
            <a:off x="839788" y="365125"/>
            <a:ext cx="10515600" cy="1325563"/>
          </a:xfrm>
        </p:spPr>
        <p:txBody>
          <a:bodyPr/>
          <a:lstStyle/>
          <a:p>
            <a:r>
              <a:rPr lang="en-US"/>
              <a:t>Click to edit Master title style</a:t>
            </a:r>
            <a:endParaRPr lang="en-TW"/>
          </a:p>
        </p:txBody>
      </p:sp>
      <p:sp>
        <p:nvSpPr>
          <p:cNvPr id="3" name="Text Placeholder 2">
            <a:extLst>
              <a:ext uri="{FF2B5EF4-FFF2-40B4-BE49-F238E27FC236}">
                <a16:creationId xmlns:a16="http://schemas.microsoft.com/office/drawing/2014/main" id="{1C27F78F-C55D-E7C3-3946-0A0883E08E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2160B-5D4D-43F3-97D6-D3D3951A9A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5" name="Text Placeholder 4">
            <a:extLst>
              <a:ext uri="{FF2B5EF4-FFF2-40B4-BE49-F238E27FC236}">
                <a16:creationId xmlns:a16="http://schemas.microsoft.com/office/drawing/2014/main" id="{B23DD517-15AF-EB4A-8163-CE88CB972C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3868D0-A612-826B-CE13-41E9977F51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7" name="Date Placeholder 6">
            <a:extLst>
              <a:ext uri="{FF2B5EF4-FFF2-40B4-BE49-F238E27FC236}">
                <a16:creationId xmlns:a16="http://schemas.microsoft.com/office/drawing/2014/main" id="{D879D553-764B-D4EC-9A1F-E39018F827DD}"/>
              </a:ext>
            </a:extLst>
          </p:cNvPr>
          <p:cNvSpPr>
            <a:spLocks noGrp="1"/>
          </p:cNvSpPr>
          <p:nvPr>
            <p:ph type="dt" sz="half" idx="10"/>
          </p:nvPr>
        </p:nvSpPr>
        <p:spPr/>
        <p:txBody>
          <a:bodyPr/>
          <a:lstStyle/>
          <a:p>
            <a:fld id="{68DD8B6B-C580-D04E-A226-994F81D7798B}" type="datetimeFigureOut">
              <a:rPr lang="en-TW" smtClean="0"/>
              <a:t>2024/1/30</a:t>
            </a:fld>
            <a:endParaRPr lang="en-TW"/>
          </a:p>
        </p:txBody>
      </p:sp>
      <p:sp>
        <p:nvSpPr>
          <p:cNvPr id="8" name="Footer Placeholder 7">
            <a:extLst>
              <a:ext uri="{FF2B5EF4-FFF2-40B4-BE49-F238E27FC236}">
                <a16:creationId xmlns:a16="http://schemas.microsoft.com/office/drawing/2014/main" id="{B4F87581-851F-CDE0-20F8-23721A10058A}"/>
              </a:ext>
            </a:extLst>
          </p:cNvPr>
          <p:cNvSpPr>
            <a:spLocks noGrp="1"/>
          </p:cNvSpPr>
          <p:nvPr>
            <p:ph type="ftr" sz="quarter" idx="11"/>
          </p:nvPr>
        </p:nvSpPr>
        <p:spPr/>
        <p:txBody>
          <a:bodyPr/>
          <a:lstStyle/>
          <a:p>
            <a:endParaRPr lang="en-TW"/>
          </a:p>
        </p:txBody>
      </p:sp>
      <p:sp>
        <p:nvSpPr>
          <p:cNvPr id="9" name="Slide Number Placeholder 8">
            <a:extLst>
              <a:ext uri="{FF2B5EF4-FFF2-40B4-BE49-F238E27FC236}">
                <a16:creationId xmlns:a16="http://schemas.microsoft.com/office/drawing/2014/main" id="{44A08926-A5C0-833F-514E-FD3F8FC56359}"/>
              </a:ext>
            </a:extLst>
          </p:cNvPr>
          <p:cNvSpPr>
            <a:spLocks noGrp="1"/>
          </p:cNvSpPr>
          <p:nvPr>
            <p:ph type="sldNum" sz="quarter" idx="12"/>
          </p:nvPr>
        </p:nvSpPr>
        <p:spPr/>
        <p:txBody>
          <a:bodyPr/>
          <a:lstStyle/>
          <a:p>
            <a:fld id="{97BAC52F-FFA4-1841-96E1-EA66B333A3AD}" type="slidenum">
              <a:rPr lang="en-TW" smtClean="0"/>
              <a:t>‹#›</a:t>
            </a:fld>
            <a:endParaRPr lang="en-TW"/>
          </a:p>
        </p:txBody>
      </p:sp>
    </p:spTree>
    <p:extLst>
      <p:ext uri="{BB962C8B-B14F-4D97-AF65-F5344CB8AC3E}">
        <p14:creationId xmlns:p14="http://schemas.microsoft.com/office/powerpoint/2010/main" val="311658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728F-2882-F192-E5A2-C27997B53FA5}"/>
              </a:ext>
            </a:extLst>
          </p:cNvPr>
          <p:cNvSpPr>
            <a:spLocks noGrp="1"/>
          </p:cNvSpPr>
          <p:nvPr>
            <p:ph type="title"/>
          </p:nvPr>
        </p:nvSpPr>
        <p:spPr/>
        <p:txBody>
          <a:bodyPr/>
          <a:lstStyle/>
          <a:p>
            <a:r>
              <a:rPr lang="en-US"/>
              <a:t>Click to edit Master title style</a:t>
            </a:r>
            <a:endParaRPr lang="en-TW"/>
          </a:p>
        </p:txBody>
      </p:sp>
      <p:sp>
        <p:nvSpPr>
          <p:cNvPr id="3" name="Date Placeholder 2">
            <a:extLst>
              <a:ext uri="{FF2B5EF4-FFF2-40B4-BE49-F238E27FC236}">
                <a16:creationId xmlns:a16="http://schemas.microsoft.com/office/drawing/2014/main" id="{7D3CDD9A-C724-62BC-EABD-A6E40B971337}"/>
              </a:ext>
            </a:extLst>
          </p:cNvPr>
          <p:cNvSpPr>
            <a:spLocks noGrp="1"/>
          </p:cNvSpPr>
          <p:nvPr>
            <p:ph type="dt" sz="half" idx="10"/>
          </p:nvPr>
        </p:nvSpPr>
        <p:spPr/>
        <p:txBody>
          <a:bodyPr/>
          <a:lstStyle/>
          <a:p>
            <a:fld id="{68DD8B6B-C580-D04E-A226-994F81D7798B}" type="datetimeFigureOut">
              <a:rPr lang="en-TW" smtClean="0"/>
              <a:t>2024/1/30</a:t>
            </a:fld>
            <a:endParaRPr lang="en-TW"/>
          </a:p>
        </p:txBody>
      </p:sp>
      <p:sp>
        <p:nvSpPr>
          <p:cNvPr id="4" name="Footer Placeholder 3">
            <a:extLst>
              <a:ext uri="{FF2B5EF4-FFF2-40B4-BE49-F238E27FC236}">
                <a16:creationId xmlns:a16="http://schemas.microsoft.com/office/drawing/2014/main" id="{88C40F41-EED9-5AA0-7F8D-2CC3581D8EA7}"/>
              </a:ext>
            </a:extLst>
          </p:cNvPr>
          <p:cNvSpPr>
            <a:spLocks noGrp="1"/>
          </p:cNvSpPr>
          <p:nvPr>
            <p:ph type="ftr" sz="quarter" idx="11"/>
          </p:nvPr>
        </p:nvSpPr>
        <p:spPr/>
        <p:txBody>
          <a:bodyPr/>
          <a:lstStyle/>
          <a:p>
            <a:endParaRPr lang="en-TW"/>
          </a:p>
        </p:txBody>
      </p:sp>
      <p:sp>
        <p:nvSpPr>
          <p:cNvPr id="5" name="Slide Number Placeholder 4">
            <a:extLst>
              <a:ext uri="{FF2B5EF4-FFF2-40B4-BE49-F238E27FC236}">
                <a16:creationId xmlns:a16="http://schemas.microsoft.com/office/drawing/2014/main" id="{A08A3929-0656-0976-55B3-7815BF3CB8B9}"/>
              </a:ext>
            </a:extLst>
          </p:cNvPr>
          <p:cNvSpPr>
            <a:spLocks noGrp="1"/>
          </p:cNvSpPr>
          <p:nvPr>
            <p:ph type="sldNum" sz="quarter" idx="12"/>
          </p:nvPr>
        </p:nvSpPr>
        <p:spPr/>
        <p:txBody>
          <a:bodyPr/>
          <a:lstStyle/>
          <a:p>
            <a:fld id="{97BAC52F-FFA4-1841-96E1-EA66B333A3AD}" type="slidenum">
              <a:rPr lang="en-TW" smtClean="0"/>
              <a:t>‹#›</a:t>
            </a:fld>
            <a:endParaRPr lang="en-TW"/>
          </a:p>
        </p:txBody>
      </p:sp>
    </p:spTree>
    <p:extLst>
      <p:ext uri="{BB962C8B-B14F-4D97-AF65-F5344CB8AC3E}">
        <p14:creationId xmlns:p14="http://schemas.microsoft.com/office/powerpoint/2010/main" val="96468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4548AD-E448-02F7-02C1-E6AF5D261491}"/>
              </a:ext>
            </a:extLst>
          </p:cNvPr>
          <p:cNvSpPr>
            <a:spLocks noGrp="1"/>
          </p:cNvSpPr>
          <p:nvPr>
            <p:ph type="dt" sz="half" idx="10"/>
          </p:nvPr>
        </p:nvSpPr>
        <p:spPr/>
        <p:txBody>
          <a:bodyPr/>
          <a:lstStyle/>
          <a:p>
            <a:fld id="{68DD8B6B-C580-D04E-A226-994F81D7798B}" type="datetimeFigureOut">
              <a:rPr lang="en-TW" smtClean="0"/>
              <a:t>2024/1/30</a:t>
            </a:fld>
            <a:endParaRPr lang="en-TW"/>
          </a:p>
        </p:txBody>
      </p:sp>
      <p:sp>
        <p:nvSpPr>
          <p:cNvPr id="3" name="Footer Placeholder 2">
            <a:extLst>
              <a:ext uri="{FF2B5EF4-FFF2-40B4-BE49-F238E27FC236}">
                <a16:creationId xmlns:a16="http://schemas.microsoft.com/office/drawing/2014/main" id="{28310377-55DC-DC94-170A-FD66FE37FBE4}"/>
              </a:ext>
            </a:extLst>
          </p:cNvPr>
          <p:cNvSpPr>
            <a:spLocks noGrp="1"/>
          </p:cNvSpPr>
          <p:nvPr>
            <p:ph type="ftr" sz="quarter" idx="11"/>
          </p:nvPr>
        </p:nvSpPr>
        <p:spPr/>
        <p:txBody>
          <a:bodyPr/>
          <a:lstStyle/>
          <a:p>
            <a:endParaRPr lang="en-TW"/>
          </a:p>
        </p:txBody>
      </p:sp>
      <p:sp>
        <p:nvSpPr>
          <p:cNvPr id="4" name="Slide Number Placeholder 3">
            <a:extLst>
              <a:ext uri="{FF2B5EF4-FFF2-40B4-BE49-F238E27FC236}">
                <a16:creationId xmlns:a16="http://schemas.microsoft.com/office/drawing/2014/main" id="{8354577A-084C-6E50-B9F1-F84D39BF13DD}"/>
              </a:ext>
            </a:extLst>
          </p:cNvPr>
          <p:cNvSpPr>
            <a:spLocks noGrp="1"/>
          </p:cNvSpPr>
          <p:nvPr>
            <p:ph type="sldNum" sz="quarter" idx="12"/>
          </p:nvPr>
        </p:nvSpPr>
        <p:spPr/>
        <p:txBody>
          <a:bodyPr/>
          <a:lstStyle/>
          <a:p>
            <a:fld id="{97BAC52F-FFA4-1841-96E1-EA66B333A3AD}" type="slidenum">
              <a:rPr lang="en-TW" smtClean="0"/>
              <a:t>‹#›</a:t>
            </a:fld>
            <a:endParaRPr lang="en-TW"/>
          </a:p>
        </p:txBody>
      </p:sp>
    </p:spTree>
    <p:extLst>
      <p:ext uri="{BB962C8B-B14F-4D97-AF65-F5344CB8AC3E}">
        <p14:creationId xmlns:p14="http://schemas.microsoft.com/office/powerpoint/2010/main" val="305984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22F0-6592-96BE-1533-0FDAAA871A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W"/>
          </a:p>
        </p:txBody>
      </p:sp>
      <p:sp>
        <p:nvSpPr>
          <p:cNvPr id="3" name="Content Placeholder 2">
            <a:extLst>
              <a:ext uri="{FF2B5EF4-FFF2-40B4-BE49-F238E27FC236}">
                <a16:creationId xmlns:a16="http://schemas.microsoft.com/office/drawing/2014/main" id="{F1FC9488-AE78-B6CA-5AA7-D849A00D7C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Text Placeholder 3">
            <a:extLst>
              <a:ext uri="{FF2B5EF4-FFF2-40B4-BE49-F238E27FC236}">
                <a16:creationId xmlns:a16="http://schemas.microsoft.com/office/drawing/2014/main" id="{F6B76CA2-1AD5-F077-E6F8-12591B438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07F863-A8FF-BEF6-7701-229B3AA469E3}"/>
              </a:ext>
            </a:extLst>
          </p:cNvPr>
          <p:cNvSpPr>
            <a:spLocks noGrp="1"/>
          </p:cNvSpPr>
          <p:nvPr>
            <p:ph type="dt" sz="half" idx="10"/>
          </p:nvPr>
        </p:nvSpPr>
        <p:spPr/>
        <p:txBody>
          <a:bodyPr/>
          <a:lstStyle/>
          <a:p>
            <a:fld id="{68DD8B6B-C580-D04E-A226-994F81D7798B}" type="datetimeFigureOut">
              <a:rPr lang="en-TW" smtClean="0"/>
              <a:t>2024/1/30</a:t>
            </a:fld>
            <a:endParaRPr lang="en-TW"/>
          </a:p>
        </p:txBody>
      </p:sp>
      <p:sp>
        <p:nvSpPr>
          <p:cNvPr id="6" name="Footer Placeholder 5">
            <a:extLst>
              <a:ext uri="{FF2B5EF4-FFF2-40B4-BE49-F238E27FC236}">
                <a16:creationId xmlns:a16="http://schemas.microsoft.com/office/drawing/2014/main" id="{0CCA8CFC-69D0-0207-D36D-7A9DE8044178}"/>
              </a:ext>
            </a:extLst>
          </p:cNvPr>
          <p:cNvSpPr>
            <a:spLocks noGrp="1"/>
          </p:cNvSpPr>
          <p:nvPr>
            <p:ph type="ftr" sz="quarter" idx="11"/>
          </p:nvPr>
        </p:nvSpPr>
        <p:spPr/>
        <p:txBody>
          <a:bodyPr/>
          <a:lstStyle/>
          <a:p>
            <a:endParaRPr lang="en-TW"/>
          </a:p>
        </p:txBody>
      </p:sp>
      <p:sp>
        <p:nvSpPr>
          <p:cNvPr id="7" name="Slide Number Placeholder 6">
            <a:extLst>
              <a:ext uri="{FF2B5EF4-FFF2-40B4-BE49-F238E27FC236}">
                <a16:creationId xmlns:a16="http://schemas.microsoft.com/office/drawing/2014/main" id="{A55BC0FB-7CF0-D2A8-337E-D9423D1FE82F}"/>
              </a:ext>
            </a:extLst>
          </p:cNvPr>
          <p:cNvSpPr>
            <a:spLocks noGrp="1"/>
          </p:cNvSpPr>
          <p:nvPr>
            <p:ph type="sldNum" sz="quarter" idx="12"/>
          </p:nvPr>
        </p:nvSpPr>
        <p:spPr/>
        <p:txBody>
          <a:bodyPr/>
          <a:lstStyle/>
          <a:p>
            <a:fld id="{97BAC52F-FFA4-1841-96E1-EA66B333A3AD}" type="slidenum">
              <a:rPr lang="en-TW" smtClean="0"/>
              <a:t>‹#›</a:t>
            </a:fld>
            <a:endParaRPr lang="en-TW"/>
          </a:p>
        </p:txBody>
      </p:sp>
    </p:spTree>
    <p:extLst>
      <p:ext uri="{BB962C8B-B14F-4D97-AF65-F5344CB8AC3E}">
        <p14:creationId xmlns:p14="http://schemas.microsoft.com/office/powerpoint/2010/main" val="2928928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82D0E-90C0-C5C9-27CD-675892D92C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W"/>
          </a:p>
        </p:txBody>
      </p:sp>
      <p:sp>
        <p:nvSpPr>
          <p:cNvPr id="3" name="Picture Placeholder 2">
            <a:extLst>
              <a:ext uri="{FF2B5EF4-FFF2-40B4-BE49-F238E27FC236}">
                <a16:creationId xmlns:a16="http://schemas.microsoft.com/office/drawing/2014/main" id="{5104FE72-65A6-80F8-54AA-D7692C7D43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W"/>
          </a:p>
        </p:txBody>
      </p:sp>
      <p:sp>
        <p:nvSpPr>
          <p:cNvPr id="4" name="Text Placeholder 3">
            <a:extLst>
              <a:ext uri="{FF2B5EF4-FFF2-40B4-BE49-F238E27FC236}">
                <a16:creationId xmlns:a16="http://schemas.microsoft.com/office/drawing/2014/main" id="{DA7059E2-F8D2-5F7A-3F50-59D9D3E58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E27FA4-FAA1-C9DF-F907-642C8D82CBCE}"/>
              </a:ext>
            </a:extLst>
          </p:cNvPr>
          <p:cNvSpPr>
            <a:spLocks noGrp="1"/>
          </p:cNvSpPr>
          <p:nvPr>
            <p:ph type="dt" sz="half" idx="10"/>
          </p:nvPr>
        </p:nvSpPr>
        <p:spPr/>
        <p:txBody>
          <a:bodyPr/>
          <a:lstStyle/>
          <a:p>
            <a:fld id="{68DD8B6B-C580-D04E-A226-994F81D7798B}" type="datetimeFigureOut">
              <a:rPr lang="en-TW" smtClean="0"/>
              <a:t>2024/1/30</a:t>
            </a:fld>
            <a:endParaRPr lang="en-TW"/>
          </a:p>
        </p:txBody>
      </p:sp>
      <p:sp>
        <p:nvSpPr>
          <p:cNvPr id="6" name="Footer Placeholder 5">
            <a:extLst>
              <a:ext uri="{FF2B5EF4-FFF2-40B4-BE49-F238E27FC236}">
                <a16:creationId xmlns:a16="http://schemas.microsoft.com/office/drawing/2014/main" id="{13D12490-DA02-093C-BECF-88C07AD40D19}"/>
              </a:ext>
            </a:extLst>
          </p:cNvPr>
          <p:cNvSpPr>
            <a:spLocks noGrp="1"/>
          </p:cNvSpPr>
          <p:nvPr>
            <p:ph type="ftr" sz="quarter" idx="11"/>
          </p:nvPr>
        </p:nvSpPr>
        <p:spPr/>
        <p:txBody>
          <a:bodyPr/>
          <a:lstStyle/>
          <a:p>
            <a:endParaRPr lang="en-TW"/>
          </a:p>
        </p:txBody>
      </p:sp>
      <p:sp>
        <p:nvSpPr>
          <p:cNvPr id="7" name="Slide Number Placeholder 6">
            <a:extLst>
              <a:ext uri="{FF2B5EF4-FFF2-40B4-BE49-F238E27FC236}">
                <a16:creationId xmlns:a16="http://schemas.microsoft.com/office/drawing/2014/main" id="{128D53EA-F9A1-5457-7F3F-4907E02E4F90}"/>
              </a:ext>
            </a:extLst>
          </p:cNvPr>
          <p:cNvSpPr>
            <a:spLocks noGrp="1"/>
          </p:cNvSpPr>
          <p:nvPr>
            <p:ph type="sldNum" sz="quarter" idx="12"/>
          </p:nvPr>
        </p:nvSpPr>
        <p:spPr/>
        <p:txBody>
          <a:bodyPr/>
          <a:lstStyle/>
          <a:p>
            <a:fld id="{97BAC52F-FFA4-1841-96E1-EA66B333A3AD}" type="slidenum">
              <a:rPr lang="en-TW" smtClean="0"/>
              <a:t>‹#›</a:t>
            </a:fld>
            <a:endParaRPr lang="en-TW"/>
          </a:p>
        </p:txBody>
      </p:sp>
    </p:spTree>
    <p:extLst>
      <p:ext uri="{BB962C8B-B14F-4D97-AF65-F5344CB8AC3E}">
        <p14:creationId xmlns:p14="http://schemas.microsoft.com/office/powerpoint/2010/main" val="223785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C80F7-6532-6766-99F0-3589950D2C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W"/>
          </a:p>
        </p:txBody>
      </p:sp>
      <p:sp>
        <p:nvSpPr>
          <p:cNvPr id="3" name="Text Placeholder 2">
            <a:extLst>
              <a:ext uri="{FF2B5EF4-FFF2-40B4-BE49-F238E27FC236}">
                <a16:creationId xmlns:a16="http://schemas.microsoft.com/office/drawing/2014/main" id="{DFBB8294-DEE2-E7A2-A3C3-6CE0F57919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C39D9430-6154-6BF5-705E-9A6DD306A9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D8B6B-C580-D04E-A226-994F81D7798B}" type="datetimeFigureOut">
              <a:rPr lang="en-TW" smtClean="0"/>
              <a:t>2024/1/30</a:t>
            </a:fld>
            <a:endParaRPr lang="en-TW"/>
          </a:p>
        </p:txBody>
      </p:sp>
      <p:sp>
        <p:nvSpPr>
          <p:cNvPr id="5" name="Footer Placeholder 4">
            <a:extLst>
              <a:ext uri="{FF2B5EF4-FFF2-40B4-BE49-F238E27FC236}">
                <a16:creationId xmlns:a16="http://schemas.microsoft.com/office/drawing/2014/main" id="{D5B43F93-BBA2-A295-52F7-F147B0D03A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W"/>
          </a:p>
        </p:txBody>
      </p:sp>
      <p:sp>
        <p:nvSpPr>
          <p:cNvPr id="6" name="Slide Number Placeholder 5">
            <a:extLst>
              <a:ext uri="{FF2B5EF4-FFF2-40B4-BE49-F238E27FC236}">
                <a16:creationId xmlns:a16="http://schemas.microsoft.com/office/drawing/2014/main" id="{B627DDC9-58E8-C909-AAFC-78F230D2D8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AC52F-FFA4-1841-96E1-EA66B333A3AD}" type="slidenum">
              <a:rPr lang="en-TW" smtClean="0"/>
              <a:t>‹#›</a:t>
            </a:fld>
            <a:endParaRPr lang="en-TW"/>
          </a:p>
        </p:txBody>
      </p:sp>
    </p:spTree>
    <p:extLst>
      <p:ext uri="{BB962C8B-B14F-4D97-AF65-F5344CB8AC3E}">
        <p14:creationId xmlns:p14="http://schemas.microsoft.com/office/powerpoint/2010/main" val="1865813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20.png"/><Relationship Id="rId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sciencelearn.org.nz/resources/119-fundamentals-of-waves"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5C71-9739-D377-8BC7-00114557A642}"/>
              </a:ext>
            </a:extLst>
          </p:cNvPr>
          <p:cNvSpPr>
            <a:spLocks noGrp="1"/>
          </p:cNvSpPr>
          <p:nvPr>
            <p:ph type="ctrTitle"/>
          </p:nvPr>
        </p:nvSpPr>
        <p:spPr/>
        <p:txBody>
          <a:bodyPr/>
          <a:lstStyle/>
          <a:p>
            <a:endParaRPr lang="en-TW"/>
          </a:p>
        </p:txBody>
      </p:sp>
      <p:sp>
        <p:nvSpPr>
          <p:cNvPr id="3" name="Subtitle 2">
            <a:extLst>
              <a:ext uri="{FF2B5EF4-FFF2-40B4-BE49-F238E27FC236}">
                <a16:creationId xmlns:a16="http://schemas.microsoft.com/office/drawing/2014/main" id="{61318265-D5D4-6746-0655-EA29152391D9}"/>
              </a:ext>
            </a:extLst>
          </p:cNvPr>
          <p:cNvSpPr>
            <a:spLocks noGrp="1"/>
          </p:cNvSpPr>
          <p:nvPr>
            <p:ph type="subTitle" idx="1"/>
          </p:nvPr>
        </p:nvSpPr>
        <p:spPr/>
        <p:txBody>
          <a:bodyPr/>
          <a:lstStyle/>
          <a:p>
            <a:endParaRPr lang="en-TW"/>
          </a:p>
        </p:txBody>
      </p:sp>
    </p:spTree>
    <p:extLst>
      <p:ext uri="{BB962C8B-B14F-4D97-AF65-F5344CB8AC3E}">
        <p14:creationId xmlns:p14="http://schemas.microsoft.com/office/powerpoint/2010/main" val="704712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85CA-4965-4FD4-BD51-A23433517643}"/>
              </a:ext>
            </a:extLst>
          </p:cNvPr>
          <p:cNvSpPr>
            <a:spLocks noGrp="1"/>
          </p:cNvSpPr>
          <p:nvPr>
            <p:ph type="title"/>
          </p:nvPr>
        </p:nvSpPr>
        <p:spPr/>
        <p:txBody>
          <a:bodyPr/>
          <a:lstStyle/>
          <a:p>
            <a:r>
              <a:rPr lang="en-US" dirty="0"/>
              <a:t>Photoelectric Effect</a:t>
            </a:r>
          </a:p>
        </p:txBody>
      </p:sp>
      <p:sp>
        <p:nvSpPr>
          <p:cNvPr id="3" name="Content Placeholder 2">
            <a:extLst>
              <a:ext uri="{FF2B5EF4-FFF2-40B4-BE49-F238E27FC236}">
                <a16:creationId xmlns:a16="http://schemas.microsoft.com/office/drawing/2014/main" id="{0170E0CB-3157-4E4B-9839-53EF724DF6A4}"/>
              </a:ext>
            </a:extLst>
          </p:cNvPr>
          <p:cNvSpPr>
            <a:spLocks noGrp="1"/>
          </p:cNvSpPr>
          <p:nvPr>
            <p:ph idx="1"/>
          </p:nvPr>
        </p:nvSpPr>
        <p:spPr>
          <a:xfrm>
            <a:off x="838200" y="1442855"/>
            <a:ext cx="10515600" cy="1325563"/>
          </a:xfrm>
        </p:spPr>
        <p:txBody>
          <a:bodyPr>
            <a:normAutofit fontScale="70000" lnSpcReduction="20000"/>
          </a:bodyPr>
          <a:lstStyle/>
          <a:p>
            <a:r>
              <a:rPr lang="en-US" dirty="0"/>
              <a:t>An electron should not gain energy from UV light versus visible light (if it were just a wave). However, the observation is that a spark is produced when UV light is illuminated on the balls.</a:t>
            </a:r>
          </a:p>
          <a:p>
            <a:r>
              <a:rPr lang="en-US" dirty="0"/>
              <a:t>Einstein realized that the photoelectric effect could be understood if the energy in light is not spread out over wavefronts but concentrated in small packets, or photons, thus solving the “UV catastrophe.”</a:t>
            </a:r>
          </a:p>
        </p:txBody>
      </p:sp>
      <p:pic>
        <p:nvPicPr>
          <p:cNvPr id="5" name="Picture 4">
            <a:extLst>
              <a:ext uri="{FF2B5EF4-FFF2-40B4-BE49-F238E27FC236}">
                <a16:creationId xmlns:a16="http://schemas.microsoft.com/office/drawing/2014/main" id="{B992947B-7242-4A72-9A84-6135EFA59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1035"/>
            <a:ext cx="12192000" cy="2118206"/>
          </a:xfrm>
          <a:prstGeom prst="rect">
            <a:avLst/>
          </a:prstGeom>
        </p:spPr>
      </p:pic>
      <p:sp>
        <p:nvSpPr>
          <p:cNvPr id="6" name="Content Placeholder 2">
            <a:extLst>
              <a:ext uri="{FF2B5EF4-FFF2-40B4-BE49-F238E27FC236}">
                <a16:creationId xmlns:a16="http://schemas.microsoft.com/office/drawing/2014/main" id="{45FCC623-7F80-452D-9A17-9864C20B1A15}"/>
              </a:ext>
            </a:extLst>
          </p:cNvPr>
          <p:cNvSpPr txBox="1">
            <a:spLocks/>
          </p:cNvSpPr>
          <p:nvPr/>
        </p:nvSpPr>
        <p:spPr>
          <a:xfrm>
            <a:off x="434163" y="4938068"/>
            <a:ext cx="10515600" cy="2002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6C7E8F6-C7F5-450F-96A0-F48A1FEAD150}"/>
                  </a:ext>
                </a:extLst>
              </p:cNvPr>
              <p:cNvSpPr txBox="1"/>
              <p:nvPr/>
            </p:nvSpPr>
            <p:spPr>
              <a:xfrm>
                <a:off x="3175521" y="5392016"/>
                <a:ext cx="5840958"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h</m:t>
                      </m:r>
                      <m:r>
                        <a:rPr lang="en-US" sz="4000" b="0" i="1" smtClean="0">
                          <a:latin typeface="Cambria Math" panose="02040503050406030204" pitchFamily="18" charset="0"/>
                        </a:rPr>
                        <m:t>𝜈</m:t>
                      </m:r>
                      <m:r>
                        <a:rPr lang="en-US" sz="4000" b="0" i="1" smtClean="0">
                          <a:latin typeface="Cambria Math" panose="02040503050406030204" pitchFamily="18" charset="0"/>
                        </a:rPr>
                        <m:t>=</m:t>
                      </m:r>
                      <m:r>
                        <a:rPr lang="en-US" sz="4000" b="0" i="1" smtClean="0">
                          <a:latin typeface="Cambria Math" panose="02040503050406030204" pitchFamily="18" charset="0"/>
                        </a:rPr>
                        <m:t>𝐾</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𝐸</m:t>
                          </m:r>
                        </m:e>
                        <m:sub>
                          <m:r>
                            <a:rPr lang="en-US" sz="4000" b="0" i="1" smtClean="0">
                              <a:latin typeface="Cambria Math" panose="02040503050406030204" pitchFamily="18" charset="0"/>
                            </a:rPr>
                            <m:t>𝑚𝑎𝑥</m:t>
                          </m:r>
                        </m:sub>
                      </m:sSub>
                      <m:r>
                        <a:rPr lang="en-US" sz="4000" b="0" i="1" smtClean="0">
                          <a:latin typeface="Cambria Math" panose="02040503050406030204" pitchFamily="18" charset="0"/>
                        </a:rPr>
                        <m:t>+</m:t>
                      </m:r>
                      <m:r>
                        <a:rPr lang="en-US" sz="4000" b="0" i="1" smtClean="0">
                          <a:latin typeface="Cambria Math" panose="02040503050406030204" pitchFamily="18" charset="0"/>
                        </a:rPr>
                        <m:t>𝜙</m:t>
                      </m:r>
                      <m:r>
                        <a:rPr lang="en-US" sz="4000" b="0" i="0" smtClean="0">
                          <a:latin typeface="Cambria Math" panose="02040503050406030204" pitchFamily="18" charset="0"/>
                        </a:rPr>
                        <m:t>;</m:t>
                      </m:r>
                      <m:r>
                        <a:rPr lang="en-US" sz="4000" b="0" i="1" smtClean="0">
                          <a:latin typeface="Cambria Math" panose="02040503050406030204" pitchFamily="18" charset="0"/>
                        </a:rPr>
                        <m:t>𝜙</m:t>
                      </m:r>
                      <m:r>
                        <a:rPr lang="en-US" sz="4000" b="0" i="1" smtClean="0">
                          <a:latin typeface="Cambria Math" panose="02040503050406030204" pitchFamily="18" charset="0"/>
                        </a:rPr>
                        <m:t>=</m:t>
                      </m:r>
                      <m:r>
                        <a:rPr lang="en-US" sz="4000" b="0" i="1" smtClean="0">
                          <a:latin typeface="Cambria Math" panose="02040503050406030204" pitchFamily="18" charset="0"/>
                        </a:rPr>
                        <m:t>h</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𝜈</m:t>
                          </m:r>
                        </m:e>
                        <m:sub>
                          <m:r>
                            <a:rPr lang="en-US" sz="4000" b="0" i="1" smtClean="0">
                              <a:latin typeface="Cambria Math" panose="02040503050406030204" pitchFamily="18" charset="0"/>
                            </a:rPr>
                            <m:t>0</m:t>
                          </m:r>
                        </m:sub>
                      </m:sSub>
                    </m:oMath>
                  </m:oMathPara>
                </a14:m>
                <a:endParaRPr lang="en-US" sz="4000" dirty="0"/>
              </a:p>
            </p:txBody>
          </p:sp>
        </mc:Choice>
        <mc:Fallback>
          <p:sp>
            <p:nvSpPr>
              <p:cNvPr id="4" name="TextBox 3">
                <a:extLst>
                  <a:ext uri="{FF2B5EF4-FFF2-40B4-BE49-F238E27FC236}">
                    <a16:creationId xmlns:a16="http://schemas.microsoft.com/office/drawing/2014/main" id="{A6C7E8F6-C7F5-450F-96A0-F48A1FEAD150}"/>
                  </a:ext>
                </a:extLst>
              </p:cNvPr>
              <p:cNvSpPr txBox="1">
                <a:spLocks noRot="1" noChangeAspect="1" noMove="1" noResize="1" noEditPoints="1" noAdjustHandles="1" noChangeArrowheads="1" noChangeShapeType="1" noTextEdit="1"/>
              </p:cNvSpPr>
              <p:nvPr/>
            </p:nvSpPr>
            <p:spPr>
              <a:xfrm>
                <a:off x="3175521" y="5392016"/>
                <a:ext cx="5840958" cy="615553"/>
              </a:xfrm>
              <a:prstGeom prst="rect">
                <a:avLst/>
              </a:prstGeom>
              <a:blipFill>
                <a:blip r:embed="rId4"/>
                <a:stretch>
                  <a:fillRect l="-1957" r="-435" b="-32653"/>
                </a:stretch>
              </a:blipFill>
            </p:spPr>
            <p:txBody>
              <a:bodyPr/>
              <a:lstStyle/>
              <a:p>
                <a:r>
                  <a:rPr lang="en-TW">
                    <a:noFill/>
                  </a:rPr>
                  <a:t> </a:t>
                </a:r>
              </a:p>
            </p:txBody>
          </p:sp>
        </mc:Fallback>
      </mc:AlternateContent>
    </p:spTree>
    <p:extLst>
      <p:ext uri="{BB962C8B-B14F-4D97-AF65-F5344CB8AC3E}">
        <p14:creationId xmlns:p14="http://schemas.microsoft.com/office/powerpoint/2010/main" val="612519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85CA-4965-4FD4-BD51-A23433517643}"/>
              </a:ext>
            </a:extLst>
          </p:cNvPr>
          <p:cNvSpPr>
            <a:spLocks noGrp="1"/>
          </p:cNvSpPr>
          <p:nvPr>
            <p:ph type="title"/>
          </p:nvPr>
        </p:nvSpPr>
        <p:spPr/>
        <p:txBody>
          <a:bodyPr/>
          <a:lstStyle/>
          <a:p>
            <a:r>
              <a:rPr lang="en-US" dirty="0"/>
              <a:t>Photoelectric Effect – An example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6C7E8F6-C7F5-450F-96A0-F48A1FEAD150}"/>
                  </a:ext>
                </a:extLst>
              </p:cNvPr>
              <p:cNvSpPr txBox="1"/>
              <p:nvPr/>
            </p:nvSpPr>
            <p:spPr>
              <a:xfrm>
                <a:off x="838200" y="1382911"/>
                <a:ext cx="5840958"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h</m:t>
                      </m:r>
                      <m:r>
                        <a:rPr lang="en-US" sz="4000" b="0" i="1" smtClean="0">
                          <a:latin typeface="Cambria Math" panose="02040503050406030204" pitchFamily="18" charset="0"/>
                        </a:rPr>
                        <m:t>𝜈</m:t>
                      </m:r>
                      <m:r>
                        <a:rPr lang="en-US" sz="4000" b="0" i="1" smtClean="0">
                          <a:latin typeface="Cambria Math" panose="02040503050406030204" pitchFamily="18" charset="0"/>
                        </a:rPr>
                        <m:t>=</m:t>
                      </m:r>
                      <m:r>
                        <a:rPr lang="en-US" sz="4000" b="0" i="1" smtClean="0">
                          <a:latin typeface="Cambria Math" panose="02040503050406030204" pitchFamily="18" charset="0"/>
                        </a:rPr>
                        <m:t>𝐾</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𝐸</m:t>
                          </m:r>
                        </m:e>
                        <m:sub>
                          <m:r>
                            <a:rPr lang="en-US" sz="4000" b="0" i="1" smtClean="0">
                              <a:latin typeface="Cambria Math" panose="02040503050406030204" pitchFamily="18" charset="0"/>
                            </a:rPr>
                            <m:t>𝑚𝑎𝑥</m:t>
                          </m:r>
                        </m:sub>
                      </m:sSub>
                      <m:r>
                        <a:rPr lang="en-US" sz="4000" b="0" i="1" smtClean="0">
                          <a:latin typeface="Cambria Math" panose="02040503050406030204" pitchFamily="18" charset="0"/>
                        </a:rPr>
                        <m:t>+</m:t>
                      </m:r>
                      <m:r>
                        <a:rPr lang="en-US" sz="4000" b="0" i="1" smtClean="0">
                          <a:latin typeface="Cambria Math" panose="02040503050406030204" pitchFamily="18" charset="0"/>
                        </a:rPr>
                        <m:t>𝜙</m:t>
                      </m:r>
                      <m:r>
                        <a:rPr lang="en-US" sz="4000" b="0" i="0" smtClean="0">
                          <a:latin typeface="Cambria Math" panose="02040503050406030204" pitchFamily="18" charset="0"/>
                        </a:rPr>
                        <m:t>;</m:t>
                      </m:r>
                      <m:r>
                        <a:rPr lang="en-US" sz="4000" b="0" i="1" smtClean="0">
                          <a:latin typeface="Cambria Math" panose="02040503050406030204" pitchFamily="18" charset="0"/>
                        </a:rPr>
                        <m:t>𝜙</m:t>
                      </m:r>
                      <m:r>
                        <a:rPr lang="en-US" sz="4000" b="0" i="1" smtClean="0">
                          <a:latin typeface="Cambria Math" panose="02040503050406030204" pitchFamily="18" charset="0"/>
                        </a:rPr>
                        <m:t>=</m:t>
                      </m:r>
                      <m:r>
                        <a:rPr lang="en-US" sz="4000" b="0" i="1" smtClean="0">
                          <a:latin typeface="Cambria Math" panose="02040503050406030204" pitchFamily="18" charset="0"/>
                        </a:rPr>
                        <m:t>h</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𝜈</m:t>
                          </m:r>
                        </m:e>
                        <m:sub>
                          <m:r>
                            <a:rPr lang="en-US" sz="4000" b="0" i="1" smtClean="0">
                              <a:latin typeface="Cambria Math" panose="02040503050406030204" pitchFamily="18" charset="0"/>
                            </a:rPr>
                            <m:t>0</m:t>
                          </m:r>
                        </m:sub>
                      </m:sSub>
                    </m:oMath>
                  </m:oMathPara>
                </a14:m>
                <a:endParaRPr lang="en-US" sz="4000" dirty="0"/>
              </a:p>
            </p:txBody>
          </p:sp>
        </mc:Choice>
        <mc:Fallback xmlns="">
          <p:sp>
            <p:nvSpPr>
              <p:cNvPr id="4" name="TextBox 3">
                <a:extLst>
                  <a:ext uri="{FF2B5EF4-FFF2-40B4-BE49-F238E27FC236}">
                    <a16:creationId xmlns:a16="http://schemas.microsoft.com/office/drawing/2014/main" id="{A6C7E8F6-C7F5-450F-96A0-F48A1FEAD150}"/>
                  </a:ext>
                </a:extLst>
              </p:cNvPr>
              <p:cNvSpPr txBox="1">
                <a:spLocks noRot="1" noChangeAspect="1" noMove="1" noResize="1" noEditPoints="1" noAdjustHandles="1" noChangeArrowheads="1" noChangeShapeType="1" noTextEdit="1"/>
              </p:cNvSpPr>
              <p:nvPr/>
            </p:nvSpPr>
            <p:spPr>
              <a:xfrm>
                <a:off x="838200" y="1382911"/>
                <a:ext cx="5840958" cy="61555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F70E3B1B-1577-45AF-972A-49E0A3576ED4}"/>
                  </a:ext>
                </a:extLst>
              </p:cNvPr>
              <p:cNvSpPr>
                <a:spLocks noGrp="1"/>
              </p:cNvSpPr>
              <p:nvPr>
                <p:ph idx="1"/>
              </p:nvPr>
            </p:nvSpPr>
            <p:spPr>
              <a:xfrm>
                <a:off x="17060" y="2141536"/>
                <a:ext cx="9273604" cy="4912810"/>
              </a:xfrm>
            </p:spPr>
            <p:txBody>
              <a:bodyPr>
                <a:normAutofit fontScale="85000" lnSpcReduction="20000"/>
              </a:bodyPr>
              <a:lstStyle/>
              <a:p>
                <a:r>
                  <a:rPr lang="en-US" dirty="0"/>
                  <a:t>Ultraviolet light of wavelength 350 nm and intensity 1.00 W/m</a:t>
                </a:r>
                <a:r>
                  <a:rPr lang="en-US" baseline="30000" dirty="0"/>
                  <a:t>2</a:t>
                </a:r>
                <a:r>
                  <a:rPr lang="en-US" dirty="0"/>
                  <a:t> is directed at a potassium surface. </a:t>
                </a:r>
              </a:p>
              <a:p>
                <a:r>
                  <a:rPr lang="en-US" dirty="0"/>
                  <a:t>The maximum kinetic energy of the photoelectrons is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𝑝</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1.24</m:t>
                        </m:r>
                        <m:r>
                          <a:rPr lang="en-US" i="1">
                            <a:latin typeface="Cambria Math" panose="02040503050406030204" pitchFamily="18" charset="0"/>
                          </a:rPr>
                          <m:t>𝑥</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−6</m:t>
                            </m:r>
                          </m:sup>
                        </m:sSup>
                        <m:r>
                          <a:rPr lang="en-US" i="1">
                            <a:latin typeface="Cambria Math" panose="02040503050406030204" pitchFamily="18" charset="0"/>
                          </a:rPr>
                          <m:t>𝑒𝑉</m:t>
                        </m:r>
                        <m:r>
                          <a:rPr lang="en-US" b="0" i="1" smtClean="0">
                            <a:latin typeface="Cambria Math" panose="02040503050406030204" pitchFamily="18" charset="0"/>
                          </a:rPr>
                          <m:t>𝑚</m:t>
                        </m:r>
                      </m:num>
                      <m:den>
                        <m:r>
                          <a:rPr lang="en-US" b="0" i="1" smtClean="0">
                            <a:latin typeface="Cambria Math" panose="02040503050406030204" pitchFamily="18" charset="0"/>
                          </a:rPr>
                          <m:t>350 </m:t>
                        </m:r>
                        <m:r>
                          <a:rPr lang="en-US" b="0" i="1" smtClean="0">
                            <a:latin typeface="Cambria Math" panose="02040503050406030204" pitchFamily="18" charset="0"/>
                          </a:rPr>
                          <m:t>𝑛𝑚</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𝑚</m:t>
                            </m:r>
                          </m:num>
                          <m:den>
                            <m:r>
                              <a:rPr lang="en-US" b="0" i="1" smtClean="0">
                                <a:latin typeface="Cambria Math" panose="02040503050406030204" pitchFamily="18" charset="0"/>
                              </a:rPr>
                              <m:t>𝑛𝑚</m:t>
                            </m:r>
                          </m:den>
                        </m:f>
                      </m:den>
                    </m:f>
                    <m:r>
                      <a:rPr lang="en-US" b="0" i="1" smtClean="0">
                        <a:latin typeface="Cambria Math" panose="02040503050406030204" pitchFamily="18" charset="0"/>
                      </a:rPr>
                      <m:t>=3.5 </m:t>
                    </m:r>
                    <m:r>
                      <a:rPr lang="en-US" b="0" i="1" smtClean="0">
                        <a:latin typeface="Cambria Math" panose="02040503050406030204" pitchFamily="18" charset="0"/>
                      </a:rPr>
                      <m:t>𝑒𝑉</m:t>
                    </m:r>
                    <m:r>
                      <a:rPr lang="en-US" b="0" i="1" smtClean="0">
                        <a:latin typeface="Cambria Math" panose="02040503050406030204" pitchFamily="18" charset="0"/>
                      </a:rPr>
                      <m:t>. </m:t>
                    </m:r>
                    <m:r>
                      <a:rPr lang="en-US" b="0" i="1" smtClean="0">
                        <a:latin typeface="Cambria Math" panose="02040503050406030204" pitchFamily="18" charset="0"/>
                      </a:rPr>
                      <m:t>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𝑚𝑎𝑥</m:t>
                        </m:r>
                      </m:sub>
                    </m:sSub>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𝜈</m:t>
                    </m:r>
                    <m:r>
                      <a:rPr lang="en-US" i="1">
                        <a:latin typeface="Cambria Math" panose="02040503050406030204" pitchFamily="18" charset="0"/>
                      </a:rPr>
                      <m:t>−</m:t>
                    </m:r>
                    <m:r>
                      <a:rPr lang="en-US" i="1">
                        <a:latin typeface="Cambria Math" panose="02040503050406030204" pitchFamily="18" charset="0"/>
                      </a:rPr>
                      <m:t>𝜙</m:t>
                    </m:r>
                    <m:r>
                      <a:rPr lang="en-US" i="1">
                        <a:latin typeface="Cambria Math" panose="02040503050406030204" pitchFamily="18" charset="0"/>
                      </a:rPr>
                      <m:t>=3.5 </m:t>
                    </m:r>
                    <m:r>
                      <a:rPr lang="en-US" i="1">
                        <a:latin typeface="Cambria Math" panose="02040503050406030204" pitchFamily="18" charset="0"/>
                      </a:rPr>
                      <m:t>𝑒𝑉</m:t>
                    </m:r>
                    <m:r>
                      <a:rPr lang="en-US" i="1">
                        <a:latin typeface="Cambria Math" panose="02040503050406030204" pitchFamily="18" charset="0"/>
                      </a:rPr>
                      <m:t>−2.2 </m:t>
                    </m:r>
                    <m:r>
                      <a:rPr lang="en-US" i="1">
                        <a:latin typeface="Cambria Math" panose="02040503050406030204" pitchFamily="18" charset="0"/>
                      </a:rPr>
                      <m:t>𝑒𝑉</m:t>
                    </m:r>
                    <m:r>
                      <a:rPr lang="en-US" i="1">
                        <a:latin typeface="Cambria Math" panose="02040503050406030204" pitchFamily="18" charset="0"/>
                      </a:rPr>
                      <m:t>=1.3 </m:t>
                    </m:r>
                    <m:r>
                      <a:rPr lang="en-US" i="1">
                        <a:latin typeface="Cambria Math" panose="02040503050406030204" pitchFamily="18" charset="0"/>
                      </a:rPr>
                      <m:t>𝑒𝑉</m:t>
                    </m:r>
                  </m:oMath>
                </a14:m>
                <a:endParaRPr lang="en-US" dirty="0"/>
              </a:p>
              <a:p>
                <a:endParaRPr lang="en-US" dirty="0"/>
              </a:p>
              <a:p>
                <a:r>
                  <a:rPr lang="en-US" dirty="0"/>
                  <a:t>The photon energy in joules is 5.68e-19 J. The number of photons that reach the surface per second is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𝑝</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𝑡</m:t>
                            </m:r>
                          </m:den>
                        </m:f>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𝑝</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num>
                      <m:den>
                        <m:r>
                          <a:rPr lang="en-US" b="0" i="1" smtClean="0">
                            <a:latin typeface="Cambria Math" panose="02040503050406030204" pitchFamily="18" charset="0"/>
                          </a:rPr>
                          <m:t>𝐴</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𝐴</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𝑝</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1.00</m:t>
                            </m:r>
                            <m:f>
                              <m:fPr>
                                <m:ctrlPr>
                                  <a:rPr lang="en-US" b="0" i="1" smtClean="0">
                                    <a:latin typeface="Cambria Math" panose="02040503050406030204" pitchFamily="18" charset="0"/>
                                  </a:rPr>
                                </m:ctrlPr>
                              </m:fPr>
                              <m:num>
                                <m:r>
                                  <a:rPr lang="en-US" b="0" i="1" smtClean="0">
                                    <a:latin typeface="Cambria Math" panose="02040503050406030204" pitchFamily="18" charset="0"/>
                                  </a:rPr>
                                  <m:t>𝑊</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den>
                            </m:f>
                          </m:e>
                        </m:d>
                        <m:d>
                          <m:dPr>
                            <m:ctrlPr>
                              <a:rPr lang="en-US" b="0" i="1" smtClean="0">
                                <a:latin typeface="Cambria Math" panose="02040503050406030204" pitchFamily="18" charset="0"/>
                              </a:rPr>
                            </m:ctrlPr>
                          </m:dPr>
                          <m:e>
                            <m:r>
                              <a:rPr lang="en-US" b="0" i="1" smtClean="0">
                                <a:latin typeface="Cambria Math" panose="02040503050406030204" pitchFamily="18" charset="0"/>
                              </a:rPr>
                              <m:t>1.00</m:t>
                            </m:r>
                            <m:r>
                              <a:rPr lang="en-US" b="0" i="1" smtClean="0">
                                <a:latin typeface="Cambria Math" panose="02040503050406030204" pitchFamily="18" charset="0"/>
                              </a:rPr>
                              <m:t>𝑒</m:t>
                            </m:r>
                            <m:r>
                              <a:rPr lang="en-US" b="0" i="1" smtClean="0">
                                <a:latin typeface="Cambria Math" panose="02040503050406030204" pitchFamily="18" charset="0"/>
                              </a:rPr>
                              <m:t>−4 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e>
                        </m:d>
                      </m:num>
                      <m:den>
                        <m:r>
                          <a:rPr lang="en-US" b="0" i="1" smtClean="0">
                            <a:latin typeface="Cambria Math" panose="02040503050406030204" pitchFamily="18" charset="0"/>
                          </a:rPr>
                          <m:t>5.68</m:t>
                        </m:r>
                        <m:r>
                          <a:rPr lang="en-US" b="0" i="1" smtClean="0">
                            <a:latin typeface="Cambria Math" panose="02040503050406030204" pitchFamily="18" charset="0"/>
                          </a:rPr>
                          <m:t>𝑒</m:t>
                        </m:r>
                        <m:r>
                          <a:rPr lang="en-US" i="1">
                            <a:latin typeface="Cambria Math" panose="02040503050406030204" pitchFamily="18" charset="0"/>
                          </a:rPr>
                          <m:t>−19</m:t>
                        </m:r>
                        <m:f>
                          <m:fPr>
                            <m:ctrlPr>
                              <a:rPr lang="en-US" i="1">
                                <a:latin typeface="Cambria Math" panose="02040503050406030204" pitchFamily="18" charset="0"/>
                              </a:rPr>
                            </m:ctrlPr>
                          </m:fPr>
                          <m:num>
                            <m:r>
                              <a:rPr lang="en-US" i="1">
                                <a:latin typeface="Cambria Math" panose="02040503050406030204" pitchFamily="18" charset="0"/>
                              </a:rPr>
                              <m:t>𝐽</m:t>
                            </m:r>
                          </m:num>
                          <m:den>
                            <m:r>
                              <a:rPr lang="en-US" i="1">
                                <a:latin typeface="Cambria Math" panose="02040503050406030204" pitchFamily="18" charset="0"/>
                              </a:rPr>
                              <m:t>𝑝h𝑜𝑡𝑜𝑛</m:t>
                            </m:r>
                          </m:den>
                        </m:f>
                      </m:den>
                    </m:f>
                    <m:r>
                      <a:rPr lang="en-US" b="0" i="1" smtClean="0">
                        <a:latin typeface="Cambria Math" panose="02040503050406030204" pitchFamily="18" charset="0"/>
                      </a:rPr>
                      <m:t>=1.76</m:t>
                    </m:r>
                    <m:r>
                      <a:rPr lang="en-US" b="0" i="1" smtClean="0">
                        <a:latin typeface="Cambria Math" panose="02040503050406030204" pitchFamily="18" charset="0"/>
                      </a:rPr>
                      <m:t>𝑒</m:t>
                    </m:r>
                    <m:r>
                      <a:rPr lang="en-US" b="0" i="1" smtClean="0">
                        <a:latin typeface="Cambria Math" panose="02040503050406030204" pitchFamily="18" charset="0"/>
                      </a:rPr>
                      <m:t>14</m:t>
                    </m:r>
                    <m:f>
                      <m:fPr>
                        <m:ctrlPr>
                          <a:rPr lang="en-US" b="0" i="1" smtClean="0">
                            <a:latin typeface="Cambria Math" panose="02040503050406030204" pitchFamily="18" charset="0"/>
                          </a:rPr>
                        </m:ctrlPr>
                      </m:fPr>
                      <m:num>
                        <m:r>
                          <a:rPr lang="en-US" b="0" i="1" smtClean="0">
                            <a:latin typeface="Cambria Math" panose="02040503050406030204" pitchFamily="18" charset="0"/>
                          </a:rPr>
                          <m:t>𝑝h𝑜𝑡𝑜𝑛</m:t>
                        </m:r>
                      </m:num>
                      <m:den>
                        <m:r>
                          <a:rPr lang="en-US" b="0" i="1" smtClean="0">
                            <a:latin typeface="Cambria Math" panose="02040503050406030204" pitchFamily="18" charset="0"/>
                          </a:rPr>
                          <m:t>𝑠</m:t>
                        </m:r>
                      </m:den>
                    </m:f>
                    <m:r>
                      <a:rPr lang="en-US" b="0" i="1" smtClean="0">
                        <a:latin typeface="Cambria Math" panose="02040503050406030204" pitchFamily="18" charset="0"/>
                      </a:rPr>
                      <m:t>.  </m:t>
                    </m:r>
                  </m:oMath>
                </a14:m>
                <a:endParaRPr lang="en-US" b="0" dirty="0"/>
              </a:p>
              <a:p>
                <a:r>
                  <a:rPr lang="en-US" dirty="0"/>
                  <a:t>If 0.50% of the incident photons produce photoelectrons, then the rate at which photoelectrons are emitted is 8.8e11 photoelectrons/s.</a:t>
                </a:r>
              </a:p>
            </p:txBody>
          </p:sp>
        </mc:Choice>
        <mc:Fallback xmlns="">
          <p:sp>
            <p:nvSpPr>
              <p:cNvPr id="8" name="Content Placeholder 7">
                <a:extLst>
                  <a:ext uri="{FF2B5EF4-FFF2-40B4-BE49-F238E27FC236}">
                    <a16:creationId xmlns:a16="http://schemas.microsoft.com/office/drawing/2014/main" id="{F70E3B1B-1577-45AF-972A-49E0A3576ED4}"/>
                  </a:ext>
                </a:extLst>
              </p:cNvPr>
              <p:cNvSpPr>
                <a:spLocks noGrp="1" noRot="1" noChangeAspect="1" noMove="1" noResize="1" noEditPoints="1" noAdjustHandles="1" noChangeArrowheads="1" noChangeShapeType="1" noTextEdit="1"/>
              </p:cNvSpPr>
              <p:nvPr>
                <p:ph idx="1"/>
              </p:nvPr>
            </p:nvSpPr>
            <p:spPr>
              <a:xfrm>
                <a:off x="17060" y="2141536"/>
                <a:ext cx="9273604" cy="4912810"/>
              </a:xfrm>
              <a:blipFill>
                <a:blip r:embed="rId3"/>
                <a:stretch>
                  <a:fillRect l="-920" t="-2854" r="-1446"/>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0FA747DC-4FC2-4D0F-BCE6-31176E38204C}"/>
              </a:ext>
            </a:extLst>
          </p:cNvPr>
          <p:cNvSpPr/>
          <p:nvPr/>
        </p:nvSpPr>
        <p:spPr>
          <a:xfrm>
            <a:off x="9388548" y="3413051"/>
            <a:ext cx="2679405" cy="79177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metal</a:t>
            </a:r>
          </a:p>
        </p:txBody>
      </p:sp>
      <p:sp>
        <p:nvSpPr>
          <p:cNvPr id="10" name="Oval 9">
            <a:extLst>
              <a:ext uri="{FF2B5EF4-FFF2-40B4-BE49-F238E27FC236}">
                <a16:creationId xmlns:a16="http://schemas.microsoft.com/office/drawing/2014/main" id="{32EC4422-B12C-4FA3-BE52-0781D1E2A105}"/>
              </a:ext>
            </a:extLst>
          </p:cNvPr>
          <p:cNvSpPr/>
          <p:nvPr/>
        </p:nvSpPr>
        <p:spPr>
          <a:xfrm>
            <a:off x="9707525" y="3589268"/>
            <a:ext cx="297712" cy="30224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5063D75-4320-49B3-83F6-A7BC03C2F49E}"/>
              </a:ext>
            </a:extLst>
          </p:cNvPr>
          <p:cNvSpPr/>
          <p:nvPr/>
        </p:nvSpPr>
        <p:spPr>
          <a:xfrm>
            <a:off x="9707525" y="3093083"/>
            <a:ext cx="297712" cy="30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DD0572C-0339-49C9-B666-95AEB84DB981}"/>
              </a:ext>
            </a:extLst>
          </p:cNvPr>
          <p:cNvSpPr/>
          <p:nvPr/>
        </p:nvSpPr>
        <p:spPr>
          <a:xfrm>
            <a:off x="11407475" y="3589268"/>
            <a:ext cx="297712" cy="30224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E3CA893-4BB7-4541-B122-5110BC2641D4}"/>
              </a:ext>
            </a:extLst>
          </p:cNvPr>
          <p:cNvSpPr/>
          <p:nvPr/>
        </p:nvSpPr>
        <p:spPr>
          <a:xfrm>
            <a:off x="11407475" y="2168046"/>
            <a:ext cx="297712" cy="30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9B8D28E9-E4B5-4435-BEA9-02D1B8BD4B00}"/>
              </a:ext>
            </a:extLst>
          </p:cNvPr>
          <p:cNvCxnSpPr/>
          <p:nvPr/>
        </p:nvCxnSpPr>
        <p:spPr>
          <a:xfrm flipV="1">
            <a:off x="9867014" y="3385387"/>
            <a:ext cx="0" cy="193477"/>
          </a:xfrm>
          <a:prstGeom prst="straightConnector1">
            <a:avLst/>
          </a:prstGeom>
          <a:ln w="508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CF467E2-0A8C-4AD8-84CC-D64ED26E438C}"/>
              </a:ext>
            </a:extLst>
          </p:cNvPr>
          <p:cNvCxnSpPr>
            <a:cxnSpLocks/>
            <a:endCxn id="16" idx="4"/>
          </p:cNvCxnSpPr>
          <p:nvPr/>
        </p:nvCxnSpPr>
        <p:spPr>
          <a:xfrm flipH="1" flipV="1">
            <a:off x="11556331" y="2470294"/>
            <a:ext cx="16442" cy="1123996"/>
          </a:xfrm>
          <a:prstGeom prst="straightConnector1">
            <a:avLst/>
          </a:prstGeom>
          <a:ln w="508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Lightning Bolt 27">
            <a:extLst>
              <a:ext uri="{FF2B5EF4-FFF2-40B4-BE49-F238E27FC236}">
                <a16:creationId xmlns:a16="http://schemas.microsoft.com/office/drawing/2014/main" id="{E917EF64-7084-45E9-88B4-231C05752609}"/>
              </a:ext>
            </a:extLst>
          </p:cNvPr>
          <p:cNvSpPr/>
          <p:nvPr/>
        </p:nvSpPr>
        <p:spPr>
          <a:xfrm rot="2171444">
            <a:off x="9532223" y="1990936"/>
            <a:ext cx="774031" cy="73956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ightning Bolt 29">
            <a:extLst>
              <a:ext uri="{FF2B5EF4-FFF2-40B4-BE49-F238E27FC236}">
                <a16:creationId xmlns:a16="http://schemas.microsoft.com/office/drawing/2014/main" id="{E1DBA363-8858-4075-8A26-BA4885E119CE}"/>
              </a:ext>
            </a:extLst>
          </p:cNvPr>
          <p:cNvSpPr/>
          <p:nvPr/>
        </p:nvSpPr>
        <p:spPr>
          <a:xfrm rot="2171444">
            <a:off x="11135223" y="855506"/>
            <a:ext cx="774031" cy="73956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454567CD-20D4-42AC-AFFA-C58779909D89}"/>
              </a:ext>
            </a:extLst>
          </p:cNvPr>
          <p:cNvSpPr txBox="1"/>
          <p:nvPr/>
        </p:nvSpPr>
        <p:spPr>
          <a:xfrm>
            <a:off x="9964899" y="3030749"/>
            <a:ext cx="763351" cy="369332"/>
          </a:xfrm>
          <a:prstGeom prst="rect">
            <a:avLst/>
          </a:prstGeom>
          <a:noFill/>
        </p:spPr>
        <p:txBody>
          <a:bodyPr wrap="none" rtlCol="0">
            <a:spAutoFit/>
          </a:bodyPr>
          <a:lstStyle/>
          <a:p>
            <a:r>
              <a:rPr lang="en-US" dirty="0"/>
              <a:t>KE = 0</a:t>
            </a:r>
          </a:p>
        </p:txBody>
      </p:sp>
      <p:sp>
        <p:nvSpPr>
          <p:cNvPr id="33" name="TextBox 32">
            <a:extLst>
              <a:ext uri="{FF2B5EF4-FFF2-40B4-BE49-F238E27FC236}">
                <a16:creationId xmlns:a16="http://schemas.microsoft.com/office/drawing/2014/main" id="{F8570E82-1CA5-4848-8111-371977337F63}"/>
              </a:ext>
            </a:extLst>
          </p:cNvPr>
          <p:cNvSpPr txBox="1"/>
          <p:nvPr/>
        </p:nvSpPr>
        <p:spPr>
          <a:xfrm>
            <a:off x="10874584" y="1817839"/>
            <a:ext cx="1300356" cy="369332"/>
          </a:xfrm>
          <a:prstGeom prst="rect">
            <a:avLst/>
          </a:prstGeom>
          <a:noFill/>
        </p:spPr>
        <p:txBody>
          <a:bodyPr wrap="none" rtlCol="0">
            <a:spAutoFit/>
          </a:bodyPr>
          <a:lstStyle/>
          <a:p>
            <a:r>
              <a:rPr lang="en-US" dirty="0"/>
              <a:t>KE = hv-hv</a:t>
            </a:r>
            <a:r>
              <a:rPr lang="en-US" baseline="-25000" dirty="0"/>
              <a:t>0</a:t>
            </a:r>
          </a:p>
        </p:txBody>
      </p:sp>
    </p:spTree>
    <p:extLst>
      <p:ext uri="{BB962C8B-B14F-4D97-AF65-F5344CB8AC3E}">
        <p14:creationId xmlns:p14="http://schemas.microsoft.com/office/powerpoint/2010/main" val="2621241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85CA-4965-4FD4-BD51-A23433517643}"/>
              </a:ext>
            </a:extLst>
          </p:cNvPr>
          <p:cNvSpPr>
            <a:spLocks noGrp="1"/>
          </p:cNvSpPr>
          <p:nvPr>
            <p:ph type="title"/>
          </p:nvPr>
        </p:nvSpPr>
        <p:spPr/>
        <p:txBody>
          <a:bodyPr/>
          <a:lstStyle/>
          <a:p>
            <a:r>
              <a:rPr lang="en-US" dirty="0"/>
              <a:t>Photoelectric Effect – Some Materials</a:t>
            </a:r>
          </a:p>
        </p:txBody>
      </p:sp>
      <p:sp>
        <p:nvSpPr>
          <p:cNvPr id="6" name="Content Placeholder 2">
            <a:extLst>
              <a:ext uri="{FF2B5EF4-FFF2-40B4-BE49-F238E27FC236}">
                <a16:creationId xmlns:a16="http://schemas.microsoft.com/office/drawing/2014/main" id="{45FCC623-7F80-452D-9A17-9864C20B1A15}"/>
              </a:ext>
            </a:extLst>
          </p:cNvPr>
          <p:cNvSpPr txBox="1">
            <a:spLocks/>
          </p:cNvSpPr>
          <p:nvPr/>
        </p:nvSpPr>
        <p:spPr>
          <a:xfrm>
            <a:off x="434163" y="4938068"/>
            <a:ext cx="10515600" cy="2002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6C7E8F6-C7F5-450F-96A0-F48A1FEAD150}"/>
                  </a:ext>
                </a:extLst>
              </p:cNvPr>
              <p:cNvSpPr txBox="1"/>
              <p:nvPr/>
            </p:nvSpPr>
            <p:spPr>
              <a:xfrm>
                <a:off x="3991642" y="5414035"/>
                <a:ext cx="5840958"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h</m:t>
                      </m:r>
                      <m:r>
                        <a:rPr lang="en-US" sz="4000" b="0" i="1" smtClean="0">
                          <a:latin typeface="Cambria Math" panose="02040503050406030204" pitchFamily="18" charset="0"/>
                        </a:rPr>
                        <m:t>𝜈</m:t>
                      </m:r>
                      <m:r>
                        <a:rPr lang="en-US" sz="4000" b="0" i="1" smtClean="0">
                          <a:latin typeface="Cambria Math" panose="02040503050406030204" pitchFamily="18" charset="0"/>
                        </a:rPr>
                        <m:t>=</m:t>
                      </m:r>
                      <m:r>
                        <a:rPr lang="en-US" sz="4000" b="0" i="1" smtClean="0">
                          <a:latin typeface="Cambria Math" panose="02040503050406030204" pitchFamily="18" charset="0"/>
                        </a:rPr>
                        <m:t>𝐾</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𝐸</m:t>
                          </m:r>
                        </m:e>
                        <m:sub>
                          <m:r>
                            <a:rPr lang="en-US" sz="4000" b="0" i="1" smtClean="0">
                              <a:latin typeface="Cambria Math" panose="02040503050406030204" pitchFamily="18" charset="0"/>
                            </a:rPr>
                            <m:t>𝑚𝑎𝑥</m:t>
                          </m:r>
                        </m:sub>
                      </m:sSub>
                      <m:r>
                        <a:rPr lang="en-US" sz="4000" b="0" i="1" smtClean="0">
                          <a:latin typeface="Cambria Math" panose="02040503050406030204" pitchFamily="18" charset="0"/>
                        </a:rPr>
                        <m:t>+</m:t>
                      </m:r>
                      <m:r>
                        <a:rPr lang="en-US" sz="4000" b="0" i="1" smtClean="0">
                          <a:latin typeface="Cambria Math" panose="02040503050406030204" pitchFamily="18" charset="0"/>
                        </a:rPr>
                        <m:t>𝜙</m:t>
                      </m:r>
                      <m:r>
                        <a:rPr lang="en-US" sz="4000" b="0" i="0" smtClean="0">
                          <a:latin typeface="Cambria Math" panose="02040503050406030204" pitchFamily="18" charset="0"/>
                        </a:rPr>
                        <m:t>;</m:t>
                      </m:r>
                      <m:r>
                        <a:rPr lang="en-US" sz="4000" b="0" i="1" smtClean="0">
                          <a:latin typeface="Cambria Math" panose="02040503050406030204" pitchFamily="18" charset="0"/>
                        </a:rPr>
                        <m:t>𝜙</m:t>
                      </m:r>
                      <m:r>
                        <a:rPr lang="en-US" sz="4000" b="0" i="1" smtClean="0">
                          <a:latin typeface="Cambria Math" panose="02040503050406030204" pitchFamily="18" charset="0"/>
                        </a:rPr>
                        <m:t>=</m:t>
                      </m:r>
                      <m:r>
                        <a:rPr lang="en-US" sz="4000" b="0" i="1" smtClean="0">
                          <a:latin typeface="Cambria Math" panose="02040503050406030204" pitchFamily="18" charset="0"/>
                        </a:rPr>
                        <m:t>h</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𝜈</m:t>
                          </m:r>
                        </m:e>
                        <m:sub>
                          <m:r>
                            <a:rPr lang="en-US" sz="4000" b="0" i="1" smtClean="0">
                              <a:latin typeface="Cambria Math" panose="02040503050406030204" pitchFamily="18" charset="0"/>
                            </a:rPr>
                            <m:t>0</m:t>
                          </m:r>
                        </m:sub>
                      </m:sSub>
                    </m:oMath>
                  </m:oMathPara>
                </a14:m>
                <a:endParaRPr lang="en-US" sz="4000" dirty="0"/>
              </a:p>
            </p:txBody>
          </p:sp>
        </mc:Choice>
        <mc:Fallback xmlns="">
          <p:sp>
            <p:nvSpPr>
              <p:cNvPr id="4" name="TextBox 3">
                <a:extLst>
                  <a:ext uri="{FF2B5EF4-FFF2-40B4-BE49-F238E27FC236}">
                    <a16:creationId xmlns:a16="http://schemas.microsoft.com/office/drawing/2014/main" id="{A6C7E8F6-C7F5-450F-96A0-F48A1FEAD150}"/>
                  </a:ext>
                </a:extLst>
              </p:cNvPr>
              <p:cNvSpPr txBox="1">
                <a:spLocks noRot="1" noChangeAspect="1" noMove="1" noResize="1" noEditPoints="1" noAdjustHandles="1" noChangeArrowheads="1" noChangeShapeType="1" noTextEdit="1"/>
              </p:cNvSpPr>
              <p:nvPr/>
            </p:nvSpPr>
            <p:spPr>
              <a:xfrm>
                <a:off x="3991642" y="5414035"/>
                <a:ext cx="5840958" cy="615553"/>
              </a:xfrm>
              <a:prstGeom prst="rect">
                <a:avLst/>
              </a:prstGeom>
              <a:blipFill>
                <a:blip r:embed="rId2"/>
                <a:stretch>
                  <a:fillRect/>
                </a:stretch>
              </a:blipFill>
            </p:spPr>
            <p:txBody>
              <a:bodyPr/>
              <a:lstStyle/>
              <a:p>
                <a:r>
                  <a:rPr lang="en-US">
                    <a:noFill/>
                  </a:rPr>
                  <a:t> </a:t>
                </a:r>
              </a:p>
            </p:txBody>
          </p:sp>
        </mc:Fallback>
      </mc:AlternateContent>
      <p:graphicFrame>
        <p:nvGraphicFramePr>
          <p:cNvPr id="9" name="Table 9">
            <a:extLst>
              <a:ext uri="{FF2B5EF4-FFF2-40B4-BE49-F238E27FC236}">
                <a16:creationId xmlns:a16="http://schemas.microsoft.com/office/drawing/2014/main" id="{76CF7002-B528-419D-9367-E9B5A5A0EAD6}"/>
              </a:ext>
            </a:extLst>
          </p:cNvPr>
          <p:cNvGraphicFramePr>
            <a:graphicFrameLocks noGrp="1"/>
          </p:cNvGraphicFramePr>
          <p:nvPr>
            <p:ph idx="1"/>
          </p:nvPr>
        </p:nvGraphicFramePr>
        <p:xfrm>
          <a:off x="2774076" y="1520825"/>
          <a:ext cx="7010398" cy="475488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073644147"/>
                    </a:ext>
                  </a:extLst>
                </a:gridCol>
                <a:gridCol w="3505199">
                  <a:extLst>
                    <a:ext uri="{9D8B030D-6E8A-4147-A177-3AD203B41FA5}">
                      <a16:colId xmlns:a16="http://schemas.microsoft.com/office/drawing/2014/main" val="3714305602"/>
                    </a:ext>
                  </a:extLst>
                </a:gridCol>
              </a:tblGrid>
              <a:tr h="306628">
                <a:tc>
                  <a:txBody>
                    <a:bodyPr/>
                    <a:lstStyle/>
                    <a:p>
                      <a:r>
                        <a:rPr lang="en-US" dirty="0"/>
                        <a:t>Metal</a:t>
                      </a:r>
                    </a:p>
                  </a:txBody>
                  <a:tcPr/>
                </a:tc>
                <a:tc>
                  <a:txBody>
                    <a:bodyPr/>
                    <a:lstStyle/>
                    <a:p>
                      <a:r>
                        <a:rPr lang="en-US" dirty="0"/>
                        <a:t>Work function (eV)</a:t>
                      </a:r>
                    </a:p>
                  </a:txBody>
                  <a:tcPr/>
                </a:tc>
                <a:extLst>
                  <a:ext uri="{0D108BD9-81ED-4DB2-BD59-A6C34878D82A}">
                    <a16:rowId xmlns:a16="http://schemas.microsoft.com/office/drawing/2014/main" val="2651694323"/>
                  </a:ext>
                </a:extLst>
              </a:tr>
              <a:tr h="306628">
                <a:tc>
                  <a:txBody>
                    <a:bodyPr/>
                    <a:lstStyle/>
                    <a:p>
                      <a:r>
                        <a:rPr lang="en-US" dirty="0"/>
                        <a:t>Cesium</a:t>
                      </a:r>
                    </a:p>
                  </a:txBody>
                  <a:tcPr/>
                </a:tc>
                <a:tc>
                  <a:txBody>
                    <a:bodyPr/>
                    <a:lstStyle/>
                    <a:p>
                      <a:r>
                        <a:rPr lang="en-US" dirty="0"/>
                        <a:t>1.9</a:t>
                      </a:r>
                    </a:p>
                  </a:txBody>
                  <a:tcPr/>
                </a:tc>
                <a:extLst>
                  <a:ext uri="{0D108BD9-81ED-4DB2-BD59-A6C34878D82A}">
                    <a16:rowId xmlns:a16="http://schemas.microsoft.com/office/drawing/2014/main" val="3023477391"/>
                  </a:ext>
                </a:extLst>
              </a:tr>
              <a:tr h="306628">
                <a:tc>
                  <a:txBody>
                    <a:bodyPr/>
                    <a:lstStyle/>
                    <a:p>
                      <a:r>
                        <a:rPr lang="en-US" dirty="0"/>
                        <a:t>Potassium</a:t>
                      </a:r>
                    </a:p>
                  </a:txBody>
                  <a:tcPr/>
                </a:tc>
                <a:tc>
                  <a:txBody>
                    <a:bodyPr/>
                    <a:lstStyle/>
                    <a:p>
                      <a:r>
                        <a:rPr lang="en-US" dirty="0"/>
                        <a:t>2.2</a:t>
                      </a:r>
                    </a:p>
                  </a:txBody>
                  <a:tcPr/>
                </a:tc>
                <a:extLst>
                  <a:ext uri="{0D108BD9-81ED-4DB2-BD59-A6C34878D82A}">
                    <a16:rowId xmlns:a16="http://schemas.microsoft.com/office/drawing/2014/main" val="3051593789"/>
                  </a:ext>
                </a:extLst>
              </a:tr>
              <a:tr h="306628">
                <a:tc>
                  <a:txBody>
                    <a:bodyPr/>
                    <a:lstStyle/>
                    <a:p>
                      <a:r>
                        <a:rPr lang="en-US" dirty="0"/>
                        <a:t>Sodium</a:t>
                      </a:r>
                    </a:p>
                  </a:txBody>
                  <a:tcPr/>
                </a:tc>
                <a:tc>
                  <a:txBody>
                    <a:bodyPr/>
                    <a:lstStyle/>
                    <a:p>
                      <a:r>
                        <a:rPr lang="en-US" dirty="0"/>
                        <a:t>2.28-2.3</a:t>
                      </a:r>
                    </a:p>
                  </a:txBody>
                  <a:tcPr/>
                </a:tc>
                <a:extLst>
                  <a:ext uri="{0D108BD9-81ED-4DB2-BD59-A6C34878D82A}">
                    <a16:rowId xmlns:a16="http://schemas.microsoft.com/office/drawing/2014/main" val="3230032422"/>
                  </a:ext>
                </a:extLst>
              </a:tr>
              <a:tr h="306628">
                <a:tc>
                  <a:txBody>
                    <a:bodyPr/>
                    <a:lstStyle/>
                    <a:p>
                      <a:r>
                        <a:rPr lang="en-US" dirty="0"/>
                        <a:t>Lithium</a:t>
                      </a:r>
                    </a:p>
                  </a:txBody>
                  <a:tcPr/>
                </a:tc>
                <a:tc>
                  <a:txBody>
                    <a:bodyPr/>
                    <a:lstStyle/>
                    <a:p>
                      <a:r>
                        <a:rPr lang="en-US" dirty="0"/>
                        <a:t>2.5</a:t>
                      </a:r>
                    </a:p>
                  </a:txBody>
                  <a:tcPr/>
                </a:tc>
                <a:extLst>
                  <a:ext uri="{0D108BD9-81ED-4DB2-BD59-A6C34878D82A}">
                    <a16:rowId xmlns:a16="http://schemas.microsoft.com/office/drawing/2014/main" val="3671073908"/>
                  </a:ext>
                </a:extLst>
              </a:tr>
              <a:tr h="306628">
                <a:tc>
                  <a:txBody>
                    <a:bodyPr/>
                    <a:lstStyle/>
                    <a:p>
                      <a:r>
                        <a:rPr lang="en-US" dirty="0"/>
                        <a:t>Calcium</a:t>
                      </a:r>
                    </a:p>
                  </a:txBody>
                  <a:tcPr/>
                </a:tc>
                <a:tc>
                  <a:txBody>
                    <a:bodyPr/>
                    <a:lstStyle/>
                    <a:p>
                      <a:r>
                        <a:rPr lang="en-US" dirty="0"/>
                        <a:t>3.2</a:t>
                      </a:r>
                    </a:p>
                  </a:txBody>
                  <a:tcPr/>
                </a:tc>
                <a:extLst>
                  <a:ext uri="{0D108BD9-81ED-4DB2-BD59-A6C34878D82A}">
                    <a16:rowId xmlns:a16="http://schemas.microsoft.com/office/drawing/2014/main" val="85692444"/>
                  </a:ext>
                </a:extLst>
              </a:tr>
              <a:tr h="306628">
                <a:tc>
                  <a:txBody>
                    <a:bodyPr/>
                    <a:lstStyle/>
                    <a:p>
                      <a:r>
                        <a:rPr lang="en-US" dirty="0"/>
                        <a:t>Copper</a:t>
                      </a:r>
                    </a:p>
                  </a:txBody>
                  <a:tcPr/>
                </a:tc>
                <a:tc>
                  <a:txBody>
                    <a:bodyPr/>
                    <a:lstStyle/>
                    <a:p>
                      <a:r>
                        <a:rPr lang="en-US" dirty="0"/>
                        <a:t>4.7</a:t>
                      </a:r>
                    </a:p>
                  </a:txBody>
                  <a:tcPr/>
                </a:tc>
                <a:extLst>
                  <a:ext uri="{0D108BD9-81ED-4DB2-BD59-A6C34878D82A}">
                    <a16:rowId xmlns:a16="http://schemas.microsoft.com/office/drawing/2014/main" val="14765498"/>
                  </a:ext>
                </a:extLst>
              </a:tr>
              <a:tr h="306628">
                <a:tc>
                  <a:txBody>
                    <a:bodyPr/>
                    <a:lstStyle/>
                    <a:p>
                      <a:r>
                        <a:rPr lang="en-US" dirty="0"/>
                        <a:t>Silver</a:t>
                      </a:r>
                    </a:p>
                  </a:txBody>
                  <a:tcPr/>
                </a:tc>
                <a:tc>
                  <a:txBody>
                    <a:bodyPr/>
                    <a:lstStyle/>
                    <a:p>
                      <a:r>
                        <a:rPr lang="en-US" dirty="0"/>
                        <a:t>4.7</a:t>
                      </a:r>
                    </a:p>
                  </a:txBody>
                  <a:tcPr/>
                </a:tc>
                <a:extLst>
                  <a:ext uri="{0D108BD9-81ED-4DB2-BD59-A6C34878D82A}">
                    <a16:rowId xmlns:a16="http://schemas.microsoft.com/office/drawing/2014/main" val="2363983738"/>
                  </a:ext>
                </a:extLst>
              </a:tr>
              <a:tr h="306628">
                <a:tc>
                  <a:txBody>
                    <a:bodyPr/>
                    <a:lstStyle/>
                    <a:p>
                      <a:r>
                        <a:rPr lang="en-US" dirty="0"/>
                        <a:t>Platinum</a:t>
                      </a:r>
                    </a:p>
                  </a:txBody>
                  <a:tcPr/>
                </a:tc>
                <a:tc>
                  <a:txBody>
                    <a:bodyPr/>
                    <a:lstStyle/>
                    <a:p>
                      <a:r>
                        <a:rPr lang="en-US" dirty="0"/>
                        <a:t>6.4</a:t>
                      </a:r>
                    </a:p>
                  </a:txBody>
                  <a:tcPr/>
                </a:tc>
                <a:extLst>
                  <a:ext uri="{0D108BD9-81ED-4DB2-BD59-A6C34878D82A}">
                    <a16:rowId xmlns:a16="http://schemas.microsoft.com/office/drawing/2014/main" val="2917005455"/>
                  </a:ext>
                </a:extLst>
              </a:tr>
              <a:tr h="306628">
                <a:tc>
                  <a:txBody>
                    <a:bodyPr/>
                    <a:lstStyle/>
                    <a:p>
                      <a:r>
                        <a:rPr lang="en-US" dirty="0"/>
                        <a:t>Aluminum</a:t>
                      </a:r>
                    </a:p>
                  </a:txBody>
                  <a:tcPr/>
                </a:tc>
                <a:tc>
                  <a:txBody>
                    <a:bodyPr/>
                    <a:lstStyle/>
                    <a:p>
                      <a:r>
                        <a:rPr lang="en-US" dirty="0"/>
                        <a:t>4.08</a:t>
                      </a:r>
                    </a:p>
                  </a:txBody>
                  <a:tcPr/>
                </a:tc>
                <a:extLst>
                  <a:ext uri="{0D108BD9-81ED-4DB2-BD59-A6C34878D82A}">
                    <a16:rowId xmlns:a16="http://schemas.microsoft.com/office/drawing/2014/main" val="3921066309"/>
                  </a:ext>
                </a:extLst>
              </a:tr>
              <a:tr h="306628">
                <a:tc>
                  <a:txBody>
                    <a:bodyPr/>
                    <a:lstStyle/>
                    <a:p>
                      <a:r>
                        <a:rPr lang="en-US" dirty="0"/>
                        <a:t>Cobalt</a:t>
                      </a:r>
                    </a:p>
                  </a:txBody>
                  <a:tcPr/>
                </a:tc>
                <a:tc>
                  <a:txBody>
                    <a:bodyPr/>
                    <a:lstStyle/>
                    <a:p>
                      <a:r>
                        <a:rPr lang="en-US" dirty="0"/>
                        <a:t>3.90</a:t>
                      </a:r>
                    </a:p>
                  </a:txBody>
                  <a:tcPr/>
                </a:tc>
                <a:extLst>
                  <a:ext uri="{0D108BD9-81ED-4DB2-BD59-A6C34878D82A}">
                    <a16:rowId xmlns:a16="http://schemas.microsoft.com/office/drawing/2014/main" val="2761198415"/>
                  </a:ext>
                </a:extLst>
              </a:tr>
              <a:tr h="306628">
                <a:tc>
                  <a:txBody>
                    <a:bodyPr/>
                    <a:lstStyle/>
                    <a:p>
                      <a:r>
                        <a:rPr lang="en-US" dirty="0"/>
                        <a:t>Zinc</a:t>
                      </a:r>
                    </a:p>
                  </a:txBody>
                  <a:tcPr/>
                </a:tc>
                <a:tc>
                  <a:txBody>
                    <a:bodyPr/>
                    <a:lstStyle/>
                    <a:p>
                      <a:r>
                        <a:rPr lang="en-US" dirty="0"/>
                        <a:t>4.31</a:t>
                      </a:r>
                    </a:p>
                  </a:txBody>
                  <a:tcPr/>
                </a:tc>
                <a:extLst>
                  <a:ext uri="{0D108BD9-81ED-4DB2-BD59-A6C34878D82A}">
                    <a16:rowId xmlns:a16="http://schemas.microsoft.com/office/drawing/2014/main" val="1754974674"/>
                  </a:ext>
                </a:extLst>
              </a:tr>
              <a:tr h="306628">
                <a:tc>
                  <a:txBody>
                    <a:bodyPr/>
                    <a:lstStyle/>
                    <a:p>
                      <a:r>
                        <a:rPr lang="en-US" dirty="0"/>
                        <a:t>Lead</a:t>
                      </a:r>
                    </a:p>
                  </a:txBody>
                  <a:tcPr/>
                </a:tc>
                <a:tc>
                  <a:txBody>
                    <a:bodyPr/>
                    <a:lstStyle/>
                    <a:p>
                      <a:r>
                        <a:rPr lang="en-US" dirty="0"/>
                        <a:t>4.14</a:t>
                      </a:r>
                    </a:p>
                  </a:txBody>
                  <a:tcPr/>
                </a:tc>
                <a:extLst>
                  <a:ext uri="{0D108BD9-81ED-4DB2-BD59-A6C34878D82A}">
                    <a16:rowId xmlns:a16="http://schemas.microsoft.com/office/drawing/2014/main" val="1183405814"/>
                  </a:ext>
                </a:extLst>
              </a:tr>
            </a:tbl>
          </a:graphicData>
        </a:graphic>
      </p:graphicFrame>
    </p:spTree>
    <p:extLst>
      <p:ext uri="{BB962C8B-B14F-4D97-AF65-F5344CB8AC3E}">
        <p14:creationId xmlns:p14="http://schemas.microsoft.com/office/powerpoint/2010/main" val="2376283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5E31-1E8B-6517-6C6D-74FBF206751A}"/>
              </a:ext>
            </a:extLst>
          </p:cNvPr>
          <p:cNvSpPr>
            <a:spLocks noGrp="1"/>
          </p:cNvSpPr>
          <p:nvPr>
            <p:ph type="title"/>
          </p:nvPr>
        </p:nvSpPr>
        <p:spPr/>
        <p:txBody>
          <a:bodyPr/>
          <a:lstStyle/>
          <a:p>
            <a:r>
              <a:rPr lang="en-TW" dirty="0"/>
              <a:t>Planck BlackBody Radiation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6DC1DE-8307-CA98-3214-7AC6B0070AE7}"/>
                  </a:ext>
                </a:extLst>
              </p:cNvPr>
              <p:cNvSpPr>
                <a:spLocks noGrp="1"/>
              </p:cNvSpPr>
              <p:nvPr>
                <p:ph idx="1"/>
              </p:nvPr>
            </p:nvSpPr>
            <p:spPr>
              <a:xfrm>
                <a:off x="838200" y="1548525"/>
                <a:ext cx="10515600" cy="2012084"/>
              </a:xfrm>
            </p:spPr>
            <p:txBody>
              <a:bodyPr>
                <a:normAutofit fontScale="55000" lnSpcReduction="20000"/>
              </a:bodyPr>
              <a:lstStyle/>
              <a:p>
                <a:pPr>
                  <a:lnSpc>
                    <a:spcPct val="210000"/>
                  </a:lnSpc>
                </a:pPr>
                <a:r>
                  <a:rPr lang="en-TW" dirty="0"/>
                  <a:t>The Blackbody Radiation is observed to have the following mathematical trend for the radiation, and we explore this function in the problem set. Once again, a purely wave nature for light is insufficient to account for the observed irradiance.</a:t>
                </a:r>
              </a:p>
              <a:p>
                <a:pPr>
                  <a:lnSpc>
                    <a:spcPct val="210000"/>
                  </a:lnSpc>
                </a:pPr>
                <a14:m>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f>
                      <m:fPr>
                        <m:ctrlPr>
                          <a:rPr lang="en-TW" i="1">
                            <a:latin typeface="Cambria Math" panose="02040503050406030204" pitchFamily="18" charset="0"/>
                          </a:rPr>
                        </m:ctrlPr>
                      </m:fPr>
                      <m:num>
                        <m:r>
                          <a:rPr lang="en-US" i="1">
                            <a:latin typeface="Cambria Math" panose="02040503050406030204" pitchFamily="18" charset="0"/>
                          </a:rPr>
                          <m:t>8</m:t>
                        </m:r>
                        <m:r>
                          <a:rPr lang="en-US" i="1">
                            <a:latin typeface="Cambria Math" panose="02040503050406030204" pitchFamily="18" charset="0"/>
                          </a:rPr>
                          <m:t>𝜋</m:t>
                        </m:r>
                        <m:r>
                          <a:rPr lang="en-US" i="1">
                            <a:latin typeface="Cambria Math" panose="02040503050406030204" pitchFamily="18" charset="0"/>
                          </a:rPr>
                          <m:t>h</m:t>
                        </m:r>
                      </m:num>
                      <m:den>
                        <m:sSup>
                          <m:sSupPr>
                            <m:ctrlPr>
                              <a:rPr lang="en-TW"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3</m:t>
                            </m:r>
                          </m:sup>
                        </m:sSup>
                      </m:den>
                    </m:f>
                    <m:f>
                      <m:fPr>
                        <m:ctrlPr>
                          <a:rPr lang="en-TW" i="1">
                            <a:latin typeface="Cambria Math" panose="02040503050406030204" pitchFamily="18" charset="0"/>
                          </a:rPr>
                        </m:ctrlPr>
                      </m:fPr>
                      <m:num>
                        <m:sSup>
                          <m:sSupPr>
                            <m:ctrlPr>
                              <a:rPr lang="en-TW" i="1">
                                <a:latin typeface="Cambria Math" panose="02040503050406030204" pitchFamily="18" charset="0"/>
                              </a:rPr>
                            </m:ctrlPr>
                          </m:sSupPr>
                          <m:e>
                            <m:r>
                              <a:rPr lang="en-US" i="1">
                                <a:latin typeface="Cambria Math" panose="02040503050406030204" pitchFamily="18" charset="0"/>
                              </a:rPr>
                              <m:t>𝜈</m:t>
                            </m:r>
                          </m:e>
                          <m:sup>
                            <m:r>
                              <a:rPr lang="en-US" i="1">
                                <a:latin typeface="Cambria Math" panose="02040503050406030204" pitchFamily="18" charset="0"/>
                              </a:rPr>
                              <m:t>3</m:t>
                            </m:r>
                          </m:sup>
                        </m:sSup>
                      </m:num>
                      <m:den>
                        <m:func>
                          <m:funcPr>
                            <m:ctrlPr>
                              <a:rPr lang="en-TW" i="1">
                                <a:latin typeface="Cambria Math" panose="02040503050406030204" pitchFamily="18" charset="0"/>
                              </a:rPr>
                            </m:ctrlPr>
                          </m:funcPr>
                          <m:fName>
                            <m:r>
                              <m:rPr>
                                <m:sty m:val="p"/>
                              </m:rPr>
                              <a:rPr lang="en-US">
                                <a:latin typeface="Cambria Math" panose="02040503050406030204" pitchFamily="18" charset="0"/>
                              </a:rPr>
                              <m:t>exp</m:t>
                            </m:r>
                          </m:fName>
                          <m:e>
                            <m:d>
                              <m:dPr>
                                <m:begChr m:val="["/>
                                <m:endChr m:val="]"/>
                                <m:ctrlPr>
                                  <a:rPr lang="en-TW" i="1">
                                    <a:latin typeface="Cambria Math" panose="02040503050406030204" pitchFamily="18" charset="0"/>
                                  </a:rPr>
                                </m:ctrlPr>
                              </m:dPr>
                              <m:e>
                                <m:f>
                                  <m:fPr>
                                    <m:ctrlPr>
                                      <a:rPr lang="en-TW" i="1">
                                        <a:latin typeface="Cambria Math" panose="02040503050406030204" pitchFamily="18" charset="0"/>
                                      </a:rPr>
                                    </m:ctrlPr>
                                  </m:fPr>
                                  <m:num>
                                    <m:r>
                                      <a:rPr lang="en-US" i="1">
                                        <a:latin typeface="Cambria Math" panose="02040503050406030204" pitchFamily="18" charset="0"/>
                                      </a:rPr>
                                      <m:t>h</m:t>
                                    </m:r>
                                    <m:r>
                                      <a:rPr lang="en-US" i="1">
                                        <a:latin typeface="Cambria Math" panose="02040503050406030204" pitchFamily="18" charset="0"/>
                                      </a:rPr>
                                      <m:t>𝜈</m:t>
                                    </m:r>
                                  </m:num>
                                  <m:den>
                                    <m:r>
                                      <a:rPr lang="en-US" i="1">
                                        <a:latin typeface="Cambria Math" panose="02040503050406030204" pitchFamily="18" charset="0"/>
                                      </a:rPr>
                                      <m:t>𝑘𝑇</m:t>
                                    </m:r>
                                  </m:den>
                                </m:f>
                                <m:r>
                                  <a:rPr lang="en-US" i="1">
                                    <a:latin typeface="Cambria Math" panose="02040503050406030204" pitchFamily="18" charset="0"/>
                                  </a:rPr>
                                  <m:t>−1</m:t>
                                </m:r>
                              </m:e>
                            </m:d>
                          </m:e>
                        </m:func>
                      </m:den>
                    </m:f>
                  </m:oMath>
                </a14:m>
                <a:r>
                  <a:rPr lang="en-TW" dirty="0"/>
                  <a:t>. </a:t>
                </a:r>
              </a:p>
            </p:txBody>
          </p:sp>
        </mc:Choice>
        <mc:Fallback xmlns="">
          <p:sp>
            <p:nvSpPr>
              <p:cNvPr id="3" name="Content Placeholder 2">
                <a:extLst>
                  <a:ext uri="{FF2B5EF4-FFF2-40B4-BE49-F238E27FC236}">
                    <a16:creationId xmlns:a16="http://schemas.microsoft.com/office/drawing/2014/main" id="{476DC1DE-8307-CA98-3214-7AC6B0070AE7}"/>
                  </a:ext>
                </a:extLst>
              </p:cNvPr>
              <p:cNvSpPr>
                <a:spLocks noGrp="1" noRot="1" noChangeAspect="1" noMove="1" noResize="1" noEditPoints="1" noAdjustHandles="1" noChangeArrowheads="1" noChangeShapeType="1" noTextEdit="1"/>
              </p:cNvSpPr>
              <p:nvPr>
                <p:ph idx="1"/>
              </p:nvPr>
            </p:nvSpPr>
            <p:spPr>
              <a:xfrm>
                <a:off x="838200" y="1548525"/>
                <a:ext cx="10515600" cy="2012084"/>
              </a:xfrm>
              <a:blipFill>
                <a:blip r:embed="rId3"/>
                <a:stretch>
                  <a:fillRect l="-241"/>
                </a:stretch>
              </a:blipFill>
            </p:spPr>
            <p:txBody>
              <a:bodyPr/>
              <a:lstStyle/>
              <a:p>
                <a:r>
                  <a:rPr lang="en-TW">
                    <a:noFill/>
                  </a:rPr>
                  <a:t> </a:t>
                </a:r>
              </a:p>
            </p:txBody>
          </p:sp>
        </mc:Fallback>
      </mc:AlternateContent>
      <p:pic>
        <p:nvPicPr>
          <p:cNvPr id="5" name="Picture 4">
            <a:extLst>
              <a:ext uri="{FF2B5EF4-FFF2-40B4-BE49-F238E27FC236}">
                <a16:creationId xmlns:a16="http://schemas.microsoft.com/office/drawing/2014/main" id="{0C32FF9C-ED72-D12A-D727-06AC625CEFA7}"/>
              </a:ext>
            </a:extLst>
          </p:cNvPr>
          <p:cNvPicPr>
            <a:picLocks noChangeAspect="1"/>
          </p:cNvPicPr>
          <p:nvPr/>
        </p:nvPicPr>
        <p:blipFill>
          <a:blip r:embed="rId4"/>
          <a:stretch>
            <a:fillRect/>
          </a:stretch>
        </p:blipFill>
        <p:spPr>
          <a:xfrm>
            <a:off x="1156855" y="3704506"/>
            <a:ext cx="3934574" cy="2885354"/>
          </a:xfrm>
          <a:prstGeom prst="rect">
            <a:avLst/>
          </a:prstGeom>
        </p:spPr>
      </p:pic>
      <p:pic>
        <p:nvPicPr>
          <p:cNvPr id="6" name="Picture 5">
            <a:extLst>
              <a:ext uri="{FF2B5EF4-FFF2-40B4-BE49-F238E27FC236}">
                <a16:creationId xmlns:a16="http://schemas.microsoft.com/office/drawing/2014/main" id="{5A8D7656-4FB7-AB4D-EDDD-831DE3F4C348}"/>
              </a:ext>
            </a:extLst>
          </p:cNvPr>
          <p:cNvPicPr>
            <a:picLocks noChangeAspect="1"/>
          </p:cNvPicPr>
          <p:nvPr/>
        </p:nvPicPr>
        <p:blipFill>
          <a:blip r:embed="rId5"/>
          <a:stretch>
            <a:fillRect/>
          </a:stretch>
        </p:blipFill>
        <p:spPr>
          <a:xfrm>
            <a:off x="5410084" y="3075374"/>
            <a:ext cx="4177261" cy="3341809"/>
          </a:xfrm>
          <a:prstGeom prst="rect">
            <a:avLst/>
          </a:prstGeom>
        </p:spPr>
      </p:pic>
      <p:sp>
        <p:nvSpPr>
          <p:cNvPr id="7" name="TextBox 6">
            <a:extLst>
              <a:ext uri="{FF2B5EF4-FFF2-40B4-BE49-F238E27FC236}">
                <a16:creationId xmlns:a16="http://schemas.microsoft.com/office/drawing/2014/main" id="{D12C9A8F-48C5-42F3-BB8C-E053351F2700}"/>
              </a:ext>
            </a:extLst>
          </p:cNvPr>
          <p:cNvSpPr txBox="1"/>
          <p:nvPr/>
        </p:nvSpPr>
        <p:spPr>
          <a:xfrm>
            <a:off x="9906000" y="3095483"/>
            <a:ext cx="1932710" cy="1754326"/>
          </a:xfrm>
          <a:prstGeom prst="rect">
            <a:avLst/>
          </a:prstGeom>
          <a:noFill/>
        </p:spPr>
        <p:txBody>
          <a:bodyPr wrap="square" rtlCol="0">
            <a:spAutoFit/>
          </a:bodyPr>
          <a:lstStyle/>
          <a:p>
            <a:r>
              <a:rPr lang="en-TW" dirty="0"/>
              <a:t>The sun gives an energy of about 1000 W/m^2!</a:t>
            </a:r>
          </a:p>
          <a:p>
            <a:endParaRPr lang="en-TW" dirty="0"/>
          </a:p>
          <a:p>
            <a:r>
              <a:rPr lang="en-TW" dirty="0"/>
              <a:t>This value is not infinite.</a:t>
            </a:r>
          </a:p>
        </p:txBody>
      </p:sp>
    </p:spTree>
    <p:extLst>
      <p:ext uri="{BB962C8B-B14F-4D97-AF65-F5344CB8AC3E}">
        <p14:creationId xmlns:p14="http://schemas.microsoft.com/office/powerpoint/2010/main" val="89274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EE7FC-B955-46AA-8DD0-85B198CC492D}"/>
              </a:ext>
            </a:extLst>
          </p:cNvPr>
          <p:cNvSpPr>
            <a:spLocks noGrp="1"/>
          </p:cNvSpPr>
          <p:nvPr>
            <p:ph type="title"/>
          </p:nvPr>
        </p:nvSpPr>
        <p:spPr/>
        <p:txBody>
          <a:bodyPr/>
          <a:lstStyle/>
          <a:p>
            <a:r>
              <a:rPr lang="en-US" dirty="0"/>
              <a:t>De Broglie Relation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C3BBA4-0C7C-4F64-B96F-2FC51EA239A0}"/>
                  </a:ext>
                </a:extLst>
              </p:cNvPr>
              <p:cNvSpPr>
                <a:spLocks noGrp="1"/>
              </p:cNvSpPr>
              <p:nvPr>
                <p:ph idx="1"/>
              </p:nvPr>
            </p:nvSpPr>
            <p:spPr/>
            <p:txBody>
              <a:bodyPr>
                <a:normAutofit lnSpcReduction="10000"/>
              </a:bodyPr>
              <a:lstStyle/>
              <a:p>
                <a:r>
                  <a:rPr lang="en-US" dirty="0"/>
                  <a:t>The quantum description of light. The idea is that the momentum of light can be described as “photon” packets with the following relation,</a:t>
                </a:r>
              </a:p>
              <a:p>
                <a:r>
                  <a:rPr lang="en-US" b="0" dirty="0"/>
                  <a:t>Classical </a:t>
                </a:r>
                <a14:m>
                  <m:oMath xmlns:m="http://schemas.openxmlformats.org/officeDocument/2006/math">
                    <m:r>
                      <m:rPr>
                        <m:sty m:val="p"/>
                      </m:rPr>
                      <a:rPr lang="en-US" b="0" i="0" smtClean="0">
                        <a:latin typeface="Cambria Math" panose="02040503050406030204" pitchFamily="18" charset="0"/>
                      </a:rPr>
                      <m:t>mv</m:t>
                    </m:r>
                    <m:r>
                      <a:rPr lang="en-US" b="0" i="0"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m:t>
                        </m:r>
                        <m:r>
                          <a:rPr lang="en-US" b="0" i="1" smtClean="0">
                            <a:latin typeface="Cambria Math" panose="02040503050406030204" pitchFamily="18" charset="0"/>
                          </a:rPr>
                          <m:t>𝜈</m:t>
                        </m:r>
                      </m:num>
                      <m:den>
                        <m:r>
                          <a:rPr lang="en-US" b="0" i="1" smtClean="0">
                            <a:latin typeface="Cambria Math" panose="02040503050406030204" pitchFamily="18" charset="0"/>
                          </a:rPr>
                          <m:t>𝑐</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m:t>
                        </m:r>
                      </m:num>
                      <m:den>
                        <m:r>
                          <a:rPr lang="en-US" b="0" i="1" smtClean="0">
                            <a:latin typeface="Cambria Math" panose="02040503050406030204" pitchFamily="18" charset="0"/>
                          </a:rPr>
                          <m:t>𝜆</m:t>
                        </m:r>
                      </m:den>
                    </m:f>
                  </m:oMath>
                </a14:m>
                <a:r>
                  <a:rPr lang="en-US" b="0" dirty="0"/>
                  <a:t> quantum</a:t>
                </a:r>
              </a:p>
              <a:p>
                <a:r>
                  <a:rPr lang="en-US" dirty="0"/>
                  <a:t>This is fundamental because recall discussion on waves:</a:t>
                </a:r>
              </a:p>
              <a:p>
                <a:r>
                  <a:rPr lang="en-US" dirty="0"/>
                  <a:t>In water waves the quantity that varies is the height of water surface. In sound waves, it is pressure. In light waves, the electric and magnetic fields vary. In matter waves? It is the wavefunction,</a:t>
                </a:r>
                <a:r>
                  <a:rPr lang="el-GR" dirty="0"/>
                  <a:t>Ψ</a:t>
                </a:r>
                <a:r>
                  <a:rPr lang="en-US" dirty="0"/>
                  <a:t> which describes a probability to find the matter there. What we physically observe, is the probability density, |</a:t>
                </a:r>
                <a:r>
                  <a:rPr lang="el-GR" dirty="0"/>
                  <a:t>ψ</a:t>
                </a:r>
                <a:r>
                  <a:rPr lang="en-US" dirty="0"/>
                  <a:t>|</a:t>
                </a:r>
                <a:r>
                  <a:rPr lang="en-US" baseline="30000" dirty="0"/>
                  <a:t>2</a:t>
                </a:r>
                <a:r>
                  <a:rPr lang="en-US" dirty="0"/>
                  <a:t>.</a:t>
                </a:r>
              </a:p>
            </p:txBody>
          </p:sp>
        </mc:Choice>
        <mc:Fallback xmlns="">
          <p:sp>
            <p:nvSpPr>
              <p:cNvPr id="3" name="Content Placeholder 2">
                <a:extLst>
                  <a:ext uri="{FF2B5EF4-FFF2-40B4-BE49-F238E27FC236}">
                    <a16:creationId xmlns:a16="http://schemas.microsoft.com/office/drawing/2014/main" id="{2EC3BBA4-0C7C-4F64-B96F-2FC51EA239A0}"/>
                  </a:ext>
                </a:extLst>
              </p:cNvPr>
              <p:cNvSpPr>
                <a:spLocks noGrp="1" noRot="1" noChangeAspect="1" noMove="1" noResize="1" noEditPoints="1" noAdjustHandles="1" noChangeArrowheads="1" noChangeShapeType="1" noTextEdit="1"/>
              </p:cNvSpPr>
              <p:nvPr>
                <p:ph idx="1"/>
              </p:nvPr>
            </p:nvSpPr>
            <p:spPr>
              <a:blipFill>
                <a:blip r:embed="rId2"/>
                <a:stretch>
                  <a:fillRect l="-1086" t="-3198" r="-724"/>
                </a:stretch>
              </a:blipFill>
            </p:spPr>
            <p:txBody>
              <a:bodyPr/>
              <a:lstStyle/>
              <a:p>
                <a:r>
                  <a:rPr lang="en-TW">
                    <a:noFill/>
                  </a:rPr>
                  <a:t> </a:t>
                </a:r>
              </a:p>
            </p:txBody>
          </p:sp>
        </mc:Fallback>
      </mc:AlternateContent>
    </p:spTree>
    <p:extLst>
      <p:ext uri="{BB962C8B-B14F-4D97-AF65-F5344CB8AC3E}">
        <p14:creationId xmlns:p14="http://schemas.microsoft.com/office/powerpoint/2010/main" val="54084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457D-857E-C977-297A-68FB7BDB70C6}"/>
              </a:ext>
            </a:extLst>
          </p:cNvPr>
          <p:cNvSpPr>
            <a:spLocks noGrp="1"/>
          </p:cNvSpPr>
          <p:nvPr>
            <p:ph type="title"/>
          </p:nvPr>
        </p:nvSpPr>
        <p:spPr/>
        <p:txBody>
          <a:bodyPr/>
          <a:lstStyle/>
          <a:p>
            <a:r>
              <a:rPr lang="en-TW"/>
              <a:t>Hydrogen Atom</a:t>
            </a:r>
            <a:endParaRPr lang="en-TW"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8FBC0DD-C65F-0243-FAA5-5F02CA01B3A0}"/>
                  </a:ext>
                </a:extLst>
              </p:cNvPr>
              <p:cNvSpPr>
                <a:spLocks noGrp="1"/>
              </p:cNvSpPr>
              <p:nvPr>
                <p:ph idx="1"/>
              </p:nvPr>
            </p:nvSpPr>
            <p:spPr/>
            <p:txBody>
              <a:bodyPr/>
              <a:lstStyle/>
              <a:p>
                <a:r>
                  <a:rPr lang="en-TW" dirty="0"/>
                  <a:t>A very important consequence of the quantum theory was the ability to explain the hydrogen atom using Bohr’s theory, and to calculate the wavelengths of the hydrogen emission.</a:t>
                </a:r>
              </a:p>
              <a:p>
                <a:r>
                  <a:rPr lang="en-TW" dirty="0">
                    <a:effectLst/>
                  </a:rPr>
                  <a:t>Specifically, Bohr’s theory was able to account for the formulas </a:t>
                </a:r>
              </a:p>
              <a:p>
                <a14:m>
                  <m:oMath xmlns:m="http://schemas.openxmlformats.org/officeDocument/2006/math">
                    <m:f>
                      <m:fPr>
                        <m:ctrlPr>
                          <a:rPr lang="en-TW" i="1" smtClean="0">
                            <a:effectLst/>
                            <a:latin typeface="Cambria Math" panose="02040503050406030204" pitchFamily="18" charset="0"/>
                          </a:rPr>
                        </m:ctrlPr>
                      </m:fPr>
                      <m:num>
                        <m:r>
                          <a:rPr lang="en-US" sz="1800" i="1">
                            <a:effectLst/>
                            <a:latin typeface="Cambria Math" panose="02040503050406030204" pitchFamily="18" charset="0"/>
                            <a:ea typeface="PMingLiU" panose="02020500000000000000" pitchFamily="18" charset="-120"/>
                            <a:cs typeface="Times New Roman" panose="02020603050405020304" pitchFamily="18" charset="0"/>
                          </a:rPr>
                          <m:t>1</m:t>
                        </m:r>
                      </m:num>
                      <m:den>
                        <m:r>
                          <a:rPr lang="en-US" sz="1800" i="1">
                            <a:effectLst/>
                            <a:latin typeface="Cambria Math" panose="02040503050406030204" pitchFamily="18" charset="0"/>
                            <a:ea typeface="PMingLiU" panose="02020500000000000000" pitchFamily="18" charset="-120"/>
                            <a:cs typeface="Times New Roman" panose="02020603050405020304" pitchFamily="18" charset="0"/>
                          </a:rPr>
                          <m:t>𝜆</m:t>
                        </m:r>
                      </m:den>
                    </m:f>
                    <m:r>
                      <a:rPr lang="en-US" sz="1800" i="1">
                        <a:effectLst/>
                        <a:latin typeface="Cambria Math" panose="02040503050406030204" pitchFamily="18" charset="0"/>
                        <a:ea typeface="PMingLiU" panose="02020500000000000000" pitchFamily="18" charset="-120"/>
                        <a:cs typeface="Times New Roman" panose="02020603050405020304" pitchFamily="18" charset="0"/>
                      </a:rPr>
                      <m:t>=−</m:t>
                    </m:r>
                    <m:f>
                      <m:fPr>
                        <m:ctrlPr>
                          <a:rPr lang="en-TW" i="1">
                            <a:effectLst/>
                            <a:latin typeface="Cambria Math" panose="02040503050406030204" pitchFamily="18" charset="0"/>
                          </a:rPr>
                        </m:ctrlPr>
                      </m:fPr>
                      <m:num>
                        <m:sSub>
                          <m:sSubPr>
                            <m:ctrlPr>
                              <a:rPr lang="en-TW" i="1">
                                <a:effectLst/>
                                <a:latin typeface="Cambria Math" panose="02040503050406030204" pitchFamily="18" charset="0"/>
                              </a:rPr>
                            </m:ctrlPr>
                          </m:sSubPr>
                          <m:e>
                            <m:r>
                              <a:rPr lang="en-US" sz="1800" i="1">
                                <a:effectLst/>
                                <a:latin typeface="Cambria Math" panose="02040503050406030204" pitchFamily="18" charset="0"/>
                                <a:ea typeface="PMingLiU" panose="02020500000000000000" pitchFamily="18" charset="-120"/>
                                <a:cs typeface="Times New Roman" panose="02020603050405020304" pitchFamily="18" charset="0"/>
                              </a:rPr>
                              <m:t>𝐸</m:t>
                            </m:r>
                          </m:e>
                          <m:sub>
                            <m:r>
                              <a:rPr lang="en-US" sz="1800" i="1">
                                <a:effectLst/>
                                <a:latin typeface="Cambria Math" panose="02040503050406030204" pitchFamily="18" charset="0"/>
                                <a:ea typeface="PMingLiU" panose="02020500000000000000" pitchFamily="18" charset="-120"/>
                                <a:cs typeface="Times New Roman" panose="02020603050405020304" pitchFamily="18" charset="0"/>
                              </a:rPr>
                              <m:t>1</m:t>
                            </m:r>
                          </m:sub>
                        </m:sSub>
                      </m:num>
                      <m:den>
                        <m:r>
                          <a:rPr lang="en-US" sz="1800" i="1">
                            <a:effectLst/>
                            <a:latin typeface="Cambria Math" panose="02040503050406030204" pitchFamily="18" charset="0"/>
                            <a:ea typeface="PMingLiU" panose="02020500000000000000" pitchFamily="18" charset="-120"/>
                            <a:cs typeface="Times New Roman" panose="02020603050405020304" pitchFamily="18" charset="0"/>
                          </a:rPr>
                          <m:t>𝑐</m:t>
                        </m:r>
                        <m:r>
                          <a:rPr lang="en-US" sz="1800" i="1">
                            <a:effectLst/>
                            <a:latin typeface="Cambria Math" panose="02040503050406030204" pitchFamily="18" charset="0"/>
                            <a:ea typeface="PMingLiU" panose="02020500000000000000" pitchFamily="18" charset="-120"/>
                            <a:cs typeface="Times New Roman" panose="02020603050405020304" pitchFamily="18" charset="0"/>
                          </a:rPr>
                          <m:t>∗</m:t>
                        </m:r>
                        <m:r>
                          <a:rPr lang="en-US" sz="1800" i="1">
                            <a:effectLst/>
                            <a:latin typeface="Cambria Math" panose="02040503050406030204" pitchFamily="18" charset="0"/>
                            <a:ea typeface="PMingLiU" panose="02020500000000000000" pitchFamily="18" charset="-120"/>
                            <a:cs typeface="Times New Roman" panose="02020603050405020304" pitchFamily="18" charset="0"/>
                          </a:rPr>
                          <m:t>h</m:t>
                        </m:r>
                      </m:den>
                    </m:f>
                    <m:d>
                      <m:dPr>
                        <m:ctrlPr>
                          <a:rPr lang="en-TW" i="1">
                            <a:effectLst/>
                            <a:latin typeface="Cambria Math" panose="02040503050406030204" pitchFamily="18" charset="0"/>
                          </a:rPr>
                        </m:ctrlPr>
                      </m:dPr>
                      <m:e>
                        <m:f>
                          <m:fPr>
                            <m:ctrlPr>
                              <a:rPr lang="en-TW" i="1">
                                <a:effectLst/>
                                <a:latin typeface="Cambria Math" panose="02040503050406030204" pitchFamily="18" charset="0"/>
                              </a:rPr>
                            </m:ctrlPr>
                          </m:fPr>
                          <m:num>
                            <m:r>
                              <a:rPr lang="en-US" sz="1800" i="1">
                                <a:effectLst/>
                                <a:latin typeface="Cambria Math" panose="02040503050406030204" pitchFamily="18" charset="0"/>
                                <a:ea typeface="PMingLiU" panose="02020500000000000000" pitchFamily="18" charset="-120"/>
                                <a:cs typeface="Times New Roman" panose="02020603050405020304" pitchFamily="18" charset="0"/>
                              </a:rPr>
                              <m:t>1</m:t>
                            </m:r>
                          </m:num>
                          <m:den>
                            <m:sSubSup>
                              <m:sSubSupPr>
                                <m:ctrlPr>
                                  <a:rPr lang="en-TW" i="1">
                                    <a:effectLst/>
                                    <a:latin typeface="Cambria Math" panose="02040503050406030204" pitchFamily="18" charset="0"/>
                                  </a:rPr>
                                </m:ctrlPr>
                              </m:sSubSupPr>
                              <m:e>
                                <m:r>
                                  <a:rPr lang="en-US" sz="1800" i="1">
                                    <a:effectLst/>
                                    <a:latin typeface="Cambria Math" panose="02040503050406030204" pitchFamily="18" charset="0"/>
                                    <a:ea typeface="PMingLiU" panose="02020500000000000000" pitchFamily="18" charset="-120"/>
                                    <a:cs typeface="Times New Roman" panose="02020603050405020304" pitchFamily="18" charset="0"/>
                                  </a:rPr>
                                  <m:t>𝑛</m:t>
                                </m:r>
                              </m:e>
                              <m:sub>
                                <m:r>
                                  <a:rPr lang="en-US" sz="1800" i="1">
                                    <a:effectLst/>
                                    <a:latin typeface="Cambria Math" panose="02040503050406030204" pitchFamily="18" charset="0"/>
                                    <a:ea typeface="PMingLiU" panose="02020500000000000000" pitchFamily="18" charset="-120"/>
                                    <a:cs typeface="Times New Roman" panose="02020603050405020304" pitchFamily="18" charset="0"/>
                                  </a:rPr>
                                  <m:t>𝑓</m:t>
                                </m:r>
                              </m:sub>
                              <m:sup>
                                <m:r>
                                  <a:rPr lang="en-US" sz="1800" i="1">
                                    <a:effectLst/>
                                    <a:latin typeface="Cambria Math" panose="02040503050406030204" pitchFamily="18" charset="0"/>
                                    <a:ea typeface="PMingLiU" panose="02020500000000000000" pitchFamily="18" charset="-120"/>
                                    <a:cs typeface="Times New Roman" panose="02020603050405020304" pitchFamily="18" charset="0"/>
                                  </a:rPr>
                                  <m:t>2</m:t>
                                </m:r>
                              </m:sup>
                            </m:sSubSup>
                          </m:den>
                        </m:f>
                        <m:r>
                          <a:rPr lang="en-US" sz="1800" i="1">
                            <a:effectLst/>
                            <a:latin typeface="Cambria Math" panose="02040503050406030204" pitchFamily="18" charset="0"/>
                            <a:ea typeface="PMingLiU" panose="02020500000000000000" pitchFamily="18" charset="-120"/>
                            <a:cs typeface="Times New Roman" panose="02020603050405020304" pitchFamily="18" charset="0"/>
                          </a:rPr>
                          <m:t>−</m:t>
                        </m:r>
                        <m:f>
                          <m:fPr>
                            <m:ctrlPr>
                              <a:rPr lang="en-TW" i="1">
                                <a:effectLst/>
                                <a:latin typeface="Cambria Math" panose="02040503050406030204" pitchFamily="18" charset="0"/>
                              </a:rPr>
                            </m:ctrlPr>
                          </m:fPr>
                          <m:num>
                            <m:r>
                              <a:rPr lang="en-US" sz="1800" i="1">
                                <a:effectLst/>
                                <a:latin typeface="Cambria Math" panose="02040503050406030204" pitchFamily="18" charset="0"/>
                                <a:ea typeface="PMingLiU" panose="02020500000000000000" pitchFamily="18" charset="-120"/>
                                <a:cs typeface="Times New Roman" panose="02020603050405020304" pitchFamily="18" charset="0"/>
                              </a:rPr>
                              <m:t>1</m:t>
                            </m:r>
                          </m:num>
                          <m:den>
                            <m:sSubSup>
                              <m:sSubSupPr>
                                <m:ctrlPr>
                                  <a:rPr lang="en-TW" i="1">
                                    <a:effectLst/>
                                    <a:latin typeface="Cambria Math" panose="02040503050406030204" pitchFamily="18" charset="0"/>
                                  </a:rPr>
                                </m:ctrlPr>
                              </m:sSubSupPr>
                              <m:e>
                                <m:r>
                                  <a:rPr lang="en-US" sz="1800" i="1">
                                    <a:effectLst/>
                                    <a:latin typeface="Cambria Math" panose="02040503050406030204" pitchFamily="18" charset="0"/>
                                    <a:ea typeface="PMingLiU" panose="02020500000000000000" pitchFamily="18" charset="-120"/>
                                    <a:cs typeface="Times New Roman" panose="02020603050405020304" pitchFamily="18" charset="0"/>
                                  </a:rPr>
                                  <m:t>𝑛</m:t>
                                </m:r>
                              </m:e>
                              <m:sub>
                                <m:r>
                                  <a:rPr lang="en-US" sz="1800" i="1">
                                    <a:effectLst/>
                                    <a:latin typeface="Cambria Math" panose="02040503050406030204" pitchFamily="18" charset="0"/>
                                    <a:ea typeface="PMingLiU" panose="02020500000000000000" pitchFamily="18" charset="-120"/>
                                    <a:cs typeface="Times New Roman" panose="02020603050405020304" pitchFamily="18" charset="0"/>
                                  </a:rPr>
                                  <m:t>𝑖</m:t>
                                </m:r>
                              </m:sub>
                              <m:sup>
                                <m:r>
                                  <a:rPr lang="en-US" sz="1800" i="1">
                                    <a:effectLst/>
                                    <a:latin typeface="Cambria Math" panose="02040503050406030204" pitchFamily="18" charset="0"/>
                                    <a:ea typeface="PMingLiU" panose="02020500000000000000" pitchFamily="18" charset="-120"/>
                                    <a:cs typeface="Times New Roman" panose="02020603050405020304" pitchFamily="18" charset="0"/>
                                  </a:rPr>
                                  <m:t>2</m:t>
                                </m:r>
                              </m:sup>
                            </m:sSubSup>
                          </m:den>
                        </m:f>
                      </m:e>
                    </m:d>
                  </m:oMath>
                </a14:m>
                <a:r>
                  <a:rPr lang="en-TW" dirty="0"/>
                  <a:t>.</a:t>
                </a:r>
              </a:p>
            </p:txBody>
          </p:sp>
        </mc:Choice>
        <mc:Fallback>
          <p:sp>
            <p:nvSpPr>
              <p:cNvPr id="3" name="Content Placeholder 2">
                <a:extLst>
                  <a:ext uri="{FF2B5EF4-FFF2-40B4-BE49-F238E27FC236}">
                    <a16:creationId xmlns:a16="http://schemas.microsoft.com/office/drawing/2014/main" id="{78FBC0DD-C65F-0243-FAA5-5F02CA01B3A0}"/>
                  </a:ext>
                </a:extLst>
              </p:cNvPr>
              <p:cNvSpPr>
                <a:spLocks noGrp="1" noRot="1" noChangeAspect="1" noMove="1" noResize="1" noEditPoints="1" noAdjustHandles="1" noChangeArrowheads="1" noChangeShapeType="1" noTextEdit="1"/>
              </p:cNvSpPr>
              <p:nvPr>
                <p:ph idx="1"/>
              </p:nvPr>
            </p:nvSpPr>
            <p:spPr>
              <a:blipFill>
                <a:blip r:embed="rId3"/>
                <a:stretch>
                  <a:fillRect l="-1086" t="-2326" r="-603"/>
                </a:stretch>
              </a:blipFill>
            </p:spPr>
            <p:txBody>
              <a:bodyPr/>
              <a:lstStyle/>
              <a:p>
                <a:r>
                  <a:rPr lang="en-TW">
                    <a:noFill/>
                  </a:rPr>
                  <a:t> </a:t>
                </a:r>
              </a:p>
            </p:txBody>
          </p:sp>
        </mc:Fallback>
      </mc:AlternateContent>
    </p:spTree>
    <p:extLst>
      <p:ext uri="{BB962C8B-B14F-4D97-AF65-F5344CB8AC3E}">
        <p14:creationId xmlns:p14="http://schemas.microsoft.com/office/powerpoint/2010/main" val="2195141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6098C-6DA2-4036-1925-9FD6F124B0F5}"/>
              </a:ext>
            </a:extLst>
          </p:cNvPr>
          <p:cNvSpPr>
            <a:spLocks noGrp="1"/>
          </p:cNvSpPr>
          <p:nvPr>
            <p:ph type="title"/>
          </p:nvPr>
        </p:nvSpPr>
        <p:spPr/>
        <p:txBody>
          <a:bodyPr/>
          <a:lstStyle/>
          <a:p>
            <a:r>
              <a:rPr lang="en-TW" dirty="0"/>
              <a:t>Quantum Mechanics</a:t>
            </a:r>
          </a:p>
        </p:txBody>
      </p:sp>
      <p:sp>
        <p:nvSpPr>
          <p:cNvPr id="3" name="Content Placeholder 2">
            <a:extLst>
              <a:ext uri="{FF2B5EF4-FFF2-40B4-BE49-F238E27FC236}">
                <a16:creationId xmlns:a16="http://schemas.microsoft.com/office/drawing/2014/main" id="{FC9C687E-470A-81C5-7790-B32047986246}"/>
              </a:ext>
            </a:extLst>
          </p:cNvPr>
          <p:cNvSpPr>
            <a:spLocks noGrp="1"/>
          </p:cNvSpPr>
          <p:nvPr>
            <p:ph idx="1"/>
          </p:nvPr>
        </p:nvSpPr>
        <p:spPr/>
        <p:txBody>
          <a:bodyPr>
            <a:normAutofit fontScale="92500" lnSpcReduction="10000"/>
          </a:bodyPr>
          <a:lstStyle/>
          <a:p>
            <a:r>
              <a:rPr lang="en-TW" dirty="0"/>
              <a:t>These experimental observations discussed, the photoelectric effect, Blackbody radiation and wave-particle duality, ushered in the developments of quantum mechanics in the early 20th century.</a:t>
            </a:r>
          </a:p>
          <a:p>
            <a:endParaRPr lang="en-TW" dirty="0"/>
          </a:p>
          <a:p>
            <a:r>
              <a:rPr lang="en-TW" dirty="0"/>
              <a:t>The combination of quantum mechanics and nanotechnology is what makes today’s electronics possible!</a:t>
            </a:r>
          </a:p>
          <a:p>
            <a:endParaRPr lang="en-TW" dirty="0"/>
          </a:p>
          <a:p>
            <a:r>
              <a:rPr lang="en-TW" dirty="0"/>
              <a:t>What combinations of nanotechnology and robotics might be available in the future?</a:t>
            </a:r>
          </a:p>
          <a:p>
            <a:endParaRPr lang="en-TW" dirty="0"/>
          </a:p>
          <a:p>
            <a:r>
              <a:rPr lang="en-TW" dirty="0"/>
              <a:t>Please make sure to read through Beiser’s Chapters XX.</a:t>
            </a:r>
          </a:p>
        </p:txBody>
      </p:sp>
    </p:spTree>
    <p:extLst>
      <p:ext uri="{BB962C8B-B14F-4D97-AF65-F5344CB8AC3E}">
        <p14:creationId xmlns:p14="http://schemas.microsoft.com/office/powerpoint/2010/main" val="927420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42DF-0A13-EDF8-0F84-0B26C6B6846A}"/>
              </a:ext>
            </a:extLst>
          </p:cNvPr>
          <p:cNvSpPr>
            <a:spLocks noGrp="1"/>
          </p:cNvSpPr>
          <p:nvPr>
            <p:ph type="title"/>
          </p:nvPr>
        </p:nvSpPr>
        <p:spPr/>
        <p:txBody>
          <a:bodyPr/>
          <a:lstStyle/>
          <a:p>
            <a:r>
              <a:rPr lang="en-TW" dirty="0"/>
              <a:t>Lab Session:</a:t>
            </a:r>
          </a:p>
        </p:txBody>
      </p:sp>
      <p:sp>
        <p:nvSpPr>
          <p:cNvPr id="3" name="Content Placeholder 2">
            <a:extLst>
              <a:ext uri="{FF2B5EF4-FFF2-40B4-BE49-F238E27FC236}">
                <a16:creationId xmlns:a16="http://schemas.microsoft.com/office/drawing/2014/main" id="{6F7E84F1-2A60-5B9E-EABE-B4D90F0B73AA}"/>
              </a:ext>
            </a:extLst>
          </p:cNvPr>
          <p:cNvSpPr>
            <a:spLocks noGrp="1"/>
          </p:cNvSpPr>
          <p:nvPr>
            <p:ph idx="1"/>
          </p:nvPr>
        </p:nvSpPr>
        <p:spPr/>
        <p:txBody>
          <a:bodyPr/>
          <a:lstStyle/>
          <a:p>
            <a:r>
              <a:rPr lang="en-TW" dirty="0"/>
              <a:t>Let’s work through symoblic math Diffexample.mlx to understand </a:t>
            </a:r>
            <a:r>
              <a:rPr lang="en-TW" dirty="0">
                <a:solidFill>
                  <a:schemeClr val="accent6"/>
                </a:solidFill>
              </a:rPr>
              <a:t>diff(f,n)</a:t>
            </a:r>
            <a:r>
              <a:rPr lang="en-TW" dirty="0"/>
              <a:t>.</a:t>
            </a:r>
          </a:p>
        </p:txBody>
      </p:sp>
    </p:spTree>
    <p:extLst>
      <p:ext uri="{BB962C8B-B14F-4D97-AF65-F5344CB8AC3E}">
        <p14:creationId xmlns:p14="http://schemas.microsoft.com/office/powerpoint/2010/main" val="1734944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57B70-2641-4A20-A3DE-3953337CF1D5}"/>
              </a:ext>
            </a:extLst>
          </p:cNvPr>
          <p:cNvSpPr>
            <a:spLocks noGrp="1"/>
          </p:cNvSpPr>
          <p:nvPr>
            <p:ph type="title"/>
          </p:nvPr>
        </p:nvSpPr>
        <p:spPr/>
        <p:txBody>
          <a:bodyPr/>
          <a:lstStyle/>
          <a:p>
            <a:r>
              <a:rPr lang="en-US" dirty="0"/>
              <a:t>De Broglie Waves</a:t>
            </a:r>
          </a:p>
        </p:txBody>
      </p:sp>
      <p:sp>
        <p:nvSpPr>
          <p:cNvPr id="3" name="Content Placeholder 2">
            <a:extLst>
              <a:ext uri="{FF2B5EF4-FFF2-40B4-BE49-F238E27FC236}">
                <a16:creationId xmlns:a16="http://schemas.microsoft.com/office/drawing/2014/main" id="{7A06BD09-68F1-4802-B85C-EEC1DD2AFC55}"/>
              </a:ext>
            </a:extLst>
          </p:cNvPr>
          <p:cNvSpPr>
            <a:spLocks noGrp="1"/>
          </p:cNvSpPr>
          <p:nvPr>
            <p:ph idx="1"/>
          </p:nvPr>
        </p:nvSpPr>
        <p:spPr>
          <a:xfrm>
            <a:off x="838200" y="1825625"/>
            <a:ext cx="10515600" cy="1013828"/>
          </a:xfrm>
        </p:spPr>
        <p:txBody>
          <a:bodyPr/>
          <a:lstStyle/>
          <a:p>
            <a:r>
              <a:rPr lang="en-US" dirty="0"/>
              <a:t>We can solve for the wave equation as before, and include relativistic effects.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09D3207-1772-4F7F-A40D-A81FA05EEEC1}"/>
                  </a:ext>
                </a:extLst>
              </p:cNvPr>
              <p:cNvSpPr txBox="1"/>
              <p:nvPr/>
            </p:nvSpPr>
            <p:spPr>
              <a:xfrm>
                <a:off x="2353358" y="2693826"/>
                <a:ext cx="5680914" cy="39948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𝑔</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𝑑</m:t>
                          </m:r>
                          <m:r>
                            <a:rPr lang="en-US" sz="2800" b="0" i="1" smtClean="0">
                              <a:latin typeface="Cambria Math" panose="02040503050406030204" pitchFamily="18" charset="0"/>
                            </a:rPr>
                            <m:t>𝜔</m:t>
                          </m:r>
                        </m:num>
                        <m:den>
                          <m:r>
                            <a:rPr lang="en-US" sz="2800" b="0" i="1" smtClean="0">
                              <a:latin typeface="Cambria Math" panose="02040503050406030204" pitchFamily="18" charset="0"/>
                            </a:rPr>
                            <m:t>𝑑𝑘</m:t>
                          </m:r>
                        </m:den>
                      </m:f>
                    </m:oMath>
                  </m:oMathPara>
                </a14:m>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𝜔</m:t>
                      </m:r>
                      <m:r>
                        <a:rPr lang="en-US" sz="2800" b="0" i="1" smtClean="0">
                          <a:latin typeface="Cambria Math" panose="02040503050406030204" pitchFamily="18" charset="0"/>
                        </a:rPr>
                        <m:t>=2</m:t>
                      </m:r>
                      <m:r>
                        <a:rPr lang="en-US" sz="2800" b="0" i="1" smtClean="0">
                          <a:latin typeface="Cambria Math" panose="02040503050406030204" pitchFamily="18" charset="0"/>
                        </a:rPr>
                        <m:t>𝜋𝜈</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𝜋</m:t>
                          </m:r>
                          <m:r>
                            <a:rPr lang="en-US" sz="2800" b="0" i="1" smtClean="0">
                              <a:latin typeface="Cambria Math" panose="02040503050406030204" pitchFamily="18" charset="0"/>
                            </a:rPr>
                            <m:t>𝑚</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h</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𝜋</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0</m:t>
                              </m:r>
                            </m:sub>
                          </m:s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h</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𝑣</m:t>
                                      </m:r>
                                    </m:e>
                                    <m:sup>
                                      <m:r>
                                        <a:rPr lang="en-US" sz="2800" b="0" i="1" smtClean="0">
                                          <a:latin typeface="Cambria Math" panose="02040503050406030204" pitchFamily="18" charset="0"/>
                                        </a:rPr>
                                        <m:t>2</m:t>
                                      </m:r>
                                    </m:sup>
                                  </m:sSup>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2</m:t>
                                      </m:r>
                                    </m:sup>
                                  </m:sSup>
                                </m:den>
                              </m:f>
                            </m:e>
                          </m:rad>
                        </m:den>
                      </m:f>
                    </m:oMath>
                  </m:oMathPara>
                </a14:m>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𝜋</m:t>
                          </m:r>
                        </m:num>
                        <m:den>
                          <m:r>
                            <a:rPr lang="en-US" sz="2800" b="0" i="1" smtClean="0">
                              <a:latin typeface="Cambria Math" panose="02040503050406030204" pitchFamily="18" charset="0"/>
                            </a:rPr>
                            <m:t>𝜆</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𝜋</m:t>
                          </m:r>
                          <m:r>
                            <m:rPr>
                              <m:sty m:val="p"/>
                            </m:rPr>
                            <a:rPr lang="en-US" sz="2800" b="0" i="1" smtClean="0">
                              <a:latin typeface="Cambria Math" panose="02040503050406030204" pitchFamily="18" charset="0"/>
                            </a:rPr>
                            <m:t>m</m:t>
                          </m:r>
                          <m:r>
                            <a:rPr lang="en-US" sz="2800" b="0" i="1" smtClean="0">
                              <a:latin typeface="Cambria Math" panose="02040503050406030204" pitchFamily="18" charset="0"/>
                            </a:rPr>
                            <m:t>𝜈</m:t>
                          </m:r>
                        </m:num>
                        <m:den>
                          <m:r>
                            <a:rPr lang="en-US" sz="2800" b="0" i="1" smtClean="0">
                              <a:latin typeface="Cambria Math" panose="02040503050406030204" pitchFamily="18" charset="0"/>
                            </a:rPr>
                            <m:t>h</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𝜋</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𝜈</m:t>
                          </m:r>
                        </m:num>
                        <m:den>
                          <m:r>
                            <a:rPr lang="en-US" sz="2800" b="0" i="1" smtClean="0">
                              <a:latin typeface="Cambria Math" panose="02040503050406030204" pitchFamily="18" charset="0"/>
                            </a:rPr>
                            <m:t>h</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𝑣</m:t>
                                      </m:r>
                                    </m:e>
                                    <m:sup>
                                      <m:r>
                                        <a:rPr lang="en-US" sz="2800" b="0" i="1" smtClean="0">
                                          <a:latin typeface="Cambria Math" panose="02040503050406030204" pitchFamily="18" charset="0"/>
                                        </a:rPr>
                                        <m:t>2</m:t>
                                      </m:r>
                                    </m:sup>
                                  </m:sSup>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2</m:t>
                                      </m:r>
                                    </m:sup>
                                  </m:sSup>
                                </m:den>
                              </m:f>
                            </m:e>
                          </m:rad>
                        </m:den>
                      </m:f>
                    </m:oMath>
                  </m:oMathPara>
                </a14:m>
                <a:endParaRPr lang="en-US" sz="2800" b="0" dirty="0"/>
              </a:p>
              <a:p>
                <a:endParaRPr lang="en-US" sz="2800" dirty="0"/>
              </a:p>
            </p:txBody>
          </p:sp>
        </mc:Choice>
        <mc:Fallback xmlns="">
          <p:sp>
            <p:nvSpPr>
              <p:cNvPr id="4" name="TextBox 3">
                <a:extLst>
                  <a:ext uri="{FF2B5EF4-FFF2-40B4-BE49-F238E27FC236}">
                    <a16:creationId xmlns:a16="http://schemas.microsoft.com/office/drawing/2014/main" id="{C09D3207-1772-4F7F-A40D-A81FA05EEEC1}"/>
                  </a:ext>
                </a:extLst>
              </p:cNvPr>
              <p:cNvSpPr txBox="1">
                <a:spLocks noRot="1" noChangeAspect="1" noMove="1" noResize="1" noEditPoints="1" noAdjustHandles="1" noChangeArrowheads="1" noChangeShapeType="1" noTextEdit="1"/>
              </p:cNvSpPr>
              <p:nvPr/>
            </p:nvSpPr>
            <p:spPr>
              <a:xfrm>
                <a:off x="2353358" y="2693826"/>
                <a:ext cx="5680914" cy="3994812"/>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14416906-D2B9-444F-B076-BB0529974523}"/>
              </a:ext>
            </a:extLst>
          </p:cNvPr>
          <p:cNvSpPr txBox="1"/>
          <p:nvPr/>
        </p:nvSpPr>
        <p:spPr>
          <a:xfrm>
            <a:off x="838200" y="3898232"/>
            <a:ext cx="1949573" cy="369332"/>
          </a:xfrm>
          <a:prstGeom prst="rect">
            <a:avLst/>
          </a:prstGeom>
          <a:noFill/>
        </p:spPr>
        <p:txBody>
          <a:bodyPr wrap="none" rtlCol="0">
            <a:spAutoFit/>
          </a:bodyPr>
          <a:lstStyle/>
          <a:p>
            <a:r>
              <a:rPr lang="en-US" dirty="0"/>
              <a:t>Angular frequency</a:t>
            </a:r>
          </a:p>
        </p:txBody>
      </p:sp>
      <p:sp>
        <p:nvSpPr>
          <p:cNvPr id="7" name="TextBox 6">
            <a:extLst>
              <a:ext uri="{FF2B5EF4-FFF2-40B4-BE49-F238E27FC236}">
                <a16:creationId xmlns:a16="http://schemas.microsoft.com/office/drawing/2014/main" id="{B90F08DE-6F0F-4CEA-A21F-40EC5CBE05AB}"/>
              </a:ext>
            </a:extLst>
          </p:cNvPr>
          <p:cNvSpPr txBox="1"/>
          <p:nvPr/>
        </p:nvSpPr>
        <p:spPr>
          <a:xfrm>
            <a:off x="838200" y="4957011"/>
            <a:ext cx="1515158" cy="369332"/>
          </a:xfrm>
          <a:prstGeom prst="rect">
            <a:avLst/>
          </a:prstGeom>
          <a:noFill/>
        </p:spPr>
        <p:txBody>
          <a:bodyPr wrap="none" rtlCol="0">
            <a:spAutoFit/>
          </a:bodyPr>
          <a:lstStyle/>
          <a:p>
            <a:r>
              <a:rPr lang="en-US" dirty="0"/>
              <a:t>Wave number</a:t>
            </a:r>
          </a:p>
        </p:txBody>
      </p:sp>
      <p:sp>
        <p:nvSpPr>
          <p:cNvPr id="8" name="Arrow: Right 7">
            <a:extLst>
              <a:ext uri="{FF2B5EF4-FFF2-40B4-BE49-F238E27FC236}">
                <a16:creationId xmlns:a16="http://schemas.microsoft.com/office/drawing/2014/main" id="{E149D82B-A469-4EF0-A7E8-689A44C96584}"/>
              </a:ext>
            </a:extLst>
          </p:cNvPr>
          <p:cNvSpPr/>
          <p:nvPr/>
        </p:nvSpPr>
        <p:spPr>
          <a:xfrm>
            <a:off x="7876674" y="4691232"/>
            <a:ext cx="802105"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CF7E95E-6E23-4496-8F2A-DB8198E5FAEF}"/>
                  </a:ext>
                </a:extLst>
              </p:cNvPr>
              <p:cNvSpPr txBox="1"/>
              <p:nvPr/>
            </p:nvSpPr>
            <p:spPr>
              <a:xfrm>
                <a:off x="8847221" y="4410319"/>
                <a:ext cx="1166281" cy="737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𝜔</m:t>
                          </m:r>
                        </m:num>
                        <m:den>
                          <m:r>
                            <a:rPr lang="en-US" sz="2800" b="0" i="1" smtClean="0">
                              <a:latin typeface="Cambria Math" panose="02040503050406030204" pitchFamily="18" charset="0"/>
                            </a:rPr>
                            <m:t>𝑘</m:t>
                          </m:r>
                        </m:den>
                      </m:f>
                    </m:oMath>
                  </m:oMathPara>
                </a14:m>
                <a:endParaRPr lang="en-US" sz="2800" dirty="0"/>
              </a:p>
            </p:txBody>
          </p:sp>
        </mc:Choice>
        <mc:Fallback xmlns="">
          <p:sp>
            <p:nvSpPr>
              <p:cNvPr id="9" name="TextBox 8">
                <a:extLst>
                  <a:ext uri="{FF2B5EF4-FFF2-40B4-BE49-F238E27FC236}">
                    <a16:creationId xmlns:a16="http://schemas.microsoft.com/office/drawing/2014/main" id="{8CF7E95E-6E23-4496-8F2A-DB8198E5FAEF}"/>
                  </a:ext>
                </a:extLst>
              </p:cNvPr>
              <p:cNvSpPr txBox="1">
                <a:spLocks noRot="1" noChangeAspect="1" noMove="1" noResize="1" noEditPoints="1" noAdjustHandles="1" noChangeArrowheads="1" noChangeShapeType="1" noTextEdit="1"/>
              </p:cNvSpPr>
              <p:nvPr/>
            </p:nvSpPr>
            <p:spPr>
              <a:xfrm>
                <a:off x="8847221" y="4410319"/>
                <a:ext cx="1166281" cy="737959"/>
              </a:xfrm>
              <a:prstGeom prst="rect">
                <a:avLst/>
              </a:prstGeom>
              <a:blipFill>
                <a:blip r:embed="rId4"/>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14DC2757-8A9C-4E07-99C7-DE3A32B95E50}"/>
              </a:ext>
            </a:extLst>
          </p:cNvPr>
          <p:cNvSpPr txBox="1"/>
          <p:nvPr/>
        </p:nvSpPr>
        <p:spPr>
          <a:xfrm>
            <a:off x="8678779" y="3824555"/>
            <a:ext cx="2566737" cy="523220"/>
          </a:xfrm>
          <a:prstGeom prst="rect">
            <a:avLst/>
          </a:prstGeom>
          <a:noFill/>
        </p:spPr>
        <p:txBody>
          <a:bodyPr wrap="square" rtlCol="0">
            <a:spAutoFit/>
          </a:bodyPr>
          <a:lstStyle/>
          <a:p>
            <a:r>
              <a:rPr lang="en-US" sz="2800" dirty="0"/>
              <a:t>Phase velocity</a:t>
            </a:r>
          </a:p>
        </p:txBody>
      </p:sp>
    </p:spTree>
    <p:extLst>
      <p:ext uri="{BB962C8B-B14F-4D97-AF65-F5344CB8AC3E}">
        <p14:creationId xmlns:p14="http://schemas.microsoft.com/office/powerpoint/2010/main" val="2922815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121F9-7F57-46AA-9B3F-8F55DAEF9432}"/>
              </a:ext>
            </a:extLst>
          </p:cNvPr>
          <p:cNvSpPr>
            <a:spLocks noGrp="1"/>
          </p:cNvSpPr>
          <p:nvPr>
            <p:ph type="title"/>
          </p:nvPr>
        </p:nvSpPr>
        <p:spPr/>
        <p:txBody>
          <a:bodyPr/>
          <a:lstStyle/>
          <a:p>
            <a:r>
              <a:rPr lang="en-US" dirty="0"/>
              <a:t>Electromagnetic Waves</a:t>
            </a:r>
          </a:p>
        </p:txBody>
      </p:sp>
      <p:sp>
        <p:nvSpPr>
          <p:cNvPr id="3" name="Content Placeholder 2">
            <a:extLst>
              <a:ext uri="{FF2B5EF4-FFF2-40B4-BE49-F238E27FC236}">
                <a16:creationId xmlns:a16="http://schemas.microsoft.com/office/drawing/2014/main" id="{7CBC5D6C-32D2-46D5-8245-4EFB9F6A5D7D}"/>
              </a:ext>
            </a:extLst>
          </p:cNvPr>
          <p:cNvSpPr>
            <a:spLocks noGrp="1"/>
          </p:cNvSpPr>
          <p:nvPr>
            <p:ph idx="1"/>
          </p:nvPr>
        </p:nvSpPr>
        <p:spPr>
          <a:xfrm>
            <a:off x="280988" y="1690688"/>
            <a:ext cx="10515600" cy="4351338"/>
          </a:xfrm>
        </p:spPr>
        <p:txBody>
          <a:bodyPr/>
          <a:lstStyle/>
          <a:p>
            <a:r>
              <a:rPr lang="en-US" dirty="0"/>
              <a:t>The Maxwell’s Equations and some examples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DC7B740-4C29-4ACA-A1F0-1FE6A7E92207}"/>
                  </a:ext>
                </a:extLst>
              </p:cNvPr>
              <p:cNvSpPr txBox="1"/>
              <p:nvPr/>
            </p:nvSpPr>
            <p:spPr>
              <a:xfrm>
                <a:off x="721894" y="2483317"/>
                <a:ext cx="1022075" cy="5213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𝜌</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𝜖</m:t>
                              </m:r>
                            </m:e>
                            <m:sub>
                              <m:r>
                                <a:rPr lang="en-US" b="0" i="1" smtClean="0">
                                  <a:latin typeface="Cambria Math" panose="02040503050406030204" pitchFamily="18" charset="0"/>
                                  <a:ea typeface="Cambria Math" panose="02040503050406030204" pitchFamily="18" charset="0"/>
                                </a:rPr>
                                <m:t>0</m:t>
                              </m:r>
                            </m:sub>
                          </m:sSub>
                        </m:den>
                      </m:f>
                    </m:oMath>
                  </m:oMathPara>
                </a14:m>
                <a:endParaRPr lang="en-US" b="0" dirty="0">
                  <a:ea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1DC7B740-4C29-4ACA-A1F0-1FE6A7E92207}"/>
                  </a:ext>
                </a:extLst>
              </p:cNvPr>
              <p:cNvSpPr txBox="1">
                <a:spLocks noRot="1" noChangeAspect="1" noMove="1" noResize="1" noEditPoints="1" noAdjustHandles="1" noChangeArrowheads="1" noChangeShapeType="1" noTextEdit="1"/>
              </p:cNvSpPr>
              <p:nvPr/>
            </p:nvSpPr>
            <p:spPr>
              <a:xfrm>
                <a:off x="721894" y="2483317"/>
                <a:ext cx="1022075" cy="52136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010C87D-35E8-42C3-81B5-70876375D99D}"/>
                  </a:ext>
                </a:extLst>
              </p:cNvPr>
              <p:cNvSpPr txBox="1"/>
              <p:nvPr/>
            </p:nvSpPr>
            <p:spPr>
              <a:xfrm>
                <a:off x="751667" y="3160260"/>
                <a:ext cx="9407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=0</m:t>
                      </m:r>
                    </m:oMath>
                  </m:oMathPara>
                </a14:m>
                <a:endParaRPr lang="en-US" b="0" dirty="0">
                  <a:ea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C010C87D-35E8-42C3-81B5-70876375D99D}"/>
                  </a:ext>
                </a:extLst>
              </p:cNvPr>
              <p:cNvSpPr txBox="1">
                <a:spLocks noRot="1" noChangeAspect="1" noMove="1" noResize="1" noEditPoints="1" noAdjustHandles="1" noChangeArrowheads="1" noChangeShapeType="1" noTextEdit="1"/>
              </p:cNvSpPr>
              <p:nvPr/>
            </p:nvSpPr>
            <p:spPr>
              <a:xfrm>
                <a:off x="751667" y="3160260"/>
                <a:ext cx="940770" cy="276999"/>
              </a:xfrm>
              <a:prstGeom prst="rect">
                <a:avLst/>
              </a:prstGeom>
              <a:blipFill>
                <a:blip r:embed="rId3"/>
                <a:stretch>
                  <a:fillRect l="-5806" r="-5806"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A5556B4-D2D6-476B-96C1-87599BDE5E7C}"/>
                  </a:ext>
                </a:extLst>
              </p:cNvPr>
              <p:cNvSpPr txBox="1"/>
              <p:nvPr/>
            </p:nvSpPr>
            <p:spPr>
              <a:xfrm>
                <a:off x="725485" y="3592841"/>
                <a:ext cx="1405065"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oMath>
                  </m:oMathPara>
                </a14:m>
                <a:endParaRPr lang="en-US" b="0" dirty="0">
                  <a:ea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FA5556B4-D2D6-476B-96C1-87599BDE5E7C}"/>
                  </a:ext>
                </a:extLst>
              </p:cNvPr>
              <p:cNvSpPr txBox="1">
                <a:spLocks noRot="1" noChangeAspect="1" noMove="1" noResize="1" noEditPoints="1" noAdjustHandles="1" noChangeArrowheads="1" noChangeShapeType="1" noTextEdit="1"/>
              </p:cNvSpPr>
              <p:nvPr/>
            </p:nvSpPr>
            <p:spPr>
              <a:xfrm>
                <a:off x="725485" y="3592841"/>
                <a:ext cx="1405065" cy="5266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EFBB1A2-679C-40D6-89FE-224AF95E13BF}"/>
                  </a:ext>
                </a:extLst>
              </p:cNvPr>
              <p:cNvSpPr txBox="1"/>
              <p:nvPr/>
            </p:nvSpPr>
            <p:spPr>
              <a:xfrm>
                <a:off x="751667" y="4305502"/>
                <a:ext cx="2053383" cy="526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en>
                      </m:f>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oMath>
                  </m:oMathPara>
                </a14:m>
                <a:endParaRPr lang="en-US" b="0" dirty="0">
                  <a:ea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AEFBB1A2-679C-40D6-89FE-224AF95E13BF}"/>
                  </a:ext>
                </a:extLst>
              </p:cNvPr>
              <p:cNvSpPr txBox="1">
                <a:spLocks noRot="1" noChangeAspect="1" noMove="1" noResize="1" noEditPoints="1" noAdjustHandles="1" noChangeArrowheads="1" noChangeShapeType="1" noTextEdit="1"/>
              </p:cNvSpPr>
              <p:nvPr/>
            </p:nvSpPr>
            <p:spPr>
              <a:xfrm>
                <a:off x="751667" y="4305502"/>
                <a:ext cx="2053383" cy="52674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76933D3-273F-46DD-A259-043B4366DEF6}"/>
                  </a:ext>
                </a:extLst>
              </p:cNvPr>
              <p:cNvSpPr txBox="1"/>
              <p:nvPr/>
            </p:nvSpPr>
            <p:spPr>
              <a:xfrm>
                <a:off x="3294530" y="2483316"/>
                <a:ext cx="1022075" cy="5213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𝜌</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𝜖</m:t>
                              </m:r>
                            </m:e>
                            <m:sub>
                              <m:r>
                                <a:rPr lang="en-US" b="0" i="1" smtClean="0">
                                  <a:latin typeface="Cambria Math" panose="02040503050406030204" pitchFamily="18" charset="0"/>
                                  <a:ea typeface="Cambria Math" panose="02040503050406030204" pitchFamily="18" charset="0"/>
                                </a:rPr>
                                <m:t>0</m:t>
                              </m:r>
                            </m:sub>
                          </m:sSub>
                        </m:den>
                      </m:f>
                    </m:oMath>
                  </m:oMathPara>
                </a14:m>
                <a:endParaRPr lang="en-US" b="0" dirty="0">
                  <a:ea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976933D3-273F-46DD-A259-043B4366DEF6}"/>
                  </a:ext>
                </a:extLst>
              </p:cNvPr>
              <p:cNvSpPr txBox="1">
                <a:spLocks noRot="1" noChangeAspect="1" noMove="1" noResize="1" noEditPoints="1" noAdjustHandles="1" noChangeArrowheads="1" noChangeShapeType="1" noTextEdit="1"/>
              </p:cNvSpPr>
              <p:nvPr/>
            </p:nvSpPr>
            <p:spPr>
              <a:xfrm>
                <a:off x="3294530" y="2483316"/>
                <a:ext cx="1022075" cy="52136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4C2854C-2E98-4810-9388-21BE4C43FE47}"/>
                  </a:ext>
                </a:extLst>
              </p:cNvPr>
              <p:cNvSpPr txBox="1"/>
              <p:nvPr/>
            </p:nvSpPr>
            <p:spPr>
              <a:xfrm>
                <a:off x="3324303" y="3160259"/>
                <a:ext cx="11028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𝑚</m:t>
                          </m:r>
                        </m:sub>
                      </m:sSub>
                    </m:oMath>
                  </m:oMathPara>
                </a14:m>
                <a:endParaRPr lang="en-US" b="0" dirty="0">
                  <a:ea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64C2854C-2E98-4810-9388-21BE4C43FE47}"/>
                  </a:ext>
                </a:extLst>
              </p:cNvPr>
              <p:cNvSpPr txBox="1">
                <a:spLocks noRot="1" noChangeAspect="1" noMove="1" noResize="1" noEditPoints="1" noAdjustHandles="1" noChangeArrowheads="1" noChangeShapeType="1" noTextEdit="1"/>
              </p:cNvSpPr>
              <p:nvPr/>
            </p:nvSpPr>
            <p:spPr>
              <a:xfrm>
                <a:off x="3324303" y="3160259"/>
                <a:ext cx="1102866" cy="276999"/>
              </a:xfrm>
              <a:prstGeom prst="rect">
                <a:avLst/>
              </a:prstGeom>
              <a:blipFill>
                <a:blip r:embed="rId7"/>
                <a:stretch>
                  <a:fillRect l="-4420" r="-1105"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10DC931-63AF-498F-BE24-4CB21A611F38}"/>
                  </a:ext>
                </a:extLst>
              </p:cNvPr>
              <p:cNvSpPr txBox="1"/>
              <p:nvPr/>
            </p:nvSpPr>
            <p:spPr>
              <a:xfrm>
                <a:off x="3298121" y="3592840"/>
                <a:ext cx="1920141"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𝑗</m:t>
                          </m:r>
                        </m:e>
                        <m:sub>
                          <m:r>
                            <a:rPr lang="en-US" b="0" i="1" smtClean="0">
                              <a:latin typeface="Cambria Math" panose="02040503050406030204" pitchFamily="18" charset="0"/>
                              <a:ea typeface="Cambria Math" panose="02040503050406030204" pitchFamily="18" charset="0"/>
                            </a:rPr>
                            <m:t>𝑚</m:t>
                          </m:r>
                        </m:sub>
                      </m:sSub>
                    </m:oMath>
                  </m:oMathPara>
                </a14:m>
                <a:endParaRPr lang="en-US" b="0" dirty="0">
                  <a:ea typeface="Cambria Math" panose="02040503050406030204" pitchFamily="18" charset="0"/>
                </a:endParaRPr>
              </a:p>
            </p:txBody>
          </p:sp>
        </mc:Choice>
        <mc:Fallback xmlns="">
          <p:sp>
            <p:nvSpPr>
              <p:cNvPr id="16" name="TextBox 15">
                <a:extLst>
                  <a:ext uri="{FF2B5EF4-FFF2-40B4-BE49-F238E27FC236}">
                    <a16:creationId xmlns:a16="http://schemas.microsoft.com/office/drawing/2014/main" id="{E10DC931-63AF-498F-BE24-4CB21A611F38}"/>
                  </a:ext>
                </a:extLst>
              </p:cNvPr>
              <p:cNvSpPr txBox="1">
                <a:spLocks noRot="1" noChangeAspect="1" noMove="1" noResize="1" noEditPoints="1" noAdjustHandles="1" noChangeArrowheads="1" noChangeShapeType="1" noTextEdit="1"/>
              </p:cNvSpPr>
              <p:nvPr/>
            </p:nvSpPr>
            <p:spPr>
              <a:xfrm>
                <a:off x="3298121" y="3592840"/>
                <a:ext cx="1920141" cy="52668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4DC2E86-ACBE-45CC-ABDD-C0B7ABCBE254}"/>
                  </a:ext>
                </a:extLst>
              </p:cNvPr>
              <p:cNvSpPr txBox="1"/>
              <p:nvPr/>
            </p:nvSpPr>
            <p:spPr>
              <a:xfrm>
                <a:off x="3324303" y="4305501"/>
                <a:ext cx="2053383" cy="526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en>
                      </m:f>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oMath>
                  </m:oMathPara>
                </a14:m>
                <a:endParaRPr lang="en-US" b="0" dirty="0">
                  <a:ea typeface="Cambria Math" panose="02040503050406030204" pitchFamily="18" charset="0"/>
                </a:endParaRPr>
              </a:p>
            </p:txBody>
          </p:sp>
        </mc:Choice>
        <mc:Fallback xmlns="">
          <p:sp>
            <p:nvSpPr>
              <p:cNvPr id="18" name="TextBox 17">
                <a:extLst>
                  <a:ext uri="{FF2B5EF4-FFF2-40B4-BE49-F238E27FC236}">
                    <a16:creationId xmlns:a16="http://schemas.microsoft.com/office/drawing/2014/main" id="{D4DC2E86-ACBE-45CC-ABDD-C0B7ABCBE254}"/>
                  </a:ext>
                </a:extLst>
              </p:cNvPr>
              <p:cNvSpPr txBox="1">
                <a:spLocks noRot="1" noChangeAspect="1" noMove="1" noResize="1" noEditPoints="1" noAdjustHandles="1" noChangeArrowheads="1" noChangeShapeType="1" noTextEdit="1"/>
              </p:cNvSpPr>
              <p:nvPr/>
            </p:nvSpPr>
            <p:spPr>
              <a:xfrm>
                <a:off x="3324303" y="4305501"/>
                <a:ext cx="2053383" cy="526747"/>
              </a:xfrm>
              <a:prstGeom prst="rect">
                <a:avLst/>
              </a:prstGeom>
              <a:blipFill>
                <a:blip r:embed="rId9"/>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B3CA4634-F3A4-4C4F-8B9F-C96FE08E78CC}"/>
              </a:ext>
            </a:extLst>
          </p:cNvPr>
          <p:cNvSpPr txBox="1"/>
          <p:nvPr/>
        </p:nvSpPr>
        <p:spPr>
          <a:xfrm>
            <a:off x="3036230" y="5172074"/>
            <a:ext cx="3300413" cy="369332"/>
          </a:xfrm>
          <a:prstGeom prst="rect">
            <a:avLst/>
          </a:prstGeom>
          <a:noFill/>
        </p:spPr>
        <p:txBody>
          <a:bodyPr wrap="square" rtlCol="0">
            <a:spAutoFit/>
          </a:bodyPr>
          <a:lstStyle/>
          <a:p>
            <a:r>
              <a:rPr lang="en-US" dirty="0"/>
              <a:t>Describing magnetic monopoles</a:t>
            </a:r>
          </a:p>
        </p:txBody>
      </p:sp>
      <p:pic>
        <p:nvPicPr>
          <p:cNvPr id="1026" name="Picture 2">
            <a:extLst>
              <a:ext uri="{FF2B5EF4-FFF2-40B4-BE49-F238E27FC236}">
                <a16:creationId xmlns:a16="http://schemas.microsoft.com/office/drawing/2014/main" id="{F0594E67-480E-4B65-B536-B8EC06903A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4762" y="672579"/>
            <a:ext cx="428625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D8E907A-61E9-429A-A4E2-D1E70B7DAC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98715" y="3834283"/>
            <a:ext cx="285750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442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4558-8A66-F331-5791-C9A6531BF18F}"/>
              </a:ext>
            </a:extLst>
          </p:cNvPr>
          <p:cNvSpPr>
            <a:spLocks noGrp="1"/>
          </p:cNvSpPr>
          <p:nvPr>
            <p:ph type="ctrTitle"/>
          </p:nvPr>
        </p:nvSpPr>
        <p:spPr/>
        <p:txBody>
          <a:bodyPr/>
          <a:lstStyle/>
          <a:p>
            <a:r>
              <a:rPr lang="en-TW" dirty="0"/>
              <a:t>Nanotechnology to Robotics</a:t>
            </a:r>
          </a:p>
        </p:txBody>
      </p:sp>
      <p:sp>
        <p:nvSpPr>
          <p:cNvPr id="3" name="Subtitle 2">
            <a:extLst>
              <a:ext uri="{FF2B5EF4-FFF2-40B4-BE49-F238E27FC236}">
                <a16:creationId xmlns:a16="http://schemas.microsoft.com/office/drawing/2014/main" id="{FF7DF164-41E7-53DE-A8E4-05A2ECB50999}"/>
              </a:ext>
            </a:extLst>
          </p:cNvPr>
          <p:cNvSpPr>
            <a:spLocks noGrp="1"/>
          </p:cNvSpPr>
          <p:nvPr>
            <p:ph type="subTitle" idx="1"/>
          </p:nvPr>
        </p:nvSpPr>
        <p:spPr/>
        <p:txBody>
          <a:bodyPr/>
          <a:lstStyle/>
          <a:p>
            <a:endParaRPr lang="en-TW"/>
          </a:p>
        </p:txBody>
      </p:sp>
      <p:pic>
        <p:nvPicPr>
          <p:cNvPr id="4" name="Picture 3">
            <a:extLst>
              <a:ext uri="{FF2B5EF4-FFF2-40B4-BE49-F238E27FC236}">
                <a16:creationId xmlns:a16="http://schemas.microsoft.com/office/drawing/2014/main" id="{73AB6227-8260-DE86-7257-7F28855BFADA}"/>
              </a:ext>
            </a:extLst>
          </p:cNvPr>
          <p:cNvPicPr>
            <a:picLocks noChangeAspect="1"/>
          </p:cNvPicPr>
          <p:nvPr/>
        </p:nvPicPr>
        <p:blipFill>
          <a:blip r:embed="rId2"/>
          <a:stretch>
            <a:fillRect/>
          </a:stretch>
        </p:blipFill>
        <p:spPr>
          <a:xfrm>
            <a:off x="4679950" y="3602038"/>
            <a:ext cx="2832100" cy="2870200"/>
          </a:xfrm>
          <a:prstGeom prst="rect">
            <a:avLst/>
          </a:prstGeom>
        </p:spPr>
      </p:pic>
    </p:spTree>
    <p:extLst>
      <p:ext uri="{BB962C8B-B14F-4D97-AF65-F5344CB8AC3E}">
        <p14:creationId xmlns:p14="http://schemas.microsoft.com/office/powerpoint/2010/main" val="41149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710A-B887-616B-48F5-B0F9BA848093}"/>
              </a:ext>
            </a:extLst>
          </p:cNvPr>
          <p:cNvSpPr>
            <a:spLocks noGrp="1"/>
          </p:cNvSpPr>
          <p:nvPr>
            <p:ph type="title"/>
          </p:nvPr>
        </p:nvSpPr>
        <p:spPr/>
        <p:txBody>
          <a:bodyPr/>
          <a:lstStyle/>
          <a:p>
            <a:r>
              <a:rPr lang="en-TW" dirty="0"/>
              <a:t>Introduction to Quantum Mechanics</a:t>
            </a:r>
          </a:p>
        </p:txBody>
      </p:sp>
      <p:sp>
        <p:nvSpPr>
          <p:cNvPr id="3" name="Content Placeholder 2">
            <a:extLst>
              <a:ext uri="{FF2B5EF4-FFF2-40B4-BE49-F238E27FC236}">
                <a16:creationId xmlns:a16="http://schemas.microsoft.com/office/drawing/2014/main" id="{99D112E4-3B5A-A2EA-5A0C-B418D9D161EC}"/>
              </a:ext>
            </a:extLst>
          </p:cNvPr>
          <p:cNvSpPr>
            <a:spLocks noGrp="1"/>
          </p:cNvSpPr>
          <p:nvPr>
            <p:ph idx="1"/>
          </p:nvPr>
        </p:nvSpPr>
        <p:spPr/>
        <p:txBody>
          <a:bodyPr/>
          <a:lstStyle/>
          <a:p>
            <a:r>
              <a:rPr lang="en-TW" dirty="0"/>
              <a:t>Photoelectric Effect</a:t>
            </a:r>
          </a:p>
          <a:p>
            <a:r>
              <a:rPr lang="en-TW" dirty="0"/>
              <a:t>Planck constant and Blackbody Radiation</a:t>
            </a:r>
          </a:p>
          <a:p>
            <a:r>
              <a:rPr lang="en-TW" dirty="0"/>
              <a:t>Wave-Particle Duality and the wavelength of a photon</a:t>
            </a:r>
          </a:p>
        </p:txBody>
      </p:sp>
      <p:pic>
        <p:nvPicPr>
          <p:cNvPr id="5" name="Picture 4">
            <a:extLst>
              <a:ext uri="{FF2B5EF4-FFF2-40B4-BE49-F238E27FC236}">
                <a16:creationId xmlns:a16="http://schemas.microsoft.com/office/drawing/2014/main" id="{05DC36BC-1C81-6C43-8290-1AB0EC04AA50}"/>
              </a:ext>
            </a:extLst>
          </p:cNvPr>
          <p:cNvPicPr>
            <a:picLocks noChangeAspect="1"/>
          </p:cNvPicPr>
          <p:nvPr/>
        </p:nvPicPr>
        <p:blipFill>
          <a:blip r:embed="rId2"/>
          <a:stretch>
            <a:fillRect/>
          </a:stretch>
        </p:blipFill>
        <p:spPr>
          <a:xfrm>
            <a:off x="6243177" y="3451726"/>
            <a:ext cx="3406274" cy="3406274"/>
          </a:xfrm>
          <a:prstGeom prst="rect">
            <a:avLst/>
          </a:prstGeom>
        </p:spPr>
      </p:pic>
      <p:sp>
        <p:nvSpPr>
          <p:cNvPr id="6" name="TextBox 5">
            <a:extLst>
              <a:ext uri="{FF2B5EF4-FFF2-40B4-BE49-F238E27FC236}">
                <a16:creationId xmlns:a16="http://schemas.microsoft.com/office/drawing/2014/main" id="{7B7622E9-A0DB-FE9D-3937-D2E43AA647E1}"/>
              </a:ext>
            </a:extLst>
          </p:cNvPr>
          <p:cNvSpPr txBox="1"/>
          <p:nvPr/>
        </p:nvSpPr>
        <p:spPr>
          <a:xfrm>
            <a:off x="10216053" y="6308209"/>
            <a:ext cx="1137747" cy="369332"/>
          </a:xfrm>
          <a:prstGeom prst="rect">
            <a:avLst/>
          </a:prstGeom>
          <a:noFill/>
        </p:spPr>
        <p:txBody>
          <a:bodyPr wrap="none" rtlCol="0">
            <a:spAutoFit/>
          </a:bodyPr>
          <a:lstStyle/>
          <a:p>
            <a:r>
              <a:rPr lang="en-TW" dirty="0"/>
              <a:t>Pink Floyd</a:t>
            </a:r>
          </a:p>
        </p:txBody>
      </p:sp>
      <p:pic>
        <p:nvPicPr>
          <p:cNvPr id="7" name="Picture 6">
            <a:extLst>
              <a:ext uri="{FF2B5EF4-FFF2-40B4-BE49-F238E27FC236}">
                <a16:creationId xmlns:a16="http://schemas.microsoft.com/office/drawing/2014/main" id="{5DA4FAE9-4FF3-E911-E4C8-59970114F872}"/>
              </a:ext>
            </a:extLst>
          </p:cNvPr>
          <p:cNvPicPr>
            <a:picLocks noChangeAspect="1"/>
          </p:cNvPicPr>
          <p:nvPr/>
        </p:nvPicPr>
        <p:blipFill>
          <a:blip r:embed="rId3"/>
          <a:stretch>
            <a:fillRect/>
          </a:stretch>
        </p:blipFill>
        <p:spPr>
          <a:xfrm>
            <a:off x="2405819" y="3816684"/>
            <a:ext cx="3270756" cy="2495216"/>
          </a:xfrm>
          <a:prstGeom prst="rect">
            <a:avLst/>
          </a:prstGeom>
        </p:spPr>
      </p:pic>
      <p:sp>
        <p:nvSpPr>
          <p:cNvPr id="8" name="TextBox 7">
            <a:extLst>
              <a:ext uri="{FF2B5EF4-FFF2-40B4-BE49-F238E27FC236}">
                <a16:creationId xmlns:a16="http://schemas.microsoft.com/office/drawing/2014/main" id="{28FF2520-0D14-5364-ACED-99BEE0CCFD79}"/>
              </a:ext>
            </a:extLst>
          </p:cNvPr>
          <p:cNvSpPr txBox="1"/>
          <p:nvPr/>
        </p:nvSpPr>
        <p:spPr>
          <a:xfrm>
            <a:off x="2644244" y="6332815"/>
            <a:ext cx="2793906" cy="369332"/>
          </a:xfrm>
          <a:prstGeom prst="rect">
            <a:avLst/>
          </a:prstGeom>
          <a:noFill/>
        </p:spPr>
        <p:txBody>
          <a:bodyPr wrap="none" rtlCol="0">
            <a:spAutoFit/>
          </a:bodyPr>
          <a:lstStyle/>
          <a:p>
            <a:r>
              <a:rPr lang="en-TW" dirty="0"/>
              <a:t>iStock photo of water ripple</a:t>
            </a:r>
          </a:p>
        </p:txBody>
      </p:sp>
    </p:spTree>
    <p:extLst>
      <p:ext uri="{BB962C8B-B14F-4D97-AF65-F5344CB8AC3E}">
        <p14:creationId xmlns:p14="http://schemas.microsoft.com/office/powerpoint/2010/main" val="3739514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BF08D-C6FE-4F24-A07F-44AD050D3373}"/>
              </a:ext>
            </a:extLst>
          </p:cNvPr>
          <p:cNvSpPr>
            <a:spLocks noGrp="1"/>
          </p:cNvSpPr>
          <p:nvPr>
            <p:ph type="title"/>
          </p:nvPr>
        </p:nvSpPr>
        <p:spPr/>
        <p:txBody>
          <a:bodyPr/>
          <a:lstStyle/>
          <a:p>
            <a:r>
              <a:rPr lang="en-US" dirty="0"/>
              <a:t>Electromagnetic Waves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2B5AB3-5305-476E-876A-B3A6046F505F}"/>
                  </a:ext>
                </a:extLst>
              </p:cNvPr>
              <p:cNvSpPr>
                <a:spLocks noGrp="1"/>
              </p:cNvSpPr>
              <p:nvPr>
                <p:ph idx="1"/>
              </p:nvPr>
            </p:nvSpPr>
            <p:spPr>
              <a:xfrm>
                <a:off x="191386" y="1400325"/>
                <a:ext cx="11162414" cy="1603375"/>
              </a:xfrm>
            </p:spPr>
            <p:txBody>
              <a:bodyPr/>
              <a:lstStyle/>
              <a:p>
                <a:r>
                  <a:rPr lang="en-US" dirty="0"/>
                  <a:t>James Maxwell derived formulaic understanding of electromagnetism: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0</m:t>
                                </m:r>
                              </m:sub>
                            </m:sSub>
                          </m:e>
                        </m:rad>
                      </m:den>
                    </m:f>
                  </m:oMath>
                </a14:m>
                <a:endParaRPr lang="en-US" dirty="0"/>
              </a:p>
            </p:txBody>
          </p:sp>
        </mc:Choice>
        <mc:Fallback xmlns="">
          <p:sp>
            <p:nvSpPr>
              <p:cNvPr id="3" name="Content Placeholder 2">
                <a:extLst>
                  <a:ext uri="{FF2B5EF4-FFF2-40B4-BE49-F238E27FC236}">
                    <a16:creationId xmlns:a16="http://schemas.microsoft.com/office/drawing/2014/main" id="{FF2B5AB3-5305-476E-876A-B3A6046F505F}"/>
                  </a:ext>
                </a:extLst>
              </p:cNvPr>
              <p:cNvSpPr>
                <a:spLocks noGrp="1" noRot="1" noChangeAspect="1" noMove="1" noResize="1" noEditPoints="1" noAdjustHandles="1" noChangeArrowheads="1" noChangeShapeType="1" noTextEdit="1"/>
              </p:cNvSpPr>
              <p:nvPr>
                <p:ph idx="1"/>
              </p:nvPr>
            </p:nvSpPr>
            <p:spPr>
              <a:xfrm>
                <a:off x="191386" y="1400325"/>
                <a:ext cx="11162414" cy="1603375"/>
              </a:xfrm>
              <a:blipFill>
                <a:blip r:embed="rId3"/>
                <a:stretch>
                  <a:fillRect l="-983" t="-684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083883B-7A3C-4B14-BE1B-D956659AB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978025"/>
            <a:ext cx="7620000" cy="4514850"/>
          </a:xfrm>
          <a:prstGeom prst="rect">
            <a:avLst/>
          </a:prstGeom>
        </p:spPr>
      </p:pic>
      <p:sp>
        <p:nvSpPr>
          <p:cNvPr id="4" name="TextBox 3">
            <a:extLst>
              <a:ext uri="{FF2B5EF4-FFF2-40B4-BE49-F238E27FC236}">
                <a16:creationId xmlns:a16="http://schemas.microsoft.com/office/drawing/2014/main" id="{09AE042B-BD78-393D-45B6-D8BEEA8055BF}"/>
              </a:ext>
            </a:extLst>
          </p:cNvPr>
          <p:cNvSpPr txBox="1"/>
          <p:nvPr/>
        </p:nvSpPr>
        <p:spPr>
          <a:xfrm>
            <a:off x="3416968" y="6308209"/>
            <a:ext cx="936667" cy="369332"/>
          </a:xfrm>
          <a:prstGeom prst="rect">
            <a:avLst/>
          </a:prstGeom>
          <a:noFill/>
        </p:spPr>
        <p:txBody>
          <a:bodyPr wrap="none" rtlCol="0">
            <a:spAutoFit/>
          </a:bodyPr>
          <a:lstStyle/>
          <a:p>
            <a:r>
              <a:rPr lang="en-TW" dirty="0"/>
              <a:t>Figure 1</a:t>
            </a:r>
          </a:p>
        </p:txBody>
      </p:sp>
    </p:spTree>
    <p:extLst>
      <p:ext uri="{BB962C8B-B14F-4D97-AF65-F5344CB8AC3E}">
        <p14:creationId xmlns:p14="http://schemas.microsoft.com/office/powerpoint/2010/main" val="35879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A9CE-C734-0432-E133-D4F0FD95BB07}"/>
              </a:ext>
            </a:extLst>
          </p:cNvPr>
          <p:cNvSpPr>
            <a:spLocks noGrp="1"/>
          </p:cNvSpPr>
          <p:nvPr>
            <p:ph type="title"/>
          </p:nvPr>
        </p:nvSpPr>
        <p:spPr/>
        <p:txBody>
          <a:bodyPr/>
          <a:lstStyle/>
          <a:p>
            <a:r>
              <a:rPr lang="en-TW" dirty="0"/>
              <a:t>Classical Wave Equation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AB64A78-58BE-DE18-BBEF-9F865760F0F0}"/>
                  </a:ext>
                </a:extLst>
              </p:cNvPr>
              <p:cNvSpPr>
                <a:spLocks noGrp="1"/>
              </p:cNvSpPr>
              <p:nvPr>
                <p:ph idx="1"/>
              </p:nvPr>
            </p:nvSpPr>
            <p:spPr>
              <a:xfrm>
                <a:off x="838200" y="1825625"/>
                <a:ext cx="6172200" cy="4351338"/>
              </a:xfrm>
            </p:spPr>
            <p:txBody>
              <a:bodyPr>
                <a:normAutofit fontScale="55000" lnSpcReduction="20000"/>
              </a:bodyPr>
              <a:lstStyle/>
              <a:p>
                <a:pPr>
                  <a:lnSpc>
                    <a:spcPct val="200000"/>
                  </a:lnSpc>
                </a:pPr>
                <a:r>
                  <a:rPr lang="en-TW" dirty="0"/>
                  <a:t>Let’s write down the differential equation describing a classical wave, or the </a:t>
                </a:r>
                <a:r>
                  <a:rPr lang="en-TW" dirty="0">
                    <a:solidFill>
                      <a:schemeClr val="accent6"/>
                    </a:solidFill>
                  </a:rPr>
                  <a:t>Wave Equation</a:t>
                </a:r>
                <a:r>
                  <a:rPr lang="en-TW" dirty="0"/>
                  <a:t>. This is often solved with a sinusoidal or cosinusoidal function. This is a very important differential equation.</a:t>
                </a:r>
              </a:p>
              <a:p>
                <a:pPr>
                  <a:lnSpc>
                    <a:spcPct val="200000"/>
                  </a:lnSpc>
                </a:pP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r>
                      <a:rPr lang="en-US" b="0" i="1" smtClean="0">
                        <a:latin typeface="Cambria Math" panose="02040503050406030204" pitchFamily="18" charset="0"/>
                      </a:rPr>
                      <m:t> </m:t>
                    </m:r>
                    <m:f>
                      <m:fPr>
                        <m:ctrlPr>
                          <a:rPr lang="en-TW"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a14:m>
                <a:r>
                  <a:rPr lang="en-TW" dirty="0"/>
                  <a:t>. The value of c in the case of light is found to be the speed of light.</a:t>
                </a:r>
              </a:p>
              <a:p>
                <a:pPr>
                  <a:lnSpc>
                    <a:spcPct val="200000"/>
                  </a:lnSpc>
                </a:pPr>
                <a:r>
                  <a:rPr lang="en-TW" dirty="0"/>
                  <a:t>This description of light, using waves, adequately helps to account for the properties observed through lenses, or when diffracted to produce the various colors of visible light. However, unexplained features of light were observed when approaching ultraviolet energies.</a:t>
                </a:r>
              </a:p>
            </p:txBody>
          </p:sp>
        </mc:Choice>
        <mc:Fallback>
          <p:sp>
            <p:nvSpPr>
              <p:cNvPr id="3" name="Content Placeholder 2">
                <a:extLst>
                  <a:ext uri="{FF2B5EF4-FFF2-40B4-BE49-F238E27FC236}">
                    <a16:creationId xmlns:a16="http://schemas.microsoft.com/office/drawing/2014/main" id="{3AB64A78-58BE-DE18-BBEF-9F865760F0F0}"/>
                  </a:ext>
                </a:extLst>
              </p:cNvPr>
              <p:cNvSpPr>
                <a:spLocks noGrp="1" noRot="1" noChangeAspect="1" noMove="1" noResize="1" noEditPoints="1" noAdjustHandles="1" noChangeArrowheads="1" noChangeShapeType="1" noTextEdit="1"/>
              </p:cNvSpPr>
              <p:nvPr>
                <p:ph idx="1"/>
              </p:nvPr>
            </p:nvSpPr>
            <p:spPr>
              <a:xfrm>
                <a:off x="838200" y="1825625"/>
                <a:ext cx="6172200" cy="4351338"/>
              </a:xfrm>
              <a:blipFill>
                <a:blip r:embed="rId3"/>
                <a:stretch>
                  <a:fillRect l="-412"/>
                </a:stretch>
              </a:blipFill>
            </p:spPr>
            <p:txBody>
              <a:bodyPr/>
              <a:lstStyle/>
              <a:p>
                <a:r>
                  <a:rPr lang="en-TW">
                    <a:noFill/>
                  </a:rPr>
                  <a:t> </a:t>
                </a:r>
              </a:p>
            </p:txBody>
          </p:sp>
        </mc:Fallback>
      </mc:AlternateContent>
      <p:pic>
        <p:nvPicPr>
          <p:cNvPr id="5" name="Picture 4">
            <a:extLst>
              <a:ext uri="{FF2B5EF4-FFF2-40B4-BE49-F238E27FC236}">
                <a16:creationId xmlns:a16="http://schemas.microsoft.com/office/drawing/2014/main" id="{83643562-8611-E61B-9C3E-B8A81A8AAA9F}"/>
              </a:ext>
            </a:extLst>
          </p:cNvPr>
          <p:cNvPicPr>
            <a:picLocks noChangeAspect="1"/>
          </p:cNvPicPr>
          <p:nvPr/>
        </p:nvPicPr>
        <p:blipFill>
          <a:blip r:embed="rId4"/>
          <a:stretch>
            <a:fillRect/>
          </a:stretch>
        </p:blipFill>
        <p:spPr>
          <a:xfrm>
            <a:off x="7010400" y="2386932"/>
            <a:ext cx="4762500" cy="3175000"/>
          </a:xfrm>
          <a:prstGeom prst="rect">
            <a:avLst/>
          </a:prstGeom>
        </p:spPr>
      </p:pic>
      <p:sp>
        <p:nvSpPr>
          <p:cNvPr id="6" name="TextBox 5">
            <a:extLst>
              <a:ext uri="{FF2B5EF4-FFF2-40B4-BE49-F238E27FC236}">
                <a16:creationId xmlns:a16="http://schemas.microsoft.com/office/drawing/2014/main" id="{080D21B2-FC55-1297-E87B-F045520CC2CC}"/>
              </a:ext>
            </a:extLst>
          </p:cNvPr>
          <p:cNvSpPr txBox="1"/>
          <p:nvPr/>
        </p:nvSpPr>
        <p:spPr>
          <a:xfrm>
            <a:off x="10227017" y="5561932"/>
            <a:ext cx="1126783" cy="369332"/>
          </a:xfrm>
          <a:prstGeom prst="rect">
            <a:avLst/>
          </a:prstGeom>
          <a:noFill/>
        </p:spPr>
        <p:txBody>
          <a:bodyPr wrap="none" rtlCol="0">
            <a:spAutoFit/>
          </a:bodyPr>
          <a:lstStyle/>
          <a:p>
            <a:r>
              <a:rPr lang="en-TW" dirty="0">
                <a:hlinkClick r:id="rId5"/>
              </a:rPr>
              <a:t>Reference</a:t>
            </a:r>
            <a:endParaRPr lang="en-TW" dirty="0"/>
          </a:p>
        </p:txBody>
      </p:sp>
    </p:spTree>
    <p:extLst>
      <p:ext uri="{BB962C8B-B14F-4D97-AF65-F5344CB8AC3E}">
        <p14:creationId xmlns:p14="http://schemas.microsoft.com/office/powerpoint/2010/main" val="204653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85CA-4965-4FD4-BD51-A23433517643}"/>
              </a:ext>
            </a:extLst>
          </p:cNvPr>
          <p:cNvSpPr>
            <a:spLocks noGrp="1"/>
          </p:cNvSpPr>
          <p:nvPr>
            <p:ph type="title"/>
          </p:nvPr>
        </p:nvSpPr>
        <p:spPr/>
        <p:txBody>
          <a:bodyPr/>
          <a:lstStyle/>
          <a:p>
            <a:r>
              <a:rPr lang="en-US" dirty="0"/>
              <a:t>Photoelectric Effect</a:t>
            </a:r>
          </a:p>
        </p:txBody>
      </p:sp>
      <p:sp>
        <p:nvSpPr>
          <p:cNvPr id="3" name="Content Placeholder 2">
            <a:extLst>
              <a:ext uri="{FF2B5EF4-FFF2-40B4-BE49-F238E27FC236}">
                <a16:creationId xmlns:a16="http://schemas.microsoft.com/office/drawing/2014/main" id="{0170E0CB-3157-4E4B-9839-53EF724DF6A4}"/>
              </a:ext>
            </a:extLst>
          </p:cNvPr>
          <p:cNvSpPr>
            <a:spLocks noGrp="1"/>
          </p:cNvSpPr>
          <p:nvPr>
            <p:ph idx="1"/>
          </p:nvPr>
        </p:nvSpPr>
        <p:spPr>
          <a:xfrm>
            <a:off x="838200" y="1373581"/>
            <a:ext cx="10515600" cy="1538822"/>
          </a:xfrm>
        </p:spPr>
        <p:txBody>
          <a:bodyPr>
            <a:normAutofit fontScale="92500" lnSpcReduction="10000"/>
          </a:bodyPr>
          <a:lstStyle/>
          <a:p>
            <a:r>
              <a:rPr lang="en-US" dirty="0"/>
              <a:t>Or waves behaving as particles. </a:t>
            </a:r>
          </a:p>
          <a:p>
            <a:r>
              <a:rPr lang="en-US" dirty="0"/>
              <a:t>Historically, this effect was investigated when Heinrich Hertz shown ultraviolet light on metal balls and noticed stronger sparks in the air gap. These sparks indicated a current flowed.</a:t>
            </a:r>
          </a:p>
        </p:txBody>
      </p:sp>
      <p:pic>
        <p:nvPicPr>
          <p:cNvPr id="5" name="Picture 4">
            <a:extLst>
              <a:ext uri="{FF2B5EF4-FFF2-40B4-BE49-F238E27FC236}">
                <a16:creationId xmlns:a16="http://schemas.microsoft.com/office/drawing/2014/main" id="{B992947B-7242-4A72-9A84-6135EFA59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1035"/>
            <a:ext cx="12192000" cy="2118206"/>
          </a:xfrm>
          <a:prstGeom prst="rect">
            <a:avLst/>
          </a:prstGeom>
        </p:spPr>
      </p:pic>
      <p:sp>
        <p:nvSpPr>
          <p:cNvPr id="6" name="Content Placeholder 2">
            <a:extLst>
              <a:ext uri="{FF2B5EF4-FFF2-40B4-BE49-F238E27FC236}">
                <a16:creationId xmlns:a16="http://schemas.microsoft.com/office/drawing/2014/main" id="{45FCC623-7F80-452D-9A17-9864C20B1A15}"/>
              </a:ext>
            </a:extLst>
          </p:cNvPr>
          <p:cNvSpPr txBox="1">
            <a:spLocks/>
          </p:cNvSpPr>
          <p:nvPr/>
        </p:nvSpPr>
        <p:spPr>
          <a:xfrm>
            <a:off x="434163" y="4938068"/>
            <a:ext cx="10515600" cy="20020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Hertz showed that 20 kV pulses produced EM waves (!) at a frequency of 50 </a:t>
            </a:r>
            <a:r>
              <a:rPr lang="en-US" dirty="0" err="1"/>
              <a:t>MHz.</a:t>
            </a:r>
            <a:endParaRPr lang="en-US" dirty="0"/>
          </a:p>
          <a:p>
            <a:r>
              <a:rPr lang="en-US" dirty="0"/>
              <a:t>Interestingly, the sparks, not thoroughly investigated by Hertz, meant that there’s more than meets the eye. This was called the Ultraviolet catastrophe! </a:t>
            </a:r>
          </a:p>
        </p:txBody>
      </p:sp>
      <p:pic>
        <p:nvPicPr>
          <p:cNvPr id="8" name="Picture 7">
            <a:extLst>
              <a:ext uri="{FF2B5EF4-FFF2-40B4-BE49-F238E27FC236}">
                <a16:creationId xmlns:a16="http://schemas.microsoft.com/office/drawing/2014/main" id="{22E1C5BF-0DB8-40EB-8820-A7134D082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4062" y="252239"/>
            <a:ext cx="1378838" cy="1619091"/>
          </a:xfrm>
          <a:prstGeom prst="rect">
            <a:avLst/>
          </a:prstGeom>
        </p:spPr>
      </p:pic>
    </p:spTree>
    <p:extLst>
      <p:ext uri="{BB962C8B-B14F-4D97-AF65-F5344CB8AC3E}">
        <p14:creationId xmlns:p14="http://schemas.microsoft.com/office/powerpoint/2010/main" val="2224535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85CA-4965-4FD4-BD51-A23433517643}"/>
              </a:ext>
            </a:extLst>
          </p:cNvPr>
          <p:cNvSpPr>
            <a:spLocks noGrp="1"/>
          </p:cNvSpPr>
          <p:nvPr>
            <p:ph type="title"/>
          </p:nvPr>
        </p:nvSpPr>
        <p:spPr/>
        <p:txBody>
          <a:bodyPr/>
          <a:lstStyle/>
          <a:p>
            <a:r>
              <a:rPr lang="en-US" dirty="0"/>
              <a:t>Photoelectric Effect</a:t>
            </a:r>
          </a:p>
        </p:txBody>
      </p:sp>
      <p:sp>
        <p:nvSpPr>
          <p:cNvPr id="3" name="Content Placeholder 2">
            <a:extLst>
              <a:ext uri="{FF2B5EF4-FFF2-40B4-BE49-F238E27FC236}">
                <a16:creationId xmlns:a16="http://schemas.microsoft.com/office/drawing/2014/main" id="{0170E0CB-3157-4E4B-9839-53EF724DF6A4}"/>
              </a:ext>
            </a:extLst>
          </p:cNvPr>
          <p:cNvSpPr>
            <a:spLocks noGrp="1"/>
          </p:cNvSpPr>
          <p:nvPr>
            <p:ph idx="1"/>
          </p:nvPr>
        </p:nvSpPr>
        <p:spPr>
          <a:xfrm>
            <a:off x="838200" y="1442856"/>
            <a:ext cx="10515600" cy="1538822"/>
          </a:xfrm>
        </p:spPr>
        <p:txBody>
          <a:bodyPr>
            <a:normAutofit fontScale="92500"/>
          </a:bodyPr>
          <a:lstStyle/>
          <a:p>
            <a:r>
              <a:rPr lang="en-US" dirty="0"/>
              <a:t>Or waves behaving as particles. </a:t>
            </a:r>
          </a:p>
          <a:p>
            <a:r>
              <a:rPr lang="en-US" dirty="0"/>
              <a:t>Historically, this effect was investigated when Heinrich Hertz shown ultraviolet light on metal balls and noticed stronger sparks in the air gap.</a:t>
            </a:r>
          </a:p>
        </p:txBody>
      </p:sp>
      <p:pic>
        <p:nvPicPr>
          <p:cNvPr id="5" name="Picture 4">
            <a:extLst>
              <a:ext uri="{FF2B5EF4-FFF2-40B4-BE49-F238E27FC236}">
                <a16:creationId xmlns:a16="http://schemas.microsoft.com/office/drawing/2014/main" id="{B992947B-7242-4A72-9A84-6135EFA59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1035"/>
            <a:ext cx="12192000" cy="2118206"/>
          </a:xfrm>
          <a:prstGeom prst="rect">
            <a:avLst/>
          </a:prstGeom>
        </p:spPr>
      </p:pic>
      <p:sp>
        <p:nvSpPr>
          <p:cNvPr id="6" name="Content Placeholder 2">
            <a:extLst>
              <a:ext uri="{FF2B5EF4-FFF2-40B4-BE49-F238E27FC236}">
                <a16:creationId xmlns:a16="http://schemas.microsoft.com/office/drawing/2014/main" id="{45FCC623-7F80-452D-9A17-9864C20B1A15}"/>
              </a:ext>
            </a:extLst>
          </p:cNvPr>
          <p:cNvSpPr txBox="1">
            <a:spLocks/>
          </p:cNvSpPr>
          <p:nvPr/>
        </p:nvSpPr>
        <p:spPr>
          <a:xfrm>
            <a:off x="434163" y="4938068"/>
            <a:ext cx="10515600" cy="2002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Hertz showed that 20 kV pulses produced EM waves (!) at a frequency of 50 </a:t>
            </a:r>
            <a:r>
              <a:rPr lang="en-US" dirty="0" err="1"/>
              <a:t>MHz.</a:t>
            </a:r>
            <a:endParaRPr lang="en-US" dirty="0"/>
          </a:p>
          <a:p>
            <a:r>
              <a:rPr lang="en-US" dirty="0"/>
              <a:t>Interestingly, the sparks, not thoroughly investigated by Hertz, meant that there’s more than meets the eye, catastrophe! </a:t>
            </a:r>
          </a:p>
        </p:txBody>
      </p:sp>
      <p:pic>
        <p:nvPicPr>
          <p:cNvPr id="8" name="Picture 7">
            <a:extLst>
              <a:ext uri="{FF2B5EF4-FFF2-40B4-BE49-F238E27FC236}">
                <a16:creationId xmlns:a16="http://schemas.microsoft.com/office/drawing/2014/main" id="{22E1C5BF-0DB8-40EB-8820-A7134D082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4062" y="252239"/>
            <a:ext cx="1378838" cy="1619091"/>
          </a:xfrm>
          <a:prstGeom prst="rect">
            <a:avLst/>
          </a:prstGeom>
        </p:spPr>
      </p:pic>
    </p:spTree>
    <p:extLst>
      <p:ext uri="{BB962C8B-B14F-4D97-AF65-F5344CB8AC3E}">
        <p14:creationId xmlns:p14="http://schemas.microsoft.com/office/powerpoint/2010/main" val="2960377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85CA-4965-4FD4-BD51-A23433517643}"/>
              </a:ext>
            </a:extLst>
          </p:cNvPr>
          <p:cNvSpPr>
            <a:spLocks noGrp="1"/>
          </p:cNvSpPr>
          <p:nvPr>
            <p:ph type="title"/>
          </p:nvPr>
        </p:nvSpPr>
        <p:spPr/>
        <p:txBody>
          <a:bodyPr/>
          <a:lstStyle/>
          <a:p>
            <a:r>
              <a:rPr lang="en-US" dirty="0"/>
              <a:t>Photoelectric Effect</a:t>
            </a:r>
          </a:p>
        </p:txBody>
      </p:sp>
      <p:sp>
        <p:nvSpPr>
          <p:cNvPr id="3" name="Content Placeholder 2">
            <a:extLst>
              <a:ext uri="{FF2B5EF4-FFF2-40B4-BE49-F238E27FC236}">
                <a16:creationId xmlns:a16="http://schemas.microsoft.com/office/drawing/2014/main" id="{0170E0CB-3157-4E4B-9839-53EF724DF6A4}"/>
              </a:ext>
            </a:extLst>
          </p:cNvPr>
          <p:cNvSpPr>
            <a:spLocks noGrp="1"/>
          </p:cNvSpPr>
          <p:nvPr>
            <p:ph idx="1"/>
          </p:nvPr>
        </p:nvSpPr>
        <p:spPr>
          <a:xfrm>
            <a:off x="838200" y="1442856"/>
            <a:ext cx="10515600" cy="1538822"/>
          </a:xfrm>
        </p:spPr>
        <p:txBody>
          <a:bodyPr>
            <a:normAutofit fontScale="92500"/>
          </a:bodyPr>
          <a:lstStyle/>
          <a:p>
            <a:r>
              <a:rPr lang="en-US" dirty="0"/>
              <a:t>Or waves behaving as particles. </a:t>
            </a:r>
          </a:p>
          <a:p>
            <a:r>
              <a:rPr lang="en-US" dirty="0"/>
              <a:t>Historically, this effect was investigated when Heinrich Hertz shown ultraviolet light on metal balls and noticed stronger sparks in the air gap.</a:t>
            </a:r>
          </a:p>
        </p:txBody>
      </p:sp>
      <p:pic>
        <p:nvPicPr>
          <p:cNvPr id="5" name="Picture 4">
            <a:extLst>
              <a:ext uri="{FF2B5EF4-FFF2-40B4-BE49-F238E27FC236}">
                <a16:creationId xmlns:a16="http://schemas.microsoft.com/office/drawing/2014/main" id="{B992947B-7242-4A72-9A84-6135EFA59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1035"/>
            <a:ext cx="12192000" cy="2118206"/>
          </a:xfrm>
          <a:prstGeom prst="rect">
            <a:avLst/>
          </a:prstGeom>
        </p:spPr>
      </p:pic>
      <p:sp>
        <p:nvSpPr>
          <p:cNvPr id="6" name="Content Placeholder 2">
            <a:extLst>
              <a:ext uri="{FF2B5EF4-FFF2-40B4-BE49-F238E27FC236}">
                <a16:creationId xmlns:a16="http://schemas.microsoft.com/office/drawing/2014/main" id="{45FCC623-7F80-452D-9A17-9864C20B1A15}"/>
              </a:ext>
            </a:extLst>
          </p:cNvPr>
          <p:cNvSpPr txBox="1">
            <a:spLocks/>
          </p:cNvSpPr>
          <p:nvPr/>
        </p:nvSpPr>
        <p:spPr>
          <a:xfrm>
            <a:off x="434163" y="4938068"/>
            <a:ext cx="10515600" cy="2002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Hertz showed that 20 kV pulses produced EM waves (!) at a frequency of 50 </a:t>
            </a:r>
            <a:r>
              <a:rPr lang="en-US" dirty="0" err="1"/>
              <a:t>MHz.</a:t>
            </a:r>
            <a:endParaRPr lang="en-US" dirty="0"/>
          </a:p>
          <a:p>
            <a:r>
              <a:rPr lang="en-US" dirty="0"/>
              <a:t>Interestingly, the sparks, not thoroughly investigated by Hertz, meant that there’s more than meets the eye, catastrophe! </a:t>
            </a:r>
          </a:p>
        </p:txBody>
      </p:sp>
      <p:pic>
        <p:nvPicPr>
          <p:cNvPr id="8" name="Picture 7">
            <a:extLst>
              <a:ext uri="{FF2B5EF4-FFF2-40B4-BE49-F238E27FC236}">
                <a16:creationId xmlns:a16="http://schemas.microsoft.com/office/drawing/2014/main" id="{22E1C5BF-0DB8-40EB-8820-A7134D082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4062" y="252239"/>
            <a:ext cx="1378838" cy="1619091"/>
          </a:xfrm>
          <a:prstGeom prst="rect">
            <a:avLst/>
          </a:prstGeom>
        </p:spPr>
      </p:pic>
      <p:pic>
        <p:nvPicPr>
          <p:cNvPr id="7" name="Picture 6">
            <a:extLst>
              <a:ext uri="{FF2B5EF4-FFF2-40B4-BE49-F238E27FC236}">
                <a16:creationId xmlns:a16="http://schemas.microsoft.com/office/drawing/2014/main" id="{3251E62D-316C-4015-A9C3-F55BA81D4A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552575"/>
            <a:ext cx="7620000" cy="3752850"/>
          </a:xfrm>
          <a:prstGeom prst="rect">
            <a:avLst/>
          </a:prstGeom>
        </p:spPr>
      </p:pic>
    </p:spTree>
    <p:extLst>
      <p:ext uri="{BB962C8B-B14F-4D97-AF65-F5344CB8AC3E}">
        <p14:creationId xmlns:p14="http://schemas.microsoft.com/office/powerpoint/2010/main" val="4145632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85CA-4965-4FD4-BD51-A23433517643}"/>
              </a:ext>
            </a:extLst>
          </p:cNvPr>
          <p:cNvSpPr>
            <a:spLocks noGrp="1"/>
          </p:cNvSpPr>
          <p:nvPr>
            <p:ph type="title"/>
          </p:nvPr>
        </p:nvSpPr>
        <p:spPr/>
        <p:txBody>
          <a:bodyPr/>
          <a:lstStyle/>
          <a:p>
            <a:r>
              <a:rPr lang="en-US" dirty="0"/>
              <a:t>Photoelectric Effect</a:t>
            </a:r>
          </a:p>
        </p:txBody>
      </p:sp>
      <p:pic>
        <p:nvPicPr>
          <p:cNvPr id="5" name="Picture 4">
            <a:extLst>
              <a:ext uri="{FF2B5EF4-FFF2-40B4-BE49-F238E27FC236}">
                <a16:creationId xmlns:a16="http://schemas.microsoft.com/office/drawing/2014/main" id="{B992947B-7242-4A72-9A84-6135EFA59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0069"/>
            <a:ext cx="12192000" cy="2118206"/>
          </a:xfrm>
          <a:prstGeom prst="rect">
            <a:avLst/>
          </a:prstGeom>
        </p:spPr>
      </p:pic>
      <p:sp>
        <p:nvSpPr>
          <p:cNvPr id="6" name="Content Placeholder 2">
            <a:extLst>
              <a:ext uri="{FF2B5EF4-FFF2-40B4-BE49-F238E27FC236}">
                <a16:creationId xmlns:a16="http://schemas.microsoft.com/office/drawing/2014/main" id="{45FCC623-7F80-452D-9A17-9864C20B1A15}"/>
              </a:ext>
            </a:extLst>
          </p:cNvPr>
          <p:cNvSpPr txBox="1">
            <a:spLocks/>
          </p:cNvSpPr>
          <p:nvPr/>
        </p:nvSpPr>
        <p:spPr>
          <a:xfrm>
            <a:off x="434163" y="3429000"/>
            <a:ext cx="10515600" cy="3511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Observations: within limits of experimental accuracy, there is no time interval between the arrival of light at a metal surface and the emission of photoelectrons.</a:t>
            </a:r>
          </a:p>
          <a:p>
            <a:r>
              <a:rPr lang="en-US" dirty="0"/>
              <a:t>A bright light yields more photoelectrons than a dim one of the same frequency, but the electron energies remain the same.</a:t>
            </a:r>
          </a:p>
          <a:p>
            <a:r>
              <a:rPr lang="en-US" dirty="0"/>
              <a:t>The higher the frequency of light, the more energy the photoelectrons have. Below a certain value of frequency, no electron emission occurs.</a:t>
            </a:r>
          </a:p>
        </p:txBody>
      </p:sp>
      <p:pic>
        <p:nvPicPr>
          <p:cNvPr id="8" name="Picture 7">
            <a:extLst>
              <a:ext uri="{FF2B5EF4-FFF2-40B4-BE49-F238E27FC236}">
                <a16:creationId xmlns:a16="http://schemas.microsoft.com/office/drawing/2014/main" id="{22E1C5BF-0DB8-40EB-8820-A7134D082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30" y="206534"/>
            <a:ext cx="1378838" cy="1619091"/>
          </a:xfrm>
          <a:prstGeom prst="rect">
            <a:avLst/>
          </a:prstGeom>
        </p:spPr>
      </p:pic>
    </p:spTree>
    <p:extLst>
      <p:ext uri="{BB962C8B-B14F-4D97-AF65-F5344CB8AC3E}">
        <p14:creationId xmlns:p14="http://schemas.microsoft.com/office/powerpoint/2010/main" val="2864972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1746</Words>
  <Application>Microsoft Macintosh PowerPoint</Application>
  <PresentationFormat>Widescreen</PresentationFormat>
  <Paragraphs>157</Paragraphs>
  <Slides>19</Slides>
  <Notes>11</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Cambria Math</vt:lpstr>
      <vt:lpstr>Office Theme</vt:lpstr>
      <vt:lpstr>PowerPoint Presentation</vt:lpstr>
      <vt:lpstr>Nanotechnology to Robotics</vt:lpstr>
      <vt:lpstr>Introduction to Quantum Mechanics</vt:lpstr>
      <vt:lpstr>Electromagnetic Waves</vt:lpstr>
      <vt:lpstr>Classical Wave Equation</vt:lpstr>
      <vt:lpstr>Photoelectric Effect</vt:lpstr>
      <vt:lpstr>Photoelectric Effect</vt:lpstr>
      <vt:lpstr>Photoelectric Effect</vt:lpstr>
      <vt:lpstr>Photoelectric Effect</vt:lpstr>
      <vt:lpstr>Photoelectric Effect</vt:lpstr>
      <vt:lpstr>Photoelectric Effect – An example</vt:lpstr>
      <vt:lpstr>Photoelectric Effect – Some Materials</vt:lpstr>
      <vt:lpstr>Planck BlackBody Radiation</vt:lpstr>
      <vt:lpstr>De Broglie Relation</vt:lpstr>
      <vt:lpstr>Hydrogen Atom</vt:lpstr>
      <vt:lpstr>Quantum Mechanics</vt:lpstr>
      <vt:lpstr>Lab Session:</vt:lpstr>
      <vt:lpstr>De Broglie Waves</vt:lpstr>
      <vt:lpstr>Electromagnetic Waves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 yoda</dc:creator>
  <cp:lastModifiedBy>da yoda</cp:lastModifiedBy>
  <cp:revision>23</cp:revision>
  <dcterms:created xsi:type="dcterms:W3CDTF">2023-11-22T06:39:53Z</dcterms:created>
  <dcterms:modified xsi:type="dcterms:W3CDTF">2024-01-30T09:21:32Z</dcterms:modified>
</cp:coreProperties>
</file>