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56" r:id="rId2"/>
    <p:sldId id="257" r:id="rId3"/>
    <p:sldId id="637" r:id="rId4"/>
    <p:sldId id="635" r:id="rId5"/>
    <p:sldId id="647" r:id="rId6"/>
    <p:sldId id="648" r:id="rId7"/>
    <p:sldId id="260" r:id="rId8"/>
    <p:sldId id="638" r:id="rId9"/>
    <p:sldId id="639" r:id="rId10"/>
    <p:sldId id="642" r:id="rId11"/>
    <p:sldId id="640" r:id="rId12"/>
    <p:sldId id="644" r:id="rId13"/>
    <p:sldId id="645" r:id="rId14"/>
    <p:sldId id="646" r:id="rId15"/>
    <p:sldId id="650" r:id="rId16"/>
    <p:sldId id="641" r:id="rId17"/>
    <p:sldId id="643" r:id="rId18"/>
    <p:sldId id="649" r:id="rId19"/>
  </p:sldIdLst>
  <p:sldSz cx="12192000" cy="6858000"/>
  <p:notesSz cx="6858000" cy="9144000"/>
  <p:defaultTextStyle>
    <a:defPPr>
      <a:defRPr lang="en-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137"/>
    <p:restoredTop sz="74605"/>
  </p:normalViewPr>
  <p:slideViewPr>
    <p:cSldViewPr snapToGrid="0">
      <p:cViewPr varScale="1">
        <p:scale>
          <a:sx n="71" d="100"/>
          <a:sy n="71" d="100"/>
        </p:scale>
        <p:origin x="1296"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TW"/>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CD6DBE-4DD7-D346-95E4-DBC765576AA7}" type="datetimeFigureOut">
              <a:rPr lang="en-TW" smtClean="0"/>
              <a:t>2024/1/30</a:t>
            </a:fld>
            <a:endParaRPr lang="en-TW"/>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TW"/>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W"/>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TW"/>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226F5E-C5AB-E044-B0EC-415F53447C6B}" type="slidenum">
              <a:rPr lang="en-TW" smtClean="0"/>
              <a:t>‹#›</a:t>
            </a:fld>
            <a:endParaRPr lang="en-TW"/>
          </a:p>
        </p:txBody>
      </p:sp>
    </p:spTree>
    <p:extLst>
      <p:ext uri="{BB962C8B-B14F-4D97-AF65-F5344CB8AC3E}">
        <p14:creationId xmlns:p14="http://schemas.microsoft.com/office/powerpoint/2010/main" val="854128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JP" altLang="en-US"/>
              <a:t>影像分析 </a:t>
            </a:r>
            <a:r>
              <a:rPr lang="en-US" altLang="ja-JP" dirty="0"/>
              <a:t>- </a:t>
            </a:r>
            <a:r>
              <a:rPr lang="ja-JP" altLang="en-US"/>
              <a:t>濾鏡</a:t>
            </a:r>
            <a:endParaRPr lang="en-US" altLang="ja-JP" dirty="0"/>
          </a:p>
          <a:p>
            <a:endParaRPr lang="en-US" dirty="0"/>
          </a:p>
          <a:p>
            <a:r>
              <a:rPr lang="en-US" dirty="0"/>
              <a:t>Our introduction to robotics began with a robotic manipulator that mimics the human arm and hand. If we were to have humanoid robots, we would need to consider the visual aspects and design of such machines.</a:t>
            </a:r>
          </a:p>
          <a:p>
            <a:endParaRPr lang="en-US" dirty="0"/>
          </a:p>
          <a:p>
            <a:r>
              <a:rPr lang="en-US" dirty="0"/>
              <a:t>I would like to present one perspective of vision, perhaps the most important of human senses, as that of a filter for the impulses and signals in the natural world.</a:t>
            </a:r>
          </a:p>
          <a:p>
            <a:endParaRPr lang="en-US" dirty="0"/>
          </a:p>
          <a:p>
            <a:r>
              <a:rPr lang="en-US" dirty="0"/>
              <a:t>The mathematical construction is at the fundamentals a product that transforms one entity into another, much like the rotation matrices that change the angle of a vector. Here a kernel provides weight to some value, and in the language of filters let us call that the pixel, the product resulting in a new pixel value. Anyone who has taken a color photo and turned that into black and white is performing a transformation from numerous to binary. We could also work like the impressionist artists and smudge colors together, creating average values.</a:t>
            </a:r>
          </a:p>
          <a:p>
            <a:endParaRPr lang="en-US" dirty="0"/>
          </a:p>
          <a:p>
            <a:r>
              <a:rPr lang="en-US" dirty="0"/>
              <a:t>When we are talking about the statistics of vision, and more generally optics, two important ones come to mind --- the Gaussian and Lorentzian distributions.</a:t>
            </a:r>
            <a:endParaRPr lang="en-TW" dirty="0"/>
          </a:p>
          <a:p>
            <a:endParaRPr lang="en-TW" dirty="0"/>
          </a:p>
        </p:txBody>
      </p:sp>
      <p:sp>
        <p:nvSpPr>
          <p:cNvPr id="4" name="Slide Number Placeholder 3"/>
          <p:cNvSpPr>
            <a:spLocks noGrp="1"/>
          </p:cNvSpPr>
          <p:nvPr>
            <p:ph type="sldNum" sz="quarter" idx="5"/>
          </p:nvPr>
        </p:nvSpPr>
        <p:spPr/>
        <p:txBody>
          <a:bodyPr/>
          <a:lstStyle/>
          <a:p>
            <a:fld id="{6E226F5E-C5AB-E044-B0EC-415F53447C6B}" type="slidenum">
              <a:rPr lang="en-TW" smtClean="0"/>
              <a:t>4</a:t>
            </a:fld>
            <a:endParaRPr lang="en-TW"/>
          </a:p>
        </p:txBody>
      </p:sp>
    </p:spTree>
    <p:extLst>
      <p:ext uri="{BB962C8B-B14F-4D97-AF65-F5344CB8AC3E}">
        <p14:creationId xmlns:p14="http://schemas.microsoft.com/office/powerpoint/2010/main" val="34586283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TW" dirty="0"/>
              <a:t>We have already begun to observe that unusual effects can occur at the nanoscale different from the macroscale. T</a:t>
            </a:r>
            <a:r>
              <a:rPr lang="en-US" dirty="0"/>
              <a:t>h</a:t>
            </a:r>
            <a:r>
              <a:rPr lang="en-TW" dirty="0"/>
              <a:t>is is because once we approach the size limit of the electron, all of the unsual properties of the electron become apparent. The electron is understood as really just a point particle, with charge, mass and can travel very fast, though not quite the speed of light. The electron also behaves according to quantum mechanics. Newton, while not understanding the electron, knew that heat could be transferred from objects to objects through radiation. A very simple model to describe this is the Cooling Law, which is a first order differential equation in temperature and time. The cooling rate is supposed to decrease with temperature change. Note that the equation supposes there must be some “frequency” parameter which weights the temperature decrease. A</a:t>
            </a:r>
            <a:r>
              <a:rPr lang="en-US" dirty="0"/>
              <a:t>n</a:t>
            </a:r>
            <a:r>
              <a:rPr lang="en-TW" dirty="0"/>
              <a:t>yone standing next to an open flame can feel the waves of heat that emanate. While motion of the electrical charge generates heat, this expression does not account for the electrical charge itself. Nor does the cooling law explain why we can see the light of the fire. When we approach our introduction to quantum mechanics, we shall see the experiments that challenged scientists to come up with explanations for photoelectrons, which ultimately led to formal quantum theory.</a:t>
            </a:r>
          </a:p>
        </p:txBody>
      </p:sp>
      <p:sp>
        <p:nvSpPr>
          <p:cNvPr id="4" name="Slide Number Placeholder 3"/>
          <p:cNvSpPr>
            <a:spLocks noGrp="1"/>
          </p:cNvSpPr>
          <p:nvPr>
            <p:ph type="sldNum" sz="quarter" idx="5"/>
          </p:nvPr>
        </p:nvSpPr>
        <p:spPr/>
        <p:txBody>
          <a:bodyPr/>
          <a:lstStyle/>
          <a:p>
            <a:fld id="{6E226F5E-C5AB-E044-B0EC-415F53447C6B}" type="slidenum">
              <a:rPr lang="en-TW" smtClean="0"/>
              <a:t>15</a:t>
            </a:fld>
            <a:endParaRPr lang="en-TW"/>
          </a:p>
        </p:txBody>
      </p:sp>
    </p:spTree>
    <p:extLst>
      <p:ext uri="{BB962C8B-B14F-4D97-AF65-F5344CB8AC3E}">
        <p14:creationId xmlns:p14="http://schemas.microsoft.com/office/powerpoint/2010/main" val="11626085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JP" altLang="en-US"/>
              <a:t>原子力顯微鏡</a:t>
            </a:r>
            <a:endParaRPr lang="en-US" altLang="ja-JP" dirty="0"/>
          </a:p>
          <a:p>
            <a:endParaRPr lang="en-US" dirty="0"/>
          </a:p>
          <a:p>
            <a:r>
              <a:rPr lang="en-US" dirty="0"/>
              <a:t>A similar tool to the STM in that a tip probes a surface, the atomic force microscope relies on measuring the force between the tip and sample material and can be utilized at room temperatures. What is actually measured is the laser spot on a photodiode, and the force is related to this deflection movement.</a:t>
            </a:r>
            <a:endParaRPr lang="en-TW" dirty="0"/>
          </a:p>
        </p:txBody>
      </p:sp>
      <p:sp>
        <p:nvSpPr>
          <p:cNvPr id="4" name="Slide Number Placeholder 3"/>
          <p:cNvSpPr>
            <a:spLocks noGrp="1"/>
          </p:cNvSpPr>
          <p:nvPr>
            <p:ph type="sldNum" sz="quarter" idx="5"/>
          </p:nvPr>
        </p:nvSpPr>
        <p:spPr/>
        <p:txBody>
          <a:bodyPr/>
          <a:lstStyle/>
          <a:p>
            <a:fld id="{6E226F5E-C5AB-E044-B0EC-415F53447C6B}" type="slidenum">
              <a:rPr lang="en-TW" smtClean="0"/>
              <a:t>16</a:t>
            </a:fld>
            <a:endParaRPr lang="en-TW"/>
          </a:p>
        </p:txBody>
      </p:sp>
    </p:spTree>
    <p:extLst>
      <p:ext uri="{BB962C8B-B14F-4D97-AF65-F5344CB8AC3E}">
        <p14:creationId xmlns:p14="http://schemas.microsoft.com/office/powerpoint/2010/main" val="18657558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TW"/>
              <a:t>When putting together our introduction to nanotechnology thus far, we now ask the question, what would we design our robots to see? </a:t>
            </a:r>
            <a:endParaRPr lang="en-TW" dirty="0"/>
          </a:p>
        </p:txBody>
      </p:sp>
      <p:sp>
        <p:nvSpPr>
          <p:cNvPr id="4" name="Slide Number Placeholder 3"/>
          <p:cNvSpPr>
            <a:spLocks noGrp="1"/>
          </p:cNvSpPr>
          <p:nvPr>
            <p:ph type="sldNum" sz="quarter" idx="5"/>
          </p:nvPr>
        </p:nvSpPr>
        <p:spPr/>
        <p:txBody>
          <a:bodyPr/>
          <a:lstStyle/>
          <a:p>
            <a:fld id="{6E226F5E-C5AB-E044-B0EC-415F53447C6B}" type="slidenum">
              <a:rPr lang="en-TW" smtClean="0"/>
              <a:t>17</a:t>
            </a:fld>
            <a:endParaRPr lang="en-TW"/>
          </a:p>
        </p:txBody>
      </p:sp>
    </p:spTree>
    <p:extLst>
      <p:ext uri="{BB962C8B-B14F-4D97-AF65-F5344CB8AC3E}">
        <p14:creationId xmlns:p14="http://schemas.microsoft.com/office/powerpoint/2010/main" val="34073928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TW" dirty="0"/>
              <a:t>Depending on time we may also revisit or visit the Siamese Network Matlab, and possibly allow students to use course time to complete homework.</a:t>
            </a:r>
          </a:p>
        </p:txBody>
      </p:sp>
      <p:sp>
        <p:nvSpPr>
          <p:cNvPr id="4" name="Slide Number Placeholder 3"/>
          <p:cNvSpPr>
            <a:spLocks noGrp="1"/>
          </p:cNvSpPr>
          <p:nvPr>
            <p:ph type="sldNum" sz="quarter" idx="5"/>
          </p:nvPr>
        </p:nvSpPr>
        <p:spPr/>
        <p:txBody>
          <a:bodyPr/>
          <a:lstStyle/>
          <a:p>
            <a:fld id="{6E226F5E-C5AB-E044-B0EC-415F53447C6B}" type="slidenum">
              <a:rPr lang="en-TW" smtClean="0"/>
              <a:t>18</a:t>
            </a:fld>
            <a:endParaRPr lang="en-TW"/>
          </a:p>
        </p:txBody>
      </p:sp>
    </p:spTree>
    <p:extLst>
      <p:ext uri="{BB962C8B-B14F-4D97-AF65-F5344CB8AC3E}">
        <p14:creationId xmlns:p14="http://schemas.microsoft.com/office/powerpoint/2010/main" val="11172714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TW" dirty="0"/>
              <a:t>The Gaussian, or normal, distribution can describe as varied statisical systems as the scores on an exam to the electronic distribution around a molecule (the simplest models of which are quantum harmonic oscillators), see Figure 1. </a:t>
            </a:r>
          </a:p>
          <a:p>
            <a:endParaRPr lang="en-TW" dirty="0"/>
          </a:p>
          <a:p>
            <a:r>
              <a:rPr lang="en-TW" dirty="0"/>
              <a:t>In visual filters, we can consider what happens to an image undergoing Gaussian blur, as in the Figure 2.</a:t>
            </a:r>
          </a:p>
        </p:txBody>
      </p:sp>
      <p:sp>
        <p:nvSpPr>
          <p:cNvPr id="4" name="Slide Number Placeholder 3"/>
          <p:cNvSpPr>
            <a:spLocks noGrp="1"/>
          </p:cNvSpPr>
          <p:nvPr>
            <p:ph type="sldNum" sz="quarter" idx="5"/>
          </p:nvPr>
        </p:nvSpPr>
        <p:spPr/>
        <p:txBody>
          <a:bodyPr/>
          <a:lstStyle/>
          <a:p>
            <a:fld id="{6E226F5E-C5AB-E044-B0EC-415F53447C6B}" type="slidenum">
              <a:rPr lang="en-TW" smtClean="0"/>
              <a:t>5</a:t>
            </a:fld>
            <a:endParaRPr lang="en-TW"/>
          </a:p>
        </p:txBody>
      </p:sp>
    </p:spTree>
    <p:extLst>
      <p:ext uri="{BB962C8B-B14F-4D97-AF65-F5344CB8AC3E}">
        <p14:creationId xmlns:p14="http://schemas.microsoft.com/office/powerpoint/2010/main" val="21359310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TW" dirty="0"/>
              <a:t>Lorentzian distributions show up in physical processes as the results of discrete choices, such as in energy. The Lorentzian has a much sharper lineshape than a Gaussian as shown in Figure 1.Another important feature is that the sidebands are also of greater amplitude in the Lorentzian. This allows for capturing the information from the sides in a much better way than the Gaussian.</a:t>
            </a:r>
          </a:p>
        </p:txBody>
      </p:sp>
      <p:sp>
        <p:nvSpPr>
          <p:cNvPr id="4" name="Slide Number Placeholder 3"/>
          <p:cNvSpPr>
            <a:spLocks noGrp="1"/>
          </p:cNvSpPr>
          <p:nvPr>
            <p:ph type="sldNum" sz="quarter" idx="5"/>
          </p:nvPr>
        </p:nvSpPr>
        <p:spPr/>
        <p:txBody>
          <a:bodyPr/>
          <a:lstStyle/>
          <a:p>
            <a:fld id="{6E226F5E-C5AB-E044-B0EC-415F53447C6B}" type="slidenum">
              <a:rPr lang="en-TW" smtClean="0"/>
              <a:t>6</a:t>
            </a:fld>
            <a:endParaRPr lang="en-TW"/>
          </a:p>
        </p:txBody>
      </p:sp>
    </p:spTree>
    <p:extLst>
      <p:ext uri="{BB962C8B-B14F-4D97-AF65-F5344CB8AC3E}">
        <p14:creationId xmlns:p14="http://schemas.microsoft.com/office/powerpoint/2010/main" val="9846226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JP" altLang="en-US"/>
              <a:t>鏡頭光線圖</a:t>
            </a:r>
            <a:endParaRPr lang="en-US" altLang="ja-JP" dirty="0"/>
          </a:p>
          <a:p>
            <a:endParaRPr lang="en-US" dirty="0"/>
          </a:p>
          <a:p>
            <a:r>
              <a:rPr lang="en-TW" dirty="0"/>
              <a:t>If we continue our exploration of vision as a filter, let us take a slightly historical perspective and see where human curiosity has taken us in the past hundreds of years, culminating in the nanotechnology of today. We recognize the lens as one of the most important inventions since antiquity, which has allowed us to clearly view objects smaller than 1 mm and larger than several lightyears.</a:t>
            </a:r>
          </a:p>
          <a:p>
            <a:endParaRPr lang="en-TW" dirty="0"/>
          </a:p>
          <a:p>
            <a:r>
              <a:rPr lang="en-TW" dirty="0"/>
              <a:t>The convex lens shown in the figure magnifies objects such that the image is much larger in size. In geometric optics, light rays take straight line paths from one point to another, providing the fundamentals to describe linear magnification. A lens equation further relates the focal length to the object and image distance.</a:t>
            </a:r>
          </a:p>
        </p:txBody>
      </p:sp>
      <p:sp>
        <p:nvSpPr>
          <p:cNvPr id="4" name="Slide Number Placeholder 3"/>
          <p:cNvSpPr>
            <a:spLocks noGrp="1"/>
          </p:cNvSpPr>
          <p:nvPr>
            <p:ph type="sldNum" sz="quarter" idx="5"/>
          </p:nvPr>
        </p:nvSpPr>
        <p:spPr/>
        <p:txBody>
          <a:bodyPr/>
          <a:lstStyle/>
          <a:p>
            <a:fld id="{6E226F5E-C5AB-E044-B0EC-415F53447C6B}" type="slidenum">
              <a:rPr lang="en-TW" smtClean="0"/>
              <a:t>7</a:t>
            </a:fld>
            <a:endParaRPr lang="en-TW"/>
          </a:p>
        </p:txBody>
      </p:sp>
    </p:spTree>
    <p:extLst>
      <p:ext uri="{BB962C8B-B14F-4D97-AF65-F5344CB8AC3E}">
        <p14:creationId xmlns:p14="http://schemas.microsoft.com/office/powerpoint/2010/main" val="10772591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TW" dirty="0"/>
              <a:t>Many of the advances in geometric optics have been applied to biology and physiology studies. Today, fluorescence microscopes are utilized to study live cells.</a:t>
            </a:r>
          </a:p>
        </p:txBody>
      </p:sp>
      <p:sp>
        <p:nvSpPr>
          <p:cNvPr id="4" name="Slide Number Placeholder 3"/>
          <p:cNvSpPr>
            <a:spLocks noGrp="1"/>
          </p:cNvSpPr>
          <p:nvPr>
            <p:ph type="sldNum" sz="quarter" idx="5"/>
          </p:nvPr>
        </p:nvSpPr>
        <p:spPr/>
        <p:txBody>
          <a:bodyPr/>
          <a:lstStyle/>
          <a:p>
            <a:fld id="{6E226F5E-C5AB-E044-B0EC-415F53447C6B}" type="slidenum">
              <a:rPr lang="en-TW" smtClean="0"/>
              <a:t>8</a:t>
            </a:fld>
            <a:endParaRPr lang="en-TW"/>
          </a:p>
        </p:txBody>
      </p:sp>
    </p:spTree>
    <p:extLst>
      <p:ext uri="{BB962C8B-B14F-4D97-AF65-F5344CB8AC3E}">
        <p14:creationId xmlns:p14="http://schemas.microsoft.com/office/powerpoint/2010/main" val="6240811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JP" altLang="en-US"/>
              <a:t>電子顯微鏡</a:t>
            </a:r>
            <a:endParaRPr lang="en-US" altLang="ja-JP" dirty="0"/>
          </a:p>
          <a:p>
            <a:endParaRPr lang="en-US" dirty="0"/>
          </a:p>
          <a:p>
            <a:r>
              <a:rPr lang="en-US" dirty="0"/>
              <a:t>Methods have been developed to see at wavelengths beyond the visual spectrum. These would be the ultraviolet and infrared detectors available today.</a:t>
            </a:r>
          </a:p>
          <a:p>
            <a:endParaRPr lang="en-US" dirty="0"/>
          </a:p>
          <a:p>
            <a:r>
              <a:rPr lang="en-US" dirty="0"/>
              <a:t>An important development leading to the nanotechnology of today was the utilization of the electron to see objects. Unlike light, called the photon, electrons have electrical charge and can be used to image carbon organisms, metals and insulators. Like the photon, the electron can be thought of as a point like particle. Beams of electrons are sent in a raster at an object, and the reflected electrons are collected to form an image. Utilizing the electron has allowed for imaging objects to the Angstrom resolution (10^-10 meters).</a:t>
            </a:r>
          </a:p>
          <a:p>
            <a:endParaRPr lang="en-US" dirty="0"/>
          </a:p>
          <a:p>
            <a:r>
              <a:rPr lang="en-US" dirty="0"/>
              <a:t>Several examples are shown in Figure 1, of a beetle and Figure 2, a </a:t>
            </a:r>
            <a:r>
              <a:rPr lang="en-US" dirty="0" err="1"/>
              <a:t>BiTeSe</a:t>
            </a:r>
            <a:r>
              <a:rPr lang="en-US" dirty="0"/>
              <a:t>/aerogel composite thermoelectric material.</a:t>
            </a:r>
          </a:p>
        </p:txBody>
      </p:sp>
      <p:sp>
        <p:nvSpPr>
          <p:cNvPr id="4" name="Slide Number Placeholder 3"/>
          <p:cNvSpPr>
            <a:spLocks noGrp="1"/>
          </p:cNvSpPr>
          <p:nvPr>
            <p:ph type="sldNum" sz="quarter" idx="5"/>
          </p:nvPr>
        </p:nvSpPr>
        <p:spPr/>
        <p:txBody>
          <a:bodyPr/>
          <a:lstStyle/>
          <a:p>
            <a:fld id="{6E226F5E-C5AB-E044-B0EC-415F53447C6B}" type="slidenum">
              <a:rPr lang="en-TW" smtClean="0"/>
              <a:t>9</a:t>
            </a:fld>
            <a:endParaRPr lang="en-TW"/>
          </a:p>
        </p:txBody>
      </p:sp>
    </p:spTree>
    <p:extLst>
      <p:ext uri="{BB962C8B-B14F-4D97-AF65-F5344CB8AC3E}">
        <p14:creationId xmlns:p14="http://schemas.microsoft.com/office/powerpoint/2010/main" val="6054357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TW" dirty="0"/>
              <a:t>The electron beam directed at an object can be reflected, absorbed or even transmitted. During collection of the reflected electrons, energy analysis can be performed to understand how much energy transfer and loss occurred at the object, at the surface of the object, or even to some extent within the bulk of the object. As the Figure 1 shows, Auger, secondary, backscattered electrons can be distinguished, and characteristic x-rays, continuum x-rays and even cathodoluminescence determined from the electron beam incident on the sample material.</a:t>
            </a:r>
          </a:p>
        </p:txBody>
      </p:sp>
      <p:sp>
        <p:nvSpPr>
          <p:cNvPr id="4" name="Slide Number Placeholder 3"/>
          <p:cNvSpPr>
            <a:spLocks noGrp="1"/>
          </p:cNvSpPr>
          <p:nvPr>
            <p:ph type="sldNum" sz="quarter" idx="5"/>
          </p:nvPr>
        </p:nvSpPr>
        <p:spPr/>
        <p:txBody>
          <a:bodyPr/>
          <a:lstStyle/>
          <a:p>
            <a:fld id="{6E226F5E-C5AB-E044-B0EC-415F53447C6B}" type="slidenum">
              <a:rPr lang="en-TW" smtClean="0"/>
              <a:t>10</a:t>
            </a:fld>
            <a:endParaRPr lang="en-TW"/>
          </a:p>
        </p:txBody>
      </p:sp>
    </p:spTree>
    <p:extLst>
      <p:ext uri="{BB962C8B-B14F-4D97-AF65-F5344CB8AC3E}">
        <p14:creationId xmlns:p14="http://schemas.microsoft.com/office/powerpoint/2010/main" val="20609772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JP" altLang="en-US"/>
              <a:t>掃描穿隧顯微鏡</a:t>
            </a:r>
            <a:endParaRPr lang="en-US" altLang="ja-JP" dirty="0"/>
          </a:p>
          <a:p>
            <a:endParaRPr lang="en-US" dirty="0"/>
          </a:p>
          <a:p>
            <a:r>
              <a:rPr lang="en-US" dirty="0"/>
              <a:t>A very creative approach to see at the nanoscale led to this invention for nanotechnology, the scanning tunneling microscope. Like the music players that scan across vinyl records, a scanning tunneling microscope uses a finely sharpened metal tip to probe the surface of a conducting material. This approach has enabled measurements to Angstrom resolution.</a:t>
            </a:r>
            <a:endParaRPr lang="en-TW" dirty="0"/>
          </a:p>
        </p:txBody>
      </p:sp>
      <p:sp>
        <p:nvSpPr>
          <p:cNvPr id="4" name="Slide Number Placeholder 3"/>
          <p:cNvSpPr>
            <a:spLocks noGrp="1"/>
          </p:cNvSpPr>
          <p:nvPr>
            <p:ph type="sldNum" sz="quarter" idx="5"/>
          </p:nvPr>
        </p:nvSpPr>
        <p:spPr/>
        <p:txBody>
          <a:bodyPr/>
          <a:lstStyle/>
          <a:p>
            <a:fld id="{6E226F5E-C5AB-E044-B0EC-415F53447C6B}" type="slidenum">
              <a:rPr lang="en-TW" smtClean="0"/>
              <a:t>11</a:t>
            </a:fld>
            <a:endParaRPr lang="en-TW"/>
          </a:p>
        </p:txBody>
      </p:sp>
    </p:spTree>
    <p:extLst>
      <p:ext uri="{BB962C8B-B14F-4D97-AF65-F5344CB8AC3E}">
        <p14:creationId xmlns:p14="http://schemas.microsoft.com/office/powerpoint/2010/main" val="29999009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JP" altLang="en-US"/>
              <a:t>穿隧</a:t>
            </a:r>
            <a:endParaRPr lang="en-US" altLang="ja-JP" dirty="0"/>
          </a:p>
          <a:p>
            <a:endParaRPr lang="en-US" dirty="0"/>
          </a:p>
          <a:p>
            <a:r>
              <a:rPr lang="en-US" dirty="0"/>
              <a:t>An important realization from STM is that electrical current flow from the metal tip to the sample surface may still be possible even if the two are not in contact. This arises because of quantum mechanical tunneling of the electron through the air or vacuum gap (much like the Hertz spark gap).</a:t>
            </a:r>
            <a:endParaRPr lang="en-TW" dirty="0"/>
          </a:p>
        </p:txBody>
      </p:sp>
      <p:sp>
        <p:nvSpPr>
          <p:cNvPr id="4" name="Slide Number Placeholder 3"/>
          <p:cNvSpPr>
            <a:spLocks noGrp="1"/>
          </p:cNvSpPr>
          <p:nvPr>
            <p:ph type="sldNum" sz="quarter" idx="5"/>
          </p:nvPr>
        </p:nvSpPr>
        <p:spPr/>
        <p:txBody>
          <a:bodyPr/>
          <a:lstStyle/>
          <a:p>
            <a:fld id="{6E226F5E-C5AB-E044-B0EC-415F53447C6B}" type="slidenum">
              <a:rPr lang="en-TW" smtClean="0"/>
              <a:t>12</a:t>
            </a:fld>
            <a:endParaRPr lang="en-TW"/>
          </a:p>
        </p:txBody>
      </p:sp>
    </p:spTree>
    <p:extLst>
      <p:ext uri="{BB962C8B-B14F-4D97-AF65-F5344CB8AC3E}">
        <p14:creationId xmlns:p14="http://schemas.microsoft.com/office/powerpoint/2010/main" val="40419680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775AC-E664-F171-22F4-14DAEB0BC15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TW"/>
          </a:p>
        </p:txBody>
      </p:sp>
      <p:sp>
        <p:nvSpPr>
          <p:cNvPr id="3" name="Subtitle 2">
            <a:extLst>
              <a:ext uri="{FF2B5EF4-FFF2-40B4-BE49-F238E27FC236}">
                <a16:creationId xmlns:a16="http://schemas.microsoft.com/office/drawing/2014/main" id="{C02EF936-638E-032D-332A-6F0B7312D3F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TW"/>
          </a:p>
        </p:txBody>
      </p:sp>
      <p:sp>
        <p:nvSpPr>
          <p:cNvPr id="4" name="Date Placeholder 3">
            <a:extLst>
              <a:ext uri="{FF2B5EF4-FFF2-40B4-BE49-F238E27FC236}">
                <a16:creationId xmlns:a16="http://schemas.microsoft.com/office/drawing/2014/main" id="{33277593-7DFA-62AE-0C9E-4C63C257D9AA}"/>
              </a:ext>
            </a:extLst>
          </p:cNvPr>
          <p:cNvSpPr>
            <a:spLocks noGrp="1"/>
          </p:cNvSpPr>
          <p:nvPr>
            <p:ph type="dt" sz="half" idx="10"/>
          </p:nvPr>
        </p:nvSpPr>
        <p:spPr/>
        <p:txBody>
          <a:bodyPr/>
          <a:lstStyle/>
          <a:p>
            <a:fld id="{F6A9EE08-2E13-B54C-89B9-2D0267334B4E}" type="datetimeFigureOut">
              <a:rPr lang="en-TW" smtClean="0"/>
              <a:t>2024/1/30</a:t>
            </a:fld>
            <a:endParaRPr lang="en-TW"/>
          </a:p>
        </p:txBody>
      </p:sp>
      <p:sp>
        <p:nvSpPr>
          <p:cNvPr id="5" name="Footer Placeholder 4">
            <a:extLst>
              <a:ext uri="{FF2B5EF4-FFF2-40B4-BE49-F238E27FC236}">
                <a16:creationId xmlns:a16="http://schemas.microsoft.com/office/drawing/2014/main" id="{36A60D2D-CAE5-843D-09D2-9F3938FF8098}"/>
              </a:ext>
            </a:extLst>
          </p:cNvPr>
          <p:cNvSpPr>
            <a:spLocks noGrp="1"/>
          </p:cNvSpPr>
          <p:nvPr>
            <p:ph type="ftr" sz="quarter" idx="11"/>
          </p:nvPr>
        </p:nvSpPr>
        <p:spPr/>
        <p:txBody>
          <a:bodyPr/>
          <a:lstStyle/>
          <a:p>
            <a:endParaRPr lang="en-TW"/>
          </a:p>
        </p:txBody>
      </p:sp>
      <p:sp>
        <p:nvSpPr>
          <p:cNvPr id="6" name="Slide Number Placeholder 5">
            <a:extLst>
              <a:ext uri="{FF2B5EF4-FFF2-40B4-BE49-F238E27FC236}">
                <a16:creationId xmlns:a16="http://schemas.microsoft.com/office/drawing/2014/main" id="{2CD0425D-9FDA-0D59-3A5E-886D1680D750}"/>
              </a:ext>
            </a:extLst>
          </p:cNvPr>
          <p:cNvSpPr>
            <a:spLocks noGrp="1"/>
          </p:cNvSpPr>
          <p:nvPr>
            <p:ph type="sldNum" sz="quarter" idx="12"/>
          </p:nvPr>
        </p:nvSpPr>
        <p:spPr/>
        <p:txBody>
          <a:bodyPr/>
          <a:lstStyle/>
          <a:p>
            <a:fld id="{A03A6E6C-7507-6144-8858-1FF3C94B845A}" type="slidenum">
              <a:rPr lang="en-TW" smtClean="0"/>
              <a:t>‹#›</a:t>
            </a:fld>
            <a:endParaRPr lang="en-TW"/>
          </a:p>
        </p:txBody>
      </p:sp>
    </p:spTree>
    <p:extLst>
      <p:ext uri="{BB962C8B-B14F-4D97-AF65-F5344CB8AC3E}">
        <p14:creationId xmlns:p14="http://schemas.microsoft.com/office/powerpoint/2010/main" val="18434284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89868-4593-923A-5CEB-E637FCD970B6}"/>
              </a:ext>
            </a:extLst>
          </p:cNvPr>
          <p:cNvSpPr>
            <a:spLocks noGrp="1"/>
          </p:cNvSpPr>
          <p:nvPr>
            <p:ph type="title"/>
          </p:nvPr>
        </p:nvSpPr>
        <p:spPr/>
        <p:txBody>
          <a:bodyPr/>
          <a:lstStyle/>
          <a:p>
            <a:r>
              <a:rPr lang="en-US"/>
              <a:t>Click to edit Master title style</a:t>
            </a:r>
            <a:endParaRPr lang="en-TW"/>
          </a:p>
        </p:txBody>
      </p:sp>
      <p:sp>
        <p:nvSpPr>
          <p:cNvPr id="3" name="Vertical Text Placeholder 2">
            <a:extLst>
              <a:ext uri="{FF2B5EF4-FFF2-40B4-BE49-F238E27FC236}">
                <a16:creationId xmlns:a16="http://schemas.microsoft.com/office/drawing/2014/main" id="{C46C0D17-8B08-E902-9E10-59438525BD0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W"/>
          </a:p>
        </p:txBody>
      </p:sp>
      <p:sp>
        <p:nvSpPr>
          <p:cNvPr id="4" name="Date Placeholder 3">
            <a:extLst>
              <a:ext uri="{FF2B5EF4-FFF2-40B4-BE49-F238E27FC236}">
                <a16:creationId xmlns:a16="http://schemas.microsoft.com/office/drawing/2014/main" id="{F10B733E-D0CC-FA29-08F0-B98025987B5C}"/>
              </a:ext>
            </a:extLst>
          </p:cNvPr>
          <p:cNvSpPr>
            <a:spLocks noGrp="1"/>
          </p:cNvSpPr>
          <p:nvPr>
            <p:ph type="dt" sz="half" idx="10"/>
          </p:nvPr>
        </p:nvSpPr>
        <p:spPr/>
        <p:txBody>
          <a:bodyPr/>
          <a:lstStyle/>
          <a:p>
            <a:fld id="{F6A9EE08-2E13-B54C-89B9-2D0267334B4E}" type="datetimeFigureOut">
              <a:rPr lang="en-TW" smtClean="0"/>
              <a:t>2024/1/30</a:t>
            </a:fld>
            <a:endParaRPr lang="en-TW"/>
          </a:p>
        </p:txBody>
      </p:sp>
      <p:sp>
        <p:nvSpPr>
          <p:cNvPr id="5" name="Footer Placeholder 4">
            <a:extLst>
              <a:ext uri="{FF2B5EF4-FFF2-40B4-BE49-F238E27FC236}">
                <a16:creationId xmlns:a16="http://schemas.microsoft.com/office/drawing/2014/main" id="{11638383-8E16-BF99-6F71-6682154849F7}"/>
              </a:ext>
            </a:extLst>
          </p:cNvPr>
          <p:cNvSpPr>
            <a:spLocks noGrp="1"/>
          </p:cNvSpPr>
          <p:nvPr>
            <p:ph type="ftr" sz="quarter" idx="11"/>
          </p:nvPr>
        </p:nvSpPr>
        <p:spPr/>
        <p:txBody>
          <a:bodyPr/>
          <a:lstStyle/>
          <a:p>
            <a:endParaRPr lang="en-TW"/>
          </a:p>
        </p:txBody>
      </p:sp>
      <p:sp>
        <p:nvSpPr>
          <p:cNvPr id="6" name="Slide Number Placeholder 5">
            <a:extLst>
              <a:ext uri="{FF2B5EF4-FFF2-40B4-BE49-F238E27FC236}">
                <a16:creationId xmlns:a16="http://schemas.microsoft.com/office/drawing/2014/main" id="{9A54CDBE-5565-8A82-B9D6-D37BB53572AE}"/>
              </a:ext>
            </a:extLst>
          </p:cNvPr>
          <p:cNvSpPr>
            <a:spLocks noGrp="1"/>
          </p:cNvSpPr>
          <p:nvPr>
            <p:ph type="sldNum" sz="quarter" idx="12"/>
          </p:nvPr>
        </p:nvSpPr>
        <p:spPr/>
        <p:txBody>
          <a:bodyPr/>
          <a:lstStyle/>
          <a:p>
            <a:fld id="{A03A6E6C-7507-6144-8858-1FF3C94B845A}" type="slidenum">
              <a:rPr lang="en-TW" smtClean="0"/>
              <a:t>‹#›</a:t>
            </a:fld>
            <a:endParaRPr lang="en-TW"/>
          </a:p>
        </p:txBody>
      </p:sp>
    </p:spTree>
    <p:extLst>
      <p:ext uri="{BB962C8B-B14F-4D97-AF65-F5344CB8AC3E}">
        <p14:creationId xmlns:p14="http://schemas.microsoft.com/office/powerpoint/2010/main" val="7530712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EB5470B-0599-75C9-18E4-1738E8E5F24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TW"/>
          </a:p>
        </p:txBody>
      </p:sp>
      <p:sp>
        <p:nvSpPr>
          <p:cNvPr id="3" name="Vertical Text Placeholder 2">
            <a:extLst>
              <a:ext uri="{FF2B5EF4-FFF2-40B4-BE49-F238E27FC236}">
                <a16:creationId xmlns:a16="http://schemas.microsoft.com/office/drawing/2014/main" id="{6DF599FF-06EF-3B9E-6B5C-31182FA0D02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W"/>
          </a:p>
        </p:txBody>
      </p:sp>
      <p:sp>
        <p:nvSpPr>
          <p:cNvPr id="4" name="Date Placeholder 3">
            <a:extLst>
              <a:ext uri="{FF2B5EF4-FFF2-40B4-BE49-F238E27FC236}">
                <a16:creationId xmlns:a16="http://schemas.microsoft.com/office/drawing/2014/main" id="{33153D44-302F-AB35-7912-81C450349A86}"/>
              </a:ext>
            </a:extLst>
          </p:cNvPr>
          <p:cNvSpPr>
            <a:spLocks noGrp="1"/>
          </p:cNvSpPr>
          <p:nvPr>
            <p:ph type="dt" sz="half" idx="10"/>
          </p:nvPr>
        </p:nvSpPr>
        <p:spPr/>
        <p:txBody>
          <a:bodyPr/>
          <a:lstStyle/>
          <a:p>
            <a:fld id="{F6A9EE08-2E13-B54C-89B9-2D0267334B4E}" type="datetimeFigureOut">
              <a:rPr lang="en-TW" smtClean="0"/>
              <a:t>2024/1/30</a:t>
            </a:fld>
            <a:endParaRPr lang="en-TW"/>
          </a:p>
        </p:txBody>
      </p:sp>
      <p:sp>
        <p:nvSpPr>
          <p:cNvPr id="5" name="Footer Placeholder 4">
            <a:extLst>
              <a:ext uri="{FF2B5EF4-FFF2-40B4-BE49-F238E27FC236}">
                <a16:creationId xmlns:a16="http://schemas.microsoft.com/office/drawing/2014/main" id="{E5EFF7A0-11A1-5D63-5D0D-38092BC2D70C}"/>
              </a:ext>
            </a:extLst>
          </p:cNvPr>
          <p:cNvSpPr>
            <a:spLocks noGrp="1"/>
          </p:cNvSpPr>
          <p:nvPr>
            <p:ph type="ftr" sz="quarter" idx="11"/>
          </p:nvPr>
        </p:nvSpPr>
        <p:spPr/>
        <p:txBody>
          <a:bodyPr/>
          <a:lstStyle/>
          <a:p>
            <a:endParaRPr lang="en-TW"/>
          </a:p>
        </p:txBody>
      </p:sp>
      <p:sp>
        <p:nvSpPr>
          <p:cNvPr id="6" name="Slide Number Placeholder 5">
            <a:extLst>
              <a:ext uri="{FF2B5EF4-FFF2-40B4-BE49-F238E27FC236}">
                <a16:creationId xmlns:a16="http://schemas.microsoft.com/office/drawing/2014/main" id="{A8415770-A9B2-66DE-BD40-44ED16484EEF}"/>
              </a:ext>
            </a:extLst>
          </p:cNvPr>
          <p:cNvSpPr>
            <a:spLocks noGrp="1"/>
          </p:cNvSpPr>
          <p:nvPr>
            <p:ph type="sldNum" sz="quarter" idx="12"/>
          </p:nvPr>
        </p:nvSpPr>
        <p:spPr/>
        <p:txBody>
          <a:bodyPr/>
          <a:lstStyle/>
          <a:p>
            <a:fld id="{A03A6E6C-7507-6144-8858-1FF3C94B845A}" type="slidenum">
              <a:rPr lang="en-TW" smtClean="0"/>
              <a:t>‹#›</a:t>
            </a:fld>
            <a:endParaRPr lang="en-TW"/>
          </a:p>
        </p:txBody>
      </p:sp>
    </p:spTree>
    <p:extLst>
      <p:ext uri="{BB962C8B-B14F-4D97-AF65-F5344CB8AC3E}">
        <p14:creationId xmlns:p14="http://schemas.microsoft.com/office/powerpoint/2010/main" val="14334265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79F27-9C41-C424-7C55-22D9B51D40E9}"/>
              </a:ext>
            </a:extLst>
          </p:cNvPr>
          <p:cNvSpPr>
            <a:spLocks noGrp="1"/>
          </p:cNvSpPr>
          <p:nvPr>
            <p:ph type="title"/>
          </p:nvPr>
        </p:nvSpPr>
        <p:spPr/>
        <p:txBody>
          <a:bodyPr/>
          <a:lstStyle/>
          <a:p>
            <a:r>
              <a:rPr lang="en-US"/>
              <a:t>Click to edit Master title style</a:t>
            </a:r>
            <a:endParaRPr lang="en-TW"/>
          </a:p>
        </p:txBody>
      </p:sp>
      <p:sp>
        <p:nvSpPr>
          <p:cNvPr id="3" name="Content Placeholder 2">
            <a:extLst>
              <a:ext uri="{FF2B5EF4-FFF2-40B4-BE49-F238E27FC236}">
                <a16:creationId xmlns:a16="http://schemas.microsoft.com/office/drawing/2014/main" id="{87D9DB1D-4787-CE17-29C5-A6BCA969DCE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W"/>
          </a:p>
        </p:txBody>
      </p:sp>
      <p:sp>
        <p:nvSpPr>
          <p:cNvPr id="4" name="Date Placeholder 3">
            <a:extLst>
              <a:ext uri="{FF2B5EF4-FFF2-40B4-BE49-F238E27FC236}">
                <a16:creationId xmlns:a16="http://schemas.microsoft.com/office/drawing/2014/main" id="{7BD071EA-6E30-2230-3A96-93A489ECCAB3}"/>
              </a:ext>
            </a:extLst>
          </p:cNvPr>
          <p:cNvSpPr>
            <a:spLocks noGrp="1"/>
          </p:cNvSpPr>
          <p:nvPr>
            <p:ph type="dt" sz="half" idx="10"/>
          </p:nvPr>
        </p:nvSpPr>
        <p:spPr/>
        <p:txBody>
          <a:bodyPr/>
          <a:lstStyle/>
          <a:p>
            <a:fld id="{F6A9EE08-2E13-B54C-89B9-2D0267334B4E}" type="datetimeFigureOut">
              <a:rPr lang="en-TW" smtClean="0"/>
              <a:t>2024/1/30</a:t>
            </a:fld>
            <a:endParaRPr lang="en-TW"/>
          </a:p>
        </p:txBody>
      </p:sp>
      <p:sp>
        <p:nvSpPr>
          <p:cNvPr id="5" name="Footer Placeholder 4">
            <a:extLst>
              <a:ext uri="{FF2B5EF4-FFF2-40B4-BE49-F238E27FC236}">
                <a16:creationId xmlns:a16="http://schemas.microsoft.com/office/drawing/2014/main" id="{B542E118-16C8-B564-460D-B29F5554C8D2}"/>
              </a:ext>
            </a:extLst>
          </p:cNvPr>
          <p:cNvSpPr>
            <a:spLocks noGrp="1"/>
          </p:cNvSpPr>
          <p:nvPr>
            <p:ph type="ftr" sz="quarter" idx="11"/>
          </p:nvPr>
        </p:nvSpPr>
        <p:spPr/>
        <p:txBody>
          <a:bodyPr/>
          <a:lstStyle/>
          <a:p>
            <a:endParaRPr lang="en-TW"/>
          </a:p>
        </p:txBody>
      </p:sp>
      <p:sp>
        <p:nvSpPr>
          <p:cNvPr id="6" name="Slide Number Placeholder 5">
            <a:extLst>
              <a:ext uri="{FF2B5EF4-FFF2-40B4-BE49-F238E27FC236}">
                <a16:creationId xmlns:a16="http://schemas.microsoft.com/office/drawing/2014/main" id="{A45FC35C-8CF1-8E81-532F-72EB4F8D167A}"/>
              </a:ext>
            </a:extLst>
          </p:cNvPr>
          <p:cNvSpPr>
            <a:spLocks noGrp="1"/>
          </p:cNvSpPr>
          <p:nvPr>
            <p:ph type="sldNum" sz="quarter" idx="12"/>
          </p:nvPr>
        </p:nvSpPr>
        <p:spPr/>
        <p:txBody>
          <a:bodyPr/>
          <a:lstStyle/>
          <a:p>
            <a:fld id="{A03A6E6C-7507-6144-8858-1FF3C94B845A}" type="slidenum">
              <a:rPr lang="en-TW" smtClean="0"/>
              <a:t>‹#›</a:t>
            </a:fld>
            <a:endParaRPr lang="en-TW"/>
          </a:p>
        </p:txBody>
      </p:sp>
    </p:spTree>
    <p:extLst>
      <p:ext uri="{BB962C8B-B14F-4D97-AF65-F5344CB8AC3E}">
        <p14:creationId xmlns:p14="http://schemas.microsoft.com/office/powerpoint/2010/main" val="3727304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7AE6A0-0063-8524-E79D-1C20ABABAC2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TW"/>
          </a:p>
        </p:txBody>
      </p:sp>
      <p:sp>
        <p:nvSpPr>
          <p:cNvPr id="3" name="Text Placeholder 2">
            <a:extLst>
              <a:ext uri="{FF2B5EF4-FFF2-40B4-BE49-F238E27FC236}">
                <a16:creationId xmlns:a16="http://schemas.microsoft.com/office/drawing/2014/main" id="{A84352EE-01EE-E91A-FA08-717EA0ABBD5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519FF01-059F-101E-25DA-6BE3BB1D8FB9}"/>
              </a:ext>
            </a:extLst>
          </p:cNvPr>
          <p:cNvSpPr>
            <a:spLocks noGrp="1"/>
          </p:cNvSpPr>
          <p:nvPr>
            <p:ph type="dt" sz="half" idx="10"/>
          </p:nvPr>
        </p:nvSpPr>
        <p:spPr/>
        <p:txBody>
          <a:bodyPr/>
          <a:lstStyle/>
          <a:p>
            <a:fld id="{F6A9EE08-2E13-B54C-89B9-2D0267334B4E}" type="datetimeFigureOut">
              <a:rPr lang="en-TW" smtClean="0"/>
              <a:t>2024/1/30</a:t>
            </a:fld>
            <a:endParaRPr lang="en-TW"/>
          </a:p>
        </p:txBody>
      </p:sp>
      <p:sp>
        <p:nvSpPr>
          <p:cNvPr id="5" name="Footer Placeholder 4">
            <a:extLst>
              <a:ext uri="{FF2B5EF4-FFF2-40B4-BE49-F238E27FC236}">
                <a16:creationId xmlns:a16="http://schemas.microsoft.com/office/drawing/2014/main" id="{3CFB11F1-9BCE-5C3D-5B76-14CCB1B22BF1}"/>
              </a:ext>
            </a:extLst>
          </p:cNvPr>
          <p:cNvSpPr>
            <a:spLocks noGrp="1"/>
          </p:cNvSpPr>
          <p:nvPr>
            <p:ph type="ftr" sz="quarter" idx="11"/>
          </p:nvPr>
        </p:nvSpPr>
        <p:spPr/>
        <p:txBody>
          <a:bodyPr/>
          <a:lstStyle/>
          <a:p>
            <a:endParaRPr lang="en-TW"/>
          </a:p>
        </p:txBody>
      </p:sp>
      <p:sp>
        <p:nvSpPr>
          <p:cNvPr id="6" name="Slide Number Placeholder 5">
            <a:extLst>
              <a:ext uri="{FF2B5EF4-FFF2-40B4-BE49-F238E27FC236}">
                <a16:creationId xmlns:a16="http://schemas.microsoft.com/office/drawing/2014/main" id="{3614DD16-98B1-1783-90AA-D207D3F0BBB6}"/>
              </a:ext>
            </a:extLst>
          </p:cNvPr>
          <p:cNvSpPr>
            <a:spLocks noGrp="1"/>
          </p:cNvSpPr>
          <p:nvPr>
            <p:ph type="sldNum" sz="quarter" idx="12"/>
          </p:nvPr>
        </p:nvSpPr>
        <p:spPr/>
        <p:txBody>
          <a:bodyPr/>
          <a:lstStyle/>
          <a:p>
            <a:fld id="{A03A6E6C-7507-6144-8858-1FF3C94B845A}" type="slidenum">
              <a:rPr lang="en-TW" smtClean="0"/>
              <a:t>‹#›</a:t>
            </a:fld>
            <a:endParaRPr lang="en-TW"/>
          </a:p>
        </p:txBody>
      </p:sp>
    </p:spTree>
    <p:extLst>
      <p:ext uri="{BB962C8B-B14F-4D97-AF65-F5344CB8AC3E}">
        <p14:creationId xmlns:p14="http://schemas.microsoft.com/office/powerpoint/2010/main" val="6945732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994D8-2D15-AC38-F9DF-8D2121777965}"/>
              </a:ext>
            </a:extLst>
          </p:cNvPr>
          <p:cNvSpPr>
            <a:spLocks noGrp="1"/>
          </p:cNvSpPr>
          <p:nvPr>
            <p:ph type="title"/>
          </p:nvPr>
        </p:nvSpPr>
        <p:spPr/>
        <p:txBody>
          <a:bodyPr/>
          <a:lstStyle/>
          <a:p>
            <a:r>
              <a:rPr lang="en-US"/>
              <a:t>Click to edit Master title style</a:t>
            </a:r>
            <a:endParaRPr lang="en-TW"/>
          </a:p>
        </p:txBody>
      </p:sp>
      <p:sp>
        <p:nvSpPr>
          <p:cNvPr id="3" name="Content Placeholder 2">
            <a:extLst>
              <a:ext uri="{FF2B5EF4-FFF2-40B4-BE49-F238E27FC236}">
                <a16:creationId xmlns:a16="http://schemas.microsoft.com/office/drawing/2014/main" id="{2E17BAFC-450A-EBC0-E228-CAA68472F4C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W"/>
          </a:p>
        </p:txBody>
      </p:sp>
      <p:sp>
        <p:nvSpPr>
          <p:cNvPr id="4" name="Content Placeholder 3">
            <a:extLst>
              <a:ext uri="{FF2B5EF4-FFF2-40B4-BE49-F238E27FC236}">
                <a16:creationId xmlns:a16="http://schemas.microsoft.com/office/drawing/2014/main" id="{12D96715-6146-56F2-F975-5BA586A122B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W"/>
          </a:p>
        </p:txBody>
      </p:sp>
      <p:sp>
        <p:nvSpPr>
          <p:cNvPr id="5" name="Date Placeholder 4">
            <a:extLst>
              <a:ext uri="{FF2B5EF4-FFF2-40B4-BE49-F238E27FC236}">
                <a16:creationId xmlns:a16="http://schemas.microsoft.com/office/drawing/2014/main" id="{9C8A1B2F-AC70-7AAA-0759-AFED23DCC235}"/>
              </a:ext>
            </a:extLst>
          </p:cNvPr>
          <p:cNvSpPr>
            <a:spLocks noGrp="1"/>
          </p:cNvSpPr>
          <p:nvPr>
            <p:ph type="dt" sz="half" idx="10"/>
          </p:nvPr>
        </p:nvSpPr>
        <p:spPr/>
        <p:txBody>
          <a:bodyPr/>
          <a:lstStyle/>
          <a:p>
            <a:fld id="{F6A9EE08-2E13-B54C-89B9-2D0267334B4E}" type="datetimeFigureOut">
              <a:rPr lang="en-TW" smtClean="0"/>
              <a:t>2024/1/30</a:t>
            </a:fld>
            <a:endParaRPr lang="en-TW"/>
          </a:p>
        </p:txBody>
      </p:sp>
      <p:sp>
        <p:nvSpPr>
          <p:cNvPr id="6" name="Footer Placeholder 5">
            <a:extLst>
              <a:ext uri="{FF2B5EF4-FFF2-40B4-BE49-F238E27FC236}">
                <a16:creationId xmlns:a16="http://schemas.microsoft.com/office/drawing/2014/main" id="{D7D2724D-78D9-D616-6ECA-E8110ED61644}"/>
              </a:ext>
            </a:extLst>
          </p:cNvPr>
          <p:cNvSpPr>
            <a:spLocks noGrp="1"/>
          </p:cNvSpPr>
          <p:nvPr>
            <p:ph type="ftr" sz="quarter" idx="11"/>
          </p:nvPr>
        </p:nvSpPr>
        <p:spPr/>
        <p:txBody>
          <a:bodyPr/>
          <a:lstStyle/>
          <a:p>
            <a:endParaRPr lang="en-TW"/>
          </a:p>
        </p:txBody>
      </p:sp>
      <p:sp>
        <p:nvSpPr>
          <p:cNvPr id="7" name="Slide Number Placeholder 6">
            <a:extLst>
              <a:ext uri="{FF2B5EF4-FFF2-40B4-BE49-F238E27FC236}">
                <a16:creationId xmlns:a16="http://schemas.microsoft.com/office/drawing/2014/main" id="{D56E2479-04D5-5677-CD4B-48CA271DDE58}"/>
              </a:ext>
            </a:extLst>
          </p:cNvPr>
          <p:cNvSpPr>
            <a:spLocks noGrp="1"/>
          </p:cNvSpPr>
          <p:nvPr>
            <p:ph type="sldNum" sz="quarter" idx="12"/>
          </p:nvPr>
        </p:nvSpPr>
        <p:spPr/>
        <p:txBody>
          <a:bodyPr/>
          <a:lstStyle/>
          <a:p>
            <a:fld id="{A03A6E6C-7507-6144-8858-1FF3C94B845A}" type="slidenum">
              <a:rPr lang="en-TW" smtClean="0"/>
              <a:t>‹#›</a:t>
            </a:fld>
            <a:endParaRPr lang="en-TW"/>
          </a:p>
        </p:txBody>
      </p:sp>
    </p:spTree>
    <p:extLst>
      <p:ext uri="{BB962C8B-B14F-4D97-AF65-F5344CB8AC3E}">
        <p14:creationId xmlns:p14="http://schemas.microsoft.com/office/powerpoint/2010/main" val="37741018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FF00B9-9EE2-745A-8777-14B1FFEB4415}"/>
              </a:ext>
            </a:extLst>
          </p:cNvPr>
          <p:cNvSpPr>
            <a:spLocks noGrp="1"/>
          </p:cNvSpPr>
          <p:nvPr>
            <p:ph type="title"/>
          </p:nvPr>
        </p:nvSpPr>
        <p:spPr>
          <a:xfrm>
            <a:off x="839788" y="365125"/>
            <a:ext cx="10515600" cy="1325563"/>
          </a:xfrm>
        </p:spPr>
        <p:txBody>
          <a:bodyPr/>
          <a:lstStyle/>
          <a:p>
            <a:r>
              <a:rPr lang="en-US"/>
              <a:t>Click to edit Master title style</a:t>
            </a:r>
            <a:endParaRPr lang="en-TW"/>
          </a:p>
        </p:txBody>
      </p:sp>
      <p:sp>
        <p:nvSpPr>
          <p:cNvPr id="3" name="Text Placeholder 2">
            <a:extLst>
              <a:ext uri="{FF2B5EF4-FFF2-40B4-BE49-F238E27FC236}">
                <a16:creationId xmlns:a16="http://schemas.microsoft.com/office/drawing/2014/main" id="{2CF306D9-EFB4-0C2A-DD1A-E14F40045E1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7286BB9-B8DA-49F2-4F63-BCB6BF4BF60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W"/>
          </a:p>
        </p:txBody>
      </p:sp>
      <p:sp>
        <p:nvSpPr>
          <p:cNvPr id="5" name="Text Placeholder 4">
            <a:extLst>
              <a:ext uri="{FF2B5EF4-FFF2-40B4-BE49-F238E27FC236}">
                <a16:creationId xmlns:a16="http://schemas.microsoft.com/office/drawing/2014/main" id="{3403D2C5-63A1-7E78-C8F0-092B800F7A9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17DDDD9-34D8-C70B-9081-84F8C50617B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W"/>
          </a:p>
        </p:txBody>
      </p:sp>
      <p:sp>
        <p:nvSpPr>
          <p:cNvPr id="7" name="Date Placeholder 6">
            <a:extLst>
              <a:ext uri="{FF2B5EF4-FFF2-40B4-BE49-F238E27FC236}">
                <a16:creationId xmlns:a16="http://schemas.microsoft.com/office/drawing/2014/main" id="{315BC1BC-4340-6657-20F9-AE0EF2FA51FA}"/>
              </a:ext>
            </a:extLst>
          </p:cNvPr>
          <p:cNvSpPr>
            <a:spLocks noGrp="1"/>
          </p:cNvSpPr>
          <p:nvPr>
            <p:ph type="dt" sz="half" idx="10"/>
          </p:nvPr>
        </p:nvSpPr>
        <p:spPr/>
        <p:txBody>
          <a:bodyPr/>
          <a:lstStyle/>
          <a:p>
            <a:fld id="{F6A9EE08-2E13-B54C-89B9-2D0267334B4E}" type="datetimeFigureOut">
              <a:rPr lang="en-TW" smtClean="0"/>
              <a:t>2024/1/30</a:t>
            </a:fld>
            <a:endParaRPr lang="en-TW"/>
          </a:p>
        </p:txBody>
      </p:sp>
      <p:sp>
        <p:nvSpPr>
          <p:cNvPr id="8" name="Footer Placeholder 7">
            <a:extLst>
              <a:ext uri="{FF2B5EF4-FFF2-40B4-BE49-F238E27FC236}">
                <a16:creationId xmlns:a16="http://schemas.microsoft.com/office/drawing/2014/main" id="{2091BD3F-3A8C-4AE6-C500-82F1F729EC54}"/>
              </a:ext>
            </a:extLst>
          </p:cNvPr>
          <p:cNvSpPr>
            <a:spLocks noGrp="1"/>
          </p:cNvSpPr>
          <p:nvPr>
            <p:ph type="ftr" sz="quarter" idx="11"/>
          </p:nvPr>
        </p:nvSpPr>
        <p:spPr/>
        <p:txBody>
          <a:bodyPr/>
          <a:lstStyle/>
          <a:p>
            <a:endParaRPr lang="en-TW"/>
          </a:p>
        </p:txBody>
      </p:sp>
      <p:sp>
        <p:nvSpPr>
          <p:cNvPr id="9" name="Slide Number Placeholder 8">
            <a:extLst>
              <a:ext uri="{FF2B5EF4-FFF2-40B4-BE49-F238E27FC236}">
                <a16:creationId xmlns:a16="http://schemas.microsoft.com/office/drawing/2014/main" id="{17C6B679-A436-3CED-F894-FC5911D49838}"/>
              </a:ext>
            </a:extLst>
          </p:cNvPr>
          <p:cNvSpPr>
            <a:spLocks noGrp="1"/>
          </p:cNvSpPr>
          <p:nvPr>
            <p:ph type="sldNum" sz="quarter" idx="12"/>
          </p:nvPr>
        </p:nvSpPr>
        <p:spPr/>
        <p:txBody>
          <a:bodyPr/>
          <a:lstStyle/>
          <a:p>
            <a:fld id="{A03A6E6C-7507-6144-8858-1FF3C94B845A}" type="slidenum">
              <a:rPr lang="en-TW" smtClean="0"/>
              <a:t>‹#›</a:t>
            </a:fld>
            <a:endParaRPr lang="en-TW"/>
          </a:p>
        </p:txBody>
      </p:sp>
    </p:spTree>
    <p:extLst>
      <p:ext uri="{BB962C8B-B14F-4D97-AF65-F5344CB8AC3E}">
        <p14:creationId xmlns:p14="http://schemas.microsoft.com/office/powerpoint/2010/main" val="1198256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5C926-9B1C-BEFE-A9E6-8CF199FC586D}"/>
              </a:ext>
            </a:extLst>
          </p:cNvPr>
          <p:cNvSpPr>
            <a:spLocks noGrp="1"/>
          </p:cNvSpPr>
          <p:nvPr>
            <p:ph type="title"/>
          </p:nvPr>
        </p:nvSpPr>
        <p:spPr/>
        <p:txBody>
          <a:bodyPr/>
          <a:lstStyle/>
          <a:p>
            <a:r>
              <a:rPr lang="en-US"/>
              <a:t>Click to edit Master title style</a:t>
            </a:r>
            <a:endParaRPr lang="en-TW"/>
          </a:p>
        </p:txBody>
      </p:sp>
      <p:sp>
        <p:nvSpPr>
          <p:cNvPr id="3" name="Date Placeholder 2">
            <a:extLst>
              <a:ext uri="{FF2B5EF4-FFF2-40B4-BE49-F238E27FC236}">
                <a16:creationId xmlns:a16="http://schemas.microsoft.com/office/drawing/2014/main" id="{F3A3D6A3-53D5-8B32-086E-83235FDC32BF}"/>
              </a:ext>
            </a:extLst>
          </p:cNvPr>
          <p:cNvSpPr>
            <a:spLocks noGrp="1"/>
          </p:cNvSpPr>
          <p:nvPr>
            <p:ph type="dt" sz="half" idx="10"/>
          </p:nvPr>
        </p:nvSpPr>
        <p:spPr/>
        <p:txBody>
          <a:bodyPr/>
          <a:lstStyle/>
          <a:p>
            <a:fld id="{F6A9EE08-2E13-B54C-89B9-2D0267334B4E}" type="datetimeFigureOut">
              <a:rPr lang="en-TW" smtClean="0"/>
              <a:t>2024/1/30</a:t>
            </a:fld>
            <a:endParaRPr lang="en-TW"/>
          </a:p>
        </p:txBody>
      </p:sp>
      <p:sp>
        <p:nvSpPr>
          <p:cNvPr id="4" name="Footer Placeholder 3">
            <a:extLst>
              <a:ext uri="{FF2B5EF4-FFF2-40B4-BE49-F238E27FC236}">
                <a16:creationId xmlns:a16="http://schemas.microsoft.com/office/drawing/2014/main" id="{5A639953-6076-939A-6ED0-149457AB1881}"/>
              </a:ext>
            </a:extLst>
          </p:cNvPr>
          <p:cNvSpPr>
            <a:spLocks noGrp="1"/>
          </p:cNvSpPr>
          <p:nvPr>
            <p:ph type="ftr" sz="quarter" idx="11"/>
          </p:nvPr>
        </p:nvSpPr>
        <p:spPr/>
        <p:txBody>
          <a:bodyPr/>
          <a:lstStyle/>
          <a:p>
            <a:endParaRPr lang="en-TW"/>
          </a:p>
        </p:txBody>
      </p:sp>
      <p:sp>
        <p:nvSpPr>
          <p:cNvPr id="5" name="Slide Number Placeholder 4">
            <a:extLst>
              <a:ext uri="{FF2B5EF4-FFF2-40B4-BE49-F238E27FC236}">
                <a16:creationId xmlns:a16="http://schemas.microsoft.com/office/drawing/2014/main" id="{746268CF-ED25-2C3F-6B28-19D21B694600}"/>
              </a:ext>
            </a:extLst>
          </p:cNvPr>
          <p:cNvSpPr>
            <a:spLocks noGrp="1"/>
          </p:cNvSpPr>
          <p:nvPr>
            <p:ph type="sldNum" sz="quarter" idx="12"/>
          </p:nvPr>
        </p:nvSpPr>
        <p:spPr/>
        <p:txBody>
          <a:bodyPr/>
          <a:lstStyle/>
          <a:p>
            <a:fld id="{A03A6E6C-7507-6144-8858-1FF3C94B845A}" type="slidenum">
              <a:rPr lang="en-TW" smtClean="0"/>
              <a:t>‹#›</a:t>
            </a:fld>
            <a:endParaRPr lang="en-TW"/>
          </a:p>
        </p:txBody>
      </p:sp>
    </p:spTree>
    <p:extLst>
      <p:ext uri="{BB962C8B-B14F-4D97-AF65-F5344CB8AC3E}">
        <p14:creationId xmlns:p14="http://schemas.microsoft.com/office/powerpoint/2010/main" val="1100867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96F3E77-B2AE-A610-7D91-FAC14791A99E}"/>
              </a:ext>
            </a:extLst>
          </p:cNvPr>
          <p:cNvSpPr>
            <a:spLocks noGrp="1"/>
          </p:cNvSpPr>
          <p:nvPr>
            <p:ph type="dt" sz="half" idx="10"/>
          </p:nvPr>
        </p:nvSpPr>
        <p:spPr/>
        <p:txBody>
          <a:bodyPr/>
          <a:lstStyle/>
          <a:p>
            <a:fld id="{F6A9EE08-2E13-B54C-89B9-2D0267334B4E}" type="datetimeFigureOut">
              <a:rPr lang="en-TW" smtClean="0"/>
              <a:t>2024/1/30</a:t>
            </a:fld>
            <a:endParaRPr lang="en-TW"/>
          </a:p>
        </p:txBody>
      </p:sp>
      <p:sp>
        <p:nvSpPr>
          <p:cNvPr id="3" name="Footer Placeholder 2">
            <a:extLst>
              <a:ext uri="{FF2B5EF4-FFF2-40B4-BE49-F238E27FC236}">
                <a16:creationId xmlns:a16="http://schemas.microsoft.com/office/drawing/2014/main" id="{D5ADE1A4-1F8D-7D66-2BAF-AA6436336F9B}"/>
              </a:ext>
            </a:extLst>
          </p:cNvPr>
          <p:cNvSpPr>
            <a:spLocks noGrp="1"/>
          </p:cNvSpPr>
          <p:nvPr>
            <p:ph type="ftr" sz="quarter" idx="11"/>
          </p:nvPr>
        </p:nvSpPr>
        <p:spPr/>
        <p:txBody>
          <a:bodyPr/>
          <a:lstStyle/>
          <a:p>
            <a:endParaRPr lang="en-TW"/>
          </a:p>
        </p:txBody>
      </p:sp>
      <p:sp>
        <p:nvSpPr>
          <p:cNvPr id="4" name="Slide Number Placeholder 3">
            <a:extLst>
              <a:ext uri="{FF2B5EF4-FFF2-40B4-BE49-F238E27FC236}">
                <a16:creationId xmlns:a16="http://schemas.microsoft.com/office/drawing/2014/main" id="{5A4DA6DB-4C2D-58C0-69E1-6FCC3848E8AE}"/>
              </a:ext>
            </a:extLst>
          </p:cNvPr>
          <p:cNvSpPr>
            <a:spLocks noGrp="1"/>
          </p:cNvSpPr>
          <p:nvPr>
            <p:ph type="sldNum" sz="quarter" idx="12"/>
          </p:nvPr>
        </p:nvSpPr>
        <p:spPr/>
        <p:txBody>
          <a:bodyPr/>
          <a:lstStyle/>
          <a:p>
            <a:fld id="{A03A6E6C-7507-6144-8858-1FF3C94B845A}" type="slidenum">
              <a:rPr lang="en-TW" smtClean="0"/>
              <a:t>‹#›</a:t>
            </a:fld>
            <a:endParaRPr lang="en-TW"/>
          </a:p>
        </p:txBody>
      </p:sp>
    </p:spTree>
    <p:extLst>
      <p:ext uri="{BB962C8B-B14F-4D97-AF65-F5344CB8AC3E}">
        <p14:creationId xmlns:p14="http://schemas.microsoft.com/office/powerpoint/2010/main" val="37982815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5D61C-E90C-26D9-B8DD-6140EB3D22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TW"/>
          </a:p>
        </p:txBody>
      </p:sp>
      <p:sp>
        <p:nvSpPr>
          <p:cNvPr id="3" name="Content Placeholder 2">
            <a:extLst>
              <a:ext uri="{FF2B5EF4-FFF2-40B4-BE49-F238E27FC236}">
                <a16:creationId xmlns:a16="http://schemas.microsoft.com/office/drawing/2014/main" id="{103891F5-8DAB-6209-1A31-4143BA82865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W"/>
          </a:p>
        </p:txBody>
      </p:sp>
      <p:sp>
        <p:nvSpPr>
          <p:cNvPr id="4" name="Text Placeholder 3">
            <a:extLst>
              <a:ext uri="{FF2B5EF4-FFF2-40B4-BE49-F238E27FC236}">
                <a16:creationId xmlns:a16="http://schemas.microsoft.com/office/drawing/2014/main" id="{8982BAF3-CCBA-B0F0-E3A7-D3F3E134D0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2ED08FD-22F3-91D0-075B-58184AA282D4}"/>
              </a:ext>
            </a:extLst>
          </p:cNvPr>
          <p:cNvSpPr>
            <a:spLocks noGrp="1"/>
          </p:cNvSpPr>
          <p:nvPr>
            <p:ph type="dt" sz="half" idx="10"/>
          </p:nvPr>
        </p:nvSpPr>
        <p:spPr/>
        <p:txBody>
          <a:bodyPr/>
          <a:lstStyle/>
          <a:p>
            <a:fld id="{F6A9EE08-2E13-B54C-89B9-2D0267334B4E}" type="datetimeFigureOut">
              <a:rPr lang="en-TW" smtClean="0"/>
              <a:t>2024/1/30</a:t>
            </a:fld>
            <a:endParaRPr lang="en-TW"/>
          </a:p>
        </p:txBody>
      </p:sp>
      <p:sp>
        <p:nvSpPr>
          <p:cNvPr id="6" name="Footer Placeholder 5">
            <a:extLst>
              <a:ext uri="{FF2B5EF4-FFF2-40B4-BE49-F238E27FC236}">
                <a16:creationId xmlns:a16="http://schemas.microsoft.com/office/drawing/2014/main" id="{A9CE07B5-E6F3-2BBC-0644-44CFEB72F4B4}"/>
              </a:ext>
            </a:extLst>
          </p:cNvPr>
          <p:cNvSpPr>
            <a:spLocks noGrp="1"/>
          </p:cNvSpPr>
          <p:nvPr>
            <p:ph type="ftr" sz="quarter" idx="11"/>
          </p:nvPr>
        </p:nvSpPr>
        <p:spPr/>
        <p:txBody>
          <a:bodyPr/>
          <a:lstStyle/>
          <a:p>
            <a:endParaRPr lang="en-TW"/>
          </a:p>
        </p:txBody>
      </p:sp>
      <p:sp>
        <p:nvSpPr>
          <p:cNvPr id="7" name="Slide Number Placeholder 6">
            <a:extLst>
              <a:ext uri="{FF2B5EF4-FFF2-40B4-BE49-F238E27FC236}">
                <a16:creationId xmlns:a16="http://schemas.microsoft.com/office/drawing/2014/main" id="{57D21E02-7A10-0717-704A-8198589EF2F5}"/>
              </a:ext>
            </a:extLst>
          </p:cNvPr>
          <p:cNvSpPr>
            <a:spLocks noGrp="1"/>
          </p:cNvSpPr>
          <p:nvPr>
            <p:ph type="sldNum" sz="quarter" idx="12"/>
          </p:nvPr>
        </p:nvSpPr>
        <p:spPr/>
        <p:txBody>
          <a:bodyPr/>
          <a:lstStyle/>
          <a:p>
            <a:fld id="{A03A6E6C-7507-6144-8858-1FF3C94B845A}" type="slidenum">
              <a:rPr lang="en-TW" smtClean="0"/>
              <a:t>‹#›</a:t>
            </a:fld>
            <a:endParaRPr lang="en-TW"/>
          </a:p>
        </p:txBody>
      </p:sp>
    </p:spTree>
    <p:extLst>
      <p:ext uri="{BB962C8B-B14F-4D97-AF65-F5344CB8AC3E}">
        <p14:creationId xmlns:p14="http://schemas.microsoft.com/office/powerpoint/2010/main" val="6266185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0D7768-0B76-B251-E012-75D6D9E3EFE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TW"/>
          </a:p>
        </p:txBody>
      </p:sp>
      <p:sp>
        <p:nvSpPr>
          <p:cNvPr id="3" name="Picture Placeholder 2">
            <a:extLst>
              <a:ext uri="{FF2B5EF4-FFF2-40B4-BE49-F238E27FC236}">
                <a16:creationId xmlns:a16="http://schemas.microsoft.com/office/drawing/2014/main" id="{FBDC6535-77EA-1248-57E3-B4314CA2381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TW"/>
          </a:p>
        </p:txBody>
      </p:sp>
      <p:sp>
        <p:nvSpPr>
          <p:cNvPr id="4" name="Text Placeholder 3">
            <a:extLst>
              <a:ext uri="{FF2B5EF4-FFF2-40B4-BE49-F238E27FC236}">
                <a16:creationId xmlns:a16="http://schemas.microsoft.com/office/drawing/2014/main" id="{EF35682D-A85A-5BF0-5EDF-56ACC9F72C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F59E41E-FC5C-6F19-31CC-298FDC43C0F8}"/>
              </a:ext>
            </a:extLst>
          </p:cNvPr>
          <p:cNvSpPr>
            <a:spLocks noGrp="1"/>
          </p:cNvSpPr>
          <p:nvPr>
            <p:ph type="dt" sz="half" idx="10"/>
          </p:nvPr>
        </p:nvSpPr>
        <p:spPr/>
        <p:txBody>
          <a:bodyPr/>
          <a:lstStyle/>
          <a:p>
            <a:fld id="{F6A9EE08-2E13-B54C-89B9-2D0267334B4E}" type="datetimeFigureOut">
              <a:rPr lang="en-TW" smtClean="0"/>
              <a:t>2024/1/30</a:t>
            </a:fld>
            <a:endParaRPr lang="en-TW"/>
          </a:p>
        </p:txBody>
      </p:sp>
      <p:sp>
        <p:nvSpPr>
          <p:cNvPr id="6" name="Footer Placeholder 5">
            <a:extLst>
              <a:ext uri="{FF2B5EF4-FFF2-40B4-BE49-F238E27FC236}">
                <a16:creationId xmlns:a16="http://schemas.microsoft.com/office/drawing/2014/main" id="{93903ACA-F1E2-CA10-C037-DF1302EC004B}"/>
              </a:ext>
            </a:extLst>
          </p:cNvPr>
          <p:cNvSpPr>
            <a:spLocks noGrp="1"/>
          </p:cNvSpPr>
          <p:nvPr>
            <p:ph type="ftr" sz="quarter" idx="11"/>
          </p:nvPr>
        </p:nvSpPr>
        <p:spPr/>
        <p:txBody>
          <a:bodyPr/>
          <a:lstStyle/>
          <a:p>
            <a:endParaRPr lang="en-TW"/>
          </a:p>
        </p:txBody>
      </p:sp>
      <p:sp>
        <p:nvSpPr>
          <p:cNvPr id="7" name="Slide Number Placeholder 6">
            <a:extLst>
              <a:ext uri="{FF2B5EF4-FFF2-40B4-BE49-F238E27FC236}">
                <a16:creationId xmlns:a16="http://schemas.microsoft.com/office/drawing/2014/main" id="{19EDBB5B-9070-E750-69E8-657D8A0E1093}"/>
              </a:ext>
            </a:extLst>
          </p:cNvPr>
          <p:cNvSpPr>
            <a:spLocks noGrp="1"/>
          </p:cNvSpPr>
          <p:nvPr>
            <p:ph type="sldNum" sz="quarter" idx="12"/>
          </p:nvPr>
        </p:nvSpPr>
        <p:spPr/>
        <p:txBody>
          <a:bodyPr/>
          <a:lstStyle/>
          <a:p>
            <a:fld id="{A03A6E6C-7507-6144-8858-1FF3C94B845A}" type="slidenum">
              <a:rPr lang="en-TW" smtClean="0"/>
              <a:t>‹#›</a:t>
            </a:fld>
            <a:endParaRPr lang="en-TW"/>
          </a:p>
        </p:txBody>
      </p:sp>
    </p:spTree>
    <p:extLst>
      <p:ext uri="{BB962C8B-B14F-4D97-AF65-F5344CB8AC3E}">
        <p14:creationId xmlns:p14="http://schemas.microsoft.com/office/powerpoint/2010/main" val="37506242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692647F-D0D0-0E02-7C7B-4AB9D13436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TW"/>
          </a:p>
        </p:txBody>
      </p:sp>
      <p:sp>
        <p:nvSpPr>
          <p:cNvPr id="3" name="Text Placeholder 2">
            <a:extLst>
              <a:ext uri="{FF2B5EF4-FFF2-40B4-BE49-F238E27FC236}">
                <a16:creationId xmlns:a16="http://schemas.microsoft.com/office/drawing/2014/main" id="{33795CEC-F0C2-7A27-15D0-F72A0203580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W"/>
          </a:p>
        </p:txBody>
      </p:sp>
      <p:sp>
        <p:nvSpPr>
          <p:cNvPr id="4" name="Date Placeholder 3">
            <a:extLst>
              <a:ext uri="{FF2B5EF4-FFF2-40B4-BE49-F238E27FC236}">
                <a16:creationId xmlns:a16="http://schemas.microsoft.com/office/drawing/2014/main" id="{F90C87B2-E656-B9FA-0D18-209D4C33133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A9EE08-2E13-B54C-89B9-2D0267334B4E}" type="datetimeFigureOut">
              <a:rPr lang="en-TW" smtClean="0"/>
              <a:t>2024/1/30</a:t>
            </a:fld>
            <a:endParaRPr lang="en-TW"/>
          </a:p>
        </p:txBody>
      </p:sp>
      <p:sp>
        <p:nvSpPr>
          <p:cNvPr id="5" name="Footer Placeholder 4">
            <a:extLst>
              <a:ext uri="{FF2B5EF4-FFF2-40B4-BE49-F238E27FC236}">
                <a16:creationId xmlns:a16="http://schemas.microsoft.com/office/drawing/2014/main" id="{38BA8042-36C3-3071-C2FE-58D86492314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TW"/>
          </a:p>
        </p:txBody>
      </p:sp>
      <p:sp>
        <p:nvSpPr>
          <p:cNvPr id="6" name="Slide Number Placeholder 5">
            <a:extLst>
              <a:ext uri="{FF2B5EF4-FFF2-40B4-BE49-F238E27FC236}">
                <a16:creationId xmlns:a16="http://schemas.microsoft.com/office/drawing/2014/main" id="{081745EF-7A6E-F2FB-F246-C2C532FB2C5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3A6E6C-7507-6144-8858-1FF3C94B845A}" type="slidenum">
              <a:rPr lang="en-TW" smtClean="0"/>
              <a:t>‹#›</a:t>
            </a:fld>
            <a:endParaRPr lang="en-TW"/>
          </a:p>
        </p:txBody>
      </p:sp>
    </p:spTree>
    <p:extLst>
      <p:ext uri="{BB962C8B-B14F-4D97-AF65-F5344CB8AC3E}">
        <p14:creationId xmlns:p14="http://schemas.microsoft.com/office/powerpoint/2010/main" val="1181803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hyperlink" Target="https://www.parksystems.com/index.php/park-spm-modes/electrical-properties/241-scanning-tunneling-microscopy-stm"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3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http://dx.doi.org/10.3390/ma11040526" TargetMode="Externa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8.xml.rels><?xml version="1.0" encoding="UTF-8" standalone="yes"?>
<Relationships xmlns="http://schemas.openxmlformats.org/package/2006/relationships"><Relationship Id="rId3" Type="http://schemas.openxmlformats.org/officeDocument/2006/relationships/hyperlink" Target="https://www.zeiss.com.sg/microscopy/l/campaigns/lsm-980-with-airyscan-2.html?gad_source=1&amp;gclid=EAIaIQobChMI7d2-sbrUggMV_MAWBR2Zmw30EAAYAiAAEgImMPD_BwE#modes"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hyperlink" Target="https://en.wikipedia.org/wiki/File:Fluorescent_and_confocal_microscopes.ogv"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196B8-D99D-A953-982C-E563FC9AA6FB}"/>
              </a:ext>
            </a:extLst>
          </p:cNvPr>
          <p:cNvSpPr>
            <a:spLocks noGrp="1"/>
          </p:cNvSpPr>
          <p:nvPr>
            <p:ph type="ctrTitle"/>
          </p:nvPr>
        </p:nvSpPr>
        <p:spPr/>
        <p:txBody>
          <a:bodyPr/>
          <a:lstStyle/>
          <a:p>
            <a:endParaRPr lang="en-TW"/>
          </a:p>
        </p:txBody>
      </p:sp>
      <p:sp>
        <p:nvSpPr>
          <p:cNvPr id="3" name="Subtitle 2">
            <a:extLst>
              <a:ext uri="{FF2B5EF4-FFF2-40B4-BE49-F238E27FC236}">
                <a16:creationId xmlns:a16="http://schemas.microsoft.com/office/drawing/2014/main" id="{AA7B4530-4133-3081-4B4E-8A1D268EF4C7}"/>
              </a:ext>
            </a:extLst>
          </p:cNvPr>
          <p:cNvSpPr>
            <a:spLocks noGrp="1"/>
          </p:cNvSpPr>
          <p:nvPr>
            <p:ph type="subTitle" idx="1"/>
          </p:nvPr>
        </p:nvSpPr>
        <p:spPr/>
        <p:txBody>
          <a:bodyPr/>
          <a:lstStyle/>
          <a:p>
            <a:endParaRPr lang="en-TW"/>
          </a:p>
        </p:txBody>
      </p:sp>
    </p:spTree>
    <p:extLst>
      <p:ext uri="{BB962C8B-B14F-4D97-AF65-F5344CB8AC3E}">
        <p14:creationId xmlns:p14="http://schemas.microsoft.com/office/powerpoint/2010/main" val="932554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ADB26-FC2E-A648-46C2-CAA48D82AB6B}"/>
              </a:ext>
            </a:extLst>
          </p:cNvPr>
          <p:cNvSpPr>
            <a:spLocks noGrp="1"/>
          </p:cNvSpPr>
          <p:nvPr>
            <p:ph type="title"/>
          </p:nvPr>
        </p:nvSpPr>
        <p:spPr/>
        <p:txBody>
          <a:bodyPr/>
          <a:lstStyle/>
          <a:p>
            <a:r>
              <a:rPr lang="en-TW" dirty="0"/>
              <a:t>Electron Microscopy - Basics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AA76F3D-F582-B971-68A1-F0228C9B0688}"/>
                  </a:ext>
                </a:extLst>
              </p:cNvPr>
              <p:cNvSpPr>
                <a:spLocks noGrp="1"/>
              </p:cNvSpPr>
              <p:nvPr>
                <p:ph idx="1"/>
              </p:nvPr>
            </p:nvSpPr>
            <p:spPr>
              <a:xfrm>
                <a:off x="838200" y="5683343"/>
                <a:ext cx="10515600" cy="1174657"/>
              </a:xfrm>
            </p:spPr>
            <p:txBody>
              <a:bodyPr>
                <a:normAutofit fontScale="55000" lnSpcReduction="20000"/>
              </a:bodyPr>
              <a:lstStyle/>
              <a:p>
                <a:pPr>
                  <a:lnSpc>
                    <a:spcPct val="170000"/>
                  </a:lnSpc>
                </a:pPr>
                <a:r>
                  <a:rPr lang="en-US" dirty="0"/>
                  <a:t>Beams of electrons are sent in a raster at an object, and the reflected electrons are collected to form an image.</a:t>
                </a:r>
                <a:endParaRPr lang="en-TW" dirty="0"/>
              </a:p>
              <a:p>
                <a:pPr>
                  <a:lnSpc>
                    <a:spcPct val="170000"/>
                  </a:lnSpc>
                </a:pPr>
                <a:r>
                  <a:rPr lang="en-TW" dirty="0"/>
                  <a:t>Individual electrons with elementary charge and mass have a potential in volts with a “wavelength” of </a:t>
                </a:r>
                <a14:m>
                  <m:oMath xmlns:m="http://schemas.openxmlformats.org/officeDocument/2006/math">
                    <m:r>
                      <a:rPr lang="en-US" b="0" i="1" smtClean="0">
                        <a:latin typeface="Cambria Math" panose="02040503050406030204" pitchFamily="18" charset="0"/>
                      </a:rPr>
                      <m:t>𝜆</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h𝑐</m:t>
                        </m:r>
                      </m:num>
                      <m:den>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𝑒𝑉</m:t>
                            </m:r>
                            <m:r>
                              <a:rPr lang="en-US" b="0" i="1" smtClean="0">
                                <a:latin typeface="Cambria Math" panose="02040503050406030204" pitchFamily="18" charset="0"/>
                              </a:rPr>
                              <m:t>(2</m:t>
                            </m:r>
                            <m:r>
                              <a:rPr lang="en-US" b="0" i="1" smtClean="0">
                                <a:latin typeface="Cambria Math" panose="02040503050406030204" pitchFamily="18" charset="0"/>
                              </a:rPr>
                              <m:t>𝑚</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𝑐</m:t>
                                </m:r>
                              </m:e>
                              <m:sup>
                                <m:r>
                                  <a:rPr lang="en-US" b="0" i="1" smtClean="0">
                                    <a:latin typeface="Cambria Math" panose="02040503050406030204" pitchFamily="18" charset="0"/>
                                  </a:rPr>
                                  <m:t>2</m:t>
                                </m:r>
                              </m:sup>
                            </m:sSup>
                            <m:r>
                              <a:rPr lang="en-US" b="0" i="1" smtClean="0">
                                <a:latin typeface="Cambria Math" panose="02040503050406030204" pitchFamily="18" charset="0"/>
                              </a:rPr>
                              <m:t>+</m:t>
                            </m:r>
                            <m:r>
                              <a:rPr lang="en-US" b="0" i="1" smtClean="0">
                                <a:latin typeface="Cambria Math" panose="02040503050406030204" pitchFamily="18" charset="0"/>
                              </a:rPr>
                              <m:t>𝑒𝑉</m:t>
                            </m:r>
                            <m:r>
                              <a:rPr lang="en-US" b="0" i="1" smtClean="0">
                                <a:latin typeface="Cambria Math" panose="02040503050406030204" pitchFamily="18" charset="0"/>
                              </a:rPr>
                              <m:t>)</m:t>
                            </m:r>
                          </m:e>
                        </m:rad>
                      </m:den>
                    </m:f>
                  </m:oMath>
                </a14:m>
                <a:r>
                  <a:rPr lang="en-TW" dirty="0"/>
                  <a:t>.</a:t>
                </a:r>
              </a:p>
            </p:txBody>
          </p:sp>
        </mc:Choice>
        <mc:Fallback xmlns="">
          <p:sp>
            <p:nvSpPr>
              <p:cNvPr id="3" name="Content Placeholder 2">
                <a:extLst>
                  <a:ext uri="{FF2B5EF4-FFF2-40B4-BE49-F238E27FC236}">
                    <a16:creationId xmlns:a16="http://schemas.microsoft.com/office/drawing/2014/main" id="{CAA76F3D-F582-B971-68A1-F0228C9B0688}"/>
                  </a:ext>
                </a:extLst>
              </p:cNvPr>
              <p:cNvSpPr>
                <a:spLocks noGrp="1" noRot="1" noChangeAspect="1" noMove="1" noResize="1" noEditPoints="1" noAdjustHandles="1" noChangeArrowheads="1" noChangeShapeType="1" noTextEdit="1"/>
              </p:cNvSpPr>
              <p:nvPr>
                <p:ph idx="1"/>
              </p:nvPr>
            </p:nvSpPr>
            <p:spPr>
              <a:xfrm>
                <a:off x="838200" y="5683343"/>
                <a:ext cx="10515600" cy="1174657"/>
              </a:xfrm>
              <a:blipFill>
                <a:blip r:embed="rId3"/>
                <a:stretch>
                  <a:fillRect l="-241"/>
                </a:stretch>
              </a:blipFill>
            </p:spPr>
            <p:txBody>
              <a:bodyPr/>
              <a:lstStyle/>
              <a:p>
                <a:r>
                  <a:rPr lang="en-TW">
                    <a:noFill/>
                  </a:rPr>
                  <a:t> </a:t>
                </a:r>
              </a:p>
            </p:txBody>
          </p:sp>
        </mc:Fallback>
      </mc:AlternateContent>
      <p:pic>
        <p:nvPicPr>
          <p:cNvPr id="4" name="Picture 3">
            <a:extLst>
              <a:ext uri="{FF2B5EF4-FFF2-40B4-BE49-F238E27FC236}">
                <a16:creationId xmlns:a16="http://schemas.microsoft.com/office/drawing/2014/main" id="{3B962F53-BDB8-D025-A64B-7265E4A17893}"/>
              </a:ext>
            </a:extLst>
          </p:cNvPr>
          <p:cNvPicPr>
            <a:picLocks noChangeAspect="1"/>
          </p:cNvPicPr>
          <p:nvPr/>
        </p:nvPicPr>
        <p:blipFill>
          <a:blip r:embed="rId4"/>
          <a:stretch>
            <a:fillRect/>
          </a:stretch>
        </p:blipFill>
        <p:spPr>
          <a:xfrm>
            <a:off x="3822887" y="1295874"/>
            <a:ext cx="4546226" cy="4387469"/>
          </a:xfrm>
          <a:prstGeom prst="rect">
            <a:avLst/>
          </a:prstGeom>
        </p:spPr>
      </p:pic>
      <p:sp>
        <p:nvSpPr>
          <p:cNvPr id="5" name="TextBox 4">
            <a:extLst>
              <a:ext uri="{FF2B5EF4-FFF2-40B4-BE49-F238E27FC236}">
                <a16:creationId xmlns:a16="http://schemas.microsoft.com/office/drawing/2014/main" id="{B6560B87-441B-08CA-6FA3-92A0083191E1}"/>
              </a:ext>
            </a:extLst>
          </p:cNvPr>
          <p:cNvSpPr txBox="1"/>
          <p:nvPr/>
        </p:nvSpPr>
        <p:spPr>
          <a:xfrm>
            <a:off x="11091723" y="6374296"/>
            <a:ext cx="1082348" cy="369332"/>
          </a:xfrm>
          <a:prstGeom prst="rect">
            <a:avLst/>
          </a:prstGeom>
          <a:noFill/>
        </p:spPr>
        <p:txBody>
          <a:bodyPr wrap="none" rtlCol="0">
            <a:spAutoFit/>
          </a:bodyPr>
          <a:lstStyle/>
          <a:p>
            <a:r>
              <a:rPr lang="en-TW" dirty="0"/>
              <a:t>wikipedia</a:t>
            </a:r>
          </a:p>
        </p:txBody>
      </p:sp>
    </p:spTree>
    <p:extLst>
      <p:ext uri="{BB962C8B-B14F-4D97-AF65-F5344CB8AC3E}">
        <p14:creationId xmlns:p14="http://schemas.microsoft.com/office/powerpoint/2010/main" val="5636283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AD710-E8A4-3D9C-0CEA-6662F90837BC}"/>
              </a:ext>
            </a:extLst>
          </p:cNvPr>
          <p:cNvSpPr>
            <a:spLocks noGrp="1"/>
          </p:cNvSpPr>
          <p:nvPr>
            <p:ph type="title"/>
          </p:nvPr>
        </p:nvSpPr>
        <p:spPr/>
        <p:txBody>
          <a:bodyPr/>
          <a:lstStyle/>
          <a:p>
            <a:r>
              <a:rPr lang="en-TW" dirty="0"/>
              <a:t>Scanning Tunneling Microscopy</a:t>
            </a:r>
          </a:p>
        </p:txBody>
      </p:sp>
      <p:sp>
        <p:nvSpPr>
          <p:cNvPr id="3" name="Content Placeholder 2">
            <a:extLst>
              <a:ext uri="{FF2B5EF4-FFF2-40B4-BE49-F238E27FC236}">
                <a16:creationId xmlns:a16="http://schemas.microsoft.com/office/drawing/2014/main" id="{8470BB28-1673-7E1D-AB71-98636108FB7D}"/>
              </a:ext>
            </a:extLst>
          </p:cNvPr>
          <p:cNvSpPr>
            <a:spLocks noGrp="1"/>
          </p:cNvSpPr>
          <p:nvPr>
            <p:ph idx="1"/>
          </p:nvPr>
        </p:nvSpPr>
        <p:spPr>
          <a:xfrm>
            <a:off x="838200" y="1422285"/>
            <a:ext cx="5257800" cy="4351338"/>
          </a:xfrm>
        </p:spPr>
        <p:txBody>
          <a:bodyPr/>
          <a:lstStyle/>
          <a:p>
            <a:r>
              <a:rPr lang="en-TW" dirty="0"/>
              <a:t>Utilizing quantum mechanical tunneling of the electron to measure the currents and profile a surface.</a:t>
            </a:r>
          </a:p>
        </p:txBody>
      </p:sp>
      <p:pic>
        <p:nvPicPr>
          <p:cNvPr id="4" name="Picture 3">
            <a:extLst>
              <a:ext uri="{FF2B5EF4-FFF2-40B4-BE49-F238E27FC236}">
                <a16:creationId xmlns:a16="http://schemas.microsoft.com/office/drawing/2014/main" id="{B1CE8F55-A8C2-8D56-B834-4C89F98B632C}"/>
              </a:ext>
            </a:extLst>
          </p:cNvPr>
          <p:cNvPicPr>
            <a:picLocks noChangeAspect="1"/>
          </p:cNvPicPr>
          <p:nvPr/>
        </p:nvPicPr>
        <p:blipFill>
          <a:blip r:embed="rId3"/>
          <a:stretch>
            <a:fillRect/>
          </a:stretch>
        </p:blipFill>
        <p:spPr>
          <a:xfrm>
            <a:off x="6465277" y="1338263"/>
            <a:ext cx="4572000" cy="4838700"/>
          </a:xfrm>
          <a:prstGeom prst="rect">
            <a:avLst/>
          </a:prstGeom>
        </p:spPr>
      </p:pic>
      <p:sp>
        <p:nvSpPr>
          <p:cNvPr id="5" name="TextBox 4">
            <a:extLst>
              <a:ext uri="{FF2B5EF4-FFF2-40B4-BE49-F238E27FC236}">
                <a16:creationId xmlns:a16="http://schemas.microsoft.com/office/drawing/2014/main" id="{71D82FBA-633C-922F-D9A5-7DF060EFBCF2}"/>
              </a:ext>
            </a:extLst>
          </p:cNvPr>
          <p:cNvSpPr txBox="1"/>
          <p:nvPr/>
        </p:nvSpPr>
        <p:spPr>
          <a:xfrm>
            <a:off x="8124092" y="6330462"/>
            <a:ext cx="3015377" cy="369332"/>
          </a:xfrm>
          <a:prstGeom prst="rect">
            <a:avLst/>
          </a:prstGeom>
          <a:noFill/>
        </p:spPr>
        <p:txBody>
          <a:bodyPr wrap="none" rtlCol="0">
            <a:spAutoFit/>
          </a:bodyPr>
          <a:lstStyle/>
          <a:p>
            <a:r>
              <a:rPr lang="en-TW" dirty="0"/>
              <a:t>See for example </a:t>
            </a:r>
            <a:r>
              <a:rPr lang="en-TW" dirty="0">
                <a:hlinkClick r:id="rId4"/>
              </a:rPr>
              <a:t>Park Systems</a:t>
            </a:r>
            <a:r>
              <a:rPr lang="en-TW" dirty="0"/>
              <a:t>.</a:t>
            </a:r>
          </a:p>
        </p:txBody>
      </p:sp>
      <p:pic>
        <p:nvPicPr>
          <p:cNvPr id="6" name="Picture 5">
            <a:extLst>
              <a:ext uri="{FF2B5EF4-FFF2-40B4-BE49-F238E27FC236}">
                <a16:creationId xmlns:a16="http://schemas.microsoft.com/office/drawing/2014/main" id="{EDFC0D45-74F6-E56A-614F-4B487F627F5E}"/>
              </a:ext>
            </a:extLst>
          </p:cNvPr>
          <p:cNvPicPr>
            <a:picLocks noChangeAspect="1"/>
          </p:cNvPicPr>
          <p:nvPr/>
        </p:nvPicPr>
        <p:blipFill>
          <a:blip r:embed="rId5"/>
          <a:stretch>
            <a:fillRect/>
          </a:stretch>
        </p:blipFill>
        <p:spPr>
          <a:xfrm>
            <a:off x="2584938" y="3075123"/>
            <a:ext cx="3563816" cy="3101840"/>
          </a:xfrm>
          <a:prstGeom prst="rect">
            <a:avLst/>
          </a:prstGeom>
        </p:spPr>
      </p:pic>
      <p:sp>
        <p:nvSpPr>
          <p:cNvPr id="7" name="TextBox 6">
            <a:extLst>
              <a:ext uri="{FF2B5EF4-FFF2-40B4-BE49-F238E27FC236}">
                <a16:creationId xmlns:a16="http://schemas.microsoft.com/office/drawing/2014/main" id="{449FE30D-8145-54B0-2038-8470EBF33935}"/>
              </a:ext>
            </a:extLst>
          </p:cNvPr>
          <p:cNvSpPr txBox="1"/>
          <p:nvPr/>
        </p:nvSpPr>
        <p:spPr>
          <a:xfrm>
            <a:off x="95279" y="3257014"/>
            <a:ext cx="2436905" cy="3600986"/>
          </a:xfrm>
          <a:prstGeom prst="rect">
            <a:avLst/>
          </a:prstGeom>
          <a:noFill/>
        </p:spPr>
        <p:txBody>
          <a:bodyPr wrap="square" rtlCol="0">
            <a:spAutoFit/>
          </a:bodyPr>
          <a:lstStyle/>
          <a:p>
            <a:r>
              <a:rPr lang="en-US" sz="1200" b="0" i="1" u="none" strike="noStrike" dirty="0">
                <a:solidFill>
                  <a:srgbClr val="65686D"/>
                </a:solidFill>
                <a:effectLst/>
                <a:latin typeface="OpenSansRegular"/>
              </a:rPr>
              <a:t>Moiré pattern between two graphene layers on a HOPG surface with different magnifications. (a) displays a 2.5 µm × 2.5 µm image with a scan rate of 0.3 Hz and a resolution of 512 × 256 pixels; (b), 0.5 µm × 0.5 µm image with a scan rate of 1 Hz and a resolution of 512 × 256 pixels (c), and 0.2 µm × 0.2 µm image with a scan rate of 2 Hz and a resolution of 256 × 128 pixels. (d) Line profile of Moiré pattern extracted along the red line in (c). Zoom-in areas are indicated by a yellow square box. Each image was measured with the STM mode, using a Pt wire as a probe. A bias of 15 mV was applied in constant current mode.</a:t>
            </a:r>
            <a:endParaRPr lang="en-TW" sz="1200" dirty="0"/>
          </a:p>
        </p:txBody>
      </p:sp>
    </p:spTree>
    <p:extLst>
      <p:ext uri="{BB962C8B-B14F-4D97-AF65-F5344CB8AC3E}">
        <p14:creationId xmlns:p14="http://schemas.microsoft.com/office/powerpoint/2010/main" val="8582058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49B9C-1D74-8852-FEA0-FBD360110112}"/>
              </a:ext>
            </a:extLst>
          </p:cNvPr>
          <p:cNvSpPr>
            <a:spLocks noGrp="1"/>
          </p:cNvSpPr>
          <p:nvPr>
            <p:ph type="title"/>
          </p:nvPr>
        </p:nvSpPr>
        <p:spPr/>
        <p:txBody>
          <a:bodyPr/>
          <a:lstStyle/>
          <a:p>
            <a:r>
              <a:rPr lang="en-TW" dirty="0"/>
              <a:t>Tunneling</a:t>
            </a:r>
          </a:p>
        </p:txBody>
      </p:sp>
      <p:sp>
        <p:nvSpPr>
          <p:cNvPr id="3" name="Content Placeholder 2">
            <a:extLst>
              <a:ext uri="{FF2B5EF4-FFF2-40B4-BE49-F238E27FC236}">
                <a16:creationId xmlns:a16="http://schemas.microsoft.com/office/drawing/2014/main" id="{6A38CC51-A9AC-5721-6AE5-A6AFE596B3F9}"/>
              </a:ext>
            </a:extLst>
          </p:cNvPr>
          <p:cNvSpPr>
            <a:spLocks noGrp="1"/>
          </p:cNvSpPr>
          <p:nvPr>
            <p:ph idx="1"/>
          </p:nvPr>
        </p:nvSpPr>
        <p:spPr/>
        <p:txBody>
          <a:bodyPr/>
          <a:lstStyle/>
          <a:p>
            <a:r>
              <a:rPr lang="en-TW" dirty="0"/>
              <a:t>The STM works only at cryogenic temperatures, to be able to observe the tunneling effect of the electron.</a:t>
            </a:r>
          </a:p>
        </p:txBody>
      </p:sp>
      <p:sp>
        <p:nvSpPr>
          <p:cNvPr id="4" name="Oval 3">
            <a:extLst>
              <a:ext uri="{FF2B5EF4-FFF2-40B4-BE49-F238E27FC236}">
                <a16:creationId xmlns:a16="http://schemas.microsoft.com/office/drawing/2014/main" id="{53CBD2BC-A7E5-EDBC-2606-82C5FEEE0C80}"/>
              </a:ext>
            </a:extLst>
          </p:cNvPr>
          <p:cNvSpPr/>
          <p:nvPr/>
        </p:nvSpPr>
        <p:spPr>
          <a:xfrm>
            <a:off x="6365631" y="3376246"/>
            <a:ext cx="439615" cy="42203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TW"/>
          </a:p>
        </p:txBody>
      </p:sp>
      <p:sp>
        <p:nvSpPr>
          <p:cNvPr id="5" name="Rectangle 4">
            <a:extLst>
              <a:ext uri="{FF2B5EF4-FFF2-40B4-BE49-F238E27FC236}">
                <a16:creationId xmlns:a16="http://schemas.microsoft.com/office/drawing/2014/main" id="{E67AEF03-BC81-F4BA-3365-520102EEA2EB}"/>
              </a:ext>
            </a:extLst>
          </p:cNvPr>
          <p:cNvSpPr/>
          <p:nvPr/>
        </p:nvSpPr>
        <p:spPr>
          <a:xfrm>
            <a:off x="8197361" y="3068515"/>
            <a:ext cx="726831" cy="104628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TW"/>
          </a:p>
        </p:txBody>
      </p:sp>
      <p:cxnSp>
        <p:nvCxnSpPr>
          <p:cNvPr id="7" name="Straight Arrow Connector 6">
            <a:extLst>
              <a:ext uri="{FF2B5EF4-FFF2-40B4-BE49-F238E27FC236}">
                <a16:creationId xmlns:a16="http://schemas.microsoft.com/office/drawing/2014/main" id="{EDC31D82-048A-41C4-1210-5DEBD7CF1CF3}"/>
              </a:ext>
            </a:extLst>
          </p:cNvPr>
          <p:cNvCxnSpPr>
            <a:cxnSpLocks/>
          </p:cNvCxnSpPr>
          <p:nvPr/>
        </p:nvCxnSpPr>
        <p:spPr>
          <a:xfrm flipV="1">
            <a:off x="7104185" y="3068515"/>
            <a:ext cx="738553" cy="52314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43425F02-0ED0-FECE-9FA9-375B320DD0A7}"/>
              </a:ext>
            </a:extLst>
          </p:cNvPr>
          <p:cNvSpPr/>
          <p:nvPr/>
        </p:nvSpPr>
        <p:spPr>
          <a:xfrm>
            <a:off x="8340968" y="2403169"/>
            <a:ext cx="439615" cy="42203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TW"/>
          </a:p>
        </p:txBody>
      </p:sp>
      <p:sp>
        <p:nvSpPr>
          <p:cNvPr id="9" name="Oval 8">
            <a:extLst>
              <a:ext uri="{FF2B5EF4-FFF2-40B4-BE49-F238E27FC236}">
                <a16:creationId xmlns:a16="http://schemas.microsoft.com/office/drawing/2014/main" id="{E96BEDDB-3B60-F8F2-6729-BDAA10984E40}"/>
              </a:ext>
            </a:extLst>
          </p:cNvPr>
          <p:cNvSpPr/>
          <p:nvPr/>
        </p:nvSpPr>
        <p:spPr>
          <a:xfrm>
            <a:off x="9876692" y="3376245"/>
            <a:ext cx="439615" cy="42203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TW"/>
          </a:p>
        </p:txBody>
      </p:sp>
      <p:cxnSp>
        <p:nvCxnSpPr>
          <p:cNvPr id="10" name="Straight Arrow Connector 9">
            <a:extLst>
              <a:ext uri="{FF2B5EF4-FFF2-40B4-BE49-F238E27FC236}">
                <a16:creationId xmlns:a16="http://schemas.microsoft.com/office/drawing/2014/main" id="{2D48A4FF-6656-77A0-2CA6-C7CF7F014566}"/>
              </a:ext>
            </a:extLst>
          </p:cNvPr>
          <p:cNvCxnSpPr/>
          <p:nvPr/>
        </p:nvCxnSpPr>
        <p:spPr>
          <a:xfrm>
            <a:off x="10474570" y="3568209"/>
            <a:ext cx="87923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A3226157-9113-A0C8-4C2D-710E4F843B35}"/>
              </a:ext>
            </a:extLst>
          </p:cNvPr>
          <p:cNvCxnSpPr>
            <a:cxnSpLocks/>
          </p:cNvCxnSpPr>
          <p:nvPr/>
        </p:nvCxnSpPr>
        <p:spPr>
          <a:xfrm>
            <a:off x="8997462" y="2653749"/>
            <a:ext cx="744415" cy="54665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ED3EBF71-3989-A942-9342-93A86BE32562}"/>
              </a:ext>
            </a:extLst>
          </p:cNvPr>
          <p:cNvSpPr/>
          <p:nvPr/>
        </p:nvSpPr>
        <p:spPr>
          <a:xfrm>
            <a:off x="5222631" y="4001294"/>
            <a:ext cx="6523892" cy="11350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TW"/>
          </a:p>
        </p:txBody>
      </p:sp>
      <p:sp>
        <p:nvSpPr>
          <p:cNvPr id="15" name="TextBox 14">
            <a:extLst>
              <a:ext uri="{FF2B5EF4-FFF2-40B4-BE49-F238E27FC236}">
                <a16:creationId xmlns:a16="http://schemas.microsoft.com/office/drawing/2014/main" id="{5DC4452B-D4F6-8424-3FED-82198D2A3510}"/>
              </a:ext>
            </a:extLst>
          </p:cNvPr>
          <p:cNvSpPr txBox="1"/>
          <p:nvPr/>
        </p:nvSpPr>
        <p:spPr>
          <a:xfrm>
            <a:off x="3985981" y="3330086"/>
            <a:ext cx="937757" cy="369332"/>
          </a:xfrm>
          <a:prstGeom prst="rect">
            <a:avLst/>
          </a:prstGeom>
          <a:noFill/>
        </p:spPr>
        <p:txBody>
          <a:bodyPr wrap="none" rtlCol="0">
            <a:spAutoFit/>
          </a:bodyPr>
          <a:lstStyle/>
          <a:p>
            <a:r>
              <a:rPr lang="en-TW" dirty="0"/>
              <a:t>classical</a:t>
            </a:r>
          </a:p>
        </p:txBody>
      </p:sp>
      <p:sp>
        <p:nvSpPr>
          <p:cNvPr id="16" name="Rectangle 15">
            <a:extLst>
              <a:ext uri="{FF2B5EF4-FFF2-40B4-BE49-F238E27FC236}">
                <a16:creationId xmlns:a16="http://schemas.microsoft.com/office/drawing/2014/main" id="{88DEC62D-F7A8-7D0A-EE56-C049EC6251AB}"/>
              </a:ext>
            </a:extLst>
          </p:cNvPr>
          <p:cNvSpPr/>
          <p:nvPr/>
        </p:nvSpPr>
        <p:spPr>
          <a:xfrm>
            <a:off x="8478710" y="5119350"/>
            <a:ext cx="181708" cy="104628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TW"/>
          </a:p>
        </p:txBody>
      </p:sp>
      <p:sp>
        <p:nvSpPr>
          <p:cNvPr id="17" name="Rectangle 16">
            <a:extLst>
              <a:ext uri="{FF2B5EF4-FFF2-40B4-BE49-F238E27FC236}">
                <a16:creationId xmlns:a16="http://schemas.microsoft.com/office/drawing/2014/main" id="{83CA6898-8ACA-A407-49E0-7738584D209E}"/>
              </a:ext>
            </a:extLst>
          </p:cNvPr>
          <p:cNvSpPr/>
          <p:nvPr/>
        </p:nvSpPr>
        <p:spPr>
          <a:xfrm>
            <a:off x="5222631" y="6052129"/>
            <a:ext cx="6523892" cy="11350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TW"/>
          </a:p>
        </p:txBody>
      </p:sp>
      <p:sp>
        <p:nvSpPr>
          <p:cNvPr id="18" name="TextBox 17">
            <a:extLst>
              <a:ext uri="{FF2B5EF4-FFF2-40B4-BE49-F238E27FC236}">
                <a16:creationId xmlns:a16="http://schemas.microsoft.com/office/drawing/2014/main" id="{06D69921-15C7-B4D4-19DA-64A978B52C8B}"/>
              </a:ext>
            </a:extLst>
          </p:cNvPr>
          <p:cNvSpPr txBox="1"/>
          <p:nvPr/>
        </p:nvSpPr>
        <p:spPr>
          <a:xfrm>
            <a:off x="3985980" y="5642492"/>
            <a:ext cx="1041760" cy="369332"/>
          </a:xfrm>
          <a:prstGeom prst="rect">
            <a:avLst/>
          </a:prstGeom>
          <a:noFill/>
        </p:spPr>
        <p:txBody>
          <a:bodyPr wrap="none" rtlCol="0">
            <a:spAutoFit/>
          </a:bodyPr>
          <a:lstStyle/>
          <a:p>
            <a:r>
              <a:rPr lang="en-TW" dirty="0"/>
              <a:t>quantum</a:t>
            </a:r>
          </a:p>
        </p:txBody>
      </p:sp>
      <p:sp>
        <p:nvSpPr>
          <p:cNvPr id="19" name="Oval 18">
            <a:extLst>
              <a:ext uri="{FF2B5EF4-FFF2-40B4-BE49-F238E27FC236}">
                <a16:creationId xmlns:a16="http://schemas.microsoft.com/office/drawing/2014/main" id="{C2D46E02-E398-C948-A257-E5C2076119C5}"/>
              </a:ext>
            </a:extLst>
          </p:cNvPr>
          <p:cNvSpPr/>
          <p:nvPr/>
        </p:nvSpPr>
        <p:spPr>
          <a:xfrm>
            <a:off x="6365631" y="5313575"/>
            <a:ext cx="439615" cy="42203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TW"/>
          </a:p>
        </p:txBody>
      </p:sp>
      <p:sp>
        <p:nvSpPr>
          <p:cNvPr id="20" name="Oval 19">
            <a:extLst>
              <a:ext uri="{FF2B5EF4-FFF2-40B4-BE49-F238E27FC236}">
                <a16:creationId xmlns:a16="http://schemas.microsoft.com/office/drawing/2014/main" id="{22F330D4-A05E-E58A-AE8C-0267707C9E96}"/>
              </a:ext>
            </a:extLst>
          </p:cNvPr>
          <p:cNvSpPr/>
          <p:nvPr/>
        </p:nvSpPr>
        <p:spPr>
          <a:xfrm>
            <a:off x="9876691" y="5351614"/>
            <a:ext cx="439615" cy="42203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TW"/>
          </a:p>
        </p:txBody>
      </p:sp>
      <p:cxnSp>
        <p:nvCxnSpPr>
          <p:cNvPr id="21" name="Straight Arrow Connector 20">
            <a:extLst>
              <a:ext uri="{FF2B5EF4-FFF2-40B4-BE49-F238E27FC236}">
                <a16:creationId xmlns:a16="http://schemas.microsoft.com/office/drawing/2014/main" id="{1EB09875-73A7-BFA1-71AD-CED65A4BF2EA}"/>
              </a:ext>
            </a:extLst>
          </p:cNvPr>
          <p:cNvCxnSpPr/>
          <p:nvPr/>
        </p:nvCxnSpPr>
        <p:spPr>
          <a:xfrm>
            <a:off x="7033846" y="5517261"/>
            <a:ext cx="87923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F1A5B94B-C2E3-03BA-C00B-7C25BD939896}"/>
              </a:ext>
            </a:extLst>
          </p:cNvPr>
          <p:cNvCxnSpPr/>
          <p:nvPr/>
        </p:nvCxnSpPr>
        <p:spPr>
          <a:xfrm>
            <a:off x="10626970" y="5562629"/>
            <a:ext cx="87923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3" name="Oval 22">
            <a:extLst>
              <a:ext uri="{FF2B5EF4-FFF2-40B4-BE49-F238E27FC236}">
                <a16:creationId xmlns:a16="http://schemas.microsoft.com/office/drawing/2014/main" id="{A88955EC-EBD7-5721-6750-C979C846F602}"/>
              </a:ext>
            </a:extLst>
          </p:cNvPr>
          <p:cNvSpPr/>
          <p:nvPr/>
        </p:nvSpPr>
        <p:spPr>
          <a:xfrm>
            <a:off x="8355615" y="5351614"/>
            <a:ext cx="439615" cy="422031"/>
          </a:xfrm>
          <a:prstGeom prst="ellipse">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TW"/>
          </a:p>
        </p:txBody>
      </p:sp>
    </p:spTree>
    <p:extLst>
      <p:ext uri="{BB962C8B-B14F-4D97-AF65-F5344CB8AC3E}">
        <p14:creationId xmlns:p14="http://schemas.microsoft.com/office/powerpoint/2010/main" val="13804849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8F21E-507C-E5F3-4EDA-851F80734CB6}"/>
              </a:ext>
            </a:extLst>
          </p:cNvPr>
          <p:cNvSpPr>
            <a:spLocks noGrp="1"/>
          </p:cNvSpPr>
          <p:nvPr>
            <p:ph type="title"/>
          </p:nvPr>
        </p:nvSpPr>
        <p:spPr/>
        <p:txBody>
          <a:bodyPr/>
          <a:lstStyle/>
          <a:p>
            <a:r>
              <a:rPr lang="en-TW" dirty="0"/>
              <a:t>Newton’s Law of Cooling</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37918E0-6A53-BA12-7E06-52973E030422}"/>
                  </a:ext>
                </a:extLst>
              </p:cNvPr>
              <p:cNvSpPr>
                <a:spLocks noGrp="1"/>
              </p:cNvSpPr>
              <p:nvPr>
                <p:ph idx="1"/>
              </p:nvPr>
            </p:nvSpPr>
            <p:spPr>
              <a:xfrm>
                <a:off x="134815" y="4479314"/>
                <a:ext cx="11922369" cy="2378686"/>
              </a:xfrm>
            </p:spPr>
            <p:txBody>
              <a:bodyPr>
                <a:normAutofit fontScale="62500" lnSpcReduction="20000"/>
              </a:bodyPr>
              <a:lstStyle/>
              <a:p>
                <a:pPr>
                  <a:lnSpc>
                    <a:spcPct val="220000"/>
                  </a:lnSpc>
                </a:pPr>
                <a:r>
                  <a:rPr lang="en-TW" dirty="0"/>
                  <a:t>The cooling law states that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𝑇</m:t>
                        </m:r>
                      </m:e>
                      <m:sup>
                        <m:r>
                          <a:rPr lang="en-US" b="0" i="1" smtClean="0">
                            <a:latin typeface="Cambria Math" panose="02040503050406030204" pitchFamily="18" charset="0"/>
                          </a:rPr>
                          <m:t>′</m:t>
                        </m:r>
                      </m:sup>
                    </m:sSup>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𝑡</m:t>
                        </m:r>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𝑘</m:t>
                        </m:r>
                      </m:e>
                      <m:sub>
                        <m:r>
                          <a:rPr lang="en-US" b="0" i="1" smtClean="0">
                            <a:latin typeface="Cambria Math" panose="02040503050406030204" pitchFamily="18" charset="0"/>
                          </a:rPr>
                          <m:t>1</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𝑇</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𝑡</m:t>
                            </m:r>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𝐾</m:t>
                            </m:r>
                          </m:e>
                          <m:sub>
                            <m:r>
                              <a:rPr lang="en-US" b="0" i="1" smtClean="0">
                                <a:latin typeface="Cambria Math" panose="02040503050406030204" pitchFamily="18" charset="0"/>
                                <a:ea typeface="Cambria Math" panose="02040503050406030204" pitchFamily="18" charset="0"/>
                              </a:rPr>
                              <m:t>∞</m:t>
                            </m:r>
                          </m:sub>
                        </m:sSub>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𝑘</m:t>
                        </m:r>
                      </m:e>
                      <m:sub>
                        <m:r>
                          <a:rPr lang="en-US" b="0" i="1" smtClean="0">
                            <a:latin typeface="Cambria Math" panose="02040503050406030204" pitchFamily="18" charset="0"/>
                          </a:rPr>
                          <m:t>2</m:t>
                        </m:r>
                      </m:sub>
                    </m:sSub>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𝑐</m:t>
                            </m:r>
                          </m:num>
                          <m:den>
                            <m:r>
                              <a:rPr lang="en-US" b="0" i="1" smtClean="0">
                                <a:latin typeface="Cambria Math" panose="02040503050406030204" pitchFamily="18" charset="0"/>
                              </a:rPr>
                              <m:t>𝑇</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𝑡</m:t>
                                </m:r>
                              </m:e>
                            </m:d>
                          </m:den>
                        </m:f>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m:t>
                        </m:r>
                        <m:r>
                          <a:rPr lang="en-US" b="0" i="1" smtClean="0">
                            <a:latin typeface="Cambria Math" panose="02040503050406030204" pitchFamily="18" charset="0"/>
                          </a:rPr>
                          <m:t>𝑐</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𝐾</m:t>
                            </m:r>
                          </m:e>
                          <m:sub>
                            <m:r>
                              <a:rPr lang="en-US" b="0" i="1" smtClean="0">
                                <a:latin typeface="Cambria Math" panose="02040503050406030204" pitchFamily="18" charset="0"/>
                                <a:ea typeface="Cambria Math" panose="02040503050406030204" pitchFamily="18" charset="0"/>
                              </a:rPr>
                              <m:t>∞</m:t>
                            </m:r>
                          </m:sub>
                        </m:sSub>
                      </m:sup>
                    </m:sSup>
                    <m:r>
                      <a:rPr lang="en-US" b="0" i="1" smtClean="0">
                        <a:latin typeface="Cambria Math" panose="02040503050406030204" pitchFamily="18" charset="0"/>
                      </a:rPr>
                      <m:t>)</m:t>
                    </m:r>
                  </m:oMath>
                </a14:m>
                <a:r>
                  <a:rPr lang="en-TW" dirty="0"/>
                  <a:t>.</a:t>
                </a:r>
              </a:p>
              <a:p>
                <a:pPr>
                  <a:lnSpc>
                    <a:spcPct val="220000"/>
                  </a:lnSpc>
                </a:pPr>
                <a:r>
                  <a:rPr lang="en-TW" dirty="0"/>
                  <a:t>A system often has initial conditions such that </a:t>
                </a:r>
                <a14:m>
                  <m:oMath xmlns:m="http://schemas.openxmlformats.org/officeDocument/2006/math">
                    <m:r>
                      <a:rPr lang="en-TW" i="1" dirty="0" smtClean="0">
                        <a:latin typeface="Cambria Math" panose="02040503050406030204" pitchFamily="18" charset="0"/>
                      </a:rPr>
                      <m:t>𝑇</m:t>
                    </m:r>
                    <m:d>
                      <m:dPr>
                        <m:begChr m:val="["/>
                        <m:endChr m:val="]"/>
                        <m:ctrlPr>
                          <a:rPr lang="en-TW" i="1" dirty="0" smtClean="0">
                            <a:latin typeface="Cambria Math" panose="02040503050406030204" pitchFamily="18" charset="0"/>
                          </a:rPr>
                        </m:ctrlPr>
                      </m:dPr>
                      <m:e>
                        <m:r>
                          <a:rPr lang="en-TW" i="1" dirty="0" smtClean="0">
                            <a:latin typeface="Cambria Math" panose="02040503050406030204" pitchFamily="18" charset="0"/>
                          </a:rPr>
                          <m:t>0</m:t>
                        </m:r>
                      </m:e>
                    </m:d>
                    <m:r>
                      <a:rPr lang="en-TW" i="1"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TW" i="1" dirty="0" smtClean="0">
                            <a:latin typeface="Cambria Math" panose="02040503050406030204" pitchFamily="18" charset="0"/>
                          </a:rPr>
                          <m:t>𝐾</m:t>
                        </m:r>
                      </m:e>
                      <m:sub>
                        <m:r>
                          <a:rPr lang="en-TW" i="1" dirty="0" smtClean="0">
                            <a:latin typeface="Cambria Math" panose="02040503050406030204" pitchFamily="18" charset="0"/>
                          </a:rPr>
                          <m:t>0</m:t>
                        </m:r>
                      </m:sub>
                    </m:sSub>
                    <m:r>
                      <a:rPr lang="en-US" b="0" i="0" dirty="0" smtClean="0">
                        <a:latin typeface="Cambria Math" panose="02040503050406030204" pitchFamily="18" charset="0"/>
                      </a:rPr>
                      <m:t>.</m:t>
                    </m:r>
                  </m:oMath>
                </a14:m>
                <a:endParaRPr lang="en-US" b="0" dirty="0"/>
              </a:p>
              <a:p>
                <a:pPr>
                  <a:lnSpc>
                    <a:spcPct val="220000"/>
                  </a:lnSpc>
                </a:pPr>
                <a:r>
                  <a:rPr lang="en-TW" dirty="0"/>
                  <a:t>The time for the simulation runs from </a:t>
                </a:r>
                <a14:m>
                  <m:oMath xmlns:m="http://schemas.openxmlformats.org/officeDocument/2006/math">
                    <m:r>
                      <a:rPr lang="en-TW" i="1" dirty="0" smtClean="0">
                        <a:latin typeface="Cambria Math" panose="02040503050406030204" pitchFamily="18" charset="0"/>
                      </a:rPr>
                      <m:t>0 </m:t>
                    </m:r>
                    <m:r>
                      <a:rPr lang="en-TW" i="1" dirty="0" smtClean="0">
                        <a:latin typeface="Cambria Math" panose="02040503050406030204" pitchFamily="18" charset="0"/>
                      </a:rPr>
                      <m:t>𝑡𝑜</m:t>
                    </m:r>
                    <m:r>
                      <a:rPr lang="en-TW" i="1" dirty="0" smtClean="0">
                        <a:latin typeface="Cambria Math" panose="02040503050406030204" pitchFamily="18" charset="0"/>
                      </a:rPr>
                      <m:t> </m:t>
                    </m:r>
                    <m:sSub>
                      <m:sSubPr>
                        <m:ctrlPr>
                          <a:rPr lang="en-TW" i="1" dirty="0" smtClean="0">
                            <a:latin typeface="Cambria Math" panose="02040503050406030204" pitchFamily="18" charset="0"/>
                          </a:rPr>
                        </m:ctrlPr>
                      </m:sSubPr>
                      <m:e>
                        <m:r>
                          <a:rPr lang="en-TW" i="1" dirty="0" smtClean="0">
                            <a:latin typeface="Cambria Math" panose="02040503050406030204" pitchFamily="18" charset="0"/>
                          </a:rPr>
                          <m:t>𝑡</m:t>
                        </m:r>
                      </m:e>
                      <m:sub>
                        <m:r>
                          <a:rPr lang="en-TW" i="1" dirty="0" smtClean="0">
                            <a:latin typeface="Cambria Math" panose="02040503050406030204" pitchFamily="18" charset="0"/>
                          </a:rPr>
                          <m:t>𝑒𝑛𝑑</m:t>
                        </m:r>
                      </m:sub>
                    </m:sSub>
                  </m:oMath>
                </a14:m>
                <a:r>
                  <a:rPr lang="en-TW" dirty="0"/>
                  <a:t>.</a:t>
                </a:r>
              </a:p>
              <a:p>
                <a:endParaRPr lang="en-TW" dirty="0"/>
              </a:p>
            </p:txBody>
          </p:sp>
        </mc:Choice>
        <mc:Fallback xmlns="">
          <p:sp>
            <p:nvSpPr>
              <p:cNvPr id="3" name="Content Placeholder 2">
                <a:extLst>
                  <a:ext uri="{FF2B5EF4-FFF2-40B4-BE49-F238E27FC236}">
                    <a16:creationId xmlns:a16="http://schemas.microsoft.com/office/drawing/2014/main" id="{737918E0-6A53-BA12-7E06-52973E030422}"/>
                  </a:ext>
                </a:extLst>
              </p:cNvPr>
              <p:cNvSpPr>
                <a:spLocks noGrp="1" noRot="1" noChangeAspect="1" noMove="1" noResize="1" noEditPoints="1" noAdjustHandles="1" noChangeArrowheads="1" noChangeShapeType="1" noTextEdit="1"/>
              </p:cNvSpPr>
              <p:nvPr>
                <p:ph idx="1"/>
              </p:nvPr>
            </p:nvSpPr>
            <p:spPr>
              <a:xfrm>
                <a:off x="134815" y="4479314"/>
                <a:ext cx="11922369" cy="2378686"/>
              </a:xfrm>
              <a:blipFill>
                <a:blip r:embed="rId2"/>
                <a:stretch>
                  <a:fillRect l="-319"/>
                </a:stretch>
              </a:blipFill>
            </p:spPr>
            <p:txBody>
              <a:bodyPr/>
              <a:lstStyle/>
              <a:p>
                <a:r>
                  <a:rPr lang="en-TW">
                    <a:noFill/>
                  </a:rPr>
                  <a:t> </a:t>
                </a:r>
              </a:p>
            </p:txBody>
          </p:sp>
        </mc:Fallback>
      </mc:AlternateContent>
      <p:pic>
        <p:nvPicPr>
          <p:cNvPr id="5" name="Picture 4">
            <a:extLst>
              <a:ext uri="{FF2B5EF4-FFF2-40B4-BE49-F238E27FC236}">
                <a16:creationId xmlns:a16="http://schemas.microsoft.com/office/drawing/2014/main" id="{D359D10F-63B0-E06B-73E6-539CC522E524}"/>
              </a:ext>
            </a:extLst>
          </p:cNvPr>
          <p:cNvPicPr>
            <a:picLocks noChangeAspect="1"/>
          </p:cNvPicPr>
          <p:nvPr/>
        </p:nvPicPr>
        <p:blipFill>
          <a:blip r:embed="rId3"/>
          <a:stretch>
            <a:fillRect/>
          </a:stretch>
        </p:blipFill>
        <p:spPr>
          <a:xfrm>
            <a:off x="2209799" y="1448489"/>
            <a:ext cx="7772400" cy="2899063"/>
          </a:xfrm>
          <a:prstGeom prst="rect">
            <a:avLst/>
          </a:prstGeom>
        </p:spPr>
      </p:pic>
      <p:sp>
        <p:nvSpPr>
          <p:cNvPr id="7" name="TextBox 6">
            <a:extLst>
              <a:ext uri="{FF2B5EF4-FFF2-40B4-BE49-F238E27FC236}">
                <a16:creationId xmlns:a16="http://schemas.microsoft.com/office/drawing/2014/main" id="{D366F4DB-1D8A-510B-F911-2B0A2CF2351B}"/>
              </a:ext>
            </a:extLst>
          </p:cNvPr>
          <p:cNvSpPr txBox="1"/>
          <p:nvPr/>
        </p:nvSpPr>
        <p:spPr>
          <a:xfrm>
            <a:off x="7789985" y="1690689"/>
            <a:ext cx="4249616" cy="4876078"/>
          </a:xfrm>
          <a:prstGeom prst="rect">
            <a:avLst/>
          </a:prstGeom>
          <a:noFill/>
        </p:spPr>
        <p:txBody>
          <a:bodyPr wrap="square">
            <a:spAutoFit/>
          </a:bodyPr>
          <a:lstStyle/>
          <a:p>
            <a:pPr>
              <a:lnSpc>
                <a:spcPct val="220000"/>
              </a:lnSpc>
            </a:pPr>
            <a:r>
              <a:rPr lang="en-TW" dirty="0"/>
              <a:t>Here we discuss an important characteristic to consider in nanometer scale, which is the rate of heat transfer by a body or object through radiation. This is known as Newton’s Law of Cooling.</a:t>
            </a:r>
          </a:p>
          <a:p>
            <a:pPr>
              <a:lnSpc>
                <a:spcPct val="220000"/>
              </a:lnSpc>
            </a:pPr>
            <a:r>
              <a:rPr lang="en-TW" dirty="0"/>
              <a:t>The Mathematica Notebook contains a problem to solve and to become familiar with fitting data input into the Notebook.</a:t>
            </a:r>
          </a:p>
        </p:txBody>
      </p:sp>
    </p:spTree>
    <p:extLst>
      <p:ext uri="{BB962C8B-B14F-4D97-AF65-F5344CB8AC3E}">
        <p14:creationId xmlns:p14="http://schemas.microsoft.com/office/powerpoint/2010/main" val="18224845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8F21E-507C-E5F3-4EDA-851F80734CB6}"/>
              </a:ext>
            </a:extLst>
          </p:cNvPr>
          <p:cNvSpPr>
            <a:spLocks noGrp="1"/>
          </p:cNvSpPr>
          <p:nvPr>
            <p:ph type="title"/>
          </p:nvPr>
        </p:nvSpPr>
        <p:spPr/>
        <p:txBody>
          <a:bodyPr/>
          <a:lstStyle/>
          <a:p>
            <a:r>
              <a:rPr lang="en-TW" dirty="0"/>
              <a:t>Newton’s Law of Cooling</a:t>
            </a:r>
          </a:p>
        </p:txBody>
      </p:sp>
      <p:sp>
        <p:nvSpPr>
          <p:cNvPr id="6" name="Content Placeholder 5">
            <a:extLst>
              <a:ext uri="{FF2B5EF4-FFF2-40B4-BE49-F238E27FC236}">
                <a16:creationId xmlns:a16="http://schemas.microsoft.com/office/drawing/2014/main" id="{9C5BB58B-D0CE-47B6-FE8D-A45035CB286C}"/>
              </a:ext>
            </a:extLst>
          </p:cNvPr>
          <p:cNvSpPr>
            <a:spLocks noGrp="1"/>
          </p:cNvSpPr>
          <p:nvPr>
            <p:ph idx="1"/>
          </p:nvPr>
        </p:nvSpPr>
        <p:spPr>
          <a:xfrm>
            <a:off x="838200" y="1690688"/>
            <a:ext cx="10515600" cy="4351338"/>
          </a:xfrm>
        </p:spPr>
        <p:txBody>
          <a:bodyPr/>
          <a:lstStyle/>
          <a:p>
            <a:r>
              <a:rPr lang="en-TW" dirty="0"/>
              <a:t>ParametricNDSolve requires the following input {eqns, function u, {x,xmin,xmax}, parameters}.</a:t>
            </a:r>
          </a:p>
          <a:p>
            <a:r>
              <a:rPr lang="en-TW"/>
              <a:t>Let’s work through a simple differential equation example in Mathematica.</a:t>
            </a:r>
            <a:endParaRPr lang="en-TW" dirty="0"/>
          </a:p>
          <a:p>
            <a:endParaRPr lang="en-TW" dirty="0"/>
          </a:p>
        </p:txBody>
      </p:sp>
    </p:spTree>
    <p:extLst>
      <p:ext uri="{BB962C8B-B14F-4D97-AF65-F5344CB8AC3E}">
        <p14:creationId xmlns:p14="http://schemas.microsoft.com/office/powerpoint/2010/main" val="11372628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8F21E-507C-E5F3-4EDA-851F80734CB6}"/>
              </a:ext>
            </a:extLst>
          </p:cNvPr>
          <p:cNvSpPr>
            <a:spLocks noGrp="1"/>
          </p:cNvSpPr>
          <p:nvPr>
            <p:ph type="title"/>
          </p:nvPr>
        </p:nvSpPr>
        <p:spPr/>
        <p:txBody>
          <a:bodyPr/>
          <a:lstStyle/>
          <a:p>
            <a:r>
              <a:rPr lang="en-TW" dirty="0"/>
              <a:t>Newton’s Law of Cooling</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737918E0-6A53-BA12-7E06-52973E030422}"/>
                  </a:ext>
                </a:extLst>
              </p:cNvPr>
              <p:cNvSpPr>
                <a:spLocks noGrp="1"/>
              </p:cNvSpPr>
              <p:nvPr>
                <p:ph idx="1"/>
              </p:nvPr>
            </p:nvSpPr>
            <p:spPr>
              <a:xfrm>
                <a:off x="134815" y="4479314"/>
                <a:ext cx="11922369" cy="2378686"/>
              </a:xfrm>
            </p:spPr>
            <p:txBody>
              <a:bodyPr>
                <a:normAutofit fontScale="62500" lnSpcReduction="20000"/>
              </a:bodyPr>
              <a:lstStyle/>
              <a:p>
                <a:pPr>
                  <a:lnSpc>
                    <a:spcPct val="220000"/>
                  </a:lnSpc>
                </a:pPr>
                <a:r>
                  <a:rPr lang="en-TW" dirty="0"/>
                  <a:t>The cooling law states that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𝑇</m:t>
                        </m:r>
                      </m:e>
                      <m:sup>
                        <m:r>
                          <a:rPr lang="en-US" b="0" i="1" smtClean="0">
                            <a:latin typeface="Cambria Math" panose="02040503050406030204" pitchFamily="18" charset="0"/>
                          </a:rPr>
                          <m:t>′</m:t>
                        </m:r>
                      </m:sup>
                    </m:sSup>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𝑡</m:t>
                        </m:r>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𝑘</m:t>
                        </m:r>
                      </m:e>
                      <m:sub>
                        <m:r>
                          <a:rPr lang="en-US" b="0" i="1" smtClean="0">
                            <a:latin typeface="Cambria Math" panose="02040503050406030204" pitchFamily="18" charset="0"/>
                          </a:rPr>
                          <m:t>1</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𝑇</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𝑡</m:t>
                            </m:r>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𝐾</m:t>
                            </m:r>
                          </m:e>
                          <m:sub>
                            <m:r>
                              <a:rPr lang="en-US" b="0" i="1" smtClean="0">
                                <a:latin typeface="Cambria Math" panose="02040503050406030204" pitchFamily="18" charset="0"/>
                                <a:ea typeface="Cambria Math" panose="02040503050406030204" pitchFamily="18" charset="0"/>
                              </a:rPr>
                              <m:t>∞</m:t>
                            </m:r>
                          </m:sub>
                        </m:sSub>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𝑘</m:t>
                        </m:r>
                      </m:e>
                      <m:sub>
                        <m:r>
                          <a:rPr lang="en-US" b="0" i="1" smtClean="0">
                            <a:latin typeface="Cambria Math" panose="02040503050406030204" pitchFamily="18" charset="0"/>
                          </a:rPr>
                          <m:t>2</m:t>
                        </m:r>
                      </m:sub>
                    </m:sSub>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𝑐</m:t>
                            </m:r>
                          </m:num>
                          <m:den>
                            <m:r>
                              <a:rPr lang="en-US" b="0" i="1" smtClean="0">
                                <a:latin typeface="Cambria Math" panose="02040503050406030204" pitchFamily="18" charset="0"/>
                              </a:rPr>
                              <m:t>𝑇</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𝑡</m:t>
                                </m:r>
                              </m:e>
                            </m:d>
                          </m:den>
                        </m:f>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m:t>
                        </m:r>
                        <m:r>
                          <a:rPr lang="en-US" b="0" i="1" smtClean="0">
                            <a:latin typeface="Cambria Math" panose="02040503050406030204" pitchFamily="18" charset="0"/>
                          </a:rPr>
                          <m:t>𝑐</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𝐾</m:t>
                            </m:r>
                          </m:e>
                          <m:sub>
                            <m:r>
                              <a:rPr lang="en-US" b="0" i="1" smtClean="0">
                                <a:latin typeface="Cambria Math" panose="02040503050406030204" pitchFamily="18" charset="0"/>
                                <a:ea typeface="Cambria Math" panose="02040503050406030204" pitchFamily="18" charset="0"/>
                              </a:rPr>
                              <m:t>∞</m:t>
                            </m:r>
                          </m:sub>
                        </m:sSub>
                      </m:sup>
                    </m:sSup>
                    <m:r>
                      <a:rPr lang="en-US" b="0" i="1" smtClean="0">
                        <a:latin typeface="Cambria Math" panose="02040503050406030204" pitchFamily="18" charset="0"/>
                      </a:rPr>
                      <m:t>)</m:t>
                    </m:r>
                  </m:oMath>
                </a14:m>
                <a:r>
                  <a:rPr lang="en-TW" dirty="0"/>
                  <a:t>.</a:t>
                </a:r>
              </a:p>
              <a:p>
                <a:pPr>
                  <a:lnSpc>
                    <a:spcPct val="220000"/>
                  </a:lnSpc>
                </a:pPr>
                <a:r>
                  <a:rPr lang="en-TW" dirty="0"/>
                  <a:t>A system often has initial conditions such that </a:t>
                </a:r>
                <a14:m>
                  <m:oMath xmlns:m="http://schemas.openxmlformats.org/officeDocument/2006/math">
                    <m:r>
                      <a:rPr lang="en-TW" i="1" dirty="0" smtClean="0">
                        <a:latin typeface="Cambria Math" panose="02040503050406030204" pitchFamily="18" charset="0"/>
                      </a:rPr>
                      <m:t>𝑇</m:t>
                    </m:r>
                    <m:d>
                      <m:dPr>
                        <m:begChr m:val="["/>
                        <m:endChr m:val="]"/>
                        <m:ctrlPr>
                          <a:rPr lang="en-TW" i="1" dirty="0" smtClean="0">
                            <a:latin typeface="Cambria Math" panose="02040503050406030204" pitchFamily="18" charset="0"/>
                          </a:rPr>
                        </m:ctrlPr>
                      </m:dPr>
                      <m:e>
                        <m:r>
                          <a:rPr lang="en-TW" i="1" dirty="0" smtClean="0">
                            <a:latin typeface="Cambria Math" panose="02040503050406030204" pitchFamily="18" charset="0"/>
                          </a:rPr>
                          <m:t>0</m:t>
                        </m:r>
                      </m:e>
                    </m:d>
                    <m:r>
                      <a:rPr lang="en-TW" i="1"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TW" i="1" dirty="0" smtClean="0">
                            <a:latin typeface="Cambria Math" panose="02040503050406030204" pitchFamily="18" charset="0"/>
                          </a:rPr>
                          <m:t>𝐾</m:t>
                        </m:r>
                      </m:e>
                      <m:sub>
                        <m:r>
                          <a:rPr lang="en-TW" i="1" dirty="0" smtClean="0">
                            <a:latin typeface="Cambria Math" panose="02040503050406030204" pitchFamily="18" charset="0"/>
                          </a:rPr>
                          <m:t>0</m:t>
                        </m:r>
                      </m:sub>
                    </m:sSub>
                    <m:r>
                      <a:rPr lang="en-US" b="0" i="0" dirty="0" smtClean="0">
                        <a:latin typeface="Cambria Math" panose="02040503050406030204" pitchFamily="18" charset="0"/>
                      </a:rPr>
                      <m:t>.</m:t>
                    </m:r>
                  </m:oMath>
                </a14:m>
                <a:endParaRPr lang="en-US" b="0" dirty="0"/>
              </a:p>
              <a:p>
                <a:pPr>
                  <a:lnSpc>
                    <a:spcPct val="220000"/>
                  </a:lnSpc>
                </a:pPr>
                <a:r>
                  <a:rPr lang="en-TW" dirty="0"/>
                  <a:t>The time for the simulation runs from </a:t>
                </a:r>
                <a14:m>
                  <m:oMath xmlns:m="http://schemas.openxmlformats.org/officeDocument/2006/math">
                    <m:r>
                      <a:rPr lang="en-TW" i="1" dirty="0" smtClean="0">
                        <a:latin typeface="Cambria Math" panose="02040503050406030204" pitchFamily="18" charset="0"/>
                      </a:rPr>
                      <m:t>0 </m:t>
                    </m:r>
                    <m:r>
                      <a:rPr lang="en-TW" i="1" dirty="0" smtClean="0">
                        <a:latin typeface="Cambria Math" panose="02040503050406030204" pitchFamily="18" charset="0"/>
                      </a:rPr>
                      <m:t>𝑡𝑜</m:t>
                    </m:r>
                    <m:r>
                      <a:rPr lang="en-TW" i="1" dirty="0" smtClean="0">
                        <a:latin typeface="Cambria Math" panose="02040503050406030204" pitchFamily="18" charset="0"/>
                      </a:rPr>
                      <m:t> </m:t>
                    </m:r>
                    <m:sSub>
                      <m:sSubPr>
                        <m:ctrlPr>
                          <a:rPr lang="en-TW" i="1" dirty="0" smtClean="0">
                            <a:latin typeface="Cambria Math" panose="02040503050406030204" pitchFamily="18" charset="0"/>
                          </a:rPr>
                        </m:ctrlPr>
                      </m:sSubPr>
                      <m:e>
                        <m:r>
                          <a:rPr lang="en-TW" i="1" dirty="0" smtClean="0">
                            <a:latin typeface="Cambria Math" panose="02040503050406030204" pitchFamily="18" charset="0"/>
                          </a:rPr>
                          <m:t>𝑡</m:t>
                        </m:r>
                      </m:e>
                      <m:sub>
                        <m:r>
                          <a:rPr lang="en-TW" i="1" dirty="0" smtClean="0">
                            <a:latin typeface="Cambria Math" panose="02040503050406030204" pitchFamily="18" charset="0"/>
                          </a:rPr>
                          <m:t>𝑒𝑛𝑑</m:t>
                        </m:r>
                      </m:sub>
                    </m:sSub>
                  </m:oMath>
                </a14:m>
                <a:r>
                  <a:rPr lang="en-TW" dirty="0"/>
                  <a:t>.</a:t>
                </a:r>
              </a:p>
              <a:p>
                <a:endParaRPr lang="en-TW" dirty="0"/>
              </a:p>
            </p:txBody>
          </p:sp>
        </mc:Choice>
        <mc:Fallback>
          <p:sp>
            <p:nvSpPr>
              <p:cNvPr id="3" name="Content Placeholder 2">
                <a:extLst>
                  <a:ext uri="{FF2B5EF4-FFF2-40B4-BE49-F238E27FC236}">
                    <a16:creationId xmlns:a16="http://schemas.microsoft.com/office/drawing/2014/main" id="{737918E0-6A53-BA12-7E06-52973E030422}"/>
                  </a:ext>
                </a:extLst>
              </p:cNvPr>
              <p:cNvSpPr>
                <a:spLocks noGrp="1" noRot="1" noChangeAspect="1" noMove="1" noResize="1" noEditPoints="1" noAdjustHandles="1" noChangeArrowheads="1" noChangeShapeType="1" noTextEdit="1"/>
              </p:cNvSpPr>
              <p:nvPr>
                <p:ph idx="1"/>
              </p:nvPr>
            </p:nvSpPr>
            <p:spPr>
              <a:xfrm>
                <a:off x="134815" y="4479314"/>
                <a:ext cx="11922369" cy="2378686"/>
              </a:xfrm>
              <a:blipFill>
                <a:blip r:embed="rId3"/>
                <a:stretch>
                  <a:fillRect l="-319"/>
                </a:stretch>
              </a:blipFill>
            </p:spPr>
            <p:txBody>
              <a:bodyPr/>
              <a:lstStyle/>
              <a:p>
                <a:r>
                  <a:rPr lang="en-TW">
                    <a:noFill/>
                  </a:rPr>
                  <a:t> </a:t>
                </a:r>
              </a:p>
            </p:txBody>
          </p:sp>
        </mc:Fallback>
      </mc:AlternateContent>
      <p:pic>
        <p:nvPicPr>
          <p:cNvPr id="5" name="Picture 4">
            <a:extLst>
              <a:ext uri="{FF2B5EF4-FFF2-40B4-BE49-F238E27FC236}">
                <a16:creationId xmlns:a16="http://schemas.microsoft.com/office/drawing/2014/main" id="{D359D10F-63B0-E06B-73E6-539CC522E524}"/>
              </a:ext>
            </a:extLst>
          </p:cNvPr>
          <p:cNvPicPr>
            <a:picLocks noChangeAspect="1"/>
          </p:cNvPicPr>
          <p:nvPr/>
        </p:nvPicPr>
        <p:blipFill>
          <a:blip r:embed="rId4"/>
          <a:stretch>
            <a:fillRect/>
          </a:stretch>
        </p:blipFill>
        <p:spPr>
          <a:xfrm>
            <a:off x="2209799" y="1448489"/>
            <a:ext cx="7772400" cy="2899063"/>
          </a:xfrm>
          <a:prstGeom prst="rect">
            <a:avLst/>
          </a:prstGeom>
        </p:spPr>
      </p:pic>
      <p:sp>
        <p:nvSpPr>
          <p:cNvPr id="7" name="TextBox 6">
            <a:extLst>
              <a:ext uri="{FF2B5EF4-FFF2-40B4-BE49-F238E27FC236}">
                <a16:creationId xmlns:a16="http://schemas.microsoft.com/office/drawing/2014/main" id="{D366F4DB-1D8A-510B-F911-2B0A2CF2351B}"/>
              </a:ext>
            </a:extLst>
          </p:cNvPr>
          <p:cNvSpPr txBox="1"/>
          <p:nvPr/>
        </p:nvSpPr>
        <p:spPr>
          <a:xfrm>
            <a:off x="7789985" y="1690689"/>
            <a:ext cx="4249616" cy="4876078"/>
          </a:xfrm>
          <a:prstGeom prst="rect">
            <a:avLst/>
          </a:prstGeom>
          <a:noFill/>
        </p:spPr>
        <p:txBody>
          <a:bodyPr wrap="square">
            <a:spAutoFit/>
          </a:bodyPr>
          <a:lstStyle/>
          <a:p>
            <a:pPr>
              <a:lnSpc>
                <a:spcPct val="220000"/>
              </a:lnSpc>
            </a:pPr>
            <a:r>
              <a:rPr lang="en-TW" dirty="0"/>
              <a:t>Here we discuss an important characteristic to consider in nanometer scale, which is the rate of heat transfer by a body or object through radiation. This is known as Newton’s Law of Cooling.</a:t>
            </a:r>
          </a:p>
          <a:p>
            <a:pPr>
              <a:lnSpc>
                <a:spcPct val="220000"/>
              </a:lnSpc>
            </a:pPr>
            <a:r>
              <a:rPr lang="en-TW" dirty="0"/>
              <a:t>The solution to the cooling law differential equation has an exponential dependence in time for the temperature.</a:t>
            </a:r>
          </a:p>
        </p:txBody>
      </p:sp>
      <p:sp>
        <p:nvSpPr>
          <p:cNvPr id="4" name="TextBox 3">
            <a:extLst>
              <a:ext uri="{FF2B5EF4-FFF2-40B4-BE49-F238E27FC236}">
                <a16:creationId xmlns:a16="http://schemas.microsoft.com/office/drawing/2014/main" id="{ECBFFC35-69FC-7CC0-39FD-962AD7861292}"/>
              </a:ext>
            </a:extLst>
          </p:cNvPr>
          <p:cNvSpPr txBox="1"/>
          <p:nvPr/>
        </p:nvSpPr>
        <p:spPr>
          <a:xfrm>
            <a:off x="6323308" y="4347552"/>
            <a:ext cx="614271" cy="369332"/>
          </a:xfrm>
          <a:prstGeom prst="rect">
            <a:avLst/>
          </a:prstGeom>
          <a:noFill/>
        </p:spPr>
        <p:txBody>
          <a:bodyPr wrap="none" rtlCol="0">
            <a:spAutoFit/>
          </a:bodyPr>
          <a:lstStyle/>
          <a:p>
            <a:r>
              <a:rPr lang="en-TW" dirty="0"/>
              <a:t>time</a:t>
            </a:r>
          </a:p>
        </p:txBody>
      </p:sp>
      <p:sp>
        <p:nvSpPr>
          <p:cNvPr id="6" name="TextBox 5">
            <a:extLst>
              <a:ext uri="{FF2B5EF4-FFF2-40B4-BE49-F238E27FC236}">
                <a16:creationId xmlns:a16="http://schemas.microsoft.com/office/drawing/2014/main" id="{DA61F3F4-F0F8-D098-94AF-54690CEC8FB3}"/>
              </a:ext>
            </a:extLst>
          </p:cNvPr>
          <p:cNvSpPr txBox="1"/>
          <p:nvPr/>
        </p:nvSpPr>
        <p:spPr>
          <a:xfrm rot="16200000">
            <a:off x="1330840" y="2713353"/>
            <a:ext cx="1388585" cy="369332"/>
          </a:xfrm>
          <a:prstGeom prst="rect">
            <a:avLst/>
          </a:prstGeom>
          <a:noFill/>
        </p:spPr>
        <p:txBody>
          <a:bodyPr wrap="none" rtlCol="0">
            <a:spAutoFit/>
          </a:bodyPr>
          <a:lstStyle/>
          <a:p>
            <a:r>
              <a:rPr lang="en-TW" dirty="0"/>
              <a:t>Temperature</a:t>
            </a:r>
          </a:p>
        </p:txBody>
      </p:sp>
    </p:spTree>
    <p:extLst>
      <p:ext uri="{BB962C8B-B14F-4D97-AF65-F5344CB8AC3E}">
        <p14:creationId xmlns:p14="http://schemas.microsoft.com/office/powerpoint/2010/main" val="21626333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677C9-CA04-207B-E768-1BE450550D03}"/>
              </a:ext>
            </a:extLst>
          </p:cNvPr>
          <p:cNvSpPr>
            <a:spLocks noGrp="1"/>
          </p:cNvSpPr>
          <p:nvPr>
            <p:ph type="title"/>
          </p:nvPr>
        </p:nvSpPr>
        <p:spPr/>
        <p:txBody>
          <a:bodyPr/>
          <a:lstStyle/>
          <a:p>
            <a:r>
              <a:rPr lang="en-TW" dirty="0"/>
              <a:t>Atomic Force Microscopy</a:t>
            </a:r>
          </a:p>
        </p:txBody>
      </p:sp>
      <p:sp>
        <p:nvSpPr>
          <p:cNvPr id="3" name="Content Placeholder 2">
            <a:extLst>
              <a:ext uri="{FF2B5EF4-FFF2-40B4-BE49-F238E27FC236}">
                <a16:creationId xmlns:a16="http://schemas.microsoft.com/office/drawing/2014/main" id="{B76FCB85-132B-0BBE-85B1-65F391E5FA63}"/>
              </a:ext>
            </a:extLst>
          </p:cNvPr>
          <p:cNvSpPr>
            <a:spLocks noGrp="1"/>
          </p:cNvSpPr>
          <p:nvPr>
            <p:ph idx="1"/>
          </p:nvPr>
        </p:nvSpPr>
        <p:spPr>
          <a:xfrm>
            <a:off x="838200" y="1825625"/>
            <a:ext cx="5257800" cy="4351338"/>
          </a:xfrm>
        </p:spPr>
        <p:txBody>
          <a:bodyPr/>
          <a:lstStyle/>
          <a:p>
            <a:r>
              <a:rPr lang="en-TW" dirty="0"/>
              <a:t>Using the force attraction between surfaces, topographical and surface force images may be achieved.</a:t>
            </a:r>
          </a:p>
        </p:txBody>
      </p:sp>
      <p:sp>
        <p:nvSpPr>
          <p:cNvPr id="9" name="TextBox 8">
            <a:extLst>
              <a:ext uri="{FF2B5EF4-FFF2-40B4-BE49-F238E27FC236}">
                <a16:creationId xmlns:a16="http://schemas.microsoft.com/office/drawing/2014/main" id="{ADEF05A0-6BD5-1DC2-8283-3CBCCEC5E210}"/>
              </a:ext>
            </a:extLst>
          </p:cNvPr>
          <p:cNvSpPr txBox="1"/>
          <p:nvPr/>
        </p:nvSpPr>
        <p:spPr>
          <a:xfrm>
            <a:off x="126023" y="6488668"/>
            <a:ext cx="2911566" cy="369332"/>
          </a:xfrm>
          <a:prstGeom prst="rect">
            <a:avLst/>
          </a:prstGeom>
          <a:noFill/>
        </p:spPr>
        <p:txBody>
          <a:bodyPr wrap="none" rtlCol="0">
            <a:spAutoFit/>
          </a:bodyPr>
          <a:lstStyle/>
          <a:p>
            <a:r>
              <a:rPr lang="en-US" dirty="0"/>
              <a:t>W</a:t>
            </a:r>
            <a:r>
              <a:rPr lang="en-TW" dirty="0"/>
              <a:t>ikipedia and nanoandmore</a:t>
            </a:r>
          </a:p>
        </p:txBody>
      </p:sp>
      <p:pic>
        <p:nvPicPr>
          <p:cNvPr id="12" name="Picture 11">
            <a:extLst>
              <a:ext uri="{FF2B5EF4-FFF2-40B4-BE49-F238E27FC236}">
                <a16:creationId xmlns:a16="http://schemas.microsoft.com/office/drawing/2014/main" id="{EB997401-E2B1-E538-E0A4-F3BD80B84013}"/>
              </a:ext>
            </a:extLst>
          </p:cNvPr>
          <p:cNvPicPr>
            <a:picLocks noChangeAspect="1"/>
          </p:cNvPicPr>
          <p:nvPr/>
        </p:nvPicPr>
        <p:blipFill>
          <a:blip r:embed="rId3"/>
          <a:stretch>
            <a:fillRect/>
          </a:stretch>
        </p:blipFill>
        <p:spPr>
          <a:xfrm>
            <a:off x="2781300" y="3357563"/>
            <a:ext cx="3048000" cy="2819400"/>
          </a:xfrm>
          <a:prstGeom prst="rect">
            <a:avLst/>
          </a:prstGeom>
        </p:spPr>
      </p:pic>
      <p:pic>
        <p:nvPicPr>
          <p:cNvPr id="13" name="Picture 12">
            <a:extLst>
              <a:ext uri="{FF2B5EF4-FFF2-40B4-BE49-F238E27FC236}">
                <a16:creationId xmlns:a16="http://schemas.microsoft.com/office/drawing/2014/main" id="{EAD03163-E4BF-F274-B8E1-545414D27A8A}"/>
              </a:ext>
            </a:extLst>
          </p:cNvPr>
          <p:cNvPicPr>
            <a:picLocks noChangeAspect="1"/>
          </p:cNvPicPr>
          <p:nvPr/>
        </p:nvPicPr>
        <p:blipFill>
          <a:blip r:embed="rId4"/>
          <a:stretch>
            <a:fillRect/>
          </a:stretch>
        </p:blipFill>
        <p:spPr>
          <a:xfrm>
            <a:off x="5864642" y="3147646"/>
            <a:ext cx="5522283" cy="2975897"/>
          </a:xfrm>
          <a:prstGeom prst="rect">
            <a:avLst/>
          </a:prstGeom>
        </p:spPr>
      </p:pic>
    </p:spTree>
    <p:extLst>
      <p:ext uri="{BB962C8B-B14F-4D97-AF65-F5344CB8AC3E}">
        <p14:creationId xmlns:p14="http://schemas.microsoft.com/office/powerpoint/2010/main" val="16644696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677C9-CA04-207B-E768-1BE450550D03}"/>
              </a:ext>
            </a:extLst>
          </p:cNvPr>
          <p:cNvSpPr>
            <a:spLocks noGrp="1"/>
          </p:cNvSpPr>
          <p:nvPr>
            <p:ph type="title"/>
          </p:nvPr>
        </p:nvSpPr>
        <p:spPr/>
        <p:txBody>
          <a:bodyPr/>
          <a:lstStyle/>
          <a:p>
            <a:r>
              <a:rPr lang="en-TW" dirty="0"/>
              <a:t>Atomic Force Microscopy</a:t>
            </a:r>
          </a:p>
        </p:txBody>
      </p:sp>
      <p:sp>
        <p:nvSpPr>
          <p:cNvPr id="3" name="Content Placeholder 2">
            <a:extLst>
              <a:ext uri="{FF2B5EF4-FFF2-40B4-BE49-F238E27FC236}">
                <a16:creationId xmlns:a16="http://schemas.microsoft.com/office/drawing/2014/main" id="{B76FCB85-132B-0BBE-85B1-65F391E5FA63}"/>
              </a:ext>
            </a:extLst>
          </p:cNvPr>
          <p:cNvSpPr>
            <a:spLocks noGrp="1"/>
          </p:cNvSpPr>
          <p:nvPr>
            <p:ph idx="1"/>
          </p:nvPr>
        </p:nvSpPr>
        <p:spPr>
          <a:xfrm>
            <a:off x="838200" y="1825625"/>
            <a:ext cx="5257800" cy="4351338"/>
          </a:xfrm>
        </p:spPr>
        <p:txBody>
          <a:bodyPr/>
          <a:lstStyle/>
          <a:p>
            <a:r>
              <a:rPr lang="en-TW" dirty="0"/>
              <a:t>Stromlinet Nano has a DIY AFM.</a:t>
            </a:r>
          </a:p>
          <a:p>
            <a:r>
              <a:rPr lang="en-TW" dirty="0"/>
              <a:t>Commercial AFMs have multiple functionalities.</a:t>
            </a:r>
          </a:p>
        </p:txBody>
      </p:sp>
      <p:pic>
        <p:nvPicPr>
          <p:cNvPr id="6" name="Picture 5">
            <a:extLst>
              <a:ext uri="{FF2B5EF4-FFF2-40B4-BE49-F238E27FC236}">
                <a16:creationId xmlns:a16="http://schemas.microsoft.com/office/drawing/2014/main" id="{75CD4DDC-F2BA-63B8-A1D6-EDF9D81E0388}"/>
              </a:ext>
            </a:extLst>
          </p:cNvPr>
          <p:cNvPicPr>
            <a:picLocks noChangeAspect="1"/>
          </p:cNvPicPr>
          <p:nvPr/>
        </p:nvPicPr>
        <p:blipFill>
          <a:blip r:embed="rId3"/>
          <a:stretch>
            <a:fillRect/>
          </a:stretch>
        </p:blipFill>
        <p:spPr>
          <a:xfrm>
            <a:off x="1771651" y="3166967"/>
            <a:ext cx="3385038" cy="3385038"/>
          </a:xfrm>
          <a:prstGeom prst="rect">
            <a:avLst/>
          </a:prstGeom>
        </p:spPr>
      </p:pic>
      <p:pic>
        <p:nvPicPr>
          <p:cNvPr id="4" name="Picture 3">
            <a:extLst>
              <a:ext uri="{FF2B5EF4-FFF2-40B4-BE49-F238E27FC236}">
                <a16:creationId xmlns:a16="http://schemas.microsoft.com/office/drawing/2014/main" id="{FEC2193A-FD52-D27D-D999-24753A800E6F}"/>
              </a:ext>
            </a:extLst>
          </p:cNvPr>
          <p:cNvPicPr>
            <a:picLocks noChangeAspect="1"/>
          </p:cNvPicPr>
          <p:nvPr/>
        </p:nvPicPr>
        <p:blipFill>
          <a:blip r:embed="rId4"/>
          <a:stretch>
            <a:fillRect/>
          </a:stretch>
        </p:blipFill>
        <p:spPr>
          <a:xfrm>
            <a:off x="6688990" y="834471"/>
            <a:ext cx="5397500" cy="3378200"/>
          </a:xfrm>
          <a:prstGeom prst="rect">
            <a:avLst/>
          </a:prstGeom>
        </p:spPr>
      </p:pic>
      <p:sp>
        <p:nvSpPr>
          <p:cNvPr id="8" name="TextBox 7">
            <a:extLst>
              <a:ext uri="{FF2B5EF4-FFF2-40B4-BE49-F238E27FC236}">
                <a16:creationId xmlns:a16="http://schemas.microsoft.com/office/drawing/2014/main" id="{307CE87D-5A6C-4B9E-E799-E2619D881AEB}"/>
              </a:ext>
            </a:extLst>
          </p:cNvPr>
          <p:cNvSpPr txBox="1"/>
          <p:nvPr/>
        </p:nvSpPr>
        <p:spPr>
          <a:xfrm>
            <a:off x="6090140" y="4243681"/>
            <a:ext cx="6101860" cy="2308324"/>
          </a:xfrm>
          <a:prstGeom prst="rect">
            <a:avLst/>
          </a:prstGeom>
          <a:noFill/>
        </p:spPr>
        <p:txBody>
          <a:bodyPr wrap="square">
            <a:spAutoFit/>
          </a:bodyPr>
          <a:lstStyle/>
          <a:p>
            <a:pPr algn="l"/>
            <a:r>
              <a:rPr lang="en-US" b="0" i="0" u="none" strike="noStrike" dirty="0">
                <a:solidFill>
                  <a:srgbClr val="111111"/>
                </a:solidFill>
                <a:effectLst/>
                <a:latin typeface="Roboto" panose="020F0502020204030204" pitchFamily="34" charset="0"/>
              </a:rPr>
              <a:t>Atomic force microscopy (AFM) images and line profile of the functionalized </a:t>
            </a:r>
            <a:r>
              <a:rPr lang="en-US" b="0" i="0" u="none" strike="noStrike" dirty="0" err="1">
                <a:solidFill>
                  <a:srgbClr val="111111"/>
                </a:solidFill>
                <a:effectLst/>
                <a:latin typeface="Roboto" panose="020F0502020204030204" pitchFamily="34" charset="0"/>
              </a:rPr>
              <a:t>PhC</a:t>
            </a:r>
            <a:r>
              <a:rPr lang="en-US" b="0" i="0" u="none" strike="noStrike" dirty="0">
                <a:solidFill>
                  <a:srgbClr val="111111"/>
                </a:solidFill>
                <a:effectLst/>
                <a:latin typeface="Roboto" panose="020F0502020204030204" pitchFamily="34" charset="0"/>
              </a:rPr>
              <a:t> surface. Figure (</a:t>
            </a:r>
            <a:r>
              <a:rPr lang="en-US" b="0" i="0" u="none" strike="noStrike" dirty="0" err="1">
                <a:solidFill>
                  <a:srgbClr val="111111"/>
                </a:solidFill>
                <a:effectLst/>
                <a:latin typeface="Roboto" panose="020F0502020204030204" pitchFamily="34" charset="0"/>
              </a:rPr>
              <a:t>a,b</a:t>
            </a:r>
            <a:r>
              <a:rPr lang="en-US" b="0" i="0" u="none" strike="noStrike" dirty="0">
                <a:solidFill>
                  <a:srgbClr val="111111"/>
                </a:solidFill>
                <a:effectLst/>
                <a:latin typeface="Roboto" panose="020F0502020204030204" pitchFamily="34" charset="0"/>
              </a:rPr>
              <a:t>) reveal the presence of the p53•MDM2 complex over the </a:t>
            </a:r>
            <a:r>
              <a:rPr lang="en-US" b="0" i="0" u="none" strike="noStrike" dirty="0" err="1">
                <a:solidFill>
                  <a:srgbClr val="111111"/>
                </a:solidFill>
                <a:effectLst/>
                <a:latin typeface="Roboto" panose="020F0502020204030204" pitchFamily="34" charset="0"/>
              </a:rPr>
              <a:t>PhC</a:t>
            </a:r>
            <a:r>
              <a:rPr lang="en-US" b="0" i="0" u="none" strike="noStrike" dirty="0">
                <a:solidFill>
                  <a:srgbClr val="111111"/>
                </a:solidFill>
                <a:effectLst/>
                <a:latin typeface="Roboto" panose="020F0502020204030204" pitchFamily="34" charset="0"/>
              </a:rPr>
              <a:t> surface. The red profile (c) corresponds to the red line drawn over a row of holes, showing their cross-section, the green profile (d) to the green line drawn in an area containing proteins. </a:t>
            </a:r>
            <a:r>
              <a:rPr lang="en-US" dirty="0">
                <a:solidFill>
                  <a:srgbClr val="111111"/>
                </a:solidFill>
                <a:latin typeface="Roboto" panose="020F0502020204030204" pitchFamily="34" charset="0"/>
              </a:rPr>
              <a:t>From Romano et al. </a:t>
            </a:r>
            <a:r>
              <a:rPr lang="en-US" b="0" i="0" u="none" strike="noStrike" dirty="0">
                <a:solidFill>
                  <a:srgbClr val="555555"/>
                </a:solidFill>
                <a:effectLst/>
                <a:latin typeface="Roboto" panose="02000000000000000000" pitchFamily="2" charset="0"/>
              </a:rPr>
              <a:t>DOI:</a:t>
            </a:r>
            <a:r>
              <a:rPr lang="en-US" b="0" i="0" u="sng" dirty="0">
                <a:effectLst/>
                <a:latin typeface="Roboto" panose="02000000000000000000" pitchFamily="2" charset="0"/>
                <a:hlinkClick r:id="rId5"/>
              </a:rPr>
              <a:t>10.3390/ma11040526</a:t>
            </a:r>
            <a:r>
              <a:rPr lang="en-US" dirty="0">
                <a:solidFill>
                  <a:srgbClr val="111111"/>
                </a:solidFill>
                <a:latin typeface="Roboto" panose="020F0502020204030204" pitchFamily="34" charset="0"/>
              </a:rPr>
              <a:t> (2018)</a:t>
            </a:r>
            <a:endParaRPr lang="en-US" b="0" i="0" u="none" strike="noStrike" dirty="0">
              <a:solidFill>
                <a:srgbClr val="111111"/>
              </a:solidFill>
              <a:effectLst/>
              <a:latin typeface="Roboto" panose="020F0502020204030204" pitchFamily="34" charset="0"/>
            </a:endParaRPr>
          </a:p>
        </p:txBody>
      </p:sp>
    </p:spTree>
    <p:extLst>
      <p:ext uri="{BB962C8B-B14F-4D97-AF65-F5344CB8AC3E}">
        <p14:creationId xmlns:p14="http://schemas.microsoft.com/office/powerpoint/2010/main" val="4590845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D5135-8480-13C8-6CCF-7CF7DB51B4CC}"/>
              </a:ext>
            </a:extLst>
          </p:cNvPr>
          <p:cNvSpPr>
            <a:spLocks noGrp="1"/>
          </p:cNvSpPr>
          <p:nvPr>
            <p:ph type="title"/>
          </p:nvPr>
        </p:nvSpPr>
        <p:spPr/>
        <p:txBody>
          <a:bodyPr/>
          <a:lstStyle/>
          <a:p>
            <a:r>
              <a:rPr lang="en-TW" dirty="0"/>
              <a:t>Lab Session:</a:t>
            </a:r>
          </a:p>
        </p:txBody>
      </p:sp>
      <p:sp>
        <p:nvSpPr>
          <p:cNvPr id="3" name="Content Placeholder 2">
            <a:extLst>
              <a:ext uri="{FF2B5EF4-FFF2-40B4-BE49-F238E27FC236}">
                <a16:creationId xmlns:a16="http://schemas.microsoft.com/office/drawing/2014/main" id="{52F1FF75-E1F1-7F29-1877-10571150120A}"/>
              </a:ext>
            </a:extLst>
          </p:cNvPr>
          <p:cNvSpPr>
            <a:spLocks noGrp="1"/>
          </p:cNvSpPr>
          <p:nvPr>
            <p:ph idx="1"/>
          </p:nvPr>
        </p:nvSpPr>
        <p:spPr/>
        <p:txBody>
          <a:bodyPr/>
          <a:lstStyle/>
          <a:p>
            <a:r>
              <a:rPr lang="en-TW" dirty="0">
                <a:solidFill>
                  <a:schemeClr val="accent6"/>
                </a:solidFill>
              </a:rPr>
              <a:t>Functions</a:t>
            </a:r>
            <a:r>
              <a:rPr lang="en-TW" dirty="0"/>
              <a:t> in Matlab. Let us work through f1.m and stat3.m to see how to create and utilize functions.</a:t>
            </a:r>
          </a:p>
          <a:p>
            <a:endParaRPr lang="en-TW" dirty="0"/>
          </a:p>
          <a:p>
            <a:endParaRPr lang="en-TW" dirty="0"/>
          </a:p>
        </p:txBody>
      </p:sp>
    </p:spTree>
    <p:extLst>
      <p:ext uri="{BB962C8B-B14F-4D97-AF65-F5344CB8AC3E}">
        <p14:creationId xmlns:p14="http://schemas.microsoft.com/office/powerpoint/2010/main" val="11614746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54558-8A66-F331-5791-C9A6531BF18F}"/>
              </a:ext>
            </a:extLst>
          </p:cNvPr>
          <p:cNvSpPr>
            <a:spLocks noGrp="1"/>
          </p:cNvSpPr>
          <p:nvPr>
            <p:ph type="ctrTitle"/>
          </p:nvPr>
        </p:nvSpPr>
        <p:spPr/>
        <p:txBody>
          <a:bodyPr/>
          <a:lstStyle/>
          <a:p>
            <a:r>
              <a:rPr lang="en-TW" dirty="0"/>
              <a:t>Nanotechnology to Robotics</a:t>
            </a:r>
          </a:p>
        </p:txBody>
      </p:sp>
      <p:sp>
        <p:nvSpPr>
          <p:cNvPr id="3" name="Subtitle 2">
            <a:extLst>
              <a:ext uri="{FF2B5EF4-FFF2-40B4-BE49-F238E27FC236}">
                <a16:creationId xmlns:a16="http://schemas.microsoft.com/office/drawing/2014/main" id="{FF7DF164-41E7-53DE-A8E4-05A2ECB50999}"/>
              </a:ext>
            </a:extLst>
          </p:cNvPr>
          <p:cNvSpPr>
            <a:spLocks noGrp="1"/>
          </p:cNvSpPr>
          <p:nvPr>
            <p:ph type="subTitle" idx="1"/>
          </p:nvPr>
        </p:nvSpPr>
        <p:spPr/>
        <p:txBody>
          <a:bodyPr/>
          <a:lstStyle/>
          <a:p>
            <a:endParaRPr lang="en-TW"/>
          </a:p>
        </p:txBody>
      </p:sp>
      <p:pic>
        <p:nvPicPr>
          <p:cNvPr id="4" name="Picture 3">
            <a:extLst>
              <a:ext uri="{FF2B5EF4-FFF2-40B4-BE49-F238E27FC236}">
                <a16:creationId xmlns:a16="http://schemas.microsoft.com/office/drawing/2014/main" id="{73AB6227-8260-DE86-7257-7F28855BFADA}"/>
              </a:ext>
            </a:extLst>
          </p:cNvPr>
          <p:cNvPicPr>
            <a:picLocks noChangeAspect="1"/>
          </p:cNvPicPr>
          <p:nvPr/>
        </p:nvPicPr>
        <p:blipFill>
          <a:blip r:embed="rId2"/>
          <a:stretch>
            <a:fillRect/>
          </a:stretch>
        </p:blipFill>
        <p:spPr>
          <a:xfrm>
            <a:off x="4679950" y="3602038"/>
            <a:ext cx="2832100" cy="2870200"/>
          </a:xfrm>
          <a:prstGeom prst="rect">
            <a:avLst/>
          </a:prstGeom>
        </p:spPr>
      </p:pic>
    </p:spTree>
    <p:extLst>
      <p:ext uri="{BB962C8B-B14F-4D97-AF65-F5344CB8AC3E}">
        <p14:creationId xmlns:p14="http://schemas.microsoft.com/office/powerpoint/2010/main" val="4114913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5710A-B887-616B-48F5-B0F9BA848093}"/>
              </a:ext>
            </a:extLst>
          </p:cNvPr>
          <p:cNvSpPr>
            <a:spLocks noGrp="1"/>
          </p:cNvSpPr>
          <p:nvPr>
            <p:ph type="title"/>
          </p:nvPr>
        </p:nvSpPr>
        <p:spPr/>
        <p:txBody>
          <a:bodyPr/>
          <a:lstStyle/>
          <a:p>
            <a:r>
              <a:rPr lang="en-TW" dirty="0"/>
              <a:t>Introduction to Nanotechnology</a:t>
            </a:r>
          </a:p>
        </p:txBody>
      </p:sp>
      <p:sp>
        <p:nvSpPr>
          <p:cNvPr id="3" name="Content Placeholder 2">
            <a:extLst>
              <a:ext uri="{FF2B5EF4-FFF2-40B4-BE49-F238E27FC236}">
                <a16:creationId xmlns:a16="http://schemas.microsoft.com/office/drawing/2014/main" id="{99D112E4-3B5A-A2EA-5A0C-B418D9D161EC}"/>
              </a:ext>
            </a:extLst>
          </p:cNvPr>
          <p:cNvSpPr>
            <a:spLocks noGrp="1"/>
          </p:cNvSpPr>
          <p:nvPr>
            <p:ph idx="1"/>
          </p:nvPr>
        </p:nvSpPr>
        <p:spPr/>
        <p:txBody>
          <a:bodyPr/>
          <a:lstStyle/>
          <a:p>
            <a:r>
              <a:rPr lang="en-TW" dirty="0"/>
              <a:t>Image Analysis</a:t>
            </a:r>
          </a:p>
          <a:p>
            <a:r>
              <a:rPr lang="en-TW" dirty="0"/>
              <a:t>Microscopy</a:t>
            </a:r>
          </a:p>
          <a:p>
            <a:r>
              <a:rPr lang="en-TW" dirty="0"/>
              <a:t>STM</a:t>
            </a:r>
          </a:p>
          <a:p>
            <a:r>
              <a:rPr lang="en-TW" dirty="0"/>
              <a:t>AFM</a:t>
            </a:r>
          </a:p>
        </p:txBody>
      </p:sp>
    </p:spTree>
    <p:extLst>
      <p:ext uri="{BB962C8B-B14F-4D97-AF65-F5344CB8AC3E}">
        <p14:creationId xmlns:p14="http://schemas.microsoft.com/office/powerpoint/2010/main" val="37395143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EC045-2F9B-A7FA-69D6-E8DB89C1BBB1}"/>
              </a:ext>
            </a:extLst>
          </p:cNvPr>
          <p:cNvSpPr>
            <a:spLocks noGrp="1"/>
          </p:cNvSpPr>
          <p:nvPr>
            <p:ph type="title"/>
          </p:nvPr>
        </p:nvSpPr>
        <p:spPr/>
        <p:txBody>
          <a:bodyPr/>
          <a:lstStyle/>
          <a:p>
            <a:r>
              <a:rPr lang="en-TW" dirty="0"/>
              <a:t>Image Analysis – Filters </a:t>
            </a:r>
            <a:r>
              <a:rPr lang="ja-JP" altLang="en-US"/>
              <a:t>影像分析 </a:t>
            </a:r>
            <a:r>
              <a:rPr lang="en-US" altLang="ja-JP" dirty="0"/>
              <a:t>- </a:t>
            </a:r>
            <a:r>
              <a:rPr lang="ja-JP" altLang="en-US"/>
              <a:t>濾鏡</a:t>
            </a:r>
            <a:endParaRPr lang="en-TW"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E4618FC-5884-9A6D-FC99-E4C2463D7C7C}"/>
                  </a:ext>
                </a:extLst>
              </p:cNvPr>
              <p:cNvSpPr>
                <a:spLocks noGrp="1"/>
              </p:cNvSpPr>
              <p:nvPr>
                <p:ph idx="1"/>
              </p:nvPr>
            </p:nvSpPr>
            <p:spPr/>
            <p:txBody>
              <a:bodyPr>
                <a:normAutofit fontScale="55000" lnSpcReduction="20000"/>
              </a:bodyPr>
              <a:lstStyle/>
              <a:p>
                <a:pPr>
                  <a:lnSpc>
                    <a:spcPct val="200000"/>
                  </a:lnSpc>
                </a:pPr>
                <a:r>
                  <a:rPr lang="en-TW" dirty="0"/>
                  <a:t>The idea behind filters is usually a </a:t>
                </a:r>
                <a:r>
                  <a:rPr lang="en-TW" i="1" dirty="0"/>
                  <a:t>linear</a:t>
                </a:r>
                <a:r>
                  <a:rPr lang="en-TW" dirty="0"/>
                  <a:t> weighted sum: </a:t>
                </a:r>
                <a14:m>
                  <m:oMath xmlns:m="http://schemas.openxmlformats.org/officeDocument/2006/math">
                    <m:r>
                      <a:rPr lang="en-US" b="0" i="1" smtClean="0">
                        <a:latin typeface="Cambria Math" panose="02040503050406030204" pitchFamily="18" charset="0"/>
                      </a:rPr>
                      <m:t>𝑔</m:t>
                    </m:r>
                    <m:d>
                      <m:dPr>
                        <m:ctrlPr>
                          <a:rPr lang="en-US" b="0" i="1" smtClean="0">
                            <a:latin typeface="Cambria Math" panose="02040503050406030204" pitchFamily="18" charset="0"/>
                          </a:rPr>
                        </m:ctrlPr>
                      </m:dPr>
                      <m:e>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𝑗</m:t>
                        </m:r>
                      </m:e>
                    </m:d>
                    <m:r>
                      <a:rPr lang="en-US" b="0" i="1" smtClean="0">
                        <a:latin typeface="Cambria Math" panose="02040503050406030204" pitchFamily="18" charset="0"/>
                      </a:rPr>
                      <m:t>=</m:t>
                    </m:r>
                    <m:nary>
                      <m:naryPr>
                        <m:chr m:val="∑"/>
                        <m:supHide m:val="on"/>
                        <m:ctrlPr>
                          <a:rPr lang="en-US" b="0" i="1" smtClean="0">
                            <a:latin typeface="Cambria Math" panose="02040503050406030204" pitchFamily="18" charset="0"/>
                          </a:rPr>
                        </m:ctrlPr>
                      </m:naryPr>
                      <m:sub>
                        <m:r>
                          <m:rPr>
                            <m:brk m:alnAt="7"/>
                          </m:rPr>
                          <a:rPr lang="en-US" b="0" i="1" smtClean="0">
                            <a:latin typeface="Cambria Math" panose="02040503050406030204" pitchFamily="18" charset="0"/>
                          </a:rPr>
                          <m:t>𝑘</m:t>
                        </m:r>
                        <m:r>
                          <a:rPr lang="en-US" b="0" i="1" smtClean="0">
                            <a:latin typeface="Cambria Math" panose="02040503050406030204" pitchFamily="18" charset="0"/>
                          </a:rPr>
                          <m:t>,</m:t>
                        </m:r>
                        <m:r>
                          <a:rPr lang="en-US" b="0" i="1" smtClean="0">
                            <a:latin typeface="Cambria Math" panose="02040503050406030204" pitchFamily="18" charset="0"/>
                          </a:rPr>
                          <m:t>𝑙</m:t>
                        </m:r>
                      </m:sub>
                      <m:sup/>
                      <m:e>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m:t>
                            </m:r>
                            <m:r>
                              <a:rPr lang="en-US" b="0" i="1" smtClean="0">
                                <a:latin typeface="Cambria Math" panose="02040503050406030204" pitchFamily="18" charset="0"/>
                              </a:rPr>
                              <m:t>𝑗</m:t>
                            </m:r>
                            <m:r>
                              <a:rPr lang="en-US" b="0" i="1" smtClean="0">
                                <a:latin typeface="Cambria Math" panose="02040503050406030204" pitchFamily="18" charset="0"/>
                              </a:rPr>
                              <m:t>+</m:t>
                            </m:r>
                            <m:r>
                              <a:rPr lang="en-US" b="0" i="1" smtClean="0">
                                <a:latin typeface="Cambria Math" panose="02040503050406030204" pitchFamily="18" charset="0"/>
                              </a:rPr>
                              <m:t>𝑙</m:t>
                            </m:r>
                          </m:e>
                        </m:d>
                        <m:r>
                          <a:rPr lang="en-US" b="0" i="1" smtClean="0">
                            <a:latin typeface="Cambria Math" panose="02040503050406030204" pitchFamily="18" charset="0"/>
                          </a:rPr>
                          <m:t>h</m:t>
                        </m:r>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m:t>
                        </m:r>
                        <m:r>
                          <a:rPr lang="en-US" b="0" i="1" smtClean="0">
                            <a:latin typeface="Cambria Math" panose="02040503050406030204" pitchFamily="18" charset="0"/>
                          </a:rPr>
                          <m:t>𝑙</m:t>
                        </m:r>
                        <m:r>
                          <a:rPr lang="en-US" b="0" i="1" smtClean="0">
                            <a:latin typeface="Cambria Math" panose="02040503050406030204" pitchFamily="18" charset="0"/>
                          </a:rPr>
                          <m:t>)</m:t>
                        </m:r>
                      </m:e>
                    </m:nary>
                  </m:oMath>
                </a14:m>
                <a:r>
                  <a:rPr lang="en-TW" dirty="0"/>
                  <a:t>. Here h is called the kernel (</a:t>
                </a:r>
                <a:r>
                  <a:rPr lang="ja-JP" altLang="en-US"/>
                  <a:t>核 </a:t>
                </a:r>
                <a:r>
                  <a:rPr lang="en-US" altLang="ja-JP" dirty="0"/>
                  <a:t>or </a:t>
                </a:r>
                <a:r>
                  <a:rPr lang="ja-JP" altLang="en-US"/>
                  <a:t>线性算子</a:t>
                </a:r>
                <a:r>
                  <a:rPr lang="en-TW" dirty="0"/>
                  <a:t>) or coefficient. The output pixel’s value g is determined as a weighted sum of input pixel f values. Consider the filter as a window of coefficients sliding across the image.</a:t>
                </a:r>
              </a:p>
              <a:p>
                <a:pPr>
                  <a:lnSpc>
                    <a:spcPct val="200000"/>
                  </a:lnSpc>
                </a:pPr>
                <a:r>
                  <a:rPr lang="en-TW" dirty="0"/>
                  <a:t>Box filters transform the output pixel into the mean of each pixel’s kernel neighbors (or all pixels contribute equal weights). </a:t>
                </a:r>
                <a14:m>
                  <m:oMath xmlns:m="http://schemas.openxmlformats.org/officeDocument/2006/math">
                    <m:r>
                      <m:rPr>
                        <m:sty m:val="p"/>
                      </m:rPr>
                      <a:rPr lang="en-US" i="1">
                        <a:latin typeface="Cambria Math" panose="02040503050406030204" pitchFamily="18" charset="0"/>
                      </a:rPr>
                      <m:t>h</m:t>
                    </m:r>
                    <m:r>
                      <a:rPr lang="en-US" b="0" i="0" smtClean="0">
                        <a:latin typeface="Cambria Math" panose="02040503050406030204" pitchFamily="18" charset="0"/>
                      </a:rPr>
                      <m:t>=</m:t>
                    </m:r>
                    <m:r>
                      <a:rPr lang="en-US" b="0" i="1" smtClean="0">
                        <a:latin typeface="Cambria Math" panose="02040503050406030204" pitchFamily="18" charset="0"/>
                      </a:rPr>
                      <m:t>𝐾</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𝐾</m:t>
                            </m:r>
                          </m:e>
                          <m:sub>
                            <m:r>
                              <a:rPr lang="en-US" b="0" i="1" smtClean="0">
                                <a:latin typeface="Cambria Math" panose="02040503050406030204" pitchFamily="18" charset="0"/>
                              </a:rPr>
                              <m:t>𝑤𝑖𝑑𝑡h</m:t>
                            </m:r>
                          </m:sub>
                        </m:sSub>
                        <m:r>
                          <a:rPr lang="en-US" i="1">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𝐾</m:t>
                            </m:r>
                          </m:e>
                          <m:sub>
                            <m:r>
                              <a:rPr lang="en-US" b="0" i="1" smtClean="0">
                                <a:latin typeface="Cambria Math" panose="02040503050406030204" pitchFamily="18" charset="0"/>
                                <a:ea typeface="Cambria Math" panose="02040503050406030204" pitchFamily="18" charset="0"/>
                              </a:rPr>
                              <m:t>h𝑒𝑖𝑔h𝑡</m:t>
                            </m:r>
                          </m:sub>
                        </m:sSub>
                      </m:den>
                    </m:f>
                    <m:d>
                      <m:dPr>
                        <m:begChr m:val="["/>
                        <m:endChr m:val="]"/>
                        <m:ctrlPr>
                          <a:rPr lang="en-US" i="1">
                            <a:latin typeface="Cambria Math" panose="02040503050406030204" pitchFamily="18" charset="0"/>
                          </a:rPr>
                        </m:ctrlPr>
                      </m:dPr>
                      <m:e>
                        <m:m>
                          <m:mPr>
                            <m:mcs>
                              <m:mc>
                                <m:mcPr>
                                  <m:count m:val="3"/>
                                  <m:mcJc m:val="center"/>
                                </m:mcPr>
                              </m:mc>
                            </m:mcs>
                            <m:ctrlPr>
                              <a:rPr lang="en-US" i="1">
                                <a:latin typeface="Cambria Math" panose="02040503050406030204" pitchFamily="18" charset="0"/>
                              </a:rPr>
                            </m:ctrlPr>
                          </m:mPr>
                          <m:mr>
                            <m:e>
                              <m:r>
                                <m:rPr>
                                  <m:brk m:alnAt="7"/>
                                </m:rPr>
                                <a:rPr lang="en-US" i="1">
                                  <a:latin typeface="Cambria Math" panose="02040503050406030204" pitchFamily="18" charset="0"/>
                                </a:rPr>
                                <m:t>1</m:t>
                              </m:r>
                            </m:e>
                            <m:e>
                              <m:r>
                                <a:rPr lang="en-US" i="1">
                                  <a:latin typeface="Cambria Math" panose="02040503050406030204" pitchFamily="18" charset="0"/>
                                </a:rPr>
                                <m:t>⋯</m:t>
                              </m:r>
                            </m:e>
                            <m:e>
                              <m:r>
                                <a:rPr lang="en-US" i="1">
                                  <a:latin typeface="Cambria Math" panose="02040503050406030204" pitchFamily="18" charset="0"/>
                                </a:rPr>
                                <m:t>1</m:t>
                              </m:r>
                            </m:e>
                          </m:mr>
                          <m:mr>
                            <m:e>
                              <m:r>
                                <a:rPr lang="en-US" i="1">
                                  <a:latin typeface="Cambria Math" panose="02040503050406030204" pitchFamily="18" charset="0"/>
                                </a:rPr>
                                <m:t>⋮</m:t>
                              </m:r>
                            </m:e>
                            <m:e>
                              <m:r>
                                <a:rPr lang="en-US" i="1">
                                  <a:latin typeface="Cambria Math" panose="02040503050406030204" pitchFamily="18" charset="0"/>
                                </a:rPr>
                                <m:t>⋱</m:t>
                              </m:r>
                            </m:e>
                            <m:e>
                              <m:r>
                                <a:rPr lang="en-US" i="1">
                                  <a:latin typeface="Cambria Math" panose="02040503050406030204" pitchFamily="18" charset="0"/>
                                </a:rPr>
                                <m:t>⋮</m:t>
                              </m:r>
                            </m:e>
                          </m:mr>
                          <m:mr>
                            <m:e>
                              <m:r>
                                <a:rPr lang="en-US" i="1">
                                  <a:latin typeface="Cambria Math" panose="02040503050406030204" pitchFamily="18" charset="0"/>
                                </a:rPr>
                                <m:t>1</m:t>
                              </m:r>
                            </m:e>
                            <m:e>
                              <m:r>
                                <a:rPr lang="en-US" i="1">
                                  <a:latin typeface="Cambria Math" panose="02040503050406030204" pitchFamily="18" charset="0"/>
                                </a:rPr>
                                <m:t>⋯</m:t>
                              </m:r>
                            </m:e>
                            <m:e>
                              <m:r>
                                <a:rPr lang="en-US" i="1">
                                  <a:latin typeface="Cambria Math" panose="02040503050406030204" pitchFamily="18" charset="0"/>
                                </a:rPr>
                                <m:t>1</m:t>
                              </m:r>
                            </m:e>
                          </m:mr>
                        </m:m>
                      </m:e>
                    </m:d>
                  </m:oMath>
                </a14:m>
                <a:r>
                  <a:rPr lang="en-TW" dirty="0"/>
                  <a:t>. The matrix has elements all one.</a:t>
                </a:r>
              </a:p>
              <a:p>
                <a:pPr>
                  <a:lnSpc>
                    <a:spcPct val="200000"/>
                  </a:lnSpc>
                </a:pPr>
                <a:r>
                  <a:rPr lang="en-TW" dirty="0"/>
                  <a:t>Gaussian filters take </a:t>
                </a:r>
                <a14:m>
                  <m:oMath xmlns:m="http://schemas.openxmlformats.org/officeDocument/2006/math">
                    <m:r>
                      <a:rPr lang="en-US" b="0" i="1" smtClean="0">
                        <a:latin typeface="Cambria Math" panose="02040503050406030204" pitchFamily="18" charset="0"/>
                      </a:rPr>
                      <m:t>h</m:t>
                    </m:r>
                    <m:d>
                      <m:dPr>
                        <m:ctrlPr>
                          <a:rPr lang="en-US" b="0" i="1" smtClean="0">
                            <a:latin typeface="Cambria Math" panose="02040503050406030204" pitchFamily="18" charset="0"/>
                          </a:rPr>
                        </m:ctrlPr>
                      </m:dPr>
                      <m:e>
                        <m:r>
                          <a:rPr lang="en-US" b="0" i="1" smtClean="0">
                            <a:latin typeface="Cambria Math" panose="02040503050406030204" pitchFamily="18" charset="0"/>
                          </a:rPr>
                          <m:t>𝑘</m:t>
                        </m:r>
                        <m:r>
                          <a:rPr lang="en-US" b="0" i="1" smtClean="0">
                            <a:latin typeface="Cambria Math" panose="02040503050406030204" pitchFamily="18" charset="0"/>
                          </a:rPr>
                          <m:t>,</m:t>
                        </m:r>
                        <m:r>
                          <a:rPr lang="en-US" b="0" i="1" smtClean="0">
                            <a:latin typeface="Cambria Math" panose="02040503050406030204" pitchFamily="18" charset="0"/>
                          </a:rPr>
                          <m:t>𝑙</m:t>
                        </m:r>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𝐺</m:t>
                        </m:r>
                      </m:e>
                      <m:sub>
                        <m:r>
                          <a:rPr lang="en-US" b="0" i="1" smtClean="0">
                            <a:latin typeface="Cambria Math" panose="02040503050406030204" pitchFamily="18" charset="0"/>
                          </a:rPr>
                          <m:t>0</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e>
                    </m:d>
                    <m:r>
                      <a:rPr lang="en-US" b="0" i="1" smtClean="0">
                        <a:latin typeface="Cambria Math" panose="02040503050406030204" pitchFamily="18" charset="0"/>
                      </a:rPr>
                      <m:t>=</m:t>
                    </m:r>
                    <m:r>
                      <a:rPr lang="en-US" b="0" i="1" smtClean="0">
                        <a:latin typeface="Cambria Math" panose="02040503050406030204" pitchFamily="18" charset="0"/>
                      </a:rPr>
                      <m:t>𝐴</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f>
                          <m:fPr>
                            <m:ctrlPr>
                              <a:rPr lang="en-US" b="0" i="1" smtClean="0">
                                <a:latin typeface="Cambria Math" panose="02040503050406030204" pitchFamily="18" charset="0"/>
                              </a:rPr>
                            </m:ctrlPr>
                          </m:fPr>
                          <m:num>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𝜇</m:t>
                                        </m:r>
                                      </m:e>
                                      <m:sub>
                                        <m:r>
                                          <a:rPr lang="en-US" b="0" i="1" smtClean="0">
                                            <a:latin typeface="Cambria Math" panose="02040503050406030204" pitchFamily="18" charset="0"/>
                                          </a:rPr>
                                          <m:t>𝑥</m:t>
                                        </m:r>
                                      </m:sub>
                                    </m:sSub>
                                  </m:e>
                                </m:d>
                              </m:e>
                              <m:sup>
                                <m:r>
                                  <a:rPr lang="en-US" b="0" i="1" smtClean="0">
                                    <a:latin typeface="Cambria Math" panose="02040503050406030204" pitchFamily="18" charset="0"/>
                                  </a:rPr>
                                  <m:t>2</m:t>
                                </m:r>
                              </m:sup>
                            </m:sSup>
                          </m:num>
                          <m:den>
                            <m:r>
                              <a:rPr lang="en-US" b="0" i="1" smtClean="0">
                                <a:latin typeface="Cambria Math" panose="02040503050406030204" pitchFamily="18" charset="0"/>
                              </a:rPr>
                              <m:t>2</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𝜎</m:t>
                                </m:r>
                              </m:e>
                              <m:sub>
                                <m:r>
                                  <a:rPr lang="en-US" b="0" i="1" smtClean="0">
                                    <a:latin typeface="Cambria Math" panose="02040503050406030204" pitchFamily="18" charset="0"/>
                                  </a:rPr>
                                  <m:t>𝑥</m:t>
                                </m:r>
                              </m:sub>
                              <m:sup>
                                <m:r>
                                  <a:rPr lang="en-US" b="0" i="1" smtClean="0">
                                    <a:latin typeface="Cambria Math" panose="02040503050406030204" pitchFamily="18" charset="0"/>
                                  </a:rPr>
                                  <m:t>2</m:t>
                                </m:r>
                              </m:sup>
                            </m:sSubSup>
                          </m:den>
                        </m:f>
                        <m:r>
                          <a:rPr lang="en-US" b="0" i="1" smtClean="0">
                            <a:latin typeface="Cambria Math" panose="02040503050406030204" pitchFamily="18" charset="0"/>
                          </a:rPr>
                          <m:t> + </m:t>
                        </m:r>
                        <m:f>
                          <m:fPr>
                            <m:ctrlPr>
                              <a:rPr lang="en-US" b="0" i="1" smtClean="0">
                                <a:latin typeface="Cambria Math" panose="02040503050406030204" pitchFamily="18" charset="0"/>
                              </a:rPr>
                            </m:ctrlPr>
                          </m:fPr>
                          <m:num>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𝑦</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𝜇</m:t>
                                        </m:r>
                                      </m:e>
                                      <m:sub>
                                        <m:r>
                                          <a:rPr lang="en-US" b="0" i="1" smtClean="0">
                                            <a:latin typeface="Cambria Math" panose="02040503050406030204" pitchFamily="18" charset="0"/>
                                          </a:rPr>
                                          <m:t>𝑦</m:t>
                                        </m:r>
                                      </m:sub>
                                    </m:sSub>
                                  </m:e>
                                </m:d>
                              </m:e>
                              <m:sup>
                                <m:r>
                                  <a:rPr lang="en-US" b="0" i="1" smtClean="0">
                                    <a:latin typeface="Cambria Math" panose="02040503050406030204" pitchFamily="18" charset="0"/>
                                  </a:rPr>
                                  <m:t>2</m:t>
                                </m:r>
                              </m:sup>
                            </m:sSup>
                          </m:num>
                          <m:den>
                            <m:r>
                              <a:rPr lang="en-US" b="0" i="1" smtClean="0">
                                <a:latin typeface="Cambria Math" panose="02040503050406030204" pitchFamily="18" charset="0"/>
                              </a:rPr>
                              <m:t>2</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𝜎</m:t>
                                </m:r>
                              </m:e>
                              <m:sub>
                                <m:r>
                                  <a:rPr lang="en-US" b="0" i="1" smtClean="0">
                                    <a:latin typeface="Cambria Math" panose="02040503050406030204" pitchFamily="18" charset="0"/>
                                  </a:rPr>
                                  <m:t>𝑦</m:t>
                                </m:r>
                              </m:sub>
                              <m:sup>
                                <m:r>
                                  <a:rPr lang="en-US" b="0" i="1" smtClean="0">
                                    <a:latin typeface="Cambria Math" panose="02040503050406030204" pitchFamily="18" charset="0"/>
                                  </a:rPr>
                                  <m:t>2</m:t>
                                </m:r>
                              </m:sup>
                            </m:sSubSup>
                          </m:den>
                        </m:f>
                      </m:sup>
                    </m:sSup>
                  </m:oMath>
                </a14:m>
                <a:r>
                  <a:rPr lang="en-TW" dirty="0"/>
                  <a:t>.</a:t>
                </a:r>
              </a:p>
            </p:txBody>
          </p:sp>
        </mc:Choice>
        <mc:Fallback xmlns="">
          <p:sp>
            <p:nvSpPr>
              <p:cNvPr id="3" name="Content Placeholder 2">
                <a:extLst>
                  <a:ext uri="{FF2B5EF4-FFF2-40B4-BE49-F238E27FC236}">
                    <a16:creationId xmlns:a16="http://schemas.microsoft.com/office/drawing/2014/main" id="{DE4618FC-5884-9A6D-FC99-E4C2463D7C7C}"/>
                  </a:ext>
                </a:extLst>
              </p:cNvPr>
              <p:cNvSpPr>
                <a:spLocks noGrp="1" noRot="1" noChangeAspect="1" noMove="1" noResize="1" noEditPoints="1" noAdjustHandles="1" noChangeArrowheads="1" noChangeShapeType="1" noTextEdit="1"/>
              </p:cNvSpPr>
              <p:nvPr>
                <p:ph idx="1"/>
              </p:nvPr>
            </p:nvSpPr>
            <p:spPr>
              <a:blipFill>
                <a:blip r:embed="rId3"/>
                <a:stretch>
                  <a:fillRect l="-241" t="-4651"/>
                </a:stretch>
              </a:blipFill>
            </p:spPr>
            <p:txBody>
              <a:bodyPr/>
              <a:lstStyle/>
              <a:p>
                <a:r>
                  <a:rPr lang="en-TW">
                    <a:noFill/>
                  </a:rPr>
                  <a:t> </a:t>
                </a:r>
              </a:p>
            </p:txBody>
          </p:sp>
        </mc:Fallback>
      </mc:AlternateContent>
      <p:pic>
        <p:nvPicPr>
          <p:cNvPr id="5" name="Picture 4">
            <a:extLst>
              <a:ext uri="{FF2B5EF4-FFF2-40B4-BE49-F238E27FC236}">
                <a16:creationId xmlns:a16="http://schemas.microsoft.com/office/drawing/2014/main" id="{FAAF7BD1-A002-15BC-6E2C-8B110109864B}"/>
              </a:ext>
            </a:extLst>
          </p:cNvPr>
          <p:cNvPicPr>
            <a:picLocks noChangeAspect="1"/>
          </p:cNvPicPr>
          <p:nvPr/>
        </p:nvPicPr>
        <p:blipFill>
          <a:blip r:embed="rId4"/>
          <a:stretch>
            <a:fillRect/>
          </a:stretch>
        </p:blipFill>
        <p:spPr>
          <a:xfrm>
            <a:off x="7087782" y="4000500"/>
            <a:ext cx="3180168" cy="2311400"/>
          </a:xfrm>
          <a:prstGeom prst="rect">
            <a:avLst/>
          </a:prstGeom>
        </p:spPr>
      </p:pic>
    </p:spTree>
    <p:extLst>
      <p:ext uri="{BB962C8B-B14F-4D97-AF65-F5344CB8AC3E}">
        <p14:creationId xmlns:p14="http://schemas.microsoft.com/office/powerpoint/2010/main" val="6353939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DCEDF-289D-8F8B-7A25-4A4F47B82C43}"/>
              </a:ext>
            </a:extLst>
          </p:cNvPr>
          <p:cNvSpPr>
            <a:spLocks noGrp="1"/>
          </p:cNvSpPr>
          <p:nvPr>
            <p:ph type="title"/>
          </p:nvPr>
        </p:nvSpPr>
        <p:spPr/>
        <p:txBody>
          <a:bodyPr/>
          <a:lstStyle/>
          <a:p>
            <a:r>
              <a:rPr lang="en-TW" dirty="0">
                <a:solidFill>
                  <a:schemeClr val="accent6"/>
                </a:solidFill>
              </a:rPr>
              <a:t>Gaussian Distribution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C0286C6-53CE-A3B3-8E0C-C506C8854464}"/>
                  </a:ext>
                </a:extLst>
              </p:cNvPr>
              <p:cNvSpPr>
                <a:spLocks noGrp="1"/>
              </p:cNvSpPr>
              <p:nvPr>
                <p:ph idx="1"/>
              </p:nvPr>
            </p:nvSpPr>
            <p:spPr>
              <a:xfrm>
                <a:off x="838200" y="1825625"/>
                <a:ext cx="8971290" cy="4351338"/>
              </a:xfrm>
            </p:spPr>
            <p:txBody>
              <a:bodyPr/>
              <a:lstStyle/>
              <a:p>
                <a:pPr>
                  <a:lnSpc>
                    <a:spcPct val="200000"/>
                  </a:lnSpc>
                </a:pPr>
                <a14:m>
                  <m:oMath xmlns:m="http://schemas.openxmlformats.org/officeDocument/2006/math">
                    <m:r>
                      <a:rPr lang="en-US" i="1" smtClean="0">
                        <a:effectLst/>
                        <a:latin typeface="Cambria Math" panose="02040503050406030204" pitchFamily="18" charset="0"/>
                        <a:ea typeface="PMingLiU" panose="02020500000000000000" pitchFamily="18" charset="-120"/>
                        <a:cs typeface="Times New Roman" panose="02020603050405020304" pitchFamily="18" charset="0"/>
                      </a:rPr>
                      <m:t>𝐺</m:t>
                    </m:r>
                    <m:d>
                      <m:dPr>
                        <m:ctrlPr>
                          <a:rPr lang="en-TW" i="1">
                            <a:effectLst/>
                            <a:latin typeface="Cambria Math" panose="02040503050406030204" pitchFamily="18" charset="0"/>
                            <a:cs typeface="Times New Roman" panose="02020603050405020304" pitchFamily="18" charset="0"/>
                          </a:rPr>
                        </m:ctrlPr>
                      </m:dPr>
                      <m:e>
                        <m:r>
                          <a:rPr lang="en-US" i="1">
                            <a:effectLst/>
                            <a:latin typeface="Cambria Math" panose="02040503050406030204" pitchFamily="18" charset="0"/>
                            <a:ea typeface="PMingLiU" panose="02020500000000000000" pitchFamily="18" charset="-120"/>
                            <a:cs typeface="Times New Roman" panose="02020603050405020304" pitchFamily="18" charset="0"/>
                          </a:rPr>
                          <m:t>𝑥</m:t>
                        </m:r>
                      </m:e>
                    </m:d>
                    <m:r>
                      <a:rPr lang="en-US" i="1">
                        <a:effectLst/>
                        <a:latin typeface="Cambria Math" panose="02040503050406030204" pitchFamily="18" charset="0"/>
                        <a:ea typeface="PMingLiU" panose="02020500000000000000" pitchFamily="18" charset="-120"/>
                        <a:cs typeface="Times New Roman" panose="02020603050405020304" pitchFamily="18" charset="0"/>
                      </a:rPr>
                      <m:t>=</m:t>
                    </m:r>
                    <m:f>
                      <m:fPr>
                        <m:ctrlPr>
                          <a:rPr lang="en-TW" i="1">
                            <a:effectLst/>
                            <a:latin typeface="Cambria Math" panose="02040503050406030204" pitchFamily="18" charset="0"/>
                            <a:cs typeface="Times New Roman" panose="02020603050405020304" pitchFamily="18" charset="0"/>
                          </a:rPr>
                        </m:ctrlPr>
                      </m:fPr>
                      <m:num>
                        <m:r>
                          <a:rPr lang="en-US" i="1">
                            <a:effectLst/>
                            <a:latin typeface="Cambria Math" panose="02040503050406030204" pitchFamily="18" charset="0"/>
                            <a:ea typeface="PMingLiU" panose="02020500000000000000" pitchFamily="18" charset="-120"/>
                            <a:cs typeface="Times New Roman" panose="02020603050405020304" pitchFamily="18" charset="0"/>
                          </a:rPr>
                          <m:t>1</m:t>
                        </m:r>
                      </m:num>
                      <m:den>
                        <m:r>
                          <a:rPr lang="en-US" i="1">
                            <a:effectLst/>
                            <a:latin typeface="Cambria Math" panose="02040503050406030204" pitchFamily="18" charset="0"/>
                            <a:ea typeface="PMingLiU" panose="02020500000000000000" pitchFamily="18" charset="-120"/>
                            <a:cs typeface="Times New Roman" panose="02020603050405020304" pitchFamily="18" charset="0"/>
                          </a:rPr>
                          <m:t>𝜎</m:t>
                        </m:r>
                        <m:rad>
                          <m:radPr>
                            <m:degHide m:val="on"/>
                            <m:ctrlPr>
                              <a:rPr lang="en-TW" i="1">
                                <a:effectLst/>
                                <a:latin typeface="Cambria Math" panose="02040503050406030204" pitchFamily="18" charset="0"/>
                                <a:cs typeface="Times New Roman" panose="02020603050405020304" pitchFamily="18" charset="0"/>
                              </a:rPr>
                            </m:ctrlPr>
                          </m:radPr>
                          <m:deg/>
                          <m:e>
                            <m:r>
                              <a:rPr lang="en-US" i="1">
                                <a:effectLst/>
                                <a:latin typeface="Cambria Math" panose="02040503050406030204" pitchFamily="18" charset="0"/>
                                <a:ea typeface="PMingLiU" panose="02020500000000000000" pitchFamily="18" charset="-120"/>
                                <a:cs typeface="Times New Roman" panose="02020603050405020304" pitchFamily="18" charset="0"/>
                              </a:rPr>
                              <m:t>2</m:t>
                            </m:r>
                            <m:r>
                              <a:rPr lang="en-US" i="1">
                                <a:effectLst/>
                                <a:latin typeface="Cambria Math" panose="02040503050406030204" pitchFamily="18" charset="0"/>
                                <a:ea typeface="PMingLiU" panose="02020500000000000000" pitchFamily="18" charset="-120"/>
                                <a:cs typeface="Times New Roman" panose="02020603050405020304" pitchFamily="18" charset="0"/>
                              </a:rPr>
                              <m:t>𝜋</m:t>
                            </m:r>
                          </m:e>
                        </m:rad>
                      </m:den>
                    </m:f>
                    <m:sSup>
                      <m:sSupPr>
                        <m:ctrlPr>
                          <a:rPr lang="en-TW" i="1">
                            <a:effectLst/>
                            <a:latin typeface="Cambria Math" panose="02040503050406030204" pitchFamily="18" charset="0"/>
                            <a:cs typeface="Times New Roman" panose="02020603050405020304" pitchFamily="18" charset="0"/>
                          </a:rPr>
                        </m:ctrlPr>
                      </m:sSupPr>
                      <m:e>
                        <m:r>
                          <a:rPr lang="en-US" i="1">
                            <a:effectLst/>
                            <a:latin typeface="Cambria Math" panose="02040503050406030204" pitchFamily="18" charset="0"/>
                            <a:ea typeface="PMingLiU" panose="02020500000000000000" pitchFamily="18" charset="-120"/>
                            <a:cs typeface="Times New Roman" panose="02020603050405020304" pitchFamily="18" charset="0"/>
                          </a:rPr>
                          <m:t>𝑒</m:t>
                        </m:r>
                      </m:e>
                      <m:sup>
                        <m:r>
                          <a:rPr lang="en-US" i="1">
                            <a:effectLst/>
                            <a:latin typeface="Cambria Math" panose="02040503050406030204" pitchFamily="18" charset="0"/>
                            <a:ea typeface="PMingLiU" panose="02020500000000000000" pitchFamily="18" charset="-120"/>
                            <a:cs typeface="Times New Roman" panose="02020603050405020304" pitchFamily="18" charset="0"/>
                          </a:rPr>
                          <m:t>−</m:t>
                        </m:r>
                        <m:sSup>
                          <m:sSupPr>
                            <m:ctrlPr>
                              <a:rPr lang="en-TW" i="1">
                                <a:effectLst/>
                                <a:latin typeface="Cambria Math" panose="02040503050406030204" pitchFamily="18" charset="0"/>
                                <a:cs typeface="Times New Roman" panose="02020603050405020304" pitchFamily="18" charset="0"/>
                              </a:rPr>
                            </m:ctrlPr>
                          </m:sSupPr>
                          <m:e>
                            <m:d>
                              <m:dPr>
                                <m:ctrlPr>
                                  <a:rPr lang="en-TW" i="1">
                                    <a:effectLst/>
                                    <a:latin typeface="Cambria Math" panose="02040503050406030204" pitchFamily="18" charset="0"/>
                                    <a:cs typeface="Times New Roman" panose="02020603050405020304" pitchFamily="18" charset="0"/>
                                  </a:rPr>
                                </m:ctrlPr>
                              </m:dPr>
                              <m:e>
                                <m:r>
                                  <a:rPr lang="en-US" i="1">
                                    <a:effectLst/>
                                    <a:latin typeface="Cambria Math" panose="02040503050406030204" pitchFamily="18" charset="0"/>
                                    <a:ea typeface="PMingLiU" panose="02020500000000000000" pitchFamily="18" charset="-120"/>
                                    <a:cs typeface="Times New Roman" panose="02020603050405020304" pitchFamily="18" charset="0"/>
                                  </a:rPr>
                                  <m:t>𝑥</m:t>
                                </m:r>
                                <m:r>
                                  <a:rPr lang="en-US" i="1">
                                    <a:effectLst/>
                                    <a:latin typeface="Cambria Math" panose="02040503050406030204" pitchFamily="18" charset="0"/>
                                    <a:ea typeface="PMingLiU" panose="02020500000000000000" pitchFamily="18" charset="-120"/>
                                    <a:cs typeface="Times New Roman" panose="02020603050405020304" pitchFamily="18" charset="0"/>
                                  </a:rPr>
                                  <m:t>−</m:t>
                                </m:r>
                                <m:r>
                                  <a:rPr lang="en-US" i="1">
                                    <a:effectLst/>
                                    <a:latin typeface="Cambria Math" panose="02040503050406030204" pitchFamily="18" charset="0"/>
                                    <a:ea typeface="PMingLiU" panose="02020500000000000000" pitchFamily="18" charset="-120"/>
                                    <a:cs typeface="Times New Roman" panose="02020603050405020304" pitchFamily="18" charset="0"/>
                                  </a:rPr>
                                  <m:t>𝜇</m:t>
                                </m:r>
                              </m:e>
                            </m:d>
                          </m:e>
                          <m:sup>
                            <m:r>
                              <a:rPr lang="en-US" i="1">
                                <a:effectLst/>
                                <a:latin typeface="Cambria Math" panose="02040503050406030204" pitchFamily="18" charset="0"/>
                                <a:ea typeface="PMingLiU" panose="02020500000000000000" pitchFamily="18" charset="-120"/>
                                <a:cs typeface="Times New Roman" panose="02020603050405020304" pitchFamily="18" charset="0"/>
                              </a:rPr>
                              <m:t>2</m:t>
                            </m:r>
                          </m:sup>
                        </m:sSup>
                        <m:r>
                          <a:rPr lang="en-US" i="1">
                            <a:effectLst/>
                            <a:latin typeface="Cambria Math" panose="02040503050406030204" pitchFamily="18" charset="0"/>
                            <a:ea typeface="PMingLiU" panose="02020500000000000000" pitchFamily="18" charset="-120"/>
                            <a:cs typeface="Times New Roman" panose="02020603050405020304" pitchFamily="18" charset="0"/>
                          </a:rPr>
                          <m:t>/(2</m:t>
                        </m:r>
                        <m:sSup>
                          <m:sSupPr>
                            <m:ctrlPr>
                              <a:rPr lang="en-TW" i="1">
                                <a:effectLst/>
                                <a:latin typeface="Cambria Math" panose="02040503050406030204" pitchFamily="18" charset="0"/>
                                <a:cs typeface="Times New Roman" panose="02020603050405020304" pitchFamily="18" charset="0"/>
                              </a:rPr>
                            </m:ctrlPr>
                          </m:sSupPr>
                          <m:e>
                            <m:r>
                              <a:rPr lang="en-US" i="1">
                                <a:effectLst/>
                                <a:latin typeface="Cambria Math" panose="02040503050406030204" pitchFamily="18" charset="0"/>
                                <a:ea typeface="PMingLiU" panose="02020500000000000000" pitchFamily="18" charset="-120"/>
                                <a:cs typeface="Times New Roman" panose="02020603050405020304" pitchFamily="18" charset="0"/>
                              </a:rPr>
                              <m:t>𝜎</m:t>
                            </m:r>
                          </m:e>
                          <m:sup>
                            <m:r>
                              <a:rPr lang="en-US" i="1">
                                <a:effectLst/>
                                <a:latin typeface="Cambria Math" panose="02040503050406030204" pitchFamily="18" charset="0"/>
                                <a:ea typeface="PMingLiU" panose="02020500000000000000" pitchFamily="18" charset="-120"/>
                                <a:cs typeface="Times New Roman" panose="02020603050405020304" pitchFamily="18" charset="0"/>
                              </a:rPr>
                              <m:t>2</m:t>
                            </m:r>
                          </m:sup>
                        </m:sSup>
                        <m:r>
                          <a:rPr lang="en-US" i="1">
                            <a:effectLst/>
                            <a:latin typeface="Cambria Math" panose="02040503050406030204" pitchFamily="18" charset="0"/>
                            <a:ea typeface="PMingLiU" panose="02020500000000000000" pitchFamily="18" charset="-120"/>
                            <a:cs typeface="Times New Roman" panose="02020603050405020304" pitchFamily="18" charset="0"/>
                          </a:rPr>
                          <m:t>)</m:t>
                        </m:r>
                      </m:sup>
                    </m:sSup>
                  </m:oMath>
                </a14:m>
                <a:endParaRPr lang="en-US" b="0" i="1" dirty="0">
                  <a:latin typeface="Cambria Math" panose="02040503050406030204" pitchFamily="18" charset="0"/>
                </a:endParaRPr>
              </a:p>
              <a:p>
                <a:r>
                  <a:rPr lang="en-US" b="0" dirty="0"/>
                  <a:t>Or a two dimensional form,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𝐺</m:t>
                        </m:r>
                      </m:e>
                      <m:sub>
                        <m:r>
                          <a:rPr lang="en-US" b="0" i="1" smtClean="0">
                            <a:latin typeface="Cambria Math" panose="02040503050406030204" pitchFamily="18" charset="0"/>
                          </a:rPr>
                          <m:t>0</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e>
                    </m:d>
                    <m:r>
                      <a:rPr lang="en-US" b="0" i="1" smtClean="0">
                        <a:latin typeface="Cambria Math" panose="02040503050406030204" pitchFamily="18" charset="0"/>
                      </a:rPr>
                      <m:t>=</m:t>
                    </m:r>
                    <m:r>
                      <a:rPr lang="en-US" b="0" i="1" smtClean="0">
                        <a:latin typeface="Cambria Math" panose="02040503050406030204" pitchFamily="18" charset="0"/>
                      </a:rPr>
                      <m:t>𝐴</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f>
                          <m:fPr>
                            <m:ctrlPr>
                              <a:rPr lang="en-US" b="0" i="1" smtClean="0">
                                <a:latin typeface="Cambria Math" panose="02040503050406030204" pitchFamily="18" charset="0"/>
                              </a:rPr>
                            </m:ctrlPr>
                          </m:fPr>
                          <m:num>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𝜇</m:t>
                                        </m:r>
                                      </m:e>
                                      <m:sub>
                                        <m:r>
                                          <a:rPr lang="en-US" b="0" i="1" smtClean="0">
                                            <a:latin typeface="Cambria Math" panose="02040503050406030204" pitchFamily="18" charset="0"/>
                                          </a:rPr>
                                          <m:t>𝑥</m:t>
                                        </m:r>
                                      </m:sub>
                                    </m:sSub>
                                  </m:e>
                                </m:d>
                              </m:e>
                              <m:sup>
                                <m:r>
                                  <a:rPr lang="en-US" b="0" i="1" smtClean="0">
                                    <a:latin typeface="Cambria Math" panose="02040503050406030204" pitchFamily="18" charset="0"/>
                                  </a:rPr>
                                  <m:t>2</m:t>
                                </m:r>
                              </m:sup>
                            </m:sSup>
                          </m:num>
                          <m:den>
                            <m:r>
                              <a:rPr lang="en-US" b="0" i="1" smtClean="0">
                                <a:latin typeface="Cambria Math" panose="02040503050406030204" pitchFamily="18" charset="0"/>
                              </a:rPr>
                              <m:t>2</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𝜎</m:t>
                                </m:r>
                              </m:e>
                              <m:sub>
                                <m:r>
                                  <a:rPr lang="en-US" b="0" i="1" smtClean="0">
                                    <a:latin typeface="Cambria Math" panose="02040503050406030204" pitchFamily="18" charset="0"/>
                                  </a:rPr>
                                  <m:t>𝑥</m:t>
                                </m:r>
                              </m:sub>
                              <m:sup>
                                <m:r>
                                  <a:rPr lang="en-US" b="0" i="1" smtClean="0">
                                    <a:latin typeface="Cambria Math" panose="02040503050406030204" pitchFamily="18" charset="0"/>
                                  </a:rPr>
                                  <m:t>2</m:t>
                                </m:r>
                              </m:sup>
                            </m:sSubSup>
                          </m:den>
                        </m:f>
                        <m:r>
                          <a:rPr lang="en-US" b="0" i="1" smtClean="0">
                            <a:latin typeface="Cambria Math" panose="02040503050406030204" pitchFamily="18" charset="0"/>
                          </a:rPr>
                          <m:t> + </m:t>
                        </m:r>
                        <m:f>
                          <m:fPr>
                            <m:ctrlPr>
                              <a:rPr lang="en-US" b="0" i="1" smtClean="0">
                                <a:latin typeface="Cambria Math" panose="02040503050406030204" pitchFamily="18" charset="0"/>
                              </a:rPr>
                            </m:ctrlPr>
                          </m:fPr>
                          <m:num>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𝑦</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𝜇</m:t>
                                        </m:r>
                                      </m:e>
                                      <m:sub>
                                        <m:r>
                                          <a:rPr lang="en-US" b="0" i="1" smtClean="0">
                                            <a:latin typeface="Cambria Math" panose="02040503050406030204" pitchFamily="18" charset="0"/>
                                          </a:rPr>
                                          <m:t>𝑦</m:t>
                                        </m:r>
                                      </m:sub>
                                    </m:sSub>
                                  </m:e>
                                </m:d>
                              </m:e>
                              <m:sup>
                                <m:r>
                                  <a:rPr lang="en-US" b="0" i="1" smtClean="0">
                                    <a:latin typeface="Cambria Math" panose="02040503050406030204" pitchFamily="18" charset="0"/>
                                  </a:rPr>
                                  <m:t>2</m:t>
                                </m:r>
                              </m:sup>
                            </m:sSup>
                          </m:num>
                          <m:den>
                            <m:r>
                              <a:rPr lang="en-US" b="0" i="1" smtClean="0">
                                <a:latin typeface="Cambria Math" panose="02040503050406030204" pitchFamily="18" charset="0"/>
                              </a:rPr>
                              <m:t>2</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𝜎</m:t>
                                </m:r>
                              </m:e>
                              <m:sub>
                                <m:r>
                                  <a:rPr lang="en-US" b="0" i="1" smtClean="0">
                                    <a:latin typeface="Cambria Math" panose="02040503050406030204" pitchFamily="18" charset="0"/>
                                  </a:rPr>
                                  <m:t>𝑦</m:t>
                                </m:r>
                              </m:sub>
                              <m:sup>
                                <m:r>
                                  <a:rPr lang="en-US" b="0" i="1" smtClean="0">
                                    <a:latin typeface="Cambria Math" panose="02040503050406030204" pitchFamily="18" charset="0"/>
                                  </a:rPr>
                                  <m:t>2</m:t>
                                </m:r>
                              </m:sup>
                            </m:sSubSup>
                          </m:den>
                        </m:f>
                      </m:sup>
                    </m:sSup>
                  </m:oMath>
                </a14:m>
                <a:r>
                  <a:rPr lang="en-TW" dirty="0"/>
                  <a:t>.</a:t>
                </a:r>
              </a:p>
              <a:p>
                <a:endParaRPr lang="en-TW" dirty="0"/>
              </a:p>
              <a:p>
                <a:r>
                  <a:rPr lang="en-TW" dirty="0"/>
                  <a:t>The Gaussian distribution is very useful because many statistical systems fit to the shape of the curve.</a:t>
                </a:r>
              </a:p>
            </p:txBody>
          </p:sp>
        </mc:Choice>
        <mc:Fallback xmlns="">
          <p:sp>
            <p:nvSpPr>
              <p:cNvPr id="3" name="Content Placeholder 2">
                <a:extLst>
                  <a:ext uri="{FF2B5EF4-FFF2-40B4-BE49-F238E27FC236}">
                    <a16:creationId xmlns:a16="http://schemas.microsoft.com/office/drawing/2014/main" id="{0C0286C6-53CE-A3B3-8E0C-C506C8854464}"/>
                  </a:ext>
                </a:extLst>
              </p:cNvPr>
              <p:cNvSpPr>
                <a:spLocks noGrp="1" noRot="1" noChangeAspect="1" noMove="1" noResize="1" noEditPoints="1" noAdjustHandles="1" noChangeArrowheads="1" noChangeShapeType="1" noTextEdit="1"/>
              </p:cNvSpPr>
              <p:nvPr>
                <p:ph idx="1"/>
              </p:nvPr>
            </p:nvSpPr>
            <p:spPr>
              <a:xfrm>
                <a:off x="838200" y="1825625"/>
                <a:ext cx="8971290" cy="4351338"/>
              </a:xfrm>
              <a:blipFill>
                <a:blip r:embed="rId3"/>
                <a:stretch>
                  <a:fillRect l="-1273"/>
                </a:stretch>
              </a:blipFill>
            </p:spPr>
            <p:txBody>
              <a:bodyPr/>
              <a:lstStyle/>
              <a:p>
                <a:r>
                  <a:rPr lang="en-TW">
                    <a:noFill/>
                  </a:rPr>
                  <a:t> </a:t>
                </a:r>
              </a:p>
            </p:txBody>
          </p:sp>
        </mc:Fallback>
      </mc:AlternateContent>
      <p:pic>
        <p:nvPicPr>
          <p:cNvPr id="5" name="Picture 4">
            <a:extLst>
              <a:ext uri="{FF2B5EF4-FFF2-40B4-BE49-F238E27FC236}">
                <a16:creationId xmlns:a16="http://schemas.microsoft.com/office/drawing/2014/main" id="{30350E2F-A74A-EC55-12A7-8885D1A0A74A}"/>
              </a:ext>
            </a:extLst>
          </p:cNvPr>
          <p:cNvPicPr>
            <a:picLocks noChangeAspect="1"/>
          </p:cNvPicPr>
          <p:nvPr/>
        </p:nvPicPr>
        <p:blipFill>
          <a:blip r:embed="rId4"/>
          <a:stretch>
            <a:fillRect/>
          </a:stretch>
        </p:blipFill>
        <p:spPr>
          <a:xfrm>
            <a:off x="6908800" y="714375"/>
            <a:ext cx="4445000" cy="2222500"/>
          </a:xfrm>
          <a:prstGeom prst="rect">
            <a:avLst/>
          </a:prstGeom>
        </p:spPr>
      </p:pic>
      <p:sp>
        <p:nvSpPr>
          <p:cNvPr id="6" name="TextBox 5">
            <a:extLst>
              <a:ext uri="{FF2B5EF4-FFF2-40B4-BE49-F238E27FC236}">
                <a16:creationId xmlns:a16="http://schemas.microsoft.com/office/drawing/2014/main" id="{3559D0E9-C147-00BD-8A50-60027F0FAF77}"/>
              </a:ext>
            </a:extLst>
          </p:cNvPr>
          <p:cNvSpPr txBox="1"/>
          <p:nvPr/>
        </p:nvSpPr>
        <p:spPr>
          <a:xfrm>
            <a:off x="10040471" y="1393607"/>
            <a:ext cx="1082348" cy="646331"/>
          </a:xfrm>
          <a:prstGeom prst="rect">
            <a:avLst/>
          </a:prstGeom>
          <a:noFill/>
        </p:spPr>
        <p:txBody>
          <a:bodyPr wrap="none" rtlCol="0">
            <a:spAutoFit/>
          </a:bodyPr>
          <a:lstStyle/>
          <a:p>
            <a:r>
              <a:rPr lang="en-TW" dirty="0"/>
              <a:t>Figure 1</a:t>
            </a:r>
          </a:p>
          <a:p>
            <a:r>
              <a:rPr lang="en-TW" dirty="0"/>
              <a:t>wikipedia</a:t>
            </a:r>
          </a:p>
        </p:txBody>
      </p:sp>
      <p:pic>
        <p:nvPicPr>
          <p:cNvPr id="7" name="Picture 6">
            <a:extLst>
              <a:ext uri="{FF2B5EF4-FFF2-40B4-BE49-F238E27FC236}">
                <a16:creationId xmlns:a16="http://schemas.microsoft.com/office/drawing/2014/main" id="{CE89D420-E2FD-B611-5E63-71431C3FB758}"/>
              </a:ext>
            </a:extLst>
          </p:cNvPr>
          <p:cNvPicPr>
            <a:picLocks noChangeAspect="1"/>
          </p:cNvPicPr>
          <p:nvPr/>
        </p:nvPicPr>
        <p:blipFill>
          <a:blip r:embed="rId5"/>
          <a:stretch>
            <a:fillRect/>
          </a:stretch>
        </p:blipFill>
        <p:spPr>
          <a:xfrm>
            <a:off x="9546584" y="3286125"/>
            <a:ext cx="1576235" cy="3147217"/>
          </a:xfrm>
          <a:prstGeom prst="rect">
            <a:avLst/>
          </a:prstGeom>
        </p:spPr>
      </p:pic>
      <p:sp>
        <p:nvSpPr>
          <p:cNvPr id="8" name="TextBox 7">
            <a:extLst>
              <a:ext uri="{FF2B5EF4-FFF2-40B4-BE49-F238E27FC236}">
                <a16:creationId xmlns:a16="http://schemas.microsoft.com/office/drawing/2014/main" id="{6D635DB1-EE3A-57BD-DB55-2CD83461C7C5}"/>
              </a:ext>
            </a:extLst>
          </p:cNvPr>
          <p:cNvSpPr txBox="1"/>
          <p:nvPr/>
        </p:nvSpPr>
        <p:spPr>
          <a:xfrm>
            <a:off x="9174671" y="6471629"/>
            <a:ext cx="2320059" cy="369332"/>
          </a:xfrm>
          <a:prstGeom prst="rect">
            <a:avLst/>
          </a:prstGeom>
          <a:noFill/>
        </p:spPr>
        <p:txBody>
          <a:bodyPr wrap="none" rtlCol="0">
            <a:spAutoFit/>
          </a:bodyPr>
          <a:lstStyle/>
          <a:p>
            <a:r>
              <a:rPr lang="en-TW" dirty="0"/>
              <a:t>Figure 2. Gaussian blur</a:t>
            </a:r>
          </a:p>
        </p:txBody>
      </p:sp>
    </p:spTree>
    <p:extLst>
      <p:ext uri="{BB962C8B-B14F-4D97-AF65-F5344CB8AC3E}">
        <p14:creationId xmlns:p14="http://schemas.microsoft.com/office/powerpoint/2010/main" val="31311578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2ADDD-A76B-DC51-2DCA-6D213A3BE717}"/>
              </a:ext>
            </a:extLst>
          </p:cNvPr>
          <p:cNvSpPr>
            <a:spLocks noGrp="1"/>
          </p:cNvSpPr>
          <p:nvPr>
            <p:ph type="title"/>
          </p:nvPr>
        </p:nvSpPr>
        <p:spPr/>
        <p:txBody>
          <a:bodyPr/>
          <a:lstStyle/>
          <a:p>
            <a:r>
              <a:rPr lang="en-TW" dirty="0">
                <a:solidFill>
                  <a:schemeClr val="accent6"/>
                </a:solidFill>
              </a:rPr>
              <a:t>Lorentzian Distribution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9EC4211-EB7D-8666-6426-875224792C76}"/>
                  </a:ext>
                </a:extLst>
              </p:cNvPr>
              <p:cNvSpPr>
                <a:spLocks noGrp="1"/>
              </p:cNvSpPr>
              <p:nvPr>
                <p:ph idx="1"/>
              </p:nvPr>
            </p:nvSpPr>
            <p:spPr>
              <a:xfrm>
                <a:off x="838200" y="1825625"/>
                <a:ext cx="5257800" cy="4351338"/>
              </a:xfrm>
            </p:spPr>
            <p:txBody>
              <a:bodyPr>
                <a:normAutofit fontScale="92500" lnSpcReduction="10000"/>
              </a:bodyPr>
              <a:lstStyle/>
              <a:p>
                <a:pPr>
                  <a:lnSpc>
                    <a:spcPct val="200000"/>
                  </a:lnSpc>
                </a:pPr>
                <a14:m>
                  <m:oMath xmlns:m="http://schemas.openxmlformats.org/officeDocument/2006/math">
                    <m:r>
                      <a:rPr lang="en-US" i="1" smtClean="0">
                        <a:effectLst/>
                        <a:latin typeface="Cambria Math" panose="02040503050406030204" pitchFamily="18" charset="0"/>
                        <a:ea typeface="PMingLiU" panose="02020500000000000000" pitchFamily="18" charset="-120"/>
                        <a:cs typeface="Times New Roman" panose="02020603050405020304" pitchFamily="18" charset="0"/>
                      </a:rPr>
                      <m:t>𝐿</m:t>
                    </m:r>
                    <m:d>
                      <m:dPr>
                        <m:ctrlPr>
                          <a:rPr lang="en-TW" i="1">
                            <a:effectLst/>
                            <a:latin typeface="Cambria Math" panose="02040503050406030204" pitchFamily="18" charset="0"/>
                            <a:cs typeface="Times New Roman" panose="02020603050405020304" pitchFamily="18" charset="0"/>
                          </a:rPr>
                        </m:ctrlPr>
                      </m:dPr>
                      <m:e>
                        <m:r>
                          <a:rPr lang="en-US" i="1">
                            <a:effectLst/>
                            <a:latin typeface="Cambria Math" panose="02040503050406030204" pitchFamily="18" charset="0"/>
                            <a:ea typeface="PMingLiU" panose="02020500000000000000" pitchFamily="18" charset="-120"/>
                            <a:cs typeface="Times New Roman" panose="02020603050405020304" pitchFamily="18" charset="0"/>
                          </a:rPr>
                          <m:t>𝑥</m:t>
                        </m:r>
                      </m:e>
                    </m:d>
                    <m:r>
                      <a:rPr lang="en-US" i="1">
                        <a:effectLst/>
                        <a:latin typeface="Cambria Math" panose="02040503050406030204" pitchFamily="18" charset="0"/>
                        <a:ea typeface="PMingLiU" panose="02020500000000000000" pitchFamily="18" charset="-120"/>
                        <a:cs typeface="Times New Roman" panose="02020603050405020304" pitchFamily="18" charset="0"/>
                      </a:rPr>
                      <m:t>=</m:t>
                    </m:r>
                    <m:d>
                      <m:dPr>
                        <m:ctrlPr>
                          <a:rPr lang="en-TW" i="1">
                            <a:effectLst/>
                            <a:latin typeface="Cambria Math" panose="02040503050406030204" pitchFamily="18" charset="0"/>
                            <a:cs typeface="Times New Roman" panose="02020603050405020304" pitchFamily="18" charset="0"/>
                          </a:rPr>
                        </m:ctrlPr>
                      </m:dPr>
                      <m:e>
                        <m:f>
                          <m:fPr>
                            <m:ctrlPr>
                              <a:rPr lang="en-TW" i="1">
                                <a:effectLst/>
                                <a:latin typeface="Cambria Math" panose="02040503050406030204" pitchFamily="18" charset="0"/>
                                <a:cs typeface="Times New Roman" panose="02020603050405020304" pitchFamily="18" charset="0"/>
                              </a:rPr>
                            </m:ctrlPr>
                          </m:fPr>
                          <m:num>
                            <m:r>
                              <a:rPr lang="en-US" i="1">
                                <a:effectLst/>
                                <a:latin typeface="Cambria Math" panose="02040503050406030204" pitchFamily="18" charset="0"/>
                                <a:ea typeface="PMingLiU" panose="02020500000000000000" pitchFamily="18" charset="-120"/>
                                <a:cs typeface="Times New Roman" panose="02020603050405020304" pitchFamily="18" charset="0"/>
                              </a:rPr>
                              <m:t>𝑎</m:t>
                            </m:r>
                          </m:num>
                          <m:den>
                            <m:r>
                              <a:rPr lang="en-US" i="1">
                                <a:effectLst/>
                                <a:latin typeface="Cambria Math" panose="02040503050406030204" pitchFamily="18" charset="0"/>
                                <a:ea typeface="PMingLiU" panose="02020500000000000000" pitchFamily="18" charset="-120"/>
                                <a:cs typeface="Times New Roman" panose="02020603050405020304" pitchFamily="18" charset="0"/>
                              </a:rPr>
                              <m:t>𝜋</m:t>
                            </m:r>
                          </m:den>
                        </m:f>
                      </m:e>
                    </m:d>
                    <m:f>
                      <m:fPr>
                        <m:ctrlPr>
                          <a:rPr lang="en-TW" i="1">
                            <a:effectLst/>
                            <a:latin typeface="Cambria Math" panose="02040503050406030204" pitchFamily="18" charset="0"/>
                            <a:cs typeface="Times New Roman" panose="02020603050405020304" pitchFamily="18" charset="0"/>
                          </a:rPr>
                        </m:ctrlPr>
                      </m:fPr>
                      <m:num>
                        <m:r>
                          <a:rPr lang="en-US" i="1">
                            <a:effectLst/>
                            <a:latin typeface="Cambria Math" panose="02040503050406030204" pitchFamily="18" charset="0"/>
                            <a:ea typeface="PMingLiU" panose="02020500000000000000" pitchFamily="18" charset="-120"/>
                            <a:cs typeface="Times New Roman" panose="02020603050405020304" pitchFamily="18" charset="0"/>
                          </a:rPr>
                          <m:t>1</m:t>
                        </m:r>
                      </m:num>
                      <m:den>
                        <m:sSup>
                          <m:sSupPr>
                            <m:ctrlPr>
                              <a:rPr lang="en-TW" i="1">
                                <a:effectLst/>
                                <a:latin typeface="Cambria Math" panose="02040503050406030204" pitchFamily="18" charset="0"/>
                                <a:cs typeface="Times New Roman" panose="02020603050405020304" pitchFamily="18" charset="0"/>
                              </a:rPr>
                            </m:ctrlPr>
                          </m:sSupPr>
                          <m:e>
                            <m:r>
                              <a:rPr lang="en-US" i="1">
                                <a:effectLst/>
                                <a:latin typeface="Cambria Math" panose="02040503050406030204" pitchFamily="18" charset="0"/>
                                <a:ea typeface="PMingLiU" panose="02020500000000000000" pitchFamily="18" charset="-120"/>
                                <a:cs typeface="Times New Roman" panose="02020603050405020304" pitchFamily="18" charset="0"/>
                              </a:rPr>
                              <m:t>𝑥</m:t>
                            </m:r>
                          </m:e>
                          <m:sup>
                            <m:r>
                              <a:rPr lang="en-US" i="1">
                                <a:effectLst/>
                                <a:latin typeface="Cambria Math" panose="02040503050406030204" pitchFamily="18" charset="0"/>
                                <a:ea typeface="PMingLiU" panose="02020500000000000000" pitchFamily="18" charset="-120"/>
                                <a:cs typeface="Times New Roman" panose="02020603050405020304" pitchFamily="18" charset="0"/>
                              </a:rPr>
                              <m:t>2</m:t>
                            </m:r>
                          </m:sup>
                        </m:sSup>
                        <m:r>
                          <a:rPr lang="en-US" i="1">
                            <a:effectLst/>
                            <a:latin typeface="Cambria Math" panose="02040503050406030204" pitchFamily="18" charset="0"/>
                            <a:ea typeface="PMingLiU" panose="02020500000000000000" pitchFamily="18" charset="-120"/>
                            <a:cs typeface="Times New Roman" panose="02020603050405020304" pitchFamily="18" charset="0"/>
                          </a:rPr>
                          <m:t>+</m:t>
                        </m:r>
                        <m:sSup>
                          <m:sSupPr>
                            <m:ctrlPr>
                              <a:rPr lang="en-TW" i="1">
                                <a:effectLst/>
                                <a:latin typeface="Cambria Math" panose="02040503050406030204" pitchFamily="18" charset="0"/>
                                <a:cs typeface="Times New Roman" panose="02020603050405020304" pitchFamily="18" charset="0"/>
                              </a:rPr>
                            </m:ctrlPr>
                          </m:sSupPr>
                          <m:e>
                            <m:r>
                              <a:rPr lang="en-US" i="1">
                                <a:effectLst/>
                                <a:latin typeface="Cambria Math" panose="02040503050406030204" pitchFamily="18" charset="0"/>
                                <a:ea typeface="PMingLiU" panose="02020500000000000000" pitchFamily="18" charset="-120"/>
                                <a:cs typeface="Times New Roman" panose="02020603050405020304" pitchFamily="18" charset="0"/>
                              </a:rPr>
                              <m:t>𝑎</m:t>
                            </m:r>
                          </m:e>
                          <m:sup>
                            <m:r>
                              <a:rPr lang="en-US" i="1">
                                <a:effectLst/>
                                <a:latin typeface="Cambria Math" panose="02040503050406030204" pitchFamily="18" charset="0"/>
                                <a:ea typeface="PMingLiU" panose="02020500000000000000" pitchFamily="18" charset="-120"/>
                                <a:cs typeface="Times New Roman" panose="02020603050405020304" pitchFamily="18" charset="0"/>
                              </a:rPr>
                              <m:t>2</m:t>
                            </m:r>
                          </m:sup>
                        </m:sSup>
                      </m:den>
                    </m:f>
                  </m:oMath>
                </a14:m>
                <a:endParaRPr lang="en-TW" dirty="0"/>
              </a:p>
              <a:p>
                <a:pPr>
                  <a:lnSpc>
                    <a:spcPct val="200000"/>
                  </a:lnSpc>
                </a:pPr>
                <a:r>
                  <a:rPr lang="en-TW" dirty="0"/>
                  <a:t>The Lorentzian lineshape fits many electronic and physics processes, for example, in x-ray photoemission processes.</a:t>
                </a:r>
              </a:p>
            </p:txBody>
          </p:sp>
        </mc:Choice>
        <mc:Fallback xmlns="">
          <p:sp>
            <p:nvSpPr>
              <p:cNvPr id="3" name="Content Placeholder 2">
                <a:extLst>
                  <a:ext uri="{FF2B5EF4-FFF2-40B4-BE49-F238E27FC236}">
                    <a16:creationId xmlns:a16="http://schemas.microsoft.com/office/drawing/2014/main" id="{49EC4211-EB7D-8666-6426-875224792C76}"/>
                  </a:ext>
                </a:extLst>
              </p:cNvPr>
              <p:cNvSpPr>
                <a:spLocks noGrp="1" noRot="1" noChangeAspect="1" noMove="1" noResize="1" noEditPoints="1" noAdjustHandles="1" noChangeArrowheads="1" noChangeShapeType="1" noTextEdit="1"/>
              </p:cNvSpPr>
              <p:nvPr>
                <p:ph idx="1"/>
              </p:nvPr>
            </p:nvSpPr>
            <p:spPr>
              <a:xfrm>
                <a:off x="838200" y="1825625"/>
                <a:ext cx="5257800" cy="4351338"/>
              </a:xfrm>
              <a:blipFill>
                <a:blip r:embed="rId3"/>
                <a:stretch>
                  <a:fillRect l="-1928" r="-2169" b="-2907"/>
                </a:stretch>
              </a:blipFill>
            </p:spPr>
            <p:txBody>
              <a:bodyPr/>
              <a:lstStyle/>
              <a:p>
                <a:r>
                  <a:rPr lang="en-TW">
                    <a:noFill/>
                  </a:rPr>
                  <a:t> </a:t>
                </a:r>
              </a:p>
            </p:txBody>
          </p:sp>
        </mc:Fallback>
      </mc:AlternateContent>
      <p:pic>
        <p:nvPicPr>
          <p:cNvPr id="6" name="Picture 5">
            <a:extLst>
              <a:ext uri="{FF2B5EF4-FFF2-40B4-BE49-F238E27FC236}">
                <a16:creationId xmlns:a16="http://schemas.microsoft.com/office/drawing/2014/main" id="{539B6F21-DE04-4858-68C9-761F1808AEC1}"/>
              </a:ext>
            </a:extLst>
          </p:cNvPr>
          <p:cNvPicPr>
            <a:picLocks noChangeAspect="1"/>
          </p:cNvPicPr>
          <p:nvPr/>
        </p:nvPicPr>
        <p:blipFill>
          <a:blip r:embed="rId4"/>
          <a:stretch>
            <a:fillRect/>
          </a:stretch>
        </p:blipFill>
        <p:spPr>
          <a:xfrm>
            <a:off x="6343114" y="1690687"/>
            <a:ext cx="5698207" cy="4486275"/>
          </a:xfrm>
          <a:prstGeom prst="rect">
            <a:avLst/>
          </a:prstGeom>
        </p:spPr>
      </p:pic>
      <p:sp>
        <p:nvSpPr>
          <p:cNvPr id="4" name="TextBox 3">
            <a:extLst>
              <a:ext uri="{FF2B5EF4-FFF2-40B4-BE49-F238E27FC236}">
                <a16:creationId xmlns:a16="http://schemas.microsoft.com/office/drawing/2014/main" id="{18E51F93-1E32-AA14-BC03-2348EC6AD936}"/>
              </a:ext>
            </a:extLst>
          </p:cNvPr>
          <p:cNvSpPr txBox="1"/>
          <p:nvPr/>
        </p:nvSpPr>
        <p:spPr>
          <a:xfrm>
            <a:off x="7225553" y="2115670"/>
            <a:ext cx="936667" cy="369332"/>
          </a:xfrm>
          <a:prstGeom prst="rect">
            <a:avLst/>
          </a:prstGeom>
          <a:noFill/>
        </p:spPr>
        <p:txBody>
          <a:bodyPr wrap="none" rtlCol="0">
            <a:spAutoFit/>
          </a:bodyPr>
          <a:lstStyle/>
          <a:p>
            <a:r>
              <a:rPr lang="en-TW" dirty="0"/>
              <a:t>Figure 1</a:t>
            </a:r>
          </a:p>
        </p:txBody>
      </p:sp>
    </p:spTree>
    <p:extLst>
      <p:ext uri="{BB962C8B-B14F-4D97-AF65-F5344CB8AC3E}">
        <p14:creationId xmlns:p14="http://schemas.microsoft.com/office/powerpoint/2010/main" val="24371915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B5BE4-4FD0-4DC7-8F52-7BF99B6F3FA9}"/>
              </a:ext>
            </a:extLst>
          </p:cNvPr>
          <p:cNvSpPr>
            <a:spLocks noGrp="1"/>
          </p:cNvSpPr>
          <p:nvPr>
            <p:ph type="title"/>
          </p:nvPr>
        </p:nvSpPr>
        <p:spPr/>
        <p:txBody>
          <a:bodyPr/>
          <a:lstStyle/>
          <a:p>
            <a:r>
              <a:rPr lang="en-US" dirty="0"/>
              <a:t>Ray Diagrams for Lenses</a:t>
            </a:r>
          </a:p>
        </p:txBody>
      </p:sp>
      <p:sp>
        <p:nvSpPr>
          <p:cNvPr id="3" name="Content Placeholder 2">
            <a:extLst>
              <a:ext uri="{FF2B5EF4-FFF2-40B4-BE49-F238E27FC236}">
                <a16:creationId xmlns:a16="http://schemas.microsoft.com/office/drawing/2014/main" id="{C26512F2-A45F-4C58-B634-2015F7087604}"/>
              </a:ext>
            </a:extLst>
          </p:cNvPr>
          <p:cNvSpPr>
            <a:spLocks noGrp="1"/>
          </p:cNvSpPr>
          <p:nvPr>
            <p:ph idx="1"/>
          </p:nvPr>
        </p:nvSpPr>
        <p:spPr>
          <a:xfrm>
            <a:off x="328613" y="1357313"/>
            <a:ext cx="4071937" cy="4386256"/>
          </a:xfrm>
        </p:spPr>
        <p:txBody>
          <a:bodyPr>
            <a:normAutofit/>
          </a:bodyPr>
          <a:lstStyle/>
          <a:p>
            <a:r>
              <a:rPr lang="en-US" dirty="0"/>
              <a:t>For a convex lens, rays for example from n = 1 material enter “slower” material with n &gt; 1 (the lens). This bends light toward the normal.</a:t>
            </a:r>
          </a:p>
          <a:p>
            <a:r>
              <a:rPr lang="en-US" dirty="0"/>
              <a:t>Rays entering “faster” material bend away from normal.</a:t>
            </a:r>
          </a:p>
          <a:p>
            <a:pPr marL="0" indent="0">
              <a:buNone/>
            </a:pPr>
            <a:endParaRPr lang="en-US" dirty="0"/>
          </a:p>
        </p:txBody>
      </p:sp>
      <p:pic>
        <p:nvPicPr>
          <p:cNvPr id="5" name="Picture 4">
            <a:extLst>
              <a:ext uri="{FF2B5EF4-FFF2-40B4-BE49-F238E27FC236}">
                <a16:creationId xmlns:a16="http://schemas.microsoft.com/office/drawing/2014/main" id="{697514F9-21FB-4178-B15B-9BB639A14C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0550" y="950913"/>
            <a:ext cx="7274048" cy="4019549"/>
          </a:xfrm>
          <a:prstGeom prst="rect">
            <a:avLst/>
          </a:prstGeom>
        </p:spPr>
      </p:pic>
      <p:pic>
        <p:nvPicPr>
          <p:cNvPr id="6" name="Picture 5">
            <a:extLst>
              <a:ext uri="{FF2B5EF4-FFF2-40B4-BE49-F238E27FC236}">
                <a16:creationId xmlns:a16="http://schemas.microsoft.com/office/drawing/2014/main" id="{EFDA2325-7352-42D0-BBF5-11F14F91C6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7402" y="4829970"/>
            <a:ext cx="7288946" cy="1992312"/>
          </a:xfrm>
          <a:prstGeom prst="rect">
            <a:avLst/>
          </a:prstGeom>
        </p:spPr>
      </p:pic>
    </p:spTree>
    <p:extLst>
      <p:ext uri="{BB962C8B-B14F-4D97-AF65-F5344CB8AC3E}">
        <p14:creationId xmlns:p14="http://schemas.microsoft.com/office/powerpoint/2010/main" val="24600952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3E049-B986-DC2D-3164-BDEE7AF7584F}"/>
              </a:ext>
            </a:extLst>
          </p:cNvPr>
          <p:cNvSpPr>
            <a:spLocks noGrp="1"/>
          </p:cNvSpPr>
          <p:nvPr>
            <p:ph type="title"/>
          </p:nvPr>
        </p:nvSpPr>
        <p:spPr/>
        <p:txBody>
          <a:bodyPr/>
          <a:lstStyle/>
          <a:p>
            <a:r>
              <a:rPr lang="en-TW" dirty="0"/>
              <a:t>Optical Imaging</a:t>
            </a:r>
          </a:p>
        </p:txBody>
      </p:sp>
      <p:sp>
        <p:nvSpPr>
          <p:cNvPr id="3" name="Content Placeholder 2">
            <a:extLst>
              <a:ext uri="{FF2B5EF4-FFF2-40B4-BE49-F238E27FC236}">
                <a16:creationId xmlns:a16="http://schemas.microsoft.com/office/drawing/2014/main" id="{78EE599D-A9C9-50B4-9BE1-8CF8EF79BA6F}"/>
              </a:ext>
            </a:extLst>
          </p:cNvPr>
          <p:cNvSpPr>
            <a:spLocks noGrp="1"/>
          </p:cNvSpPr>
          <p:nvPr>
            <p:ph idx="1"/>
          </p:nvPr>
        </p:nvSpPr>
        <p:spPr>
          <a:xfrm>
            <a:off x="838200" y="1825625"/>
            <a:ext cx="5257800" cy="4351338"/>
          </a:xfrm>
        </p:spPr>
        <p:txBody>
          <a:bodyPr>
            <a:normAutofit fontScale="92500" lnSpcReduction="20000"/>
          </a:bodyPr>
          <a:lstStyle/>
          <a:p>
            <a:r>
              <a:rPr lang="en-TW" dirty="0"/>
              <a:t>Optical imaging allows for magnifications to 100x, for example.</a:t>
            </a:r>
          </a:p>
          <a:p>
            <a:r>
              <a:rPr lang="en-TW" dirty="0"/>
              <a:t>Modern optical microscopes, such as the </a:t>
            </a:r>
            <a:r>
              <a:rPr lang="en-TW" dirty="0">
                <a:hlinkClick r:id="rId3"/>
              </a:rPr>
              <a:t>Airyscan</a:t>
            </a:r>
            <a:r>
              <a:rPr lang="en-TW" dirty="0"/>
              <a:t> (by Zeiss) may even provide fluorescence and confocal imaging, see this </a:t>
            </a:r>
            <a:r>
              <a:rPr lang="en-TW" dirty="0">
                <a:hlinkClick r:id="rId4"/>
              </a:rPr>
              <a:t>video explanation</a:t>
            </a:r>
            <a:r>
              <a:rPr lang="en-TW" dirty="0"/>
              <a:t>. The detectors are semiconductors, and there are numerous switches and shutters in the system to change the optics.</a:t>
            </a:r>
          </a:p>
          <a:p>
            <a:r>
              <a:rPr lang="en-TW" dirty="0"/>
              <a:t>This provides possibility to see with micrometer resolutions for in vivo imaging (cells, for example).</a:t>
            </a:r>
          </a:p>
        </p:txBody>
      </p:sp>
      <p:pic>
        <p:nvPicPr>
          <p:cNvPr id="4" name="Picture 3">
            <a:extLst>
              <a:ext uri="{FF2B5EF4-FFF2-40B4-BE49-F238E27FC236}">
                <a16:creationId xmlns:a16="http://schemas.microsoft.com/office/drawing/2014/main" id="{FE357927-13FE-9B49-13C8-3647574C1BE3}"/>
              </a:ext>
            </a:extLst>
          </p:cNvPr>
          <p:cNvPicPr>
            <a:picLocks noChangeAspect="1"/>
          </p:cNvPicPr>
          <p:nvPr/>
        </p:nvPicPr>
        <p:blipFill>
          <a:blip r:embed="rId5"/>
          <a:stretch>
            <a:fillRect/>
          </a:stretch>
        </p:blipFill>
        <p:spPr>
          <a:xfrm>
            <a:off x="6675920" y="4353182"/>
            <a:ext cx="4648200" cy="2425700"/>
          </a:xfrm>
          <a:prstGeom prst="rect">
            <a:avLst/>
          </a:prstGeom>
        </p:spPr>
      </p:pic>
      <p:sp>
        <p:nvSpPr>
          <p:cNvPr id="5" name="TextBox 4">
            <a:extLst>
              <a:ext uri="{FF2B5EF4-FFF2-40B4-BE49-F238E27FC236}">
                <a16:creationId xmlns:a16="http://schemas.microsoft.com/office/drawing/2014/main" id="{F0B55816-EABC-7D06-003F-62C685C97FF6}"/>
              </a:ext>
            </a:extLst>
          </p:cNvPr>
          <p:cNvSpPr txBox="1"/>
          <p:nvPr/>
        </p:nvSpPr>
        <p:spPr>
          <a:xfrm>
            <a:off x="7917672" y="6434264"/>
            <a:ext cx="1082348" cy="369332"/>
          </a:xfrm>
          <a:prstGeom prst="rect">
            <a:avLst/>
          </a:prstGeom>
          <a:noFill/>
        </p:spPr>
        <p:txBody>
          <a:bodyPr wrap="none" rtlCol="0">
            <a:spAutoFit/>
          </a:bodyPr>
          <a:lstStyle/>
          <a:p>
            <a:r>
              <a:rPr lang="en-TW" dirty="0"/>
              <a:t>wikipedia</a:t>
            </a:r>
          </a:p>
        </p:txBody>
      </p:sp>
      <p:pic>
        <p:nvPicPr>
          <p:cNvPr id="7" name="Picture 6">
            <a:extLst>
              <a:ext uri="{FF2B5EF4-FFF2-40B4-BE49-F238E27FC236}">
                <a16:creationId xmlns:a16="http://schemas.microsoft.com/office/drawing/2014/main" id="{37B6E2A5-49C2-8E01-DA22-64E2FB3AF333}"/>
              </a:ext>
            </a:extLst>
          </p:cNvPr>
          <p:cNvPicPr>
            <a:picLocks noChangeAspect="1"/>
          </p:cNvPicPr>
          <p:nvPr/>
        </p:nvPicPr>
        <p:blipFill>
          <a:blip r:embed="rId6"/>
          <a:stretch>
            <a:fillRect/>
          </a:stretch>
        </p:blipFill>
        <p:spPr>
          <a:xfrm>
            <a:off x="6271039" y="1451211"/>
            <a:ext cx="5457963" cy="2353027"/>
          </a:xfrm>
          <a:prstGeom prst="rect">
            <a:avLst/>
          </a:prstGeom>
        </p:spPr>
      </p:pic>
      <p:sp>
        <p:nvSpPr>
          <p:cNvPr id="9" name="TextBox 8">
            <a:extLst>
              <a:ext uri="{FF2B5EF4-FFF2-40B4-BE49-F238E27FC236}">
                <a16:creationId xmlns:a16="http://schemas.microsoft.com/office/drawing/2014/main" id="{E147F505-744F-39C8-79A9-C576A3C94DEA}"/>
              </a:ext>
            </a:extLst>
          </p:cNvPr>
          <p:cNvSpPr txBox="1"/>
          <p:nvPr/>
        </p:nvSpPr>
        <p:spPr>
          <a:xfrm>
            <a:off x="6271039" y="3804238"/>
            <a:ext cx="6096000" cy="646331"/>
          </a:xfrm>
          <a:prstGeom prst="rect">
            <a:avLst/>
          </a:prstGeom>
          <a:noFill/>
        </p:spPr>
        <p:txBody>
          <a:bodyPr wrap="square">
            <a:spAutoFit/>
          </a:bodyPr>
          <a:lstStyle/>
          <a:p>
            <a:r>
              <a:rPr lang="en-US" b="0" i="0" u="none" strike="noStrike" dirty="0">
                <a:solidFill>
                  <a:srgbClr val="32373E"/>
                </a:solidFill>
                <a:effectLst/>
                <a:latin typeface="Frutiger Next"/>
              </a:rPr>
              <a:t>Typical spectral quantum efficiency (QE) of ZEISS LSM 980 detectors, including NIR.</a:t>
            </a:r>
            <a:endParaRPr lang="en-TW" dirty="0"/>
          </a:p>
        </p:txBody>
      </p:sp>
    </p:spTree>
    <p:extLst>
      <p:ext uri="{BB962C8B-B14F-4D97-AF65-F5344CB8AC3E}">
        <p14:creationId xmlns:p14="http://schemas.microsoft.com/office/powerpoint/2010/main" val="20070518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D8224-9585-5A1F-4291-C089941E73DB}"/>
              </a:ext>
            </a:extLst>
          </p:cNvPr>
          <p:cNvSpPr>
            <a:spLocks noGrp="1"/>
          </p:cNvSpPr>
          <p:nvPr>
            <p:ph type="title"/>
          </p:nvPr>
        </p:nvSpPr>
        <p:spPr/>
        <p:txBody>
          <a:bodyPr/>
          <a:lstStyle/>
          <a:p>
            <a:r>
              <a:rPr lang="en-TW" dirty="0"/>
              <a:t>Electron Microscopy</a:t>
            </a:r>
          </a:p>
        </p:txBody>
      </p:sp>
      <p:sp>
        <p:nvSpPr>
          <p:cNvPr id="3" name="Content Placeholder 2">
            <a:extLst>
              <a:ext uri="{FF2B5EF4-FFF2-40B4-BE49-F238E27FC236}">
                <a16:creationId xmlns:a16="http://schemas.microsoft.com/office/drawing/2014/main" id="{44D735FF-06BB-4731-72DA-55A6AD9B23CA}"/>
              </a:ext>
            </a:extLst>
          </p:cNvPr>
          <p:cNvSpPr>
            <a:spLocks noGrp="1"/>
          </p:cNvSpPr>
          <p:nvPr>
            <p:ph idx="1"/>
          </p:nvPr>
        </p:nvSpPr>
        <p:spPr>
          <a:xfrm>
            <a:off x="838200" y="1825624"/>
            <a:ext cx="5509591" cy="4866723"/>
          </a:xfrm>
        </p:spPr>
        <p:txBody>
          <a:bodyPr/>
          <a:lstStyle/>
          <a:p>
            <a:r>
              <a:rPr lang="en-TW" dirty="0"/>
              <a:t>Provides capability to utilize an electron beam to image surfaces, thereby achieving below nanometer resolution in spatial images.</a:t>
            </a:r>
          </a:p>
          <a:p>
            <a:endParaRPr lang="en-TW" dirty="0"/>
          </a:p>
        </p:txBody>
      </p:sp>
      <p:pic>
        <p:nvPicPr>
          <p:cNvPr id="4" name="Picture 3">
            <a:extLst>
              <a:ext uri="{FF2B5EF4-FFF2-40B4-BE49-F238E27FC236}">
                <a16:creationId xmlns:a16="http://schemas.microsoft.com/office/drawing/2014/main" id="{E6A20C5A-ABD6-23C3-5E8F-41AAA31638F0}"/>
              </a:ext>
            </a:extLst>
          </p:cNvPr>
          <p:cNvPicPr>
            <a:picLocks noChangeAspect="1"/>
          </p:cNvPicPr>
          <p:nvPr/>
        </p:nvPicPr>
        <p:blipFill>
          <a:blip r:embed="rId3"/>
          <a:stretch>
            <a:fillRect/>
          </a:stretch>
        </p:blipFill>
        <p:spPr>
          <a:xfrm>
            <a:off x="474868" y="4324411"/>
            <a:ext cx="1508263" cy="1917915"/>
          </a:xfrm>
          <a:prstGeom prst="rect">
            <a:avLst/>
          </a:prstGeom>
        </p:spPr>
      </p:pic>
      <p:pic>
        <p:nvPicPr>
          <p:cNvPr id="5" name="Picture 4">
            <a:extLst>
              <a:ext uri="{FF2B5EF4-FFF2-40B4-BE49-F238E27FC236}">
                <a16:creationId xmlns:a16="http://schemas.microsoft.com/office/drawing/2014/main" id="{E00A3783-A6D6-7A16-65AB-FF18048E223E}"/>
              </a:ext>
            </a:extLst>
          </p:cNvPr>
          <p:cNvPicPr>
            <a:picLocks noChangeAspect="1"/>
          </p:cNvPicPr>
          <p:nvPr/>
        </p:nvPicPr>
        <p:blipFill>
          <a:blip r:embed="rId4"/>
          <a:stretch>
            <a:fillRect/>
          </a:stretch>
        </p:blipFill>
        <p:spPr>
          <a:xfrm>
            <a:off x="2582240" y="3577482"/>
            <a:ext cx="3166441" cy="2915393"/>
          </a:xfrm>
          <a:prstGeom prst="rect">
            <a:avLst/>
          </a:prstGeom>
        </p:spPr>
      </p:pic>
      <p:pic>
        <p:nvPicPr>
          <p:cNvPr id="6" name="Picture 5">
            <a:extLst>
              <a:ext uri="{FF2B5EF4-FFF2-40B4-BE49-F238E27FC236}">
                <a16:creationId xmlns:a16="http://schemas.microsoft.com/office/drawing/2014/main" id="{930C1977-2366-6096-EED9-494E674F5D42}"/>
              </a:ext>
            </a:extLst>
          </p:cNvPr>
          <p:cNvPicPr>
            <a:picLocks noChangeAspect="1"/>
          </p:cNvPicPr>
          <p:nvPr/>
        </p:nvPicPr>
        <p:blipFill>
          <a:blip r:embed="rId5"/>
          <a:stretch>
            <a:fillRect/>
          </a:stretch>
        </p:blipFill>
        <p:spPr>
          <a:xfrm>
            <a:off x="6946900" y="921786"/>
            <a:ext cx="4539974" cy="3571253"/>
          </a:xfrm>
          <a:prstGeom prst="rect">
            <a:avLst/>
          </a:prstGeom>
        </p:spPr>
      </p:pic>
      <p:sp>
        <p:nvSpPr>
          <p:cNvPr id="8" name="TextBox 7">
            <a:extLst>
              <a:ext uri="{FF2B5EF4-FFF2-40B4-BE49-F238E27FC236}">
                <a16:creationId xmlns:a16="http://schemas.microsoft.com/office/drawing/2014/main" id="{35F8EC7E-0425-FFF7-9C37-906E17E660E3}"/>
              </a:ext>
            </a:extLst>
          </p:cNvPr>
          <p:cNvSpPr txBox="1"/>
          <p:nvPr/>
        </p:nvSpPr>
        <p:spPr>
          <a:xfrm>
            <a:off x="5976731" y="4676652"/>
            <a:ext cx="6096000" cy="2031325"/>
          </a:xfrm>
          <a:prstGeom prst="rect">
            <a:avLst/>
          </a:prstGeom>
          <a:noFill/>
        </p:spPr>
        <p:txBody>
          <a:bodyPr wrap="square">
            <a:spAutoFit/>
          </a:bodyPr>
          <a:lstStyle/>
          <a:p>
            <a:r>
              <a:rPr lang="en-US" b="0" i="0" u="none" strike="noStrike" dirty="0">
                <a:solidFill>
                  <a:srgbClr val="1F1F1F"/>
                </a:solidFill>
                <a:effectLst/>
                <a:latin typeface="ElsevierGulliver"/>
              </a:rPr>
              <a:t> (a) Bright field transmission electron microscopy (TEM) images of BTS/aerogel composite: the white blocks are corresponding to aerogels. (b) HRTEM image of aerogel embedded within the grains. (c) Formation of aerogel-introduced strain boundary. (d) High magnification image showing the interface between aerogel and BTS crystal grains. BTS, Bi</a:t>
            </a:r>
            <a:r>
              <a:rPr lang="en-US" b="0" i="0" u="none" strike="noStrike" baseline="-25000" dirty="0">
                <a:solidFill>
                  <a:srgbClr val="1F1F1F"/>
                </a:solidFill>
                <a:effectLst/>
                <a:latin typeface="ElsevierGulliver"/>
              </a:rPr>
              <a:t>2</a:t>
            </a:r>
            <a:r>
              <a:rPr lang="en-US" b="0" i="0" u="none" strike="noStrike" dirty="0">
                <a:solidFill>
                  <a:srgbClr val="1F1F1F"/>
                </a:solidFill>
                <a:effectLst/>
                <a:latin typeface="ElsevierGulliver"/>
              </a:rPr>
              <a:t>Te</a:t>
            </a:r>
            <a:r>
              <a:rPr lang="en-US" b="0" i="0" u="none" strike="noStrike" baseline="-25000" dirty="0">
                <a:solidFill>
                  <a:srgbClr val="1F1F1F"/>
                </a:solidFill>
                <a:effectLst/>
                <a:latin typeface="ElsevierGulliver"/>
              </a:rPr>
              <a:t>2.7</a:t>
            </a:r>
            <a:r>
              <a:rPr lang="en-US" b="0" i="0" u="none" strike="noStrike" dirty="0">
                <a:solidFill>
                  <a:srgbClr val="1F1F1F"/>
                </a:solidFill>
                <a:effectLst/>
                <a:latin typeface="ElsevierGulliver"/>
              </a:rPr>
              <a:t>Se</a:t>
            </a:r>
            <a:r>
              <a:rPr lang="en-US" b="0" i="0" u="none" strike="noStrike" baseline="-25000" dirty="0">
                <a:solidFill>
                  <a:srgbClr val="1F1F1F"/>
                </a:solidFill>
                <a:effectLst/>
                <a:latin typeface="ElsevierGulliver"/>
              </a:rPr>
              <a:t>0.3</a:t>
            </a:r>
            <a:r>
              <a:rPr lang="en-US" b="0" i="0" u="none" strike="noStrike" dirty="0">
                <a:solidFill>
                  <a:srgbClr val="1F1F1F"/>
                </a:solidFill>
                <a:effectLst/>
                <a:latin typeface="ElsevierGulliver"/>
              </a:rPr>
              <a:t>.</a:t>
            </a:r>
          </a:p>
          <a:p>
            <a:r>
              <a:rPr lang="en-US" dirty="0">
                <a:solidFill>
                  <a:srgbClr val="1F1F1F"/>
                </a:solidFill>
                <a:latin typeface="ElsevierGulliver"/>
              </a:rPr>
              <a:t>From Lan et al. Materials Today Physics (2020).</a:t>
            </a:r>
            <a:endParaRPr lang="en-TW" dirty="0"/>
          </a:p>
        </p:txBody>
      </p:sp>
    </p:spTree>
    <p:extLst>
      <p:ext uri="{BB962C8B-B14F-4D97-AF65-F5344CB8AC3E}">
        <p14:creationId xmlns:p14="http://schemas.microsoft.com/office/powerpoint/2010/main" val="30226756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1552</TotalTime>
  <Words>2310</Words>
  <Application>Microsoft Macintosh PowerPoint</Application>
  <PresentationFormat>Widescreen</PresentationFormat>
  <Paragraphs>125</Paragraphs>
  <Slides>18</Slides>
  <Notes>13</Notes>
  <HiddenSlides>2</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ElsevierGulliver</vt:lpstr>
      <vt:lpstr>Frutiger Next</vt:lpstr>
      <vt:lpstr>OpenSansRegular</vt:lpstr>
      <vt:lpstr>Arial</vt:lpstr>
      <vt:lpstr>Calibri</vt:lpstr>
      <vt:lpstr>Calibri Light</vt:lpstr>
      <vt:lpstr>Cambria Math</vt:lpstr>
      <vt:lpstr>Roboto</vt:lpstr>
      <vt:lpstr>Office Theme</vt:lpstr>
      <vt:lpstr>PowerPoint Presentation</vt:lpstr>
      <vt:lpstr>Nanotechnology to Robotics</vt:lpstr>
      <vt:lpstr>Introduction to Nanotechnology</vt:lpstr>
      <vt:lpstr>Image Analysis – Filters 影像分析 - 濾鏡</vt:lpstr>
      <vt:lpstr>Gaussian Distribution</vt:lpstr>
      <vt:lpstr>Lorentzian Distribution</vt:lpstr>
      <vt:lpstr>Ray Diagrams for Lenses</vt:lpstr>
      <vt:lpstr>Optical Imaging</vt:lpstr>
      <vt:lpstr>Electron Microscopy</vt:lpstr>
      <vt:lpstr>Electron Microscopy - Basics</vt:lpstr>
      <vt:lpstr>Scanning Tunneling Microscopy</vt:lpstr>
      <vt:lpstr>Tunneling</vt:lpstr>
      <vt:lpstr>Newton’s Law of Cooling</vt:lpstr>
      <vt:lpstr>Newton’s Law of Cooling</vt:lpstr>
      <vt:lpstr>Newton’s Law of Cooling</vt:lpstr>
      <vt:lpstr>Atomic Force Microscopy</vt:lpstr>
      <vt:lpstr>Atomic Force Microscopy</vt:lpstr>
      <vt:lpstr>Lab Session: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 yoda</dc:creator>
  <cp:lastModifiedBy>da yoda</cp:lastModifiedBy>
  <cp:revision>54</cp:revision>
  <dcterms:created xsi:type="dcterms:W3CDTF">2023-11-21T03:33:46Z</dcterms:created>
  <dcterms:modified xsi:type="dcterms:W3CDTF">2024-01-30T08:42:32Z</dcterms:modified>
</cp:coreProperties>
</file>