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6" r:id="rId2"/>
    <p:sldId id="637" r:id="rId3"/>
    <p:sldId id="626" r:id="rId4"/>
    <p:sldId id="634" r:id="rId5"/>
    <p:sldId id="638" r:id="rId6"/>
    <p:sldId id="639" r:id="rId7"/>
    <p:sldId id="642" r:id="rId8"/>
    <p:sldId id="635" r:id="rId9"/>
    <p:sldId id="636" r:id="rId10"/>
    <p:sldId id="263" r:id="rId11"/>
    <p:sldId id="260" r:id="rId12"/>
    <p:sldId id="632" r:id="rId13"/>
    <p:sldId id="633" r:id="rId14"/>
    <p:sldId id="627" r:id="rId15"/>
    <p:sldId id="261" r:id="rId16"/>
    <p:sldId id="258" r:id="rId17"/>
    <p:sldId id="259" r:id="rId18"/>
    <p:sldId id="262" r:id="rId19"/>
    <p:sldId id="257" r:id="rId20"/>
    <p:sldId id="622" r:id="rId21"/>
    <p:sldId id="625" r:id="rId22"/>
    <p:sldId id="629" r:id="rId23"/>
    <p:sldId id="630" r:id="rId24"/>
    <p:sldId id="631" r:id="rId25"/>
    <p:sldId id="641" r:id="rId26"/>
  </p:sldIdLst>
  <p:sldSz cx="12192000" cy="6858000"/>
  <p:notesSz cx="6858000" cy="9144000"/>
  <p:defaultTex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64763"/>
  </p:normalViewPr>
  <p:slideViewPr>
    <p:cSldViewPr snapToGrid="0">
      <p:cViewPr varScale="1">
        <p:scale>
          <a:sx n="60" d="100"/>
          <a:sy n="60" d="100"/>
        </p:scale>
        <p:origin x="201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TW"/>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A845E8-D513-BC43-A0D9-5C784DED6D99}" type="datetimeFigureOut">
              <a:rPr lang="en-TW" smtClean="0"/>
              <a:t>2024/1/30</a:t>
            </a:fld>
            <a:endParaRPr lang="en-TW"/>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TW"/>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TW"/>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E81504-692E-134D-8E6C-4B8F5D685B9C}" type="slidenum">
              <a:rPr lang="en-TW" smtClean="0"/>
              <a:t>‹#›</a:t>
            </a:fld>
            <a:endParaRPr lang="en-TW"/>
          </a:p>
        </p:txBody>
      </p:sp>
    </p:spTree>
    <p:extLst>
      <p:ext uri="{BB962C8B-B14F-4D97-AF65-F5344CB8AC3E}">
        <p14:creationId xmlns:p14="http://schemas.microsoft.com/office/powerpoint/2010/main" val="3433143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W" dirty="0"/>
              <a:t>This course is designed for the college freshman. The knowledge that we discuss is expected to become part of the four year learnings in college. When considering our interactions with the natural world, there are some fundamental ways to describe our understandings. In mathematics, we have constants and numbers which can be organized as vectors to provide space and size descriptions of our surroundings. These are further grouped into matrices if we extend our space beyond a single dimension. Differential equations provide a way to contrast descriptions in two distinct areas, for example the ratio of a vector in space and time provides a unit of speed. The fundamental concepts that we can consider in much of the nanotechnology and robotics that is to be covered in this course are going to be summarized in an understanding of the pendulum --- its motion, energy, and important to us, predicting those behaviors using the mathematical models. Ultimately, we hope to stress, although this need not be the only connection, that a neat way to tie nanotechnology to robotics is in motors, for example, the motors needed to orient a wind generator or solar panel to the fundamental source of energy.</a:t>
            </a:r>
          </a:p>
        </p:txBody>
      </p:sp>
      <p:sp>
        <p:nvSpPr>
          <p:cNvPr id="4" name="Slide Number Placeholder 3"/>
          <p:cNvSpPr>
            <a:spLocks noGrp="1"/>
          </p:cNvSpPr>
          <p:nvPr>
            <p:ph type="sldNum" sz="quarter" idx="5"/>
          </p:nvPr>
        </p:nvSpPr>
        <p:spPr/>
        <p:txBody>
          <a:bodyPr/>
          <a:lstStyle/>
          <a:p>
            <a:fld id="{8AE81504-692E-134D-8E6C-4B8F5D685B9C}" type="slidenum">
              <a:rPr lang="en-TW" smtClean="0"/>
              <a:t>2</a:t>
            </a:fld>
            <a:endParaRPr lang="en-TW"/>
          </a:p>
        </p:txBody>
      </p:sp>
    </p:spTree>
    <p:extLst>
      <p:ext uri="{BB962C8B-B14F-4D97-AF65-F5344CB8AC3E}">
        <p14:creationId xmlns:p14="http://schemas.microsoft.com/office/powerpoint/2010/main" val="25720704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W" dirty="0"/>
              <a:t>Nanotechnology began as a push to “see“ into the nanoscale.</a:t>
            </a:r>
          </a:p>
          <a:p>
            <a:endParaRPr lang="en-TW" dirty="0"/>
          </a:p>
          <a:p>
            <a:r>
              <a:rPr lang="en-TW" dirty="0"/>
              <a:t>Along the way, we began to understand how to electronically and chemically characterize materials, surfaces and the atoms themselves. As shown in Figure 1, we now can manipulate the exact chemical composition of interface layers and characterize the materials. To improve on the long term capacity of lithium ion batteries, bilayer solid electrolyte interfaces are grown on top of cathode </a:t>
            </a:r>
            <a:r>
              <a:rPr lang="en-TW"/>
              <a:t>material allowing stable lithium diffusion while minimizing the affects of detrimental reaction byproducts.</a:t>
            </a:r>
            <a:endParaRPr lang="en-TW" dirty="0"/>
          </a:p>
        </p:txBody>
      </p:sp>
      <p:sp>
        <p:nvSpPr>
          <p:cNvPr id="4" name="Slide Number Placeholder 3"/>
          <p:cNvSpPr>
            <a:spLocks noGrp="1"/>
          </p:cNvSpPr>
          <p:nvPr>
            <p:ph type="sldNum" sz="quarter" idx="5"/>
          </p:nvPr>
        </p:nvSpPr>
        <p:spPr/>
        <p:txBody>
          <a:bodyPr/>
          <a:lstStyle/>
          <a:p>
            <a:fld id="{8AE81504-692E-134D-8E6C-4B8F5D685B9C}" type="slidenum">
              <a:rPr lang="en-TW" smtClean="0"/>
              <a:t>19</a:t>
            </a:fld>
            <a:endParaRPr lang="en-TW"/>
          </a:p>
        </p:txBody>
      </p:sp>
    </p:spTree>
    <p:extLst>
      <p:ext uri="{BB962C8B-B14F-4D97-AF65-F5344CB8AC3E}">
        <p14:creationId xmlns:p14="http://schemas.microsoft.com/office/powerpoint/2010/main" val="3438266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W" dirty="0"/>
              <a:t>An important product of pushing the limits of nanotechnology was the transistor and ever smaller integrated (silicon) semiconductors.</a:t>
            </a:r>
          </a:p>
        </p:txBody>
      </p:sp>
      <p:sp>
        <p:nvSpPr>
          <p:cNvPr id="4" name="Slide Number Placeholder 3"/>
          <p:cNvSpPr>
            <a:spLocks noGrp="1"/>
          </p:cNvSpPr>
          <p:nvPr>
            <p:ph type="sldNum" sz="quarter" idx="5"/>
          </p:nvPr>
        </p:nvSpPr>
        <p:spPr/>
        <p:txBody>
          <a:bodyPr/>
          <a:lstStyle/>
          <a:p>
            <a:fld id="{8AE81504-692E-134D-8E6C-4B8F5D685B9C}" type="slidenum">
              <a:rPr lang="en-TW" smtClean="0"/>
              <a:t>20</a:t>
            </a:fld>
            <a:endParaRPr lang="en-TW"/>
          </a:p>
        </p:txBody>
      </p:sp>
    </p:spTree>
    <p:extLst>
      <p:ext uri="{BB962C8B-B14F-4D97-AF65-F5344CB8AC3E}">
        <p14:creationId xmlns:p14="http://schemas.microsoft.com/office/powerpoint/2010/main" val="1622538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W" dirty="0"/>
              <a:t>The advances in optical and electron lithography meant that (silicon) chips could be patterned and integrated into ever more dense structures.</a:t>
            </a:r>
          </a:p>
        </p:txBody>
      </p:sp>
      <p:sp>
        <p:nvSpPr>
          <p:cNvPr id="4" name="Slide Number Placeholder 3"/>
          <p:cNvSpPr>
            <a:spLocks noGrp="1"/>
          </p:cNvSpPr>
          <p:nvPr>
            <p:ph type="sldNum" sz="quarter" idx="5"/>
          </p:nvPr>
        </p:nvSpPr>
        <p:spPr/>
        <p:txBody>
          <a:bodyPr/>
          <a:lstStyle/>
          <a:p>
            <a:fld id="{8AE81504-692E-134D-8E6C-4B8F5D685B9C}" type="slidenum">
              <a:rPr lang="en-TW" smtClean="0"/>
              <a:t>21</a:t>
            </a:fld>
            <a:endParaRPr lang="en-TW"/>
          </a:p>
        </p:txBody>
      </p:sp>
    </p:spTree>
    <p:extLst>
      <p:ext uri="{BB962C8B-B14F-4D97-AF65-F5344CB8AC3E}">
        <p14:creationId xmlns:p14="http://schemas.microsoft.com/office/powerpoint/2010/main" val="3205881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W" dirty="0"/>
              <a:t>Computer science and technology has now advanced to a point where we are interacting with artificial intelligence. For example, several software companies have put together code and interfaces that can output text and images self generated by the computer.</a:t>
            </a:r>
          </a:p>
          <a:p>
            <a:endParaRPr lang="en-TW" dirty="0"/>
          </a:p>
          <a:p>
            <a:r>
              <a:rPr lang="en-TW" dirty="0"/>
              <a:t>Many technology companies have devices containing cameras, microphones and tactile input to interact with human vision, sound and touch senses.</a:t>
            </a:r>
          </a:p>
          <a:p>
            <a:endParaRPr lang="en-TW" dirty="0"/>
          </a:p>
          <a:p>
            <a:r>
              <a:rPr lang="en-TW" dirty="0"/>
              <a:t>I think an important perspective for us to consider at this juncture is that of robotics and how this field should interact and merge with the forefronts of computer artificial intelligence.</a:t>
            </a:r>
          </a:p>
        </p:txBody>
      </p:sp>
      <p:sp>
        <p:nvSpPr>
          <p:cNvPr id="4" name="Slide Number Placeholder 3"/>
          <p:cNvSpPr>
            <a:spLocks noGrp="1"/>
          </p:cNvSpPr>
          <p:nvPr>
            <p:ph type="sldNum" sz="quarter" idx="5"/>
          </p:nvPr>
        </p:nvSpPr>
        <p:spPr/>
        <p:txBody>
          <a:bodyPr/>
          <a:lstStyle/>
          <a:p>
            <a:fld id="{8AE81504-692E-134D-8E6C-4B8F5D685B9C}" type="slidenum">
              <a:rPr lang="en-TW" smtClean="0"/>
              <a:t>22</a:t>
            </a:fld>
            <a:endParaRPr lang="en-TW"/>
          </a:p>
        </p:txBody>
      </p:sp>
    </p:spTree>
    <p:extLst>
      <p:ext uri="{BB962C8B-B14F-4D97-AF65-F5344CB8AC3E}">
        <p14:creationId xmlns:p14="http://schemas.microsoft.com/office/powerpoint/2010/main" val="1401670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W" dirty="0"/>
              <a:t>Many years ago, robotics as a topic was approached by Asimov in his now classic stories of “I, Robot” and the Foundation series. Let’s take a look at some “Laws” that Asimov considered of the utmost importance for robots to obey.</a:t>
            </a:r>
          </a:p>
        </p:txBody>
      </p:sp>
      <p:sp>
        <p:nvSpPr>
          <p:cNvPr id="4" name="Slide Number Placeholder 3"/>
          <p:cNvSpPr>
            <a:spLocks noGrp="1"/>
          </p:cNvSpPr>
          <p:nvPr>
            <p:ph type="sldNum" sz="quarter" idx="5"/>
          </p:nvPr>
        </p:nvSpPr>
        <p:spPr/>
        <p:txBody>
          <a:bodyPr/>
          <a:lstStyle/>
          <a:p>
            <a:fld id="{8AE81504-692E-134D-8E6C-4B8F5D685B9C}" type="slidenum">
              <a:rPr lang="en-TW" smtClean="0"/>
              <a:t>23</a:t>
            </a:fld>
            <a:endParaRPr lang="en-TW"/>
          </a:p>
        </p:txBody>
      </p:sp>
    </p:spTree>
    <p:extLst>
      <p:ext uri="{BB962C8B-B14F-4D97-AF65-F5344CB8AC3E}">
        <p14:creationId xmlns:p14="http://schemas.microsoft.com/office/powerpoint/2010/main" val="1785563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W" dirty="0"/>
              <a:t>Today we do not as yet have humanoid robots of the type dreamed by Asimov. Perhaps we are still a long ways off given the various technologies, such as batteries, control systems and electro-mechanical devices, that need to be advanced to achieve the robots written of in the stories. However, already we have many artificial intelligences and specifically, automated tasks that are routinely accomplished by computers. These trained tasks are akin to the learnings a student undergoes during schooling, and should be collected and grouped into a database, following the laws of robotics. This could eventually form the fundamentals for designing a future robot.</a:t>
            </a:r>
          </a:p>
        </p:txBody>
      </p:sp>
      <p:sp>
        <p:nvSpPr>
          <p:cNvPr id="4" name="Slide Number Placeholder 3"/>
          <p:cNvSpPr>
            <a:spLocks noGrp="1"/>
          </p:cNvSpPr>
          <p:nvPr>
            <p:ph type="sldNum" sz="quarter" idx="5"/>
          </p:nvPr>
        </p:nvSpPr>
        <p:spPr/>
        <p:txBody>
          <a:bodyPr/>
          <a:lstStyle/>
          <a:p>
            <a:fld id="{8AE81504-692E-134D-8E6C-4B8F5D685B9C}" type="slidenum">
              <a:rPr lang="en-TW" smtClean="0"/>
              <a:t>24</a:t>
            </a:fld>
            <a:endParaRPr lang="en-TW"/>
          </a:p>
        </p:txBody>
      </p:sp>
    </p:spTree>
    <p:extLst>
      <p:ext uri="{BB962C8B-B14F-4D97-AF65-F5344CB8AC3E}">
        <p14:creationId xmlns:p14="http://schemas.microsoft.com/office/powerpoint/2010/main" val="1311617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W" dirty="0"/>
              <a:t>Our most basic understandings of the natural world are ultimately built upon our senses, of which we typically ascribe to five separate ones: sight, sound, smell, taste, touch. For each of these senses, let us consider how to develop a mathematical model to describe our intuitive observations. Based on these models, a hypothesis and theory can be put forward and tested with measurements. C</a:t>
            </a:r>
            <a:r>
              <a:rPr lang="en-US" dirty="0"/>
              <a:t>o</a:t>
            </a:r>
            <a:r>
              <a:rPr lang="en-TW" dirty="0"/>
              <a:t>nsider flipping through pages of rustled parchment paper to find the image of a Vitruvian man staring resolutely ahead at us the viewer. </a:t>
            </a:r>
          </a:p>
          <a:p>
            <a:endParaRPr lang="en-TW" dirty="0"/>
          </a:p>
          <a:p>
            <a:r>
              <a:rPr lang="en-TW" dirty="0"/>
              <a:t>This man drawn by the famous genius Leonardo da Vinci would be described in one way as having hands spread out parallel to the chest, making a straight line from the tip of the left middle finger to the right middle finger. In another, the fingers together with the chest bone form the end points of an angle that is less than 180 degrees. If we consider the distance of the navel to either left or right finger, or to the arches of left or right foot, these would form a radius to which a circle is drawn.</a:t>
            </a:r>
          </a:p>
          <a:p>
            <a:endParaRPr lang="en-TW" dirty="0"/>
          </a:p>
          <a:p>
            <a:r>
              <a:rPr lang="en-TW" dirty="0"/>
              <a:t>These descriptions provide a very concrete path forward to analyze the image of the man.</a:t>
            </a:r>
          </a:p>
        </p:txBody>
      </p:sp>
      <p:sp>
        <p:nvSpPr>
          <p:cNvPr id="4" name="Slide Number Placeholder 3"/>
          <p:cNvSpPr>
            <a:spLocks noGrp="1"/>
          </p:cNvSpPr>
          <p:nvPr>
            <p:ph type="sldNum" sz="quarter" idx="5"/>
          </p:nvPr>
        </p:nvSpPr>
        <p:spPr/>
        <p:txBody>
          <a:bodyPr/>
          <a:lstStyle/>
          <a:p>
            <a:fld id="{8AE81504-692E-134D-8E6C-4B8F5D685B9C}" type="slidenum">
              <a:rPr lang="en-TW" smtClean="0"/>
              <a:t>3</a:t>
            </a:fld>
            <a:endParaRPr lang="en-TW"/>
          </a:p>
        </p:txBody>
      </p:sp>
    </p:spTree>
    <p:extLst>
      <p:ext uri="{BB962C8B-B14F-4D97-AF65-F5344CB8AC3E}">
        <p14:creationId xmlns:p14="http://schemas.microsoft.com/office/powerpoint/2010/main" val="2052338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W" dirty="0"/>
              <a:t>Work on board or computer how to do matrix product.</a:t>
            </a:r>
          </a:p>
          <a:p>
            <a:endParaRPr lang="en-TW" dirty="0"/>
          </a:p>
          <a:p>
            <a:r>
              <a:rPr lang="en-TW" dirty="0"/>
              <a:t>We want to fully understand how to describe vectors, which contain information of magnitude and direction.</a:t>
            </a:r>
          </a:p>
          <a:p>
            <a:endParaRPr lang="en-TW" dirty="0"/>
          </a:p>
          <a:p>
            <a:r>
              <a:rPr lang="en-TW" dirty="0"/>
              <a:t>Most of the text in the slide is useful.</a:t>
            </a:r>
          </a:p>
        </p:txBody>
      </p:sp>
      <p:sp>
        <p:nvSpPr>
          <p:cNvPr id="4" name="Slide Number Placeholder 3"/>
          <p:cNvSpPr>
            <a:spLocks noGrp="1"/>
          </p:cNvSpPr>
          <p:nvPr>
            <p:ph type="sldNum" sz="quarter" idx="5"/>
          </p:nvPr>
        </p:nvSpPr>
        <p:spPr/>
        <p:txBody>
          <a:bodyPr/>
          <a:lstStyle/>
          <a:p>
            <a:fld id="{8AE81504-692E-134D-8E6C-4B8F5D685B9C}" type="slidenum">
              <a:rPr lang="en-TW" smtClean="0"/>
              <a:t>4</a:t>
            </a:fld>
            <a:endParaRPr lang="en-TW"/>
          </a:p>
        </p:txBody>
      </p:sp>
    </p:spTree>
    <p:extLst>
      <p:ext uri="{BB962C8B-B14F-4D97-AF65-F5344CB8AC3E}">
        <p14:creationId xmlns:p14="http://schemas.microsoft.com/office/powerpoint/2010/main" val="28105859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W" dirty="0"/>
              <a:t>Once we have built up vectors, and by extension a matrix, we have a mathematical entity that can describe the two dimensional image of an x, y plot. A soccer ball trajectory, initiated by a boy’s kick, can then be captured as points in the 2D x, y plot. This parabolic </a:t>
            </a:r>
            <a:r>
              <a:rPr lang="ja-JP" altLang="en-US"/>
              <a:t>拋物線</a:t>
            </a:r>
            <a:r>
              <a:rPr lang="en-TW" dirty="0"/>
              <a:t> motion can be viewed from aside the boy, as in the Figure 1 image of the slide. We may also look at the ball moving if we were on the opposing team, facing the boy. In the second instance, we would only observe the ball to create a motion that is linear in the y axis, as in the right inset of Figure 2.</a:t>
            </a:r>
          </a:p>
          <a:p>
            <a:endParaRPr lang="en-TW" dirty="0"/>
          </a:p>
          <a:p>
            <a:r>
              <a:rPr lang="en-TW" dirty="0"/>
              <a:t>These two views of the same ball moving allow us to separate the motions in the y-axis from the x-axis, and thereby a mathematical model can be constructed.</a:t>
            </a:r>
          </a:p>
        </p:txBody>
      </p:sp>
      <p:sp>
        <p:nvSpPr>
          <p:cNvPr id="4" name="Slide Number Placeholder 3"/>
          <p:cNvSpPr>
            <a:spLocks noGrp="1"/>
          </p:cNvSpPr>
          <p:nvPr>
            <p:ph type="sldNum" sz="quarter" idx="5"/>
          </p:nvPr>
        </p:nvSpPr>
        <p:spPr/>
        <p:txBody>
          <a:bodyPr/>
          <a:lstStyle/>
          <a:p>
            <a:fld id="{8AE81504-692E-134D-8E6C-4B8F5D685B9C}" type="slidenum">
              <a:rPr lang="en-TW" smtClean="0"/>
              <a:t>6</a:t>
            </a:fld>
            <a:endParaRPr lang="en-TW"/>
          </a:p>
        </p:txBody>
      </p:sp>
    </p:spTree>
    <p:extLst>
      <p:ext uri="{BB962C8B-B14F-4D97-AF65-F5344CB8AC3E}">
        <p14:creationId xmlns:p14="http://schemas.microsoft.com/office/powerpoint/2010/main" val="2039769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W" dirty="0"/>
              <a:t>Initially, we need to capture the information of movement, and this is written as the ratio of the differences of position and time. This becomes a fundamental quantity called the derivative of position with respect to time, in the limit of small times.</a:t>
            </a:r>
          </a:p>
          <a:p>
            <a:endParaRPr lang="en-TW" dirty="0"/>
          </a:p>
          <a:p>
            <a:r>
              <a:rPr lang="en-TW" dirty="0"/>
              <a:t>At this point, I would stress the importance of developing an understanding of what are the units of measurement. Are we measuring in terms of the length of the king’s foot and the time for microwaving a cup of coffee? Usually, we use the Systeme Internationale units, meaning that the derivative of position with respect to time is in meters per second. This is the unit of a speed, or for a vector quantity, the unit of a velocity.</a:t>
            </a:r>
          </a:p>
        </p:txBody>
      </p:sp>
      <p:sp>
        <p:nvSpPr>
          <p:cNvPr id="4" name="Slide Number Placeholder 3"/>
          <p:cNvSpPr>
            <a:spLocks noGrp="1"/>
          </p:cNvSpPr>
          <p:nvPr>
            <p:ph type="sldNum" sz="quarter" idx="5"/>
          </p:nvPr>
        </p:nvSpPr>
        <p:spPr/>
        <p:txBody>
          <a:bodyPr/>
          <a:lstStyle/>
          <a:p>
            <a:fld id="{8AE81504-692E-134D-8E6C-4B8F5D685B9C}" type="slidenum">
              <a:rPr lang="en-TW" smtClean="0"/>
              <a:t>7</a:t>
            </a:fld>
            <a:endParaRPr lang="en-TW"/>
          </a:p>
        </p:txBody>
      </p:sp>
    </p:spTree>
    <p:extLst>
      <p:ext uri="{BB962C8B-B14F-4D97-AF65-F5344CB8AC3E}">
        <p14:creationId xmlns:p14="http://schemas.microsoft.com/office/powerpoint/2010/main" val="3708042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W" dirty="0"/>
              <a:t>Multiple derivatives can then be put together to describe the ratios of ever increasing complex comparisons. For example, the change in time of the change of position in time is then the second derivative of position in time.</a:t>
            </a:r>
          </a:p>
          <a:p>
            <a:endParaRPr lang="en-TW" dirty="0"/>
          </a:p>
          <a:p>
            <a:r>
              <a:rPr lang="en-TW" dirty="0"/>
              <a:t>If this ratio were equal to a decreasing value, a number with a negative sign, mathematically working through this relation results in an equation that describes the vertical motion of a projectile.</a:t>
            </a:r>
          </a:p>
          <a:p>
            <a:endParaRPr lang="en-TW" dirty="0"/>
          </a:p>
          <a:p>
            <a:r>
              <a:rPr lang="en-TW" dirty="0"/>
              <a:t>Galileo, Newton and Einstein would have understood this mathematical and logical thought process to suggest that there is something we would call gravity, which describes why all objects dropped from some height eventually land back on Earth.</a:t>
            </a:r>
          </a:p>
        </p:txBody>
      </p:sp>
      <p:sp>
        <p:nvSpPr>
          <p:cNvPr id="4" name="Slide Number Placeholder 3"/>
          <p:cNvSpPr>
            <a:spLocks noGrp="1"/>
          </p:cNvSpPr>
          <p:nvPr>
            <p:ph type="sldNum" sz="quarter" idx="5"/>
          </p:nvPr>
        </p:nvSpPr>
        <p:spPr/>
        <p:txBody>
          <a:bodyPr/>
          <a:lstStyle/>
          <a:p>
            <a:fld id="{8AE81504-692E-134D-8E6C-4B8F5D685B9C}" type="slidenum">
              <a:rPr lang="en-TW" smtClean="0"/>
              <a:t>8</a:t>
            </a:fld>
            <a:endParaRPr lang="en-TW"/>
          </a:p>
        </p:txBody>
      </p:sp>
    </p:spTree>
    <p:extLst>
      <p:ext uri="{BB962C8B-B14F-4D97-AF65-F5344CB8AC3E}">
        <p14:creationId xmlns:p14="http://schemas.microsoft.com/office/powerpoint/2010/main" val="1261549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W" dirty="0"/>
              <a:t>Newton made the connection of writing down the equation F = ma, where a is the acceleration with units of meters per second squared. What is recognized in this equation is that the force to move something is related to the product of the object’s mass and acceleration.</a:t>
            </a:r>
          </a:p>
          <a:p>
            <a:endParaRPr lang="en-TW" dirty="0"/>
          </a:p>
          <a:p>
            <a:r>
              <a:rPr lang="en-TW" dirty="0"/>
              <a:t>Let’s write down the differential equations that describe the motion of a simple pendulum. Notice that we separate the x and y motion. The position values for x and y are scaled by the length of the pendulum and a force factor, lambda that may depend on time. In the y motion, we additionally have a term that comes from gravity. The geometry of the pendulum contrains the x and y motion such that the x and y values always form a right triangle with hypotenuse equal to the length of the pendulum.</a:t>
            </a:r>
          </a:p>
          <a:p>
            <a:endParaRPr lang="en-TW" dirty="0"/>
          </a:p>
          <a:p>
            <a:endParaRPr lang="en-TW" dirty="0"/>
          </a:p>
        </p:txBody>
      </p:sp>
      <p:sp>
        <p:nvSpPr>
          <p:cNvPr id="4" name="Slide Number Placeholder 3"/>
          <p:cNvSpPr>
            <a:spLocks noGrp="1"/>
          </p:cNvSpPr>
          <p:nvPr>
            <p:ph type="sldNum" sz="quarter" idx="5"/>
          </p:nvPr>
        </p:nvSpPr>
        <p:spPr/>
        <p:txBody>
          <a:bodyPr/>
          <a:lstStyle/>
          <a:p>
            <a:fld id="{8AE81504-692E-134D-8E6C-4B8F5D685B9C}" type="slidenum">
              <a:rPr lang="en-TW" smtClean="0"/>
              <a:t>9</a:t>
            </a:fld>
            <a:endParaRPr lang="en-TW"/>
          </a:p>
        </p:txBody>
      </p:sp>
    </p:spTree>
    <p:extLst>
      <p:ext uri="{BB962C8B-B14F-4D97-AF65-F5344CB8AC3E}">
        <p14:creationId xmlns:p14="http://schemas.microsoft.com/office/powerpoint/2010/main" val="2058770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Oscillatory phenomena are fundamental to describing classical and quantum mechanical waves.</a:t>
            </a:r>
          </a:p>
          <a:p>
            <a:endParaRPr lang="en-US" dirty="0"/>
          </a:p>
          <a:p>
            <a:r>
              <a:rPr lang="en-US" dirty="0"/>
              <a:t>Some of the most important advances in science since the 20</a:t>
            </a:r>
            <a:r>
              <a:rPr lang="en-US" baseline="30000" dirty="0"/>
              <a:t>th</a:t>
            </a:r>
            <a:r>
              <a:rPr lang="en-US" dirty="0"/>
              <a:t> century have been in our understanding of the sights, sounds and vibrations of our natural world.</a:t>
            </a:r>
          </a:p>
        </p:txBody>
      </p:sp>
      <p:sp>
        <p:nvSpPr>
          <p:cNvPr id="4" name="Slide Number Placeholder 3"/>
          <p:cNvSpPr>
            <a:spLocks noGrp="1"/>
          </p:cNvSpPr>
          <p:nvPr>
            <p:ph type="sldNum" sz="quarter" idx="5"/>
          </p:nvPr>
        </p:nvSpPr>
        <p:spPr/>
        <p:txBody>
          <a:bodyPr/>
          <a:lstStyle/>
          <a:p>
            <a:fld id="{8FFFD7F2-B627-4591-A173-6B70BEE45F8D}" type="slidenum">
              <a:rPr lang="en-US" smtClean="0"/>
              <a:t>10</a:t>
            </a:fld>
            <a:endParaRPr lang="en-US"/>
          </a:p>
        </p:txBody>
      </p:sp>
    </p:spTree>
    <p:extLst>
      <p:ext uri="{BB962C8B-B14F-4D97-AF65-F5344CB8AC3E}">
        <p14:creationId xmlns:p14="http://schemas.microsoft.com/office/powerpoint/2010/main" val="32892520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575757"/>
                </a:solidFill>
                <a:effectLst/>
                <a:latin typeface="Montserrat"/>
              </a:rPr>
              <a:t>In general, adult tissues are more tolerant of rising temperature than fetal and neonatal tissues. A modern ultrasound machine displays two standard indices: thermal and mechanical. The thermal index (TI) is defined as the transducer acoustic output power divided by the estimated power required to raise tissue temperature by 1°C. The mechanical index (MI) is equal to the peak rarefactional pressure divided by the square root of the center frequency of the pulse bandwidth. TI and MI indicate the relative likelihood of thermal and mechanical hazard in vivo, respectively. Either TI or MI greater than 1.0 is hazardous.</a:t>
            </a:r>
          </a:p>
          <a:p>
            <a:endParaRPr lang="en-US" b="0" i="0" dirty="0">
              <a:solidFill>
                <a:srgbClr val="575757"/>
              </a:solidFill>
              <a:effectLst/>
              <a:latin typeface="Montserrat"/>
            </a:endParaRPr>
          </a:p>
          <a:p>
            <a:r>
              <a:rPr lang="en-US" b="0" i="0" dirty="0">
                <a:solidFill>
                  <a:srgbClr val="575757"/>
                </a:solidFill>
                <a:effectLst/>
                <a:latin typeface="Montserrat"/>
              </a:rPr>
              <a:t>The biologic effect due to ultrasound also depends on tissue exposure time. The researchers usually use pregnant mice to expose to ultrasound with a minimum intensity of 1 W/cm</a:t>
            </a:r>
            <a:r>
              <a:rPr lang="en-US" b="0" i="0" baseline="30000" dirty="0">
                <a:solidFill>
                  <a:srgbClr val="575757"/>
                </a:solidFill>
                <a:effectLst/>
                <a:latin typeface="Montserrat"/>
              </a:rPr>
              <a:t>2</a:t>
            </a:r>
            <a:r>
              <a:rPr lang="en-US" b="0" i="0" dirty="0">
                <a:solidFill>
                  <a:srgbClr val="575757"/>
                </a:solidFill>
                <a:effectLst/>
                <a:latin typeface="Montserrat"/>
              </a:rPr>
              <a:t> for 60 to 420 minutes to evaluate the time-dependent adverse events that happen in rodent fetuses. Fortunately, ultrasound-guided nerve block requires the use of only low TI and MI values on the patient for a short period of time. Based on in vitro and in vivo experimental study results to date, there is no evidence that the use of diagnostic ultrasound in routine clinical practice is associated with any biologic risks.</a:t>
            </a:r>
            <a:endParaRPr lang="en-US" dirty="0"/>
          </a:p>
        </p:txBody>
      </p:sp>
      <p:sp>
        <p:nvSpPr>
          <p:cNvPr id="4" name="Slide Number Placeholder 3"/>
          <p:cNvSpPr>
            <a:spLocks noGrp="1"/>
          </p:cNvSpPr>
          <p:nvPr>
            <p:ph type="sldNum" sz="quarter" idx="5"/>
          </p:nvPr>
        </p:nvSpPr>
        <p:spPr/>
        <p:txBody>
          <a:bodyPr/>
          <a:lstStyle/>
          <a:p>
            <a:fld id="{4F84AE53-6322-4A35-9EAE-32E291802D7F}" type="slidenum">
              <a:rPr lang="en-US" smtClean="0"/>
              <a:t>18</a:t>
            </a:fld>
            <a:endParaRPr lang="en-US"/>
          </a:p>
        </p:txBody>
      </p:sp>
    </p:spTree>
    <p:extLst>
      <p:ext uri="{BB962C8B-B14F-4D97-AF65-F5344CB8AC3E}">
        <p14:creationId xmlns:p14="http://schemas.microsoft.com/office/powerpoint/2010/main" val="926697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0FBE5-78E4-8607-2EC5-F7D2F62CF6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TW"/>
          </a:p>
        </p:txBody>
      </p:sp>
      <p:sp>
        <p:nvSpPr>
          <p:cNvPr id="3" name="Subtitle 2">
            <a:extLst>
              <a:ext uri="{FF2B5EF4-FFF2-40B4-BE49-F238E27FC236}">
                <a16:creationId xmlns:a16="http://schemas.microsoft.com/office/drawing/2014/main" id="{A26EC417-557B-443F-E495-3D61508DB0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TW"/>
          </a:p>
        </p:txBody>
      </p:sp>
      <p:sp>
        <p:nvSpPr>
          <p:cNvPr id="4" name="Date Placeholder 3">
            <a:extLst>
              <a:ext uri="{FF2B5EF4-FFF2-40B4-BE49-F238E27FC236}">
                <a16:creationId xmlns:a16="http://schemas.microsoft.com/office/drawing/2014/main" id="{B708E8A7-F3C7-A4ED-2FF7-6F9A2D739200}"/>
              </a:ext>
            </a:extLst>
          </p:cNvPr>
          <p:cNvSpPr>
            <a:spLocks noGrp="1"/>
          </p:cNvSpPr>
          <p:nvPr>
            <p:ph type="dt" sz="half" idx="10"/>
          </p:nvPr>
        </p:nvSpPr>
        <p:spPr/>
        <p:txBody>
          <a:bodyPr/>
          <a:lstStyle/>
          <a:p>
            <a:fld id="{EE41DCB6-7844-494F-BC53-6331207EF79C}" type="datetimeFigureOut">
              <a:rPr lang="en-TW" smtClean="0"/>
              <a:t>2024/1/30</a:t>
            </a:fld>
            <a:endParaRPr lang="en-TW"/>
          </a:p>
        </p:txBody>
      </p:sp>
      <p:sp>
        <p:nvSpPr>
          <p:cNvPr id="5" name="Footer Placeholder 4">
            <a:extLst>
              <a:ext uri="{FF2B5EF4-FFF2-40B4-BE49-F238E27FC236}">
                <a16:creationId xmlns:a16="http://schemas.microsoft.com/office/drawing/2014/main" id="{205F2B50-F3C3-C646-80DA-E124BAC62779}"/>
              </a:ext>
            </a:extLst>
          </p:cNvPr>
          <p:cNvSpPr>
            <a:spLocks noGrp="1"/>
          </p:cNvSpPr>
          <p:nvPr>
            <p:ph type="ftr" sz="quarter" idx="11"/>
          </p:nvPr>
        </p:nvSpPr>
        <p:spPr/>
        <p:txBody>
          <a:bodyPr/>
          <a:lstStyle/>
          <a:p>
            <a:endParaRPr lang="en-TW"/>
          </a:p>
        </p:txBody>
      </p:sp>
      <p:sp>
        <p:nvSpPr>
          <p:cNvPr id="6" name="Slide Number Placeholder 5">
            <a:extLst>
              <a:ext uri="{FF2B5EF4-FFF2-40B4-BE49-F238E27FC236}">
                <a16:creationId xmlns:a16="http://schemas.microsoft.com/office/drawing/2014/main" id="{1067F6D9-C98F-A098-EA35-F0FA594F549D}"/>
              </a:ext>
            </a:extLst>
          </p:cNvPr>
          <p:cNvSpPr>
            <a:spLocks noGrp="1"/>
          </p:cNvSpPr>
          <p:nvPr>
            <p:ph type="sldNum" sz="quarter" idx="12"/>
          </p:nvPr>
        </p:nvSpPr>
        <p:spPr/>
        <p:txBody>
          <a:bodyPr/>
          <a:lstStyle/>
          <a:p>
            <a:fld id="{E9542147-B55C-F54F-B31E-E96B1C04514C}" type="slidenum">
              <a:rPr lang="en-TW" smtClean="0"/>
              <a:t>‹#›</a:t>
            </a:fld>
            <a:endParaRPr lang="en-TW"/>
          </a:p>
        </p:txBody>
      </p:sp>
    </p:spTree>
    <p:extLst>
      <p:ext uri="{BB962C8B-B14F-4D97-AF65-F5344CB8AC3E}">
        <p14:creationId xmlns:p14="http://schemas.microsoft.com/office/powerpoint/2010/main" val="2217934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78478-53C3-1664-CBB2-B956F97F0ACF}"/>
              </a:ext>
            </a:extLst>
          </p:cNvPr>
          <p:cNvSpPr>
            <a:spLocks noGrp="1"/>
          </p:cNvSpPr>
          <p:nvPr>
            <p:ph type="title"/>
          </p:nvPr>
        </p:nvSpPr>
        <p:spPr/>
        <p:txBody>
          <a:bodyPr/>
          <a:lstStyle/>
          <a:p>
            <a:r>
              <a:rPr lang="en-US"/>
              <a:t>Click to edit Master title style</a:t>
            </a:r>
            <a:endParaRPr lang="en-TW"/>
          </a:p>
        </p:txBody>
      </p:sp>
      <p:sp>
        <p:nvSpPr>
          <p:cNvPr id="3" name="Vertical Text Placeholder 2">
            <a:extLst>
              <a:ext uri="{FF2B5EF4-FFF2-40B4-BE49-F238E27FC236}">
                <a16:creationId xmlns:a16="http://schemas.microsoft.com/office/drawing/2014/main" id="{6EECA04C-A5D9-6A71-564B-27E6FC3B8E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4" name="Date Placeholder 3">
            <a:extLst>
              <a:ext uri="{FF2B5EF4-FFF2-40B4-BE49-F238E27FC236}">
                <a16:creationId xmlns:a16="http://schemas.microsoft.com/office/drawing/2014/main" id="{F941C396-BFF6-E505-7FB0-55AB49832A5D}"/>
              </a:ext>
            </a:extLst>
          </p:cNvPr>
          <p:cNvSpPr>
            <a:spLocks noGrp="1"/>
          </p:cNvSpPr>
          <p:nvPr>
            <p:ph type="dt" sz="half" idx="10"/>
          </p:nvPr>
        </p:nvSpPr>
        <p:spPr/>
        <p:txBody>
          <a:bodyPr/>
          <a:lstStyle/>
          <a:p>
            <a:fld id="{EE41DCB6-7844-494F-BC53-6331207EF79C}" type="datetimeFigureOut">
              <a:rPr lang="en-TW" smtClean="0"/>
              <a:t>2024/1/30</a:t>
            </a:fld>
            <a:endParaRPr lang="en-TW"/>
          </a:p>
        </p:txBody>
      </p:sp>
      <p:sp>
        <p:nvSpPr>
          <p:cNvPr id="5" name="Footer Placeholder 4">
            <a:extLst>
              <a:ext uri="{FF2B5EF4-FFF2-40B4-BE49-F238E27FC236}">
                <a16:creationId xmlns:a16="http://schemas.microsoft.com/office/drawing/2014/main" id="{0F3224C8-D1E2-8A5C-127F-58A5D1A80881}"/>
              </a:ext>
            </a:extLst>
          </p:cNvPr>
          <p:cNvSpPr>
            <a:spLocks noGrp="1"/>
          </p:cNvSpPr>
          <p:nvPr>
            <p:ph type="ftr" sz="quarter" idx="11"/>
          </p:nvPr>
        </p:nvSpPr>
        <p:spPr/>
        <p:txBody>
          <a:bodyPr/>
          <a:lstStyle/>
          <a:p>
            <a:endParaRPr lang="en-TW"/>
          </a:p>
        </p:txBody>
      </p:sp>
      <p:sp>
        <p:nvSpPr>
          <p:cNvPr id="6" name="Slide Number Placeholder 5">
            <a:extLst>
              <a:ext uri="{FF2B5EF4-FFF2-40B4-BE49-F238E27FC236}">
                <a16:creationId xmlns:a16="http://schemas.microsoft.com/office/drawing/2014/main" id="{67D1E2AC-D02A-C658-BE3B-8C849BC8FC11}"/>
              </a:ext>
            </a:extLst>
          </p:cNvPr>
          <p:cNvSpPr>
            <a:spLocks noGrp="1"/>
          </p:cNvSpPr>
          <p:nvPr>
            <p:ph type="sldNum" sz="quarter" idx="12"/>
          </p:nvPr>
        </p:nvSpPr>
        <p:spPr/>
        <p:txBody>
          <a:bodyPr/>
          <a:lstStyle/>
          <a:p>
            <a:fld id="{E9542147-B55C-F54F-B31E-E96B1C04514C}" type="slidenum">
              <a:rPr lang="en-TW" smtClean="0"/>
              <a:t>‹#›</a:t>
            </a:fld>
            <a:endParaRPr lang="en-TW"/>
          </a:p>
        </p:txBody>
      </p:sp>
    </p:spTree>
    <p:extLst>
      <p:ext uri="{BB962C8B-B14F-4D97-AF65-F5344CB8AC3E}">
        <p14:creationId xmlns:p14="http://schemas.microsoft.com/office/powerpoint/2010/main" val="3965362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8C16E3-7A7A-72C5-6032-DCC1C9AFC4B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TW"/>
          </a:p>
        </p:txBody>
      </p:sp>
      <p:sp>
        <p:nvSpPr>
          <p:cNvPr id="3" name="Vertical Text Placeholder 2">
            <a:extLst>
              <a:ext uri="{FF2B5EF4-FFF2-40B4-BE49-F238E27FC236}">
                <a16:creationId xmlns:a16="http://schemas.microsoft.com/office/drawing/2014/main" id="{AEFD01AF-48CE-C68C-EC52-29BCDE244E9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4" name="Date Placeholder 3">
            <a:extLst>
              <a:ext uri="{FF2B5EF4-FFF2-40B4-BE49-F238E27FC236}">
                <a16:creationId xmlns:a16="http://schemas.microsoft.com/office/drawing/2014/main" id="{02280E93-37A8-DAFF-30FB-84364A20FC33}"/>
              </a:ext>
            </a:extLst>
          </p:cNvPr>
          <p:cNvSpPr>
            <a:spLocks noGrp="1"/>
          </p:cNvSpPr>
          <p:nvPr>
            <p:ph type="dt" sz="half" idx="10"/>
          </p:nvPr>
        </p:nvSpPr>
        <p:spPr/>
        <p:txBody>
          <a:bodyPr/>
          <a:lstStyle/>
          <a:p>
            <a:fld id="{EE41DCB6-7844-494F-BC53-6331207EF79C}" type="datetimeFigureOut">
              <a:rPr lang="en-TW" smtClean="0"/>
              <a:t>2024/1/30</a:t>
            </a:fld>
            <a:endParaRPr lang="en-TW"/>
          </a:p>
        </p:txBody>
      </p:sp>
      <p:sp>
        <p:nvSpPr>
          <p:cNvPr id="5" name="Footer Placeholder 4">
            <a:extLst>
              <a:ext uri="{FF2B5EF4-FFF2-40B4-BE49-F238E27FC236}">
                <a16:creationId xmlns:a16="http://schemas.microsoft.com/office/drawing/2014/main" id="{34E7D15E-1394-33AF-307B-935EEED5EC4D}"/>
              </a:ext>
            </a:extLst>
          </p:cNvPr>
          <p:cNvSpPr>
            <a:spLocks noGrp="1"/>
          </p:cNvSpPr>
          <p:nvPr>
            <p:ph type="ftr" sz="quarter" idx="11"/>
          </p:nvPr>
        </p:nvSpPr>
        <p:spPr/>
        <p:txBody>
          <a:bodyPr/>
          <a:lstStyle/>
          <a:p>
            <a:endParaRPr lang="en-TW"/>
          </a:p>
        </p:txBody>
      </p:sp>
      <p:sp>
        <p:nvSpPr>
          <p:cNvPr id="6" name="Slide Number Placeholder 5">
            <a:extLst>
              <a:ext uri="{FF2B5EF4-FFF2-40B4-BE49-F238E27FC236}">
                <a16:creationId xmlns:a16="http://schemas.microsoft.com/office/drawing/2014/main" id="{868AB4C1-CA4C-C5C0-3737-B5BB06EDC13E}"/>
              </a:ext>
            </a:extLst>
          </p:cNvPr>
          <p:cNvSpPr>
            <a:spLocks noGrp="1"/>
          </p:cNvSpPr>
          <p:nvPr>
            <p:ph type="sldNum" sz="quarter" idx="12"/>
          </p:nvPr>
        </p:nvSpPr>
        <p:spPr/>
        <p:txBody>
          <a:bodyPr/>
          <a:lstStyle/>
          <a:p>
            <a:fld id="{E9542147-B55C-F54F-B31E-E96B1C04514C}" type="slidenum">
              <a:rPr lang="en-TW" smtClean="0"/>
              <a:t>‹#›</a:t>
            </a:fld>
            <a:endParaRPr lang="en-TW"/>
          </a:p>
        </p:txBody>
      </p:sp>
    </p:spTree>
    <p:extLst>
      <p:ext uri="{BB962C8B-B14F-4D97-AF65-F5344CB8AC3E}">
        <p14:creationId xmlns:p14="http://schemas.microsoft.com/office/powerpoint/2010/main" val="2194445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26629-6014-3EC2-B29C-277666444879}"/>
              </a:ext>
            </a:extLst>
          </p:cNvPr>
          <p:cNvSpPr>
            <a:spLocks noGrp="1"/>
          </p:cNvSpPr>
          <p:nvPr>
            <p:ph type="title"/>
          </p:nvPr>
        </p:nvSpPr>
        <p:spPr/>
        <p:txBody>
          <a:bodyPr/>
          <a:lstStyle/>
          <a:p>
            <a:r>
              <a:rPr lang="en-US"/>
              <a:t>Click to edit Master title style</a:t>
            </a:r>
            <a:endParaRPr lang="en-TW"/>
          </a:p>
        </p:txBody>
      </p:sp>
      <p:sp>
        <p:nvSpPr>
          <p:cNvPr id="3" name="Content Placeholder 2">
            <a:extLst>
              <a:ext uri="{FF2B5EF4-FFF2-40B4-BE49-F238E27FC236}">
                <a16:creationId xmlns:a16="http://schemas.microsoft.com/office/drawing/2014/main" id="{65A1CB4D-FB76-6C07-C203-73742C7D86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4" name="Date Placeholder 3">
            <a:extLst>
              <a:ext uri="{FF2B5EF4-FFF2-40B4-BE49-F238E27FC236}">
                <a16:creationId xmlns:a16="http://schemas.microsoft.com/office/drawing/2014/main" id="{814F4017-6C57-D408-9D08-B091BC2D1E38}"/>
              </a:ext>
            </a:extLst>
          </p:cNvPr>
          <p:cNvSpPr>
            <a:spLocks noGrp="1"/>
          </p:cNvSpPr>
          <p:nvPr>
            <p:ph type="dt" sz="half" idx="10"/>
          </p:nvPr>
        </p:nvSpPr>
        <p:spPr/>
        <p:txBody>
          <a:bodyPr/>
          <a:lstStyle/>
          <a:p>
            <a:fld id="{EE41DCB6-7844-494F-BC53-6331207EF79C}" type="datetimeFigureOut">
              <a:rPr lang="en-TW" smtClean="0"/>
              <a:t>2024/1/30</a:t>
            </a:fld>
            <a:endParaRPr lang="en-TW"/>
          </a:p>
        </p:txBody>
      </p:sp>
      <p:sp>
        <p:nvSpPr>
          <p:cNvPr id="5" name="Footer Placeholder 4">
            <a:extLst>
              <a:ext uri="{FF2B5EF4-FFF2-40B4-BE49-F238E27FC236}">
                <a16:creationId xmlns:a16="http://schemas.microsoft.com/office/drawing/2014/main" id="{8B97ACE4-CF5F-3E96-D9CB-19D7E77103EF}"/>
              </a:ext>
            </a:extLst>
          </p:cNvPr>
          <p:cNvSpPr>
            <a:spLocks noGrp="1"/>
          </p:cNvSpPr>
          <p:nvPr>
            <p:ph type="ftr" sz="quarter" idx="11"/>
          </p:nvPr>
        </p:nvSpPr>
        <p:spPr/>
        <p:txBody>
          <a:bodyPr/>
          <a:lstStyle/>
          <a:p>
            <a:endParaRPr lang="en-TW"/>
          </a:p>
        </p:txBody>
      </p:sp>
      <p:sp>
        <p:nvSpPr>
          <p:cNvPr id="6" name="Slide Number Placeholder 5">
            <a:extLst>
              <a:ext uri="{FF2B5EF4-FFF2-40B4-BE49-F238E27FC236}">
                <a16:creationId xmlns:a16="http://schemas.microsoft.com/office/drawing/2014/main" id="{B14CAA4A-251D-FB37-1B43-9E836693DF68}"/>
              </a:ext>
            </a:extLst>
          </p:cNvPr>
          <p:cNvSpPr>
            <a:spLocks noGrp="1"/>
          </p:cNvSpPr>
          <p:nvPr>
            <p:ph type="sldNum" sz="quarter" idx="12"/>
          </p:nvPr>
        </p:nvSpPr>
        <p:spPr/>
        <p:txBody>
          <a:bodyPr/>
          <a:lstStyle/>
          <a:p>
            <a:fld id="{E9542147-B55C-F54F-B31E-E96B1C04514C}" type="slidenum">
              <a:rPr lang="en-TW" smtClean="0"/>
              <a:t>‹#›</a:t>
            </a:fld>
            <a:endParaRPr lang="en-TW"/>
          </a:p>
        </p:txBody>
      </p:sp>
    </p:spTree>
    <p:extLst>
      <p:ext uri="{BB962C8B-B14F-4D97-AF65-F5344CB8AC3E}">
        <p14:creationId xmlns:p14="http://schemas.microsoft.com/office/powerpoint/2010/main" val="2951026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FBAF1-8FA7-1ECD-5C4C-D53D97E5D5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TW"/>
          </a:p>
        </p:txBody>
      </p:sp>
      <p:sp>
        <p:nvSpPr>
          <p:cNvPr id="3" name="Text Placeholder 2">
            <a:extLst>
              <a:ext uri="{FF2B5EF4-FFF2-40B4-BE49-F238E27FC236}">
                <a16:creationId xmlns:a16="http://schemas.microsoft.com/office/drawing/2014/main" id="{A350FC86-DFD8-5E98-B0EC-7161470CF31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A403B5-53A1-22AC-A048-D23443523D60}"/>
              </a:ext>
            </a:extLst>
          </p:cNvPr>
          <p:cNvSpPr>
            <a:spLocks noGrp="1"/>
          </p:cNvSpPr>
          <p:nvPr>
            <p:ph type="dt" sz="half" idx="10"/>
          </p:nvPr>
        </p:nvSpPr>
        <p:spPr/>
        <p:txBody>
          <a:bodyPr/>
          <a:lstStyle/>
          <a:p>
            <a:fld id="{EE41DCB6-7844-494F-BC53-6331207EF79C}" type="datetimeFigureOut">
              <a:rPr lang="en-TW" smtClean="0"/>
              <a:t>2024/1/30</a:t>
            </a:fld>
            <a:endParaRPr lang="en-TW"/>
          </a:p>
        </p:txBody>
      </p:sp>
      <p:sp>
        <p:nvSpPr>
          <p:cNvPr id="5" name="Footer Placeholder 4">
            <a:extLst>
              <a:ext uri="{FF2B5EF4-FFF2-40B4-BE49-F238E27FC236}">
                <a16:creationId xmlns:a16="http://schemas.microsoft.com/office/drawing/2014/main" id="{07D06C8D-71A0-D12D-CA72-FFDF41ECD8D1}"/>
              </a:ext>
            </a:extLst>
          </p:cNvPr>
          <p:cNvSpPr>
            <a:spLocks noGrp="1"/>
          </p:cNvSpPr>
          <p:nvPr>
            <p:ph type="ftr" sz="quarter" idx="11"/>
          </p:nvPr>
        </p:nvSpPr>
        <p:spPr/>
        <p:txBody>
          <a:bodyPr/>
          <a:lstStyle/>
          <a:p>
            <a:endParaRPr lang="en-TW"/>
          </a:p>
        </p:txBody>
      </p:sp>
      <p:sp>
        <p:nvSpPr>
          <p:cNvPr id="6" name="Slide Number Placeholder 5">
            <a:extLst>
              <a:ext uri="{FF2B5EF4-FFF2-40B4-BE49-F238E27FC236}">
                <a16:creationId xmlns:a16="http://schemas.microsoft.com/office/drawing/2014/main" id="{B4E6CF83-8574-37B0-6DC4-349A8B8F1147}"/>
              </a:ext>
            </a:extLst>
          </p:cNvPr>
          <p:cNvSpPr>
            <a:spLocks noGrp="1"/>
          </p:cNvSpPr>
          <p:nvPr>
            <p:ph type="sldNum" sz="quarter" idx="12"/>
          </p:nvPr>
        </p:nvSpPr>
        <p:spPr/>
        <p:txBody>
          <a:bodyPr/>
          <a:lstStyle/>
          <a:p>
            <a:fld id="{E9542147-B55C-F54F-B31E-E96B1C04514C}" type="slidenum">
              <a:rPr lang="en-TW" smtClean="0"/>
              <a:t>‹#›</a:t>
            </a:fld>
            <a:endParaRPr lang="en-TW"/>
          </a:p>
        </p:txBody>
      </p:sp>
    </p:spTree>
    <p:extLst>
      <p:ext uri="{BB962C8B-B14F-4D97-AF65-F5344CB8AC3E}">
        <p14:creationId xmlns:p14="http://schemas.microsoft.com/office/powerpoint/2010/main" val="1017248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1BC7E-2774-6BA8-C6C6-DF894D37D6EE}"/>
              </a:ext>
            </a:extLst>
          </p:cNvPr>
          <p:cNvSpPr>
            <a:spLocks noGrp="1"/>
          </p:cNvSpPr>
          <p:nvPr>
            <p:ph type="title"/>
          </p:nvPr>
        </p:nvSpPr>
        <p:spPr/>
        <p:txBody>
          <a:bodyPr/>
          <a:lstStyle/>
          <a:p>
            <a:r>
              <a:rPr lang="en-US"/>
              <a:t>Click to edit Master title style</a:t>
            </a:r>
            <a:endParaRPr lang="en-TW"/>
          </a:p>
        </p:txBody>
      </p:sp>
      <p:sp>
        <p:nvSpPr>
          <p:cNvPr id="3" name="Content Placeholder 2">
            <a:extLst>
              <a:ext uri="{FF2B5EF4-FFF2-40B4-BE49-F238E27FC236}">
                <a16:creationId xmlns:a16="http://schemas.microsoft.com/office/drawing/2014/main" id="{2D91E8B7-6B3E-3085-2888-84EC5E1FD98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4" name="Content Placeholder 3">
            <a:extLst>
              <a:ext uri="{FF2B5EF4-FFF2-40B4-BE49-F238E27FC236}">
                <a16:creationId xmlns:a16="http://schemas.microsoft.com/office/drawing/2014/main" id="{63F7F646-C921-0BE3-E9F3-0D453B240A4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5" name="Date Placeholder 4">
            <a:extLst>
              <a:ext uri="{FF2B5EF4-FFF2-40B4-BE49-F238E27FC236}">
                <a16:creationId xmlns:a16="http://schemas.microsoft.com/office/drawing/2014/main" id="{6CDCD5D2-C711-6281-54DC-094C3AF3BA7D}"/>
              </a:ext>
            </a:extLst>
          </p:cNvPr>
          <p:cNvSpPr>
            <a:spLocks noGrp="1"/>
          </p:cNvSpPr>
          <p:nvPr>
            <p:ph type="dt" sz="half" idx="10"/>
          </p:nvPr>
        </p:nvSpPr>
        <p:spPr/>
        <p:txBody>
          <a:bodyPr/>
          <a:lstStyle/>
          <a:p>
            <a:fld id="{EE41DCB6-7844-494F-BC53-6331207EF79C}" type="datetimeFigureOut">
              <a:rPr lang="en-TW" smtClean="0"/>
              <a:t>2024/1/30</a:t>
            </a:fld>
            <a:endParaRPr lang="en-TW"/>
          </a:p>
        </p:txBody>
      </p:sp>
      <p:sp>
        <p:nvSpPr>
          <p:cNvPr id="6" name="Footer Placeholder 5">
            <a:extLst>
              <a:ext uri="{FF2B5EF4-FFF2-40B4-BE49-F238E27FC236}">
                <a16:creationId xmlns:a16="http://schemas.microsoft.com/office/drawing/2014/main" id="{2AF37CDA-84F4-D767-0916-91003064E928}"/>
              </a:ext>
            </a:extLst>
          </p:cNvPr>
          <p:cNvSpPr>
            <a:spLocks noGrp="1"/>
          </p:cNvSpPr>
          <p:nvPr>
            <p:ph type="ftr" sz="quarter" idx="11"/>
          </p:nvPr>
        </p:nvSpPr>
        <p:spPr/>
        <p:txBody>
          <a:bodyPr/>
          <a:lstStyle/>
          <a:p>
            <a:endParaRPr lang="en-TW"/>
          </a:p>
        </p:txBody>
      </p:sp>
      <p:sp>
        <p:nvSpPr>
          <p:cNvPr id="7" name="Slide Number Placeholder 6">
            <a:extLst>
              <a:ext uri="{FF2B5EF4-FFF2-40B4-BE49-F238E27FC236}">
                <a16:creationId xmlns:a16="http://schemas.microsoft.com/office/drawing/2014/main" id="{322C2BC3-AF8D-F509-DF67-C300BCF04EAB}"/>
              </a:ext>
            </a:extLst>
          </p:cNvPr>
          <p:cNvSpPr>
            <a:spLocks noGrp="1"/>
          </p:cNvSpPr>
          <p:nvPr>
            <p:ph type="sldNum" sz="quarter" idx="12"/>
          </p:nvPr>
        </p:nvSpPr>
        <p:spPr/>
        <p:txBody>
          <a:bodyPr/>
          <a:lstStyle/>
          <a:p>
            <a:fld id="{E9542147-B55C-F54F-B31E-E96B1C04514C}" type="slidenum">
              <a:rPr lang="en-TW" smtClean="0"/>
              <a:t>‹#›</a:t>
            </a:fld>
            <a:endParaRPr lang="en-TW"/>
          </a:p>
        </p:txBody>
      </p:sp>
    </p:spTree>
    <p:extLst>
      <p:ext uri="{BB962C8B-B14F-4D97-AF65-F5344CB8AC3E}">
        <p14:creationId xmlns:p14="http://schemas.microsoft.com/office/powerpoint/2010/main" val="411142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02A43-38FC-EB4C-866B-C0F72A7C01C1}"/>
              </a:ext>
            </a:extLst>
          </p:cNvPr>
          <p:cNvSpPr>
            <a:spLocks noGrp="1"/>
          </p:cNvSpPr>
          <p:nvPr>
            <p:ph type="title"/>
          </p:nvPr>
        </p:nvSpPr>
        <p:spPr>
          <a:xfrm>
            <a:off x="839788" y="365125"/>
            <a:ext cx="10515600" cy="1325563"/>
          </a:xfrm>
        </p:spPr>
        <p:txBody>
          <a:bodyPr/>
          <a:lstStyle/>
          <a:p>
            <a:r>
              <a:rPr lang="en-US"/>
              <a:t>Click to edit Master title style</a:t>
            </a:r>
            <a:endParaRPr lang="en-TW"/>
          </a:p>
        </p:txBody>
      </p:sp>
      <p:sp>
        <p:nvSpPr>
          <p:cNvPr id="3" name="Text Placeholder 2">
            <a:extLst>
              <a:ext uri="{FF2B5EF4-FFF2-40B4-BE49-F238E27FC236}">
                <a16:creationId xmlns:a16="http://schemas.microsoft.com/office/drawing/2014/main" id="{0CF31012-B9CE-0173-B5F0-7471593DD7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551769-C379-210E-D640-6552FB586E4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5" name="Text Placeholder 4">
            <a:extLst>
              <a:ext uri="{FF2B5EF4-FFF2-40B4-BE49-F238E27FC236}">
                <a16:creationId xmlns:a16="http://schemas.microsoft.com/office/drawing/2014/main" id="{7BA53A49-5E04-9ADD-9445-59086BADA9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CB9C91-9927-A456-E207-810C4E8518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7" name="Date Placeholder 6">
            <a:extLst>
              <a:ext uri="{FF2B5EF4-FFF2-40B4-BE49-F238E27FC236}">
                <a16:creationId xmlns:a16="http://schemas.microsoft.com/office/drawing/2014/main" id="{CCDA5BAA-00DA-1290-2097-84FE66A30570}"/>
              </a:ext>
            </a:extLst>
          </p:cNvPr>
          <p:cNvSpPr>
            <a:spLocks noGrp="1"/>
          </p:cNvSpPr>
          <p:nvPr>
            <p:ph type="dt" sz="half" idx="10"/>
          </p:nvPr>
        </p:nvSpPr>
        <p:spPr/>
        <p:txBody>
          <a:bodyPr/>
          <a:lstStyle/>
          <a:p>
            <a:fld id="{EE41DCB6-7844-494F-BC53-6331207EF79C}" type="datetimeFigureOut">
              <a:rPr lang="en-TW" smtClean="0"/>
              <a:t>2024/1/30</a:t>
            </a:fld>
            <a:endParaRPr lang="en-TW"/>
          </a:p>
        </p:txBody>
      </p:sp>
      <p:sp>
        <p:nvSpPr>
          <p:cNvPr id="8" name="Footer Placeholder 7">
            <a:extLst>
              <a:ext uri="{FF2B5EF4-FFF2-40B4-BE49-F238E27FC236}">
                <a16:creationId xmlns:a16="http://schemas.microsoft.com/office/drawing/2014/main" id="{EE5E704A-DF3E-7468-3C75-0A7C688B798C}"/>
              </a:ext>
            </a:extLst>
          </p:cNvPr>
          <p:cNvSpPr>
            <a:spLocks noGrp="1"/>
          </p:cNvSpPr>
          <p:nvPr>
            <p:ph type="ftr" sz="quarter" idx="11"/>
          </p:nvPr>
        </p:nvSpPr>
        <p:spPr/>
        <p:txBody>
          <a:bodyPr/>
          <a:lstStyle/>
          <a:p>
            <a:endParaRPr lang="en-TW"/>
          </a:p>
        </p:txBody>
      </p:sp>
      <p:sp>
        <p:nvSpPr>
          <p:cNvPr id="9" name="Slide Number Placeholder 8">
            <a:extLst>
              <a:ext uri="{FF2B5EF4-FFF2-40B4-BE49-F238E27FC236}">
                <a16:creationId xmlns:a16="http://schemas.microsoft.com/office/drawing/2014/main" id="{93F5A40C-B8D5-6C51-F2EF-BCB0CF80C90E}"/>
              </a:ext>
            </a:extLst>
          </p:cNvPr>
          <p:cNvSpPr>
            <a:spLocks noGrp="1"/>
          </p:cNvSpPr>
          <p:nvPr>
            <p:ph type="sldNum" sz="quarter" idx="12"/>
          </p:nvPr>
        </p:nvSpPr>
        <p:spPr/>
        <p:txBody>
          <a:bodyPr/>
          <a:lstStyle/>
          <a:p>
            <a:fld id="{E9542147-B55C-F54F-B31E-E96B1C04514C}" type="slidenum">
              <a:rPr lang="en-TW" smtClean="0"/>
              <a:t>‹#›</a:t>
            </a:fld>
            <a:endParaRPr lang="en-TW"/>
          </a:p>
        </p:txBody>
      </p:sp>
    </p:spTree>
    <p:extLst>
      <p:ext uri="{BB962C8B-B14F-4D97-AF65-F5344CB8AC3E}">
        <p14:creationId xmlns:p14="http://schemas.microsoft.com/office/powerpoint/2010/main" val="3192318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CF1B7-F6FA-84E3-3B85-934F59E6421E}"/>
              </a:ext>
            </a:extLst>
          </p:cNvPr>
          <p:cNvSpPr>
            <a:spLocks noGrp="1"/>
          </p:cNvSpPr>
          <p:nvPr>
            <p:ph type="title"/>
          </p:nvPr>
        </p:nvSpPr>
        <p:spPr/>
        <p:txBody>
          <a:bodyPr/>
          <a:lstStyle/>
          <a:p>
            <a:r>
              <a:rPr lang="en-US"/>
              <a:t>Click to edit Master title style</a:t>
            </a:r>
            <a:endParaRPr lang="en-TW"/>
          </a:p>
        </p:txBody>
      </p:sp>
      <p:sp>
        <p:nvSpPr>
          <p:cNvPr id="3" name="Date Placeholder 2">
            <a:extLst>
              <a:ext uri="{FF2B5EF4-FFF2-40B4-BE49-F238E27FC236}">
                <a16:creationId xmlns:a16="http://schemas.microsoft.com/office/drawing/2014/main" id="{B022E4A9-B28E-E537-268C-64A1E1904F4A}"/>
              </a:ext>
            </a:extLst>
          </p:cNvPr>
          <p:cNvSpPr>
            <a:spLocks noGrp="1"/>
          </p:cNvSpPr>
          <p:nvPr>
            <p:ph type="dt" sz="half" idx="10"/>
          </p:nvPr>
        </p:nvSpPr>
        <p:spPr/>
        <p:txBody>
          <a:bodyPr/>
          <a:lstStyle/>
          <a:p>
            <a:fld id="{EE41DCB6-7844-494F-BC53-6331207EF79C}" type="datetimeFigureOut">
              <a:rPr lang="en-TW" smtClean="0"/>
              <a:t>2024/1/30</a:t>
            </a:fld>
            <a:endParaRPr lang="en-TW"/>
          </a:p>
        </p:txBody>
      </p:sp>
      <p:sp>
        <p:nvSpPr>
          <p:cNvPr id="4" name="Footer Placeholder 3">
            <a:extLst>
              <a:ext uri="{FF2B5EF4-FFF2-40B4-BE49-F238E27FC236}">
                <a16:creationId xmlns:a16="http://schemas.microsoft.com/office/drawing/2014/main" id="{0193899F-7250-2D39-7F59-6CDF724120B9}"/>
              </a:ext>
            </a:extLst>
          </p:cNvPr>
          <p:cNvSpPr>
            <a:spLocks noGrp="1"/>
          </p:cNvSpPr>
          <p:nvPr>
            <p:ph type="ftr" sz="quarter" idx="11"/>
          </p:nvPr>
        </p:nvSpPr>
        <p:spPr/>
        <p:txBody>
          <a:bodyPr/>
          <a:lstStyle/>
          <a:p>
            <a:endParaRPr lang="en-TW"/>
          </a:p>
        </p:txBody>
      </p:sp>
      <p:sp>
        <p:nvSpPr>
          <p:cNvPr id="5" name="Slide Number Placeholder 4">
            <a:extLst>
              <a:ext uri="{FF2B5EF4-FFF2-40B4-BE49-F238E27FC236}">
                <a16:creationId xmlns:a16="http://schemas.microsoft.com/office/drawing/2014/main" id="{E414AF3A-F4F4-ED8B-7AC0-E064C4448C9A}"/>
              </a:ext>
            </a:extLst>
          </p:cNvPr>
          <p:cNvSpPr>
            <a:spLocks noGrp="1"/>
          </p:cNvSpPr>
          <p:nvPr>
            <p:ph type="sldNum" sz="quarter" idx="12"/>
          </p:nvPr>
        </p:nvSpPr>
        <p:spPr/>
        <p:txBody>
          <a:bodyPr/>
          <a:lstStyle/>
          <a:p>
            <a:fld id="{E9542147-B55C-F54F-B31E-E96B1C04514C}" type="slidenum">
              <a:rPr lang="en-TW" smtClean="0"/>
              <a:t>‹#›</a:t>
            </a:fld>
            <a:endParaRPr lang="en-TW"/>
          </a:p>
        </p:txBody>
      </p:sp>
    </p:spTree>
    <p:extLst>
      <p:ext uri="{BB962C8B-B14F-4D97-AF65-F5344CB8AC3E}">
        <p14:creationId xmlns:p14="http://schemas.microsoft.com/office/powerpoint/2010/main" val="1490696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10B25F-EE44-02DB-EE24-56D51901206A}"/>
              </a:ext>
            </a:extLst>
          </p:cNvPr>
          <p:cNvSpPr>
            <a:spLocks noGrp="1"/>
          </p:cNvSpPr>
          <p:nvPr>
            <p:ph type="dt" sz="half" idx="10"/>
          </p:nvPr>
        </p:nvSpPr>
        <p:spPr/>
        <p:txBody>
          <a:bodyPr/>
          <a:lstStyle/>
          <a:p>
            <a:fld id="{EE41DCB6-7844-494F-BC53-6331207EF79C}" type="datetimeFigureOut">
              <a:rPr lang="en-TW" smtClean="0"/>
              <a:t>2024/1/30</a:t>
            </a:fld>
            <a:endParaRPr lang="en-TW"/>
          </a:p>
        </p:txBody>
      </p:sp>
      <p:sp>
        <p:nvSpPr>
          <p:cNvPr id="3" name="Footer Placeholder 2">
            <a:extLst>
              <a:ext uri="{FF2B5EF4-FFF2-40B4-BE49-F238E27FC236}">
                <a16:creationId xmlns:a16="http://schemas.microsoft.com/office/drawing/2014/main" id="{60CFF4CB-7AED-FF92-08F3-00F4EF98987E}"/>
              </a:ext>
            </a:extLst>
          </p:cNvPr>
          <p:cNvSpPr>
            <a:spLocks noGrp="1"/>
          </p:cNvSpPr>
          <p:nvPr>
            <p:ph type="ftr" sz="quarter" idx="11"/>
          </p:nvPr>
        </p:nvSpPr>
        <p:spPr/>
        <p:txBody>
          <a:bodyPr/>
          <a:lstStyle/>
          <a:p>
            <a:endParaRPr lang="en-TW"/>
          </a:p>
        </p:txBody>
      </p:sp>
      <p:sp>
        <p:nvSpPr>
          <p:cNvPr id="4" name="Slide Number Placeholder 3">
            <a:extLst>
              <a:ext uri="{FF2B5EF4-FFF2-40B4-BE49-F238E27FC236}">
                <a16:creationId xmlns:a16="http://schemas.microsoft.com/office/drawing/2014/main" id="{4B094924-891A-2940-E53A-C7709BD33FEC}"/>
              </a:ext>
            </a:extLst>
          </p:cNvPr>
          <p:cNvSpPr>
            <a:spLocks noGrp="1"/>
          </p:cNvSpPr>
          <p:nvPr>
            <p:ph type="sldNum" sz="quarter" idx="12"/>
          </p:nvPr>
        </p:nvSpPr>
        <p:spPr/>
        <p:txBody>
          <a:bodyPr/>
          <a:lstStyle/>
          <a:p>
            <a:fld id="{E9542147-B55C-F54F-B31E-E96B1C04514C}" type="slidenum">
              <a:rPr lang="en-TW" smtClean="0"/>
              <a:t>‹#›</a:t>
            </a:fld>
            <a:endParaRPr lang="en-TW"/>
          </a:p>
        </p:txBody>
      </p:sp>
    </p:spTree>
    <p:extLst>
      <p:ext uri="{BB962C8B-B14F-4D97-AF65-F5344CB8AC3E}">
        <p14:creationId xmlns:p14="http://schemas.microsoft.com/office/powerpoint/2010/main" val="2148782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DBC40-CD6C-DB0A-32A1-7050149A42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W"/>
          </a:p>
        </p:txBody>
      </p:sp>
      <p:sp>
        <p:nvSpPr>
          <p:cNvPr id="3" name="Content Placeholder 2">
            <a:extLst>
              <a:ext uri="{FF2B5EF4-FFF2-40B4-BE49-F238E27FC236}">
                <a16:creationId xmlns:a16="http://schemas.microsoft.com/office/drawing/2014/main" id="{2B07690F-D5AD-40D9-7DC3-8809E585C2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4" name="Text Placeholder 3">
            <a:extLst>
              <a:ext uri="{FF2B5EF4-FFF2-40B4-BE49-F238E27FC236}">
                <a16:creationId xmlns:a16="http://schemas.microsoft.com/office/drawing/2014/main" id="{8FF36A4C-5301-E7AD-F0A3-040093D3F2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3232D2-BF2F-3A6E-FA05-F023B29164D4}"/>
              </a:ext>
            </a:extLst>
          </p:cNvPr>
          <p:cNvSpPr>
            <a:spLocks noGrp="1"/>
          </p:cNvSpPr>
          <p:nvPr>
            <p:ph type="dt" sz="half" idx="10"/>
          </p:nvPr>
        </p:nvSpPr>
        <p:spPr/>
        <p:txBody>
          <a:bodyPr/>
          <a:lstStyle/>
          <a:p>
            <a:fld id="{EE41DCB6-7844-494F-BC53-6331207EF79C}" type="datetimeFigureOut">
              <a:rPr lang="en-TW" smtClean="0"/>
              <a:t>2024/1/30</a:t>
            </a:fld>
            <a:endParaRPr lang="en-TW"/>
          </a:p>
        </p:txBody>
      </p:sp>
      <p:sp>
        <p:nvSpPr>
          <p:cNvPr id="6" name="Footer Placeholder 5">
            <a:extLst>
              <a:ext uri="{FF2B5EF4-FFF2-40B4-BE49-F238E27FC236}">
                <a16:creationId xmlns:a16="http://schemas.microsoft.com/office/drawing/2014/main" id="{17A777D1-1676-D163-0DD7-829C9091EE29}"/>
              </a:ext>
            </a:extLst>
          </p:cNvPr>
          <p:cNvSpPr>
            <a:spLocks noGrp="1"/>
          </p:cNvSpPr>
          <p:nvPr>
            <p:ph type="ftr" sz="quarter" idx="11"/>
          </p:nvPr>
        </p:nvSpPr>
        <p:spPr/>
        <p:txBody>
          <a:bodyPr/>
          <a:lstStyle/>
          <a:p>
            <a:endParaRPr lang="en-TW"/>
          </a:p>
        </p:txBody>
      </p:sp>
      <p:sp>
        <p:nvSpPr>
          <p:cNvPr id="7" name="Slide Number Placeholder 6">
            <a:extLst>
              <a:ext uri="{FF2B5EF4-FFF2-40B4-BE49-F238E27FC236}">
                <a16:creationId xmlns:a16="http://schemas.microsoft.com/office/drawing/2014/main" id="{1ABEE5E6-EA88-DD6A-CE73-C1BF3C34BE8F}"/>
              </a:ext>
            </a:extLst>
          </p:cNvPr>
          <p:cNvSpPr>
            <a:spLocks noGrp="1"/>
          </p:cNvSpPr>
          <p:nvPr>
            <p:ph type="sldNum" sz="quarter" idx="12"/>
          </p:nvPr>
        </p:nvSpPr>
        <p:spPr/>
        <p:txBody>
          <a:bodyPr/>
          <a:lstStyle/>
          <a:p>
            <a:fld id="{E9542147-B55C-F54F-B31E-E96B1C04514C}" type="slidenum">
              <a:rPr lang="en-TW" smtClean="0"/>
              <a:t>‹#›</a:t>
            </a:fld>
            <a:endParaRPr lang="en-TW"/>
          </a:p>
        </p:txBody>
      </p:sp>
    </p:spTree>
    <p:extLst>
      <p:ext uri="{BB962C8B-B14F-4D97-AF65-F5344CB8AC3E}">
        <p14:creationId xmlns:p14="http://schemas.microsoft.com/office/powerpoint/2010/main" val="1246184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6D7C9-8BD6-7A3E-E5B4-EC6E3DC995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W"/>
          </a:p>
        </p:txBody>
      </p:sp>
      <p:sp>
        <p:nvSpPr>
          <p:cNvPr id="3" name="Picture Placeholder 2">
            <a:extLst>
              <a:ext uri="{FF2B5EF4-FFF2-40B4-BE49-F238E27FC236}">
                <a16:creationId xmlns:a16="http://schemas.microsoft.com/office/drawing/2014/main" id="{D71724ED-A3A6-FF99-7941-A117E4693B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TW"/>
          </a:p>
        </p:txBody>
      </p:sp>
      <p:sp>
        <p:nvSpPr>
          <p:cNvPr id="4" name="Text Placeholder 3">
            <a:extLst>
              <a:ext uri="{FF2B5EF4-FFF2-40B4-BE49-F238E27FC236}">
                <a16:creationId xmlns:a16="http://schemas.microsoft.com/office/drawing/2014/main" id="{D72B2FE3-B6CE-32BF-B53E-A1D0F4C86D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B0CD50-5072-6B0B-B4EF-81E6BF482414}"/>
              </a:ext>
            </a:extLst>
          </p:cNvPr>
          <p:cNvSpPr>
            <a:spLocks noGrp="1"/>
          </p:cNvSpPr>
          <p:nvPr>
            <p:ph type="dt" sz="half" idx="10"/>
          </p:nvPr>
        </p:nvSpPr>
        <p:spPr/>
        <p:txBody>
          <a:bodyPr/>
          <a:lstStyle/>
          <a:p>
            <a:fld id="{EE41DCB6-7844-494F-BC53-6331207EF79C}" type="datetimeFigureOut">
              <a:rPr lang="en-TW" smtClean="0"/>
              <a:t>2024/1/30</a:t>
            </a:fld>
            <a:endParaRPr lang="en-TW"/>
          </a:p>
        </p:txBody>
      </p:sp>
      <p:sp>
        <p:nvSpPr>
          <p:cNvPr id="6" name="Footer Placeholder 5">
            <a:extLst>
              <a:ext uri="{FF2B5EF4-FFF2-40B4-BE49-F238E27FC236}">
                <a16:creationId xmlns:a16="http://schemas.microsoft.com/office/drawing/2014/main" id="{5243C0F6-69D2-34A4-35BB-3EE7D316F47E}"/>
              </a:ext>
            </a:extLst>
          </p:cNvPr>
          <p:cNvSpPr>
            <a:spLocks noGrp="1"/>
          </p:cNvSpPr>
          <p:nvPr>
            <p:ph type="ftr" sz="quarter" idx="11"/>
          </p:nvPr>
        </p:nvSpPr>
        <p:spPr/>
        <p:txBody>
          <a:bodyPr/>
          <a:lstStyle/>
          <a:p>
            <a:endParaRPr lang="en-TW"/>
          </a:p>
        </p:txBody>
      </p:sp>
      <p:sp>
        <p:nvSpPr>
          <p:cNvPr id="7" name="Slide Number Placeholder 6">
            <a:extLst>
              <a:ext uri="{FF2B5EF4-FFF2-40B4-BE49-F238E27FC236}">
                <a16:creationId xmlns:a16="http://schemas.microsoft.com/office/drawing/2014/main" id="{B90971E9-9E45-C5D1-5394-7260BEFEBC50}"/>
              </a:ext>
            </a:extLst>
          </p:cNvPr>
          <p:cNvSpPr>
            <a:spLocks noGrp="1"/>
          </p:cNvSpPr>
          <p:nvPr>
            <p:ph type="sldNum" sz="quarter" idx="12"/>
          </p:nvPr>
        </p:nvSpPr>
        <p:spPr/>
        <p:txBody>
          <a:bodyPr/>
          <a:lstStyle/>
          <a:p>
            <a:fld id="{E9542147-B55C-F54F-B31E-E96B1C04514C}" type="slidenum">
              <a:rPr lang="en-TW" smtClean="0"/>
              <a:t>‹#›</a:t>
            </a:fld>
            <a:endParaRPr lang="en-TW"/>
          </a:p>
        </p:txBody>
      </p:sp>
    </p:spTree>
    <p:extLst>
      <p:ext uri="{BB962C8B-B14F-4D97-AF65-F5344CB8AC3E}">
        <p14:creationId xmlns:p14="http://schemas.microsoft.com/office/powerpoint/2010/main" val="41428048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91EC13-ED9F-FCD3-6862-11A9C377DE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TW"/>
          </a:p>
        </p:txBody>
      </p:sp>
      <p:sp>
        <p:nvSpPr>
          <p:cNvPr id="3" name="Text Placeholder 2">
            <a:extLst>
              <a:ext uri="{FF2B5EF4-FFF2-40B4-BE49-F238E27FC236}">
                <a16:creationId xmlns:a16="http://schemas.microsoft.com/office/drawing/2014/main" id="{307F4707-2FBE-CAEE-2554-5789701D4C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4" name="Date Placeholder 3">
            <a:extLst>
              <a:ext uri="{FF2B5EF4-FFF2-40B4-BE49-F238E27FC236}">
                <a16:creationId xmlns:a16="http://schemas.microsoft.com/office/drawing/2014/main" id="{B4A21065-B39E-F855-20C5-C30EBA4645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1DCB6-7844-494F-BC53-6331207EF79C}" type="datetimeFigureOut">
              <a:rPr lang="en-TW" smtClean="0"/>
              <a:t>2024/1/30</a:t>
            </a:fld>
            <a:endParaRPr lang="en-TW"/>
          </a:p>
        </p:txBody>
      </p:sp>
      <p:sp>
        <p:nvSpPr>
          <p:cNvPr id="5" name="Footer Placeholder 4">
            <a:extLst>
              <a:ext uri="{FF2B5EF4-FFF2-40B4-BE49-F238E27FC236}">
                <a16:creationId xmlns:a16="http://schemas.microsoft.com/office/drawing/2014/main" id="{1BA9025A-0612-9B58-AB7B-B52A4F78CC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TW"/>
          </a:p>
        </p:txBody>
      </p:sp>
      <p:sp>
        <p:nvSpPr>
          <p:cNvPr id="6" name="Slide Number Placeholder 5">
            <a:extLst>
              <a:ext uri="{FF2B5EF4-FFF2-40B4-BE49-F238E27FC236}">
                <a16:creationId xmlns:a16="http://schemas.microsoft.com/office/drawing/2014/main" id="{5BDEBAC4-4C3D-8E67-904E-F1BD51353E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542147-B55C-F54F-B31E-E96B1C04514C}" type="slidenum">
              <a:rPr lang="en-TW" smtClean="0"/>
              <a:t>‹#›</a:t>
            </a:fld>
            <a:endParaRPr lang="en-TW"/>
          </a:p>
        </p:txBody>
      </p:sp>
    </p:spTree>
    <p:extLst>
      <p:ext uri="{BB962C8B-B14F-4D97-AF65-F5344CB8AC3E}">
        <p14:creationId xmlns:p14="http://schemas.microsoft.com/office/powerpoint/2010/main" val="6812071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14.xml.rels><?xml version="1.0" encoding="UTF-8" standalone="yes"?>
<Relationships xmlns="http://schemas.openxmlformats.org/package/2006/relationships"><Relationship Id="rId3" Type="http://schemas.openxmlformats.org/officeDocument/2006/relationships/hyperlink" Target="https://www.nec.com/en/press/201802/global_20180227_03.html" TargetMode="External"/><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hyperlink" Target="http://www.maineghosthunters.org/blogs/2011/05/24/evps-frequencies-and-software/" TargetMode="Externa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www.maineghosthunters.org/blogs/2011/05/24/evps-frequencies-and-software/"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hyperlink" Target="https://www.nec.com/en/press/201802/global_20180227_03.html"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donrathjr.com/audible-range-human-hearing/"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oleObject" Target="../embeddings/oleObject6.bin"/><Relationship Id="rId18" Type="http://schemas.openxmlformats.org/officeDocument/2006/relationships/image" Target="../media/image34.png"/><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31.png"/><Relationship Id="rId17" Type="http://schemas.openxmlformats.org/officeDocument/2006/relationships/oleObject" Target="../embeddings/oleObject8.bin"/><Relationship Id="rId2" Type="http://schemas.openxmlformats.org/officeDocument/2006/relationships/notesSlide" Target="../notesSlides/notesSlide12.xml"/><Relationship Id="rId16"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oleObject" Target="../embeddings/oleObject5.bin"/><Relationship Id="rId5" Type="http://schemas.openxmlformats.org/officeDocument/2006/relationships/oleObject" Target="../embeddings/oleObject2.bin"/><Relationship Id="rId15" Type="http://schemas.openxmlformats.org/officeDocument/2006/relationships/oleObject" Target="../embeddings/oleObject7.bin"/><Relationship Id="rId10" Type="http://schemas.openxmlformats.org/officeDocument/2006/relationships/image" Target="../media/image30.png"/><Relationship Id="rId19" Type="http://schemas.openxmlformats.org/officeDocument/2006/relationships/image" Target="../media/image35.jpeg"/><Relationship Id="rId4" Type="http://schemas.openxmlformats.org/officeDocument/2006/relationships/image" Target="../media/image27.png"/><Relationship Id="rId9" Type="http://schemas.openxmlformats.org/officeDocument/2006/relationships/oleObject" Target="../embeddings/oleObject4.bin"/><Relationship Id="rId1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en.wikipedia.org/wiki/Three_Laws_of_Robotics#cite_note-IROBOT-1"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hyperlink" Target="https://youtu.be/EOZ-rsmLIgc?si=fW05T_Y-XkN01jER" TargetMode="External"/><Relationship Id="rId5" Type="http://schemas.openxmlformats.org/officeDocument/2006/relationships/image" Target="../media/image39.PNG"/><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100.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54558-8A66-F331-5791-C9A6531BF18F}"/>
              </a:ext>
            </a:extLst>
          </p:cNvPr>
          <p:cNvSpPr>
            <a:spLocks noGrp="1"/>
          </p:cNvSpPr>
          <p:nvPr>
            <p:ph type="ctrTitle"/>
          </p:nvPr>
        </p:nvSpPr>
        <p:spPr/>
        <p:txBody>
          <a:bodyPr/>
          <a:lstStyle/>
          <a:p>
            <a:r>
              <a:rPr lang="en-TW" dirty="0"/>
              <a:t>Nanotechnology to Robotics</a:t>
            </a:r>
          </a:p>
        </p:txBody>
      </p:sp>
      <p:sp>
        <p:nvSpPr>
          <p:cNvPr id="3" name="Subtitle 2">
            <a:extLst>
              <a:ext uri="{FF2B5EF4-FFF2-40B4-BE49-F238E27FC236}">
                <a16:creationId xmlns:a16="http://schemas.microsoft.com/office/drawing/2014/main" id="{FF7DF164-41E7-53DE-A8E4-05A2ECB50999}"/>
              </a:ext>
            </a:extLst>
          </p:cNvPr>
          <p:cNvSpPr>
            <a:spLocks noGrp="1"/>
          </p:cNvSpPr>
          <p:nvPr>
            <p:ph type="subTitle" idx="1"/>
          </p:nvPr>
        </p:nvSpPr>
        <p:spPr/>
        <p:txBody>
          <a:bodyPr/>
          <a:lstStyle/>
          <a:p>
            <a:endParaRPr lang="en-TW"/>
          </a:p>
        </p:txBody>
      </p:sp>
    </p:spTree>
    <p:extLst>
      <p:ext uri="{BB962C8B-B14F-4D97-AF65-F5344CB8AC3E}">
        <p14:creationId xmlns:p14="http://schemas.microsoft.com/office/powerpoint/2010/main" val="411491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BF08D-C6FE-4F24-A07F-44AD050D3373}"/>
              </a:ext>
            </a:extLst>
          </p:cNvPr>
          <p:cNvSpPr>
            <a:spLocks noGrp="1"/>
          </p:cNvSpPr>
          <p:nvPr>
            <p:ph type="title"/>
          </p:nvPr>
        </p:nvSpPr>
        <p:spPr/>
        <p:txBody>
          <a:bodyPr/>
          <a:lstStyle/>
          <a:p>
            <a:r>
              <a:rPr lang="en-US" dirty="0"/>
              <a:t>Electromagnetic Waves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F2B5AB3-5305-476E-876A-B3A6046F505F}"/>
                  </a:ext>
                </a:extLst>
              </p:cNvPr>
              <p:cNvSpPr>
                <a:spLocks noGrp="1"/>
              </p:cNvSpPr>
              <p:nvPr>
                <p:ph idx="1"/>
              </p:nvPr>
            </p:nvSpPr>
            <p:spPr>
              <a:xfrm>
                <a:off x="191386" y="1400325"/>
                <a:ext cx="11162414" cy="1603375"/>
              </a:xfrm>
            </p:spPr>
            <p:txBody>
              <a:bodyPr/>
              <a:lstStyle/>
              <a:p>
                <a:r>
                  <a:rPr lang="en-US" dirty="0"/>
                  <a:t>James Maxwell derived formulaic understanding of electromagnetism: </a:t>
                </a:r>
                <a14:m>
                  <m:oMath xmlns:m="http://schemas.openxmlformats.org/officeDocument/2006/math">
                    <m:r>
                      <a:rPr lang="en-US" b="0" i="1" smtClean="0">
                        <a:latin typeface="Cambria Math" panose="02040503050406030204" pitchFamily="18" charset="0"/>
                      </a:rPr>
                      <m:t>𝑐</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ad>
                          <m:radPr>
                            <m:degHide m:val="on"/>
                            <m:ctrlPr>
                              <a:rPr lang="en-US" b="0" i="1" smtClean="0">
                                <a:latin typeface="Cambria Math" panose="02040503050406030204" pitchFamily="18" charset="0"/>
                              </a:rPr>
                            </m:ctrlPr>
                          </m:radPr>
                          <m:deg/>
                          <m:e>
                            <m:sSub>
                              <m:sSubPr>
                                <m:ctrlPr>
                                  <a:rPr lang="en-US" b="0" i="1" smtClean="0">
                                    <a:latin typeface="Cambria Math" panose="02040503050406030204" pitchFamily="18" charset="0"/>
                                  </a:rPr>
                                </m:ctrlPr>
                              </m:sSubPr>
                              <m:e>
                                <m:r>
                                  <a:rPr lang="en-US" b="0" i="1" smtClean="0">
                                    <a:latin typeface="Cambria Math" panose="02040503050406030204" pitchFamily="18" charset="0"/>
                                  </a:rPr>
                                  <m:t>𝜖</m:t>
                                </m:r>
                              </m:e>
                              <m:sub>
                                <m:r>
                                  <a:rPr lang="en-US" b="0" i="1" smtClean="0">
                                    <a:latin typeface="Cambria Math" panose="02040503050406030204" pitchFamily="18" charset="0"/>
                                  </a:rPr>
                                  <m:t>0</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𝜇</m:t>
                                </m:r>
                              </m:e>
                              <m:sub>
                                <m:r>
                                  <a:rPr lang="en-US" b="0" i="1" smtClean="0">
                                    <a:latin typeface="Cambria Math" panose="02040503050406030204" pitchFamily="18" charset="0"/>
                                  </a:rPr>
                                  <m:t>0</m:t>
                                </m:r>
                              </m:sub>
                            </m:sSub>
                          </m:e>
                        </m:rad>
                      </m:den>
                    </m:f>
                  </m:oMath>
                </a14:m>
                <a:endParaRPr lang="en-US" dirty="0"/>
              </a:p>
            </p:txBody>
          </p:sp>
        </mc:Choice>
        <mc:Fallback xmlns="">
          <p:sp>
            <p:nvSpPr>
              <p:cNvPr id="3" name="Content Placeholder 2">
                <a:extLst>
                  <a:ext uri="{FF2B5EF4-FFF2-40B4-BE49-F238E27FC236}">
                    <a16:creationId xmlns:a16="http://schemas.microsoft.com/office/drawing/2014/main" id="{FF2B5AB3-5305-476E-876A-B3A6046F505F}"/>
                  </a:ext>
                </a:extLst>
              </p:cNvPr>
              <p:cNvSpPr>
                <a:spLocks noGrp="1" noRot="1" noChangeAspect="1" noMove="1" noResize="1" noEditPoints="1" noAdjustHandles="1" noChangeArrowheads="1" noChangeShapeType="1" noTextEdit="1"/>
              </p:cNvSpPr>
              <p:nvPr>
                <p:ph idx="1"/>
              </p:nvPr>
            </p:nvSpPr>
            <p:spPr>
              <a:xfrm>
                <a:off x="191386" y="1400325"/>
                <a:ext cx="11162414" cy="1603375"/>
              </a:xfrm>
              <a:blipFill>
                <a:blip r:embed="rId3"/>
                <a:stretch>
                  <a:fillRect l="-983" t="-6844"/>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A083883B-7A3C-4B14-BE1B-D956659ABB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1978025"/>
            <a:ext cx="7620000" cy="4514850"/>
          </a:xfrm>
          <a:prstGeom prst="rect">
            <a:avLst/>
          </a:prstGeom>
        </p:spPr>
      </p:pic>
    </p:spTree>
    <p:extLst>
      <p:ext uri="{BB962C8B-B14F-4D97-AF65-F5344CB8AC3E}">
        <p14:creationId xmlns:p14="http://schemas.microsoft.com/office/powerpoint/2010/main" val="3587925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B5BE4-4FD0-4DC7-8F52-7BF99B6F3FA9}"/>
              </a:ext>
            </a:extLst>
          </p:cNvPr>
          <p:cNvSpPr>
            <a:spLocks noGrp="1"/>
          </p:cNvSpPr>
          <p:nvPr>
            <p:ph type="title"/>
          </p:nvPr>
        </p:nvSpPr>
        <p:spPr/>
        <p:txBody>
          <a:bodyPr/>
          <a:lstStyle/>
          <a:p>
            <a:r>
              <a:rPr lang="en-US" dirty="0"/>
              <a:t>Ray Diagrams for Lenses</a:t>
            </a:r>
          </a:p>
        </p:txBody>
      </p:sp>
      <p:sp>
        <p:nvSpPr>
          <p:cNvPr id="3" name="Content Placeholder 2">
            <a:extLst>
              <a:ext uri="{FF2B5EF4-FFF2-40B4-BE49-F238E27FC236}">
                <a16:creationId xmlns:a16="http://schemas.microsoft.com/office/drawing/2014/main" id="{C26512F2-A45F-4C58-B634-2015F7087604}"/>
              </a:ext>
            </a:extLst>
          </p:cNvPr>
          <p:cNvSpPr>
            <a:spLocks noGrp="1"/>
          </p:cNvSpPr>
          <p:nvPr>
            <p:ph idx="1"/>
          </p:nvPr>
        </p:nvSpPr>
        <p:spPr>
          <a:xfrm>
            <a:off x="328613" y="1357313"/>
            <a:ext cx="4071937" cy="4386256"/>
          </a:xfrm>
        </p:spPr>
        <p:txBody>
          <a:bodyPr>
            <a:normAutofit/>
          </a:bodyPr>
          <a:lstStyle/>
          <a:p>
            <a:r>
              <a:rPr lang="en-US" dirty="0"/>
              <a:t>For a convex lens, rays for example from n = 1 material enter “slower” material with n &gt; 1 (the lens). This bends light toward the normal.</a:t>
            </a:r>
          </a:p>
          <a:p>
            <a:r>
              <a:rPr lang="en-US" dirty="0"/>
              <a:t>Rays entering “faster” material bend away from normal.</a:t>
            </a:r>
          </a:p>
          <a:p>
            <a:pPr marL="0" indent="0">
              <a:buNone/>
            </a:pPr>
            <a:endParaRPr lang="en-US" dirty="0"/>
          </a:p>
        </p:txBody>
      </p:sp>
      <p:pic>
        <p:nvPicPr>
          <p:cNvPr id="5" name="Picture 4">
            <a:extLst>
              <a:ext uri="{FF2B5EF4-FFF2-40B4-BE49-F238E27FC236}">
                <a16:creationId xmlns:a16="http://schemas.microsoft.com/office/drawing/2014/main" id="{697514F9-21FB-4178-B15B-9BB639A14C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0550" y="950913"/>
            <a:ext cx="7274048" cy="4019549"/>
          </a:xfrm>
          <a:prstGeom prst="rect">
            <a:avLst/>
          </a:prstGeom>
        </p:spPr>
      </p:pic>
      <p:pic>
        <p:nvPicPr>
          <p:cNvPr id="6" name="Picture 5">
            <a:extLst>
              <a:ext uri="{FF2B5EF4-FFF2-40B4-BE49-F238E27FC236}">
                <a16:creationId xmlns:a16="http://schemas.microsoft.com/office/drawing/2014/main" id="{EFDA2325-7352-42D0-BBF5-11F14F91C6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402" y="4829970"/>
            <a:ext cx="7288946" cy="1992312"/>
          </a:xfrm>
          <a:prstGeom prst="rect">
            <a:avLst/>
          </a:prstGeom>
        </p:spPr>
      </p:pic>
    </p:spTree>
    <p:extLst>
      <p:ext uri="{BB962C8B-B14F-4D97-AF65-F5344CB8AC3E}">
        <p14:creationId xmlns:p14="http://schemas.microsoft.com/office/powerpoint/2010/main" val="24600952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B5BE4-4FD0-4DC7-8F52-7BF99B6F3FA9}"/>
              </a:ext>
            </a:extLst>
          </p:cNvPr>
          <p:cNvSpPr>
            <a:spLocks noGrp="1"/>
          </p:cNvSpPr>
          <p:nvPr>
            <p:ph type="title"/>
          </p:nvPr>
        </p:nvSpPr>
        <p:spPr/>
        <p:txBody>
          <a:bodyPr/>
          <a:lstStyle/>
          <a:p>
            <a:r>
              <a:rPr lang="en-US" dirty="0"/>
              <a:t>Ray Diagrams for Lenses</a:t>
            </a:r>
          </a:p>
        </p:txBody>
      </p:sp>
      <p:sp>
        <p:nvSpPr>
          <p:cNvPr id="3" name="Content Placeholder 2">
            <a:extLst>
              <a:ext uri="{FF2B5EF4-FFF2-40B4-BE49-F238E27FC236}">
                <a16:creationId xmlns:a16="http://schemas.microsoft.com/office/drawing/2014/main" id="{C26512F2-A45F-4C58-B634-2015F7087604}"/>
              </a:ext>
            </a:extLst>
          </p:cNvPr>
          <p:cNvSpPr>
            <a:spLocks noGrp="1"/>
          </p:cNvSpPr>
          <p:nvPr>
            <p:ph idx="1"/>
          </p:nvPr>
        </p:nvSpPr>
        <p:spPr>
          <a:xfrm>
            <a:off x="838200" y="1825625"/>
            <a:ext cx="3176588" cy="717550"/>
          </a:xfrm>
        </p:spPr>
        <p:txBody>
          <a:bodyPr/>
          <a:lstStyle/>
          <a:p>
            <a:r>
              <a:rPr lang="en-US" dirty="0"/>
              <a:t>For a concave lens</a:t>
            </a:r>
          </a:p>
        </p:txBody>
      </p:sp>
      <p:pic>
        <p:nvPicPr>
          <p:cNvPr id="7" name="Picture 6">
            <a:extLst>
              <a:ext uri="{FF2B5EF4-FFF2-40B4-BE49-F238E27FC236}">
                <a16:creationId xmlns:a16="http://schemas.microsoft.com/office/drawing/2014/main" id="{98894C51-C748-457A-81ED-67A682D0D1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9586" y="2543175"/>
            <a:ext cx="9369439" cy="3890963"/>
          </a:xfrm>
          <a:prstGeom prst="rect">
            <a:avLst/>
          </a:prstGeom>
        </p:spPr>
      </p:pic>
    </p:spTree>
    <p:extLst>
      <p:ext uri="{BB962C8B-B14F-4D97-AF65-F5344CB8AC3E}">
        <p14:creationId xmlns:p14="http://schemas.microsoft.com/office/powerpoint/2010/main" val="33504374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B5BE4-4FD0-4DC7-8F52-7BF99B6F3FA9}"/>
              </a:ext>
            </a:extLst>
          </p:cNvPr>
          <p:cNvSpPr>
            <a:spLocks noGrp="1"/>
          </p:cNvSpPr>
          <p:nvPr>
            <p:ph type="title"/>
          </p:nvPr>
        </p:nvSpPr>
        <p:spPr/>
        <p:txBody>
          <a:bodyPr/>
          <a:lstStyle/>
          <a:p>
            <a:r>
              <a:rPr lang="en-US" dirty="0"/>
              <a:t>Snell’s Law</a:t>
            </a:r>
          </a:p>
        </p:txBody>
      </p:sp>
      <p:sp>
        <p:nvSpPr>
          <p:cNvPr id="3" name="Content Placeholder 2">
            <a:extLst>
              <a:ext uri="{FF2B5EF4-FFF2-40B4-BE49-F238E27FC236}">
                <a16:creationId xmlns:a16="http://schemas.microsoft.com/office/drawing/2014/main" id="{C26512F2-A45F-4C58-B634-2015F7087604}"/>
              </a:ext>
            </a:extLst>
          </p:cNvPr>
          <p:cNvSpPr>
            <a:spLocks noGrp="1"/>
          </p:cNvSpPr>
          <p:nvPr>
            <p:ph idx="1"/>
          </p:nvPr>
        </p:nvSpPr>
        <p:spPr>
          <a:xfrm>
            <a:off x="838200" y="1825625"/>
            <a:ext cx="2833688" cy="2660650"/>
          </a:xfrm>
        </p:spPr>
        <p:txBody>
          <a:bodyPr>
            <a:normAutofit fontScale="70000" lnSpcReduction="20000"/>
          </a:bodyPr>
          <a:lstStyle/>
          <a:p>
            <a:r>
              <a:rPr lang="en-US" dirty="0"/>
              <a:t>Describes the path of a beam of light at the interface between two materials with differing refractive index – a material property describing the change in speed when it changes medium.</a:t>
            </a:r>
          </a:p>
        </p:txBody>
      </p:sp>
      <p:cxnSp>
        <p:nvCxnSpPr>
          <p:cNvPr id="5" name="Straight Connector 4">
            <a:extLst>
              <a:ext uri="{FF2B5EF4-FFF2-40B4-BE49-F238E27FC236}">
                <a16:creationId xmlns:a16="http://schemas.microsoft.com/office/drawing/2014/main" id="{3FF289B2-D628-466A-9775-82F1BF4CC124}"/>
              </a:ext>
            </a:extLst>
          </p:cNvPr>
          <p:cNvCxnSpPr/>
          <p:nvPr/>
        </p:nvCxnSpPr>
        <p:spPr>
          <a:xfrm>
            <a:off x="3671888" y="4222235"/>
            <a:ext cx="471487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C2BE930-3D24-4447-98FA-EA73FDE51202}"/>
              </a:ext>
            </a:extLst>
          </p:cNvPr>
          <p:cNvCxnSpPr/>
          <p:nvPr/>
        </p:nvCxnSpPr>
        <p:spPr>
          <a:xfrm>
            <a:off x="5815013" y="2379147"/>
            <a:ext cx="0" cy="3671888"/>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EA0460C-82E3-497B-8CB7-CEF1FAB378A9}"/>
              </a:ext>
            </a:extLst>
          </p:cNvPr>
          <p:cNvCxnSpPr/>
          <p:nvPr/>
        </p:nvCxnSpPr>
        <p:spPr>
          <a:xfrm>
            <a:off x="4480518" y="2703204"/>
            <a:ext cx="1291389" cy="1491916"/>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ACA2821-EDAA-46E7-9571-6E42A3E510AC}"/>
              </a:ext>
            </a:extLst>
          </p:cNvPr>
          <p:cNvCxnSpPr>
            <a:cxnSpLocks/>
          </p:cNvCxnSpPr>
          <p:nvPr/>
        </p:nvCxnSpPr>
        <p:spPr>
          <a:xfrm>
            <a:off x="5858120" y="4249351"/>
            <a:ext cx="1053707" cy="194622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815EC45-B709-4B76-8482-EE20275B97D2}"/>
              </a:ext>
            </a:extLst>
          </p:cNvPr>
          <p:cNvSpPr txBox="1"/>
          <p:nvPr/>
        </p:nvSpPr>
        <p:spPr>
          <a:xfrm>
            <a:off x="3671888" y="3835143"/>
            <a:ext cx="437940" cy="369332"/>
          </a:xfrm>
          <a:prstGeom prst="rect">
            <a:avLst/>
          </a:prstGeom>
          <a:noFill/>
        </p:spPr>
        <p:txBody>
          <a:bodyPr wrap="none" rtlCol="0">
            <a:spAutoFit/>
          </a:bodyPr>
          <a:lstStyle/>
          <a:p>
            <a:r>
              <a:rPr lang="en-US" dirty="0"/>
              <a:t>air</a:t>
            </a:r>
          </a:p>
        </p:txBody>
      </p:sp>
      <p:sp>
        <p:nvSpPr>
          <p:cNvPr id="15" name="TextBox 14">
            <a:extLst>
              <a:ext uri="{FF2B5EF4-FFF2-40B4-BE49-F238E27FC236}">
                <a16:creationId xmlns:a16="http://schemas.microsoft.com/office/drawing/2014/main" id="{95696FC4-593E-4883-A28C-AA889826A17E}"/>
              </a:ext>
            </a:extLst>
          </p:cNvPr>
          <p:cNvSpPr txBox="1"/>
          <p:nvPr/>
        </p:nvSpPr>
        <p:spPr>
          <a:xfrm>
            <a:off x="3671888" y="4215091"/>
            <a:ext cx="739305" cy="369332"/>
          </a:xfrm>
          <a:prstGeom prst="rect">
            <a:avLst/>
          </a:prstGeom>
          <a:noFill/>
        </p:spPr>
        <p:txBody>
          <a:bodyPr wrap="none" rtlCol="0">
            <a:spAutoFit/>
          </a:bodyPr>
          <a:lstStyle/>
          <a:p>
            <a:r>
              <a:rPr lang="en-US" dirty="0"/>
              <a:t>water</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C34572DC-BBB8-4A78-982A-BEA923C5BA42}"/>
                  </a:ext>
                </a:extLst>
              </p:cNvPr>
              <p:cNvSpPr txBox="1"/>
              <p:nvPr/>
            </p:nvSpPr>
            <p:spPr>
              <a:xfrm>
                <a:off x="5383528" y="3124969"/>
                <a:ext cx="24282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𝑖</m:t>
                          </m:r>
                        </m:sub>
                      </m:sSub>
                    </m:oMath>
                  </m:oMathPara>
                </a14:m>
                <a:endParaRPr lang="en-US" dirty="0"/>
              </a:p>
            </p:txBody>
          </p:sp>
        </mc:Choice>
        <mc:Fallback xmlns="">
          <p:sp>
            <p:nvSpPr>
              <p:cNvPr id="16" name="TextBox 15">
                <a:extLst>
                  <a:ext uri="{FF2B5EF4-FFF2-40B4-BE49-F238E27FC236}">
                    <a16:creationId xmlns:a16="http://schemas.microsoft.com/office/drawing/2014/main" id="{C34572DC-BBB8-4A78-982A-BEA923C5BA42}"/>
                  </a:ext>
                </a:extLst>
              </p:cNvPr>
              <p:cNvSpPr txBox="1">
                <a:spLocks noRot="1" noChangeAspect="1" noMove="1" noResize="1" noEditPoints="1" noAdjustHandles="1" noChangeArrowheads="1" noChangeShapeType="1" noTextEdit="1"/>
              </p:cNvSpPr>
              <p:nvPr/>
            </p:nvSpPr>
            <p:spPr>
              <a:xfrm>
                <a:off x="5383528" y="3124969"/>
                <a:ext cx="242823" cy="276999"/>
              </a:xfrm>
              <a:prstGeom prst="rect">
                <a:avLst/>
              </a:prstGeom>
              <a:blipFill>
                <a:blip r:embed="rId2"/>
                <a:stretch>
                  <a:fillRect l="-22500" r="-12500" b="-1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49BD3A2E-55D4-4B7D-BEAA-B2D3A7CF1E8D}"/>
                  </a:ext>
                </a:extLst>
              </p:cNvPr>
              <p:cNvSpPr txBox="1"/>
              <p:nvPr/>
            </p:nvSpPr>
            <p:spPr>
              <a:xfrm>
                <a:off x="5907913" y="5005565"/>
                <a:ext cx="27622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𝑥</m:t>
                          </m:r>
                        </m:sub>
                      </m:sSub>
                    </m:oMath>
                  </m:oMathPara>
                </a14:m>
                <a:endParaRPr lang="en-US" dirty="0"/>
              </a:p>
            </p:txBody>
          </p:sp>
        </mc:Choice>
        <mc:Fallback xmlns="">
          <p:sp>
            <p:nvSpPr>
              <p:cNvPr id="18" name="TextBox 17">
                <a:extLst>
                  <a:ext uri="{FF2B5EF4-FFF2-40B4-BE49-F238E27FC236}">
                    <a16:creationId xmlns:a16="http://schemas.microsoft.com/office/drawing/2014/main" id="{49BD3A2E-55D4-4B7D-BEAA-B2D3A7CF1E8D}"/>
                  </a:ext>
                </a:extLst>
              </p:cNvPr>
              <p:cNvSpPr txBox="1">
                <a:spLocks noRot="1" noChangeAspect="1" noMove="1" noResize="1" noEditPoints="1" noAdjustHandles="1" noChangeArrowheads="1" noChangeShapeType="1" noTextEdit="1"/>
              </p:cNvSpPr>
              <p:nvPr/>
            </p:nvSpPr>
            <p:spPr>
              <a:xfrm>
                <a:off x="5907913" y="5005565"/>
                <a:ext cx="276229" cy="276999"/>
              </a:xfrm>
              <a:prstGeom prst="rect">
                <a:avLst/>
              </a:prstGeom>
              <a:blipFill>
                <a:blip r:embed="rId3"/>
                <a:stretch>
                  <a:fillRect l="-20000" r="-6667" b="-10870"/>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C7B513AA-30F1-45ED-8F2D-3ED6AA060E50}"/>
              </a:ext>
            </a:extLst>
          </p:cNvPr>
          <p:cNvSpPr txBox="1"/>
          <p:nvPr/>
        </p:nvSpPr>
        <p:spPr>
          <a:xfrm>
            <a:off x="4704361" y="2244978"/>
            <a:ext cx="1117614" cy="369332"/>
          </a:xfrm>
          <a:prstGeom prst="rect">
            <a:avLst/>
          </a:prstGeom>
          <a:noFill/>
        </p:spPr>
        <p:txBody>
          <a:bodyPr wrap="none" rtlCol="0">
            <a:spAutoFit/>
          </a:bodyPr>
          <a:lstStyle/>
          <a:p>
            <a:r>
              <a:rPr lang="en-US" dirty="0"/>
              <a:t>incidence</a:t>
            </a:r>
          </a:p>
        </p:txBody>
      </p:sp>
      <p:sp>
        <p:nvSpPr>
          <p:cNvPr id="22" name="TextBox 21">
            <a:extLst>
              <a:ext uri="{FF2B5EF4-FFF2-40B4-BE49-F238E27FC236}">
                <a16:creationId xmlns:a16="http://schemas.microsoft.com/office/drawing/2014/main" id="{DE0EE08C-8AA7-4817-8184-720D51A2D4E2}"/>
              </a:ext>
            </a:extLst>
          </p:cNvPr>
          <p:cNvSpPr txBox="1"/>
          <p:nvPr/>
        </p:nvSpPr>
        <p:spPr>
          <a:xfrm>
            <a:off x="5794213" y="6123543"/>
            <a:ext cx="1135247" cy="369332"/>
          </a:xfrm>
          <a:prstGeom prst="rect">
            <a:avLst/>
          </a:prstGeom>
          <a:noFill/>
        </p:spPr>
        <p:txBody>
          <a:bodyPr wrap="none" rtlCol="0">
            <a:spAutoFit/>
          </a:bodyPr>
          <a:lstStyle/>
          <a:p>
            <a:r>
              <a:rPr lang="en-US" dirty="0"/>
              <a:t>refraction</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A9DADAE2-365C-4265-9481-22BAED2A697A}"/>
                  </a:ext>
                </a:extLst>
              </p:cNvPr>
              <p:cNvSpPr txBox="1"/>
              <p:nvPr/>
            </p:nvSpPr>
            <p:spPr>
              <a:xfrm>
                <a:off x="1790332" y="5508313"/>
                <a:ext cx="3714607"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𝑛</m:t>
                          </m:r>
                        </m:e>
                        <m:sub>
                          <m:r>
                            <a:rPr lang="en-US" sz="3600" b="0" i="1" smtClean="0">
                              <a:latin typeface="Cambria Math" panose="02040503050406030204" pitchFamily="18" charset="0"/>
                            </a:rPr>
                            <m:t>𝑖</m:t>
                          </m:r>
                        </m:sub>
                      </m:sSub>
                      <m:r>
                        <a:rPr lang="en-US" sz="3600" b="0" i="1" smtClean="0">
                          <a:latin typeface="Cambria Math" panose="02040503050406030204" pitchFamily="18" charset="0"/>
                        </a:rPr>
                        <m:t>𝑠𝑖𝑛</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𝜃</m:t>
                          </m:r>
                        </m:e>
                        <m:sub>
                          <m:r>
                            <a:rPr lang="en-US" sz="3600" b="0" i="1" smtClean="0">
                              <a:latin typeface="Cambria Math" panose="02040503050406030204" pitchFamily="18" charset="0"/>
                            </a:rPr>
                            <m:t>𝑖</m:t>
                          </m:r>
                        </m:sub>
                      </m:sSub>
                      <m:r>
                        <a:rPr lang="en-US" sz="3600" b="0" i="1" smtClean="0">
                          <a:latin typeface="Cambria Math" panose="02040503050406030204" pitchFamily="18" charset="0"/>
                        </a:rPr>
                        <m:t>=</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𝑛</m:t>
                          </m:r>
                        </m:e>
                        <m:sub>
                          <m:r>
                            <a:rPr lang="en-US" sz="3600" b="0" i="1" smtClean="0">
                              <a:latin typeface="Cambria Math" panose="02040503050406030204" pitchFamily="18" charset="0"/>
                            </a:rPr>
                            <m:t>𝑥</m:t>
                          </m:r>
                        </m:sub>
                      </m:sSub>
                      <m:r>
                        <a:rPr lang="en-US" sz="3600" b="0" i="1" smtClean="0">
                          <a:latin typeface="Cambria Math" panose="02040503050406030204" pitchFamily="18" charset="0"/>
                        </a:rPr>
                        <m:t>𝑠𝑖𝑛</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𝜃</m:t>
                          </m:r>
                        </m:e>
                        <m:sub>
                          <m:r>
                            <a:rPr lang="en-US" sz="3600" b="0" i="1" smtClean="0">
                              <a:latin typeface="Cambria Math" panose="02040503050406030204" pitchFamily="18" charset="0"/>
                            </a:rPr>
                            <m:t>𝑥</m:t>
                          </m:r>
                        </m:sub>
                      </m:sSub>
                    </m:oMath>
                  </m:oMathPara>
                </a14:m>
                <a:endParaRPr lang="en-US" sz="3600" dirty="0"/>
              </a:p>
            </p:txBody>
          </p:sp>
        </mc:Choice>
        <mc:Fallback xmlns="">
          <p:sp>
            <p:nvSpPr>
              <p:cNvPr id="23" name="TextBox 22">
                <a:extLst>
                  <a:ext uri="{FF2B5EF4-FFF2-40B4-BE49-F238E27FC236}">
                    <a16:creationId xmlns:a16="http://schemas.microsoft.com/office/drawing/2014/main" id="{A9DADAE2-365C-4265-9481-22BAED2A697A}"/>
                  </a:ext>
                </a:extLst>
              </p:cNvPr>
              <p:cNvSpPr txBox="1">
                <a:spLocks noRot="1" noChangeAspect="1" noMove="1" noResize="1" noEditPoints="1" noAdjustHandles="1" noChangeArrowheads="1" noChangeShapeType="1" noTextEdit="1"/>
              </p:cNvSpPr>
              <p:nvPr/>
            </p:nvSpPr>
            <p:spPr>
              <a:xfrm>
                <a:off x="1790332" y="5508313"/>
                <a:ext cx="3714607" cy="553998"/>
              </a:xfrm>
              <a:prstGeom prst="rect">
                <a:avLst/>
              </a:prstGeom>
              <a:blipFill>
                <a:blip r:embed="rId4"/>
                <a:stretch>
                  <a:fillRect/>
                </a:stretch>
              </a:blipFill>
            </p:spPr>
            <p:txBody>
              <a:bodyPr/>
              <a:lstStyle/>
              <a:p>
                <a:r>
                  <a:rPr lang="en-US">
                    <a:noFill/>
                  </a:rPr>
                  <a:t> </a:t>
                </a:r>
              </a:p>
            </p:txBody>
          </p:sp>
        </mc:Fallback>
      </mc:AlternateContent>
      <p:graphicFrame>
        <p:nvGraphicFramePr>
          <p:cNvPr id="24" name="Table 24">
            <a:extLst>
              <a:ext uri="{FF2B5EF4-FFF2-40B4-BE49-F238E27FC236}">
                <a16:creationId xmlns:a16="http://schemas.microsoft.com/office/drawing/2014/main" id="{4565D9ED-B04F-4832-ADF6-3AEC49DFF608}"/>
              </a:ext>
            </a:extLst>
          </p:cNvPr>
          <p:cNvGraphicFramePr>
            <a:graphicFrameLocks noGrp="1"/>
          </p:cNvGraphicFramePr>
          <p:nvPr/>
        </p:nvGraphicFramePr>
        <p:xfrm>
          <a:off x="8520114" y="342221"/>
          <a:ext cx="3535596" cy="5437158"/>
        </p:xfrm>
        <a:graphic>
          <a:graphicData uri="http://schemas.openxmlformats.org/drawingml/2006/table">
            <a:tbl>
              <a:tblPr firstRow="1" bandRow="1">
                <a:tableStyleId>{5C22544A-7EE6-4342-B048-85BDC9FD1C3A}</a:tableStyleId>
              </a:tblPr>
              <a:tblGrid>
                <a:gridCol w="1767798">
                  <a:extLst>
                    <a:ext uri="{9D8B030D-6E8A-4147-A177-3AD203B41FA5}">
                      <a16:colId xmlns:a16="http://schemas.microsoft.com/office/drawing/2014/main" val="547204556"/>
                    </a:ext>
                  </a:extLst>
                </a:gridCol>
                <a:gridCol w="1767798">
                  <a:extLst>
                    <a:ext uri="{9D8B030D-6E8A-4147-A177-3AD203B41FA5}">
                      <a16:colId xmlns:a16="http://schemas.microsoft.com/office/drawing/2014/main" val="1161440807"/>
                    </a:ext>
                  </a:extLst>
                </a:gridCol>
              </a:tblGrid>
              <a:tr h="369006">
                <a:tc>
                  <a:txBody>
                    <a:bodyPr/>
                    <a:lstStyle/>
                    <a:p>
                      <a:r>
                        <a:rPr lang="en-US" dirty="0"/>
                        <a:t>Material</a:t>
                      </a:r>
                    </a:p>
                  </a:txBody>
                  <a:tcPr/>
                </a:tc>
                <a:tc>
                  <a:txBody>
                    <a:bodyPr/>
                    <a:lstStyle/>
                    <a:p>
                      <a:r>
                        <a:rPr lang="en-US" dirty="0"/>
                        <a:t>Index of Refraction</a:t>
                      </a:r>
                    </a:p>
                  </a:txBody>
                  <a:tcPr/>
                </a:tc>
                <a:extLst>
                  <a:ext uri="{0D108BD9-81ED-4DB2-BD59-A6C34878D82A}">
                    <a16:rowId xmlns:a16="http://schemas.microsoft.com/office/drawing/2014/main" val="3883088385"/>
                  </a:ext>
                </a:extLst>
              </a:tr>
              <a:tr h="369006">
                <a:tc>
                  <a:txBody>
                    <a:bodyPr/>
                    <a:lstStyle/>
                    <a:p>
                      <a:r>
                        <a:rPr lang="en-US" dirty="0"/>
                        <a:t>Vacuum</a:t>
                      </a:r>
                    </a:p>
                  </a:txBody>
                  <a:tcPr/>
                </a:tc>
                <a:tc>
                  <a:txBody>
                    <a:bodyPr/>
                    <a:lstStyle/>
                    <a:p>
                      <a:r>
                        <a:rPr lang="en-US" dirty="0"/>
                        <a:t>1.0000</a:t>
                      </a:r>
                    </a:p>
                  </a:txBody>
                  <a:tcPr/>
                </a:tc>
                <a:extLst>
                  <a:ext uri="{0D108BD9-81ED-4DB2-BD59-A6C34878D82A}">
                    <a16:rowId xmlns:a16="http://schemas.microsoft.com/office/drawing/2014/main" val="2904419191"/>
                  </a:ext>
                </a:extLst>
              </a:tr>
              <a:tr h="369006">
                <a:tc>
                  <a:txBody>
                    <a:bodyPr/>
                    <a:lstStyle/>
                    <a:p>
                      <a:r>
                        <a:rPr lang="en-US" dirty="0"/>
                        <a:t>Air</a:t>
                      </a:r>
                    </a:p>
                  </a:txBody>
                  <a:tcPr/>
                </a:tc>
                <a:tc>
                  <a:txBody>
                    <a:bodyPr/>
                    <a:lstStyle/>
                    <a:p>
                      <a:r>
                        <a:rPr lang="en-US" dirty="0"/>
                        <a:t>1.0003</a:t>
                      </a:r>
                    </a:p>
                  </a:txBody>
                  <a:tcPr/>
                </a:tc>
                <a:extLst>
                  <a:ext uri="{0D108BD9-81ED-4DB2-BD59-A6C34878D82A}">
                    <a16:rowId xmlns:a16="http://schemas.microsoft.com/office/drawing/2014/main" val="214269275"/>
                  </a:ext>
                </a:extLst>
              </a:tr>
              <a:tr h="369006">
                <a:tc>
                  <a:txBody>
                    <a:bodyPr/>
                    <a:lstStyle/>
                    <a:p>
                      <a:r>
                        <a:rPr lang="en-US" dirty="0"/>
                        <a:t>Ice</a:t>
                      </a:r>
                    </a:p>
                  </a:txBody>
                  <a:tcPr/>
                </a:tc>
                <a:tc>
                  <a:txBody>
                    <a:bodyPr/>
                    <a:lstStyle/>
                    <a:p>
                      <a:r>
                        <a:rPr lang="en-US" dirty="0"/>
                        <a:t>1.31</a:t>
                      </a:r>
                    </a:p>
                  </a:txBody>
                  <a:tcPr/>
                </a:tc>
                <a:extLst>
                  <a:ext uri="{0D108BD9-81ED-4DB2-BD59-A6C34878D82A}">
                    <a16:rowId xmlns:a16="http://schemas.microsoft.com/office/drawing/2014/main" val="1809149252"/>
                  </a:ext>
                </a:extLst>
              </a:tr>
              <a:tr h="369006">
                <a:tc>
                  <a:txBody>
                    <a:bodyPr/>
                    <a:lstStyle/>
                    <a:p>
                      <a:r>
                        <a:rPr lang="en-US" dirty="0"/>
                        <a:t>Water</a:t>
                      </a:r>
                    </a:p>
                  </a:txBody>
                  <a:tcPr/>
                </a:tc>
                <a:tc>
                  <a:txBody>
                    <a:bodyPr/>
                    <a:lstStyle/>
                    <a:p>
                      <a:r>
                        <a:rPr lang="en-US" dirty="0"/>
                        <a:t>1.333</a:t>
                      </a:r>
                    </a:p>
                  </a:txBody>
                  <a:tcPr/>
                </a:tc>
                <a:extLst>
                  <a:ext uri="{0D108BD9-81ED-4DB2-BD59-A6C34878D82A}">
                    <a16:rowId xmlns:a16="http://schemas.microsoft.com/office/drawing/2014/main" val="295145020"/>
                  </a:ext>
                </a:extLst>
              </a:tr>
              <a:tr h="369006">
                <a:tc>
                  <a:txBody>
                    <a:bodyPr/>
                    <a:lstStyle/>
                    <a:p>
                      <a:r>
                        <a:rPr lang="en-US" dirty="0"/>
                        <a:t>Ethyl Alcohol</a:t>
                      </a:r>
                    </a:p>
                  </a:txBody>
                  <a:tcPr/>
                </a:tc>
                <a:tc>
                  <a:txBody>
                    <a:bodyPr/>
                    <a:lstStyle/>
                    <a:p>
                      <a:r>
                        <a:rPr lang="en-US" dirty="0"/>
                        <a:t>1.36</a:t>
                      </a:r>
                    </a:p>
                  </a:txBody>
                  <a:tcPr/>
                </a:tc>
                <a:extLst>
                  <a:ext uri="{0D108BD9-81ED-4DB2-BD59-A6C34878D82A}">
                    <a16:rowId xmlns:a16="http://schemas.microsoft.com/office/drawing/2014/main" val="1373036122"/>
                  </a:ext>
                </a:extLst>
              </a:tr>
              <a:tr h="369006">
                <a:tc>
                  <a:txBody>
                    <a:bodyPr/>
                    <a:lstStyle/>
                    <a:p>
                      <a:r>
                        <a:rPr lang="en-US" dirty="0"/>
                        <a:t>Plexiglass</a:t>
                      </a:r>
                    </a:p>
                  </a:txBody>
                  <a:tcPr/>
                </a:tc>
                <a:tc>
                  <a:txBody>
                    <a:bodyPr/>
                    <a:lstStyle/>
                    <a:p>
                      <a:r>
                        <a:rPr lang="en-US" dirty="0"/>
                        <a:t>1.51</a:t>
                      </a:r>
                    </a:p>
                  </a:txBody>
                  <a:tcPr/>
                </a:tc>
                <a:extLst>
                  <a:ext uri="{0D108BD9-81ED-4DB2-BD59-A6C34878D82A}">
                    <a16:rowId xmlns:a16="http://schemas.microsoft.com/office/drawing/2014/main" val="1465327221"/>
                  </a:ext>
                </a:extLst>
              </a:tr>
              <a:tr h="369006">
                <a:tc>
                  <a:txBody>
                    <a:bodyPr/>
                    <a:lstStyle/>
                    <a:p>
                      <a:r>
                        <a:rPr lang="en-US" dirty="0"/>
                        <a:t>Crown Glass</a:t>
                      </a:r>
                    </a:p>
                  </a:txBody>
                  <a:tcPr/>
                </a:tc>
                <a:tc>
                  <a:txBody>
                    <a:bodyPr/>
                    <a:lstStyle/>
                    <a:p>
                      <a:r>
                        <a:rPr lang="en-US" dirty="0"/>
                        <a:t>1.52</a:t>
                      </a:r>
                    </a:p>
                  </a:txBody>
                  <a:tcPr/>
                </a:tc>
                <a:extLst>
                  <a:ext uri="{0D108BD9-81ED-4DB2-BD59-A6C34878D82A}">
                    <a16:rowId xmlns:a16="http://schemas.microsoft.com/office/drawing/2014/main" val="1878136587"/>
                  </a:ext>
                </a:extLst>
              </a:tr>
              <a:tr h="369006">
                <a:tc>
                  <a:txBody>
                    <a:bodyPr/>
                    <a:lstStyle/>
                    <a:p>
                      <a:r>
                        <a:rPr lang="en-US" dirty="0"/>
                        <a:t>Light Flint Glass</a:t>
                      </a:r>
                    </a:p>
                  </a:txBody>
                  <a:tcPr/>
                </a:tc>
                <a:tc>
                  <a:txBody>
                    <a:bodyPr/>
                    <a:lstStyle/>
                    <a:p>
                      <a:r>
                        <a:rPr lang="en-US" dirty="0"/>
                        <a:t>1.58</a:t>
                      </a:r>
                    </a:p>
                  </a:txBody>
                  <a:tcPr/>
                </a:tc>
                <a:extLst>
                  <a:ext uri="{0D108BD9-81ED-4DB2-BD59-A6C34878D82A}">
                    <a16:rowId xmlns:a16="http://schemas.microsoft.com/office/drawing/2014/main" val="473273401"/>
                  </a:ext>
                </a:extLst>
              </a:tr>
              <a:tr h="369006">
                <a:tc>
                  <a:txBody>
                    <a:bodyPr/>
                    <a:lstStyle/>
                    <a:p>
                      <a:r>
                        <a:rPr lang="en-US" dirty="0"/>
                        <a:t>Dense Flint</a:t>
                      </a:r>
                    </a:p>
                  </a:txBody>
                  <a:tcPr/>
                </a:tc>
                <a:tc>
                  <a:txBody>
                    <a:bodyPr/>
                    <a:lstStyle/>
                    <a:p>
                      <a:r>
                        <a:rPr lang="en-US" dirty="0"/>
                        <a:t>1.66</a:t>
                      </a:r>
                    </a:p>
                  </a:txBody>
                  <a:tcPr/>
                </a:tc>
                <a:extLst>
                  <a:ext uri="{0D108BD9-81ED-4DB2-BD59-A6C34878D82A}">
                    <a16:rowId xmlns:a16="http://schemas.microsoft.com/office/drawing/2014/main" val="3100013995"/>
                  </a:ext>
                </a:extLst>
              </a:tr>
              <a:tr h="369006">
                <a:tc>
                  <a:txBody>
                    <a:bodyPr/>
                    <a:lstStyle/>
                    <a:p>
                      <a:r>
                        <a:rPr lang="en-US" dirty="0"/>
                        <a:t>Glass Zircon</a:t>
                      </a:r>
                    </a:p>
                  </a:txBody>
                  <a:tcPr/>
                </a:tc>
                <a:tc>
                  <a:txBody>
                    <a:bodyPr/>
                    <a:lstStyle/>
                    <a:p>
                      <a:r>
                        <a:rPr lang="en-US" dirty="0"/>
                        <a:t>1.923</a:t>
                      </a:r>
                    </a:p>
                  </a:txBody>
                  <a:tcPr/>
                </a:tc>
                <a:extLst>
                  <a:ext uri="{0D108BD9-81ED-4DB2-BD59-A6C34878D82A}">
                    <a16:rowId xmlns:a16="http://schemas.microsoft.com/office/drawing/2014/main" val="3504491200"/>
                  </a:ext>
                </a:extLst>
              </a:tr>
              <a:tr h="369006">
                <a:tc>
                  <a:txBody>
                    <a:bodyPr/>
                    <a:lstStyle/>
                    <a:p>
                      <a:r>
                        <a:rPr lang="en-US" dirty="0"/>
                        <a:t>Diamond</a:t>
                      </a:r>
                    </a:p>
                  </a:txBody>
                  <a:tcPr/>
                </a:tc>
                <a:tc>
                  <a:txBody>
                    <a:bodyPr/>
                    <a:lstStyle/>
                    <a:p>
                      <a:r>
                        <a:rPr lang="en-US" dirty="0"/>
                        <a:t>2.417</a:t>
                      </a:r>
                    </a:p>
                  </a:txBody>
                  <a:tcPr/>
                </a:tc>
                <a:extLst>
                  <a:ext uri="{0D108BD9-81ED-4DB2-BD59-A6C34878D82A}">
                    <a16:rowId xmlns:a16="http://schemas.microsoft.com/office/drawing/2014/main" val="2669030227"/>
                  </a:ext>
                </a:extLst>
              </a:tr>
              <a:tr h="369006">
                <a:tc>
                  <a:txBody>
                    <a:bodyPr/>
                    <a:lstStyle/>
                    <a:p>
                      <a:r>
                        <a:rPr lang="en-US" dirty="0"/>
                        <a:t>Rutile</a:t>
                      </a:r>
                    </a:p>
                  </a:txBody>
                  <a:tcPr/>
                </a:tc>
                <a:tc>
                  <a:txBody>
                    <a:bodyPr/>
                    <a:lstStyle/>
                    <a:p>
                      <a:r>
                        <a:rPr lang="en-US" dirty="0"/>
                        <a:t>2.907</a:t>
                      </a:r>
                    </a:p>
                  </a:txBody>
                  <a:tcPr/>
                </a:tc>
                <a:extLst>
                  <a:ext uri="{0D108BD9-81ED-4DB2-BD59-A6C34878D82A}">
                    <a16:rowId xmlns:a16="http://schemas.microsoft.com/office/drawing/2014/main" val="3628460296"/>
                  </a:ext>
                </a:extLst>
              </a:tr>
              <a:tr h="369006">
                <a:tc>
                  <a:txBody>
                    <a:bodyPr/>
                    <a:lstStyle/>
                    <a:p>
                      <a:r>
                        <a:rPr lang="en-US" dirty="0" err="1"/>
                        <a:t>GaP</a:t>
                      </a:r>
                      <a:endParaRPr lang="en-US" dirty="0"/>
                    </a:p>
                  </a:txBody>
                  <a:tcPr/>
                </a:tc>
                <a:tc>
                  <a:txBody>
                    <a:bodyPr/>
                    <a:lstStyle/>
                    <a:p>
                      <a:r>
                        <a:rPr lang="en-US" dirty="0"/>
                        <a:t>3.50</a:t>
                      </a:r>
                    </a:p>
                  </a:txBody>
                  <a:tcPr/>
                </a:tc>
                <a:extLst>
                  <a:ext uri="{0D108BD9-81ED-4DB2-BD59-A6C34878D82A}">
                    <a16:rowId xmlns:a16="http://schemas.microsoft.com/office/drawing/2014/main" val="2669850959"/>
                  </a:ext>
                </a:extLst>
              </a:tr>
            </a:tbl>
          </a:graphicData>
        </a:graphic>
      </p:graphicFrame>
      <p:sp>
        <p:nvSpPr>
          <p:cNvPr id="4" name="TextBox 3">
            <a:extLst>
              <a:ext uri="{FF2B5EF4-FFF2-40B4-BE49-F238E27FC236}">
                <a16:creationId xmlns:a16="http://schemas.microsoft.com/office/drawing/2014/main" id="{066A29CD-463E-470C-BF13-497E76E450D7}"/>
              </a:ext>
            </a:extLst>
          </p:cNvPr>
          <p:cNvSpPr txBox="1"/>
          <p:nvPr/>
        </p:nvSpPr>
        <p:spPr>
          <a:xfrm>
            <a:off x="4206240" y="3401968"/>
            <a:ext cx="349776" cy="369332"/>
          </a:xfrm>
          <a:prstGeom prst="rect">
            <a:avLst/>
          </a:prstGeom>
          <a:noFill/>
        </p:spPr>
        <p:txBody>
          <a:bodyPr wrap="none" rtlCol="0">
            <a:spAutoFit/>
          </a:bodyPr>
          <a:lstStyle/>
          <a:p>
            <a:r>
              <a:rPr lang="en-US" dirty="0" err="1"/>
              <a:t>n</a:t>
            </a:r>
            <a:r>
              <a:rPr lang="en-US" baseline="-25000" dirty="0" err="1"/>
              <a:t>i</a:t>
            </a:r>
            <a:endParaRPr lang="en-US" baseline="-25000" dirty="0"/>
          </a:p>
        </p:txBody>
      </p:sp>
      <p:sp>
        <p:nvSpPr>
          <p:cNvPr id="6" name="TextBox 5">
            <a:extLst>
              <a:ext uri="{FF2B5EF4-FFF2-40B4-BE49-F238E27FC236}">
                <a16:creationId xmlns:a16="http://schemas.microsoft.com/office/drawing/2014/main" id="{275BC2B4-9980-424E-8397-77D9826FEBCE}"/>
              </a:ext>
            </a:extLst>
          </p:cNvPr>
          <p:cNvSpPr txBox="1"/>
          <p:nvPr/>
        </p:nvSpPr>
        <p:spPr>
          <a:xfrm>
            <a:off x="6817788" y="5063215"/>
            <a:ext cx="380232" cy="369332"/>
          </a:xfrm>
          <a:prstGeom prst="rect">
            <a:avLst/>
          </a:prstGeom>
          <a:noFill/>
        </p:spPr>
        <p:txBody>
          <a:bodyPr wrap="none" rtlCol="0">
            <a:spAutoFit/>
          </a:bodyPr>
          <a:lstStyle/>
          <a:p>
            <a:r>
              <a:rPr lang="en-US" dirty="0" err="1"/>
              <a:t>n</a:t>
            </a:r>
            <a:r>
              <a:rPr lang="en-US" baseline="-25000" dirty="0" err="1"/>
              <a:t>x</a:t>
            </a:r>
            <a:endParaRPr lang="en-US" baseline="-25000" dirty="0"/>
          </a:p>
        </p:txBody>
      </p:sp>
    </p:spTree>
    <p:extLst>
      <p:ext uri="{BB962C8B-B14F-4D97-AF65-F5344CB8AC3E}">
        <p14:creationId xmlns:p14="http://schemas.microsoft.com/office/powerpoint/2010/main" val="35829080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873E2-C83F-47BD-8171-5BCB03E10F54}"/>
              </a:ext>
            </a:extLst>
          </p:cNvPr>
          <p:cNvSpPr>
            <a:spLocks noGrp="1"/>
          </p:cNvSpPr>
          <p:nvPr>
            <p:ph type="title"/>
          </p:nvPr>
        </p:nvSpPr>
        <p:spPr/>
        <p:txBody>
          <a:bodyPr/>
          <a:lstStyle/>
          <a:p>
            <a:r>
              <a:rPr lang="en-US" dirty="0"/>
              <a:t>Ultrasound</a:t>
            </a:r>
          </a:p>
        </p:txBody>
      </p:sp>
      <p:sp>
        <p:nvSpPr>
          <p:cNvPr id="3" name="Content Placeholder 2">
            <a:extLst>
              <a:ext uri="{FF2B5EF4-FFF2-40B4-BE49-F238E27FC236}">
                <a16:creationId xmlns:a16="http://schemas.microsoft.com/office/drawing/2014/main" id="{82926F4D-9DF9-4CCB-B03A-5720EE602388}"/>
              </a:ext>
            </a:extLst>
          </p:cNvPr>
          <p:cNvSpPr>
            <a:spLocks noGrp="1"/>
          </p:cNvSpPr>
          <p:nvPr>
            <p:ph idx="1"/>
          </p:nvPr>
        </p:nvSpPr>
        <p:spPr>
          <a:xfrm>
            <a:off x="266700" y="1582707"/>
            <a:ext cx="6048375" cy="4351338"/>
          </a:xfrm>
        </p:spPr>
        <p:txBody>
          <a:bodyPr>
            <a:normAutofit fontScale="92500" lnSpcReduction="20000"/>
          </a:bodyPr>
          <a:lstStyle/>
          <a:p>
            <a:r>
              <a:rPr lang="en-US" dirty="0"/>
              <a:t>A region of sound spectrum &gt; 20 KHz. Infrasound refers to &lt; 20 Hz. Humans can hear from 20 to 20 kHz. Typically 15 kHz which has wavelength of 0.1 m in water.</a:t>
            </a:r>
          </a:p>
          <a:p>
            <a:endParaRPr lang="en-US" dirty="0"/>
          </a:p>
          <a:p>
            <a:r>
              <a:rPr lang="en-US" dirty="0"/>
              <a:t>Medically, used as a diagnostic tool complementing x-rays, nuclear medicine and magnetic resonance.</a:t>
            </a:r>
          </a:p>
          <a:p>
            <a:pPr lvl="1"/>
            <a:r>
              <a:rPr lang="en-US" dirty="0"/>
              <a:t>Pros: real time, low cost, portable equipment. Can provide </a:t>
            </a:r>
          </a:p>
          <a:p>
            <a:pPr lvl="1"/>
            <a:r>
              <a:rPr lang="en-US" dirty="0"/>
              <a:t>Cons: image quality not as other techniques (depending on what is being imaged) </a:t>
            </a:r>
          </a:p>
          <a:p>
            <a:r>
              <a:rPr lang="en-US" dirty="0"/>
              <a:t>Described mathematically with the wave equation.</a:t>
            </a:r>
          </a:p>
          <a:p>
            <a:endParaRPr lang="en-US" dirty="0"/>
          </a:p>
        </p:txBody>
      </p:sp>
      <p:pic>
        <p:nvPicPr>
          <p:cNvPr id="5" name="Picture 4">
            <a:extLst>
              <a:ext uri="{FF2B5EF4-FFF2-40B4-BE49-F238E27FC236}">
                <a16:creationId xmlns:a16="http://schemas.microsoft.com/office/drawing/2014/main" id="{54286B1C-5252-4A71-98F0-8B4820B95B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7501" y="481394"/>
            <a:ext cx="5257799" cy="2418588"/>
          </a:xfrm>
          <a:prstGeom prst="rect">
            <a:avLst/>
          </a:prstGeom>
        </p:spPr>
      </p:pic>
      <p:sp>
        <p:nvSpPr>
          <p:cNvPr id="6" name="TextBox 5">
            <a:extLst>
              <a:ext uri="{FF2B5EF4-FFF2-40B4-BE49-F238E27FC236}">
                <a16:creationId xmlns:a16="http://schemas.microsoft.com/office/drawing/2014/main" id="{9C906432-8254-46B6-94A8-3346E689461D}"/>
              </a:ext>
            </a:extLst>
          </p:cNvPr>
          <p:cNvSpPr txBox="1"/>
          <p:nvPr/>
        </p:nvSpPr>
        <p:spPr>
          <a:xfrm>
            <a:off x="5268823" y="6411531"/>
            <a:ext cx="6923177" cy="369332"/>
          </a:xfrm>
          <a:prstGeom prst="rect">
            <a:avLst/>
          </a:prstGeom>
          <a:noFill/>
        </p:spPr>
        <p:txBody>
          <a:bodyPr wrap="none" rtlCol="0">
            <a:spAutoFit/>
          </a:bodyPr>
          <a:lstStyle/>
          <a:p>
            <a:r>
              <a:rPr lang="en-US" dirty="0"/>
              <a:t>NEC </a:t>
            </a:r>
            <a:r>
              <a:rPr lang="en-US" dirty="0">
                <a:hlinkClick r:id="rId3"/>
              </a:rPr>
              <a:t>https://www.nec.com/en/press/201802/global_20180227_03.html</a:t>
            </a:r>
            <a:endParaRPr lang="en-US" dirty="0"/>
          </a:p>
        </p:txBody>
      </p:sp>
      <p:pic>
        <p:nvPicPr>
          <p:cNvPr id="8" name="Picture 7">
            <a:extLst>
              <a:ext uri="{FF2B5EF4-FFF2-40B4-BE49-F238E27FC236}">
                <a16:creationId xmlns:a16="http://schemas.microsoft.com/office/drawing/2014/main" id="{ABCBB915-FE65-4A99-8116-C74AA0EC8D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9810" y="2983061"/>
            <a:ext cx="5555490" cy="3393545"/>
          </a:xfrm>
          <a:prstGeom prst="rect">
            <a:avLst/>
          </a:prstGeom>
        </p:spPr>
      </p:pic>
      <p:sp>
        <p:nvSpPr>
          <p:cNvPr id="10" name="TextBox 9">
            <a:extLst>
              <a:ext uri="{FF2B5EF4-FFF2-40B4-BE49-F238E27FC236}">
                <a16:creationId xmlns:a16="http://schemas.microsoft.com/office/drawing/2014/main" id="{D8EF2AA7-CF6A-4A7E-B21E-7947E8DB9D1E}"/>
              </a:ext>
            </a:extLst>
          </p:cNvPr>
          <p:cNvSpPr txBox="1"/>
          <p:nvPr/>
        </p:nvSpPr>
        <p:spPr>
          <a:xfrm>
            <a:off x="221457" y="6053440"/>
            <a:ext cx="6093618" cy="646331"/>
          </a:xfrm>
          <a:prstGeom prst="rect">
            <a:avLst/>
          </a:prstGeom>
          <a:noFill/>
        </p:spPr>
        <p:txBody>
          <a:bodyPr wrap="square">
            <a:spAutoFit/>
          </a:bodyPr>
          <a:lstStyle/>
          <a:p>
            <a:r>
              <a:rPr lang="en-US" dirty="0">
                <a:hlinkClick r:id="rId5"/>
              </a:rPr>
              <a:t>http://www.maineghosthunters.org/blogs/2011/05/24/evps-frequencies-and-software/</a:t>
            </a:r>
            <a:endParaRPr lang="en-US" dirty="0"/>
          </a:p>
        </p:txBody>
      </p:sp>
    </p:spTree>
    <p:extLst>
      <p:ext uri="{BB962C8B-B14F-4D97-AF65-F5344CB8AC3E}">
        <p14:creationId xmlns:p14="http://schemas.microsoft.com/office/powerpoint/2010/main" val="30420401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E752C-3D77-4D90-AF95-F0FA381BC980}"/>
              </a:ext>
            </a:extLst>
          </p:cNvPr>
          <p:cNvSpPr>
            <a:spLocks noGrp="1"/>
          </p:cNvSpPr>
          <p:nvPr>
            <p:ph type="title"/>
          </p:nvPr>
        </p:nvSpPr>
        <p:spPr/>
        <p:txBody>
          <a:bodyPr/>
          <a:lstStyle/>
          <a:p>
            <a:r>
              <a:rPr lang="en-US" dirty="0"/>
              <a:t>Human Hearing</a:t>
            </a:r>
          </a:p>
        </p:txBody>
      </p:sp>
      <p:sp>
        <p:nvSpPr>
          <p:cNvPr id="3" name="Content Placeholder 2">
            <a:extLst>
              <a:ext uri="{FF2B5EF4-FFF2-40B4-BE49-F238E27FC236}">
                <a16:creationId xmlns:a16="http://schemas.microsoft.com/office/drawing/2014/main" id="{87231D31-A542-4E52-B5A0-9487762D61F5}"/>
              </a:ext>
            </a:extLst>
          </p:cNvPr>
          <p:cNvSpPr>
            <a:spLocks noGrp="1"/>
          </p:cNvSpPr>
          <p:nvPr>
            <p:ph idx="1"/>
          </p:nvPr>
        </p:nvSpPr>
        <p:spPr>
          <a:xfrm>
            <a:off x="221457" y="1311424"/>
            <a:ext cx="5019675" cy="4351338"/>
          </a:xfrm>
        </p:spPr>
        <p:txBody>
          <a:bodyPr>
            <a:normAutofit lnSpcReduction="10000"/>
          </a:bodyPr>
          <a:lstStyle/>
          <a:p>
            <a:r>
              <a:rPr lang="en-US" dirty="0"/>
              <a:t>The decibel (dB) is a measure of the sound pressure (measured in Pascals).</a:t>
            </a:r>
          </a:p>
          <a:p>
            <a:r>
              <a:rPr lang="en-US" dirty="0"/>
              <a:t>Sounds louder than 120 dB typically begin to cause pain and damage to ear.</a:t>
            </a:r>
          </a:p>
          <a:p>
            <a:r>
              <a:rPr lang="en-US" dirty="0"/>
              <a:t>Sound at two close frequencies are often perceived as averages by the ear. At 10 Hz difference a “beat” effect experienced instead.</a:t>
            </a:r>
          </a:p>
        </p:txBody>
      </p:sp>
      <p:sp>
        <p:nvSpPr>
          <p:cNvPr id="4" name="TextBox 3">
            <a:extLst>
              <a:ext uri="{FF2B5EF4-FFF2-40B4-BE49-F238E27FC236}">
                <a16:creationId xmlns:a16="http://schemas.microsoft.com/office/drawing/2014/main" id="{B134C2BD-FD17-4A9B-9AFA-C53CA4B58E0E}"/>
              </a:ext>
            </a:extLst>
          </p:cNvPr>
          <p:cNvSpPr txBox="1"/>
          <p:nvPr/>
        </p:nvSpPr>
        <p:spPr>
          <a:xfrm>
            <a:off x="221457" y="6053440"/>
            <a:ext cx="6093618" cy="646331"/>
          </a:xfrm>
          <a:prstGeom prst="rect">
            <a:avLst/>
          </a:prstGeom>
          <a:noFill/>
        </p:spPr>
        <p:txBody>
          <a:bodyPr wrap="square">
            <a:spAutoFit/>
          </a:bodyPr>
          <a:lstStyle/>
          <a:p>
            <a:r>
              <a:rPr lang="en-US" dirty="0">
                <a:hlinkClick r:id="rId2"/>
              </a:rPr>
              <a:t>http://www.maineghosthunters.org/blogs/2011/05/24/evps-frequencies-and-software/</a:t>
            </a:r>
            <a:endParaRPr lang="en-US" dirty="0"/>
          </a:p>
        </p:txBody>
      </p:sp>
      <p:pic>
        <p:nvPicPr>
          <p:cNvPr id="5" name="Picture 4">
            <a:extLst>
              <a:ext uri="{FF2B5EF4-FFF2-40B4-BE49-F238E27FC236}">
                <a16:creationId xmlns:a16="http://schemas.microsoft.com/office/drawing/2014/main" id="{A3F51B12-CF5E-4CA1-B5B9-93DDE9E5A0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8916" y="1311424"/>
            <a:ext cx="6741192" cy="4117826"/>
          </a:xfrm>
          <a:prstGeom prst="rect">
            <a:avLst/>
          </a:prstGeom>
        </p:spPr>
      </p:pic>
    </p:spTree>
    <p:extLst>
      <p:ext uri="{BB962C8B-B14F-4D97-AF65-F5344CB8AC3E}">
        <p14:creationId xmlns:p14="http://schemas.microsoft.com/office/powerpoint/2010/main" val="39316476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B4407-048D-4D76-9957-BBD4514C5D8F}"/>
              </a:ext>
            </a:extLst>
          </p:cNvPr>
          <p:cNvSpPr>
            <a:spLocks noGrp="1"/>
          </p:cNvSpPr>
          <p:nvPr>
            <p:ph type="title"/>
          </p:nvPr>
        </p:nvSpPr>
        <p:spPr/>
        <p:txBody>
          <a:bodyPr/>
          <a:lstStyle/>
          <a:p>
            <a:r>
              <a:rPr lang="en-US" dirty="0"/>
              <a:t>Ultrasound</a:t>
            </a:r>
          </a:p>
        </p:txBody>
      </p:sp>
      <p:sp>
        <p:nvSpPr>
          <p:cNvPr id="3" name="Content Placeholder 2">
            <a:extLst>
              <a:ext uri="{FF2B5EF4-FFF2-40B4-BE49-F238E27FC236}">
                <a16:creationId xmlns:a16="http://schemas.microsoft.com/office/drawing/2014/main" id="{22FCA9FC-EA56-4A85-8404-8E7BABFE38D3}"/>
              </a:ext>
            </a:extLst>
          </p:cNvPr>
          <p:cNvSpPr>
            <a:spLocks noGrp="1"/>
          </p:cNvSpPr>
          <p:nvPr>
            <p:ph idx="1"/>
          </p:nvPr>
        </p:nvSpPr>
        <p:spPr>
          <a:xfrm>
            <a:off x="838200" y="5394069"/>
            <a:ext cx="10515600" cy="973332"/>
          </a:xfrm>
        </p:spPr>
        <p:txBody>
          <a:bodyPr>
            <a:normAutofit fontScale="62500" lnSpcReduction="20000"/>
          </a:bodyPr>
          <a:lstStyle/>
          <a:p>
            <a:r>
              <a:rPr lang="en-US" dirty="0"/>
              <a:t>The ear and ear canal shape, bone? can be probed using reflected sound waves from hearable devices.</a:t>
            </a:r>
          </a:p>
          <a:p>
            <a:r>
              <a:rPr lang="en-US" dirty="0"/>
              <a:t>NEC and Nagaoka Natl. College of Tech. </a:t>
            </a:r>
            <a:r>
              <a:rPr lang="en-US" dirty="0" err="1"/>
              <a:t>technology</a:t>
            </a:r>
            <a:r>
              <a:rPr lang="en-US" dirty="0"/>
              <a:t> uses sound that is 18 to 48 kHz (wavelength 7 to 18 mm), inaudible to humans.</a:t>
            </a:r>
          </a:p>
        </p:txBody>
      </p:sp>
      <p:sp>
        <p:nvSpPr>
          <p:cNvPr id="4" name="TextBox 3">
            <a:extLst>
              <a:ext uri="{FF2B5EF4-FFF2-40B4-BE49-F238E27FC236}">
                <a16:creationId xmlns:a16="http://schemas.microsoft.com/office/drawing/2014/main" id="{B18DB84E-71B1-4201-87F5-B7016B171946}"/>
              </a:ext>
            </a:extLst>
          </p:cNvPr>
          <p:cNvSpPr txBox="1"/>
          <p:nvPr/>
        </p:nvSpPr>
        <p:spPr>
          <a:xfrm>
            <a:off x="5268823" y="6411531"/>
            <a:ext cx="6923177" cy="369332"/>
          </a:xfrm>
          <a:prstGeom prst="rect">
            <a:avLst/>
          </a:prstGeom>
          <a:noFill/>
        </p:spPr>
        <p:txBody>
          <a:bodyPr wrap="none" rtlCol="0">
            <a:spAutoFit/>
          </a:bodyPr>
          <a:lstStyle/>
          <a:p>
            <a:r>
              <a:rPr lang="en-US" dirty="0"/>
              <a:t>NEC </a:t>
            </a:r>
            <a:r>
              <a:rPr lang="en-US" dirty="0">
                <a:hlinkClick r:id="rId2"/>
              </a:rPr>
              <a:t>https://www.nec.com/en/press/201802/global_20180227_03.html</a:t>
            </a:r>
            <a:endParaRPr lang="en-US" dirty="0"/>
          </a:p>
        </p:txBody>
      </p:sp>
      <p:pic>
        <p:nvPicPr>
          <p:cNvPr id="6" name="Picture 5">
            <a:extLst>
              <a:ext uri="{FF2B5EF4-FFF2-40B4-BE49-F238E27FC236}">
                <a16:creationId xmlns:a16="http://schemas.microsoft.com/office/drawing/2014/main" id="{C52E48CD-26C3-48AE-9E0C-9F16CA85AE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2558" y="1171575"/>
            <a:ext cx="6512060" cy="4014788"/>
          </a:xfrm>
          <a:prstGeom prst="rect">
            <a:avLst/>
          </a:prstGeom>
        </p:spPr>
      </p:pic>
    </p:spTree>
    <p:extLst>
      <p:ext uri="{BB962C8B-B14F-4D97-AF65-F5344CB8AC3E}">
        <p14:creationId xmlns:p14="http://schemas.microsoft.com/office/powerpoint/2010/main" val="15136160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E8CE2-A442-4CA1-AC5D-AAC3AB55D0DF}"/>
              </a:ext>
            </a:extLst>
          </p:cNvPr>
          <p:cNvSpPr>
            <a:spLocks noGrp="1"/>
          </p:cNvSpPr>
          <p:nvPr>
            <p:ph type="title"/>
          </p:nvPr>
        </p:nvSpPr>
        <p:spPr/>
        <p:txBody>
          <a:bodyPr/>
          <a:lstStyle/>
          <a:p>
            <a:r>
              <a:rPr lang="en-US" dirty="0"/>
              <a:t>Ultrasound</a:t>
            </a:r>
          </a:p>
        </p:txBody>
      </p:sp>
      <p:pic>
        <p:nvPicPr>
          <p:cNvPr id="5" name="Content Placeholder 4">
            <a:extLst>
              <a:ext uri="{FF2B5EF4-FFF2-40B4-BE49-F238E27FC236}">
                <a16:creationId xmlns:a16="http://schemas.microsoft.com/office/drawing/2014/main" id="{D4821336-2C97-4F7F-858F-536F01A45A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0981" y="1403063"/>
            <a:ext cx="4274343" cy="4979608"/>
          </a:xfrm>
        </p:spPr>
      </p:pic>
      <p:sp>
        <p:nvSpPr>
          <p:cNvPr id="7" name="TextBox 6">
            <a:extLst>
              <a:ext uri="{FF2B5EF4-FFF2-40B4-BE49-F238E27FC236}">
                <a16:creationId xmlns:a16="http://schemas.microsoft.com/office/drawing/2014/main" id="{D6E2B9D4-A5C9-4FD6-A59E-E89FD018DE95}"/>
              </a:ext>
            </a:extLst>
          </p:cNvPr>
          <p:cNvSpPr txBox="1"/>
          <p:nvPr/>
        </p:nvSpPr>
        <p:spPr>
          <a:xfrm>
            <a:off x="6746677" y="6382671"/>
            <a:ext cx="6093618" cy="369332"/>
          </a:xfrm>
          <a:prstGeom prst="rect">
            <a:avLst/>
          </a:prstGeom>
          <a:noFill/>
        </p:spPr>
        <p:txBody>
          <a:bodyPr wrap="square">
            <a:spAutoFit/>
          </a:bodyPr>
          <a:lstStyle/>
          <a:p>
            <a:r>
              <a:rPr lang="en-US" dirty="0">
                <a:hlinkClick r:id="rId3"/>
              </a:rPr>
              <a:t>http://donrathjr.com/audible-range-human-hearing/</a:t>
            </a:r>
            <a:endParaRPr lang="en-US" dirty="0"/>
          </a:p>
        </p:txBody>
      </p:sp>
      <p:sp>
        <p:nvSpPr>
          <p:cNvPr id="8" name="TextBox 7">
            <a:extLst>
              <a:ext uri="{FF2B5EF4-FFF2-40B4-BE49-F238E27FC236}">
                <a16:creationId xmlns:a16="http://schemas.microsoft.com/office/drawing/2014/main" id="{C1250D95-1315-41A8-9EB5-4B7735009384}"/>
              </a:ext>
            </a:extLst>
          </p:cNvPr>
          <p:cNvSpPr txBox="1"/>
          <p:nvPr/>
        </p:nvSpPr>
        <p:spPr>
          <a:xfrm>
            <a:off x="5756074" y="1971675"/>
            <a:ext cx="6093617" cy="923330"/>
          </a:xfrm>
          <a:prstGeom prst="rect">
            <a:avLst/>
          </a:prstGeom>
          <a:noFill/>
        </p:spPr>
        <p:txBody>
          <a:bodyPr wrap="square" rtlCol="0">
            <a:spAutoFit/>
          </a:bodyPr>
          <a:lstStyle/>
          <a:p>
            <a:r>
              <a:rPr lang="en-US" dirty="0"/>
              <a:t>While not completely verified, this chart provides additional scientific support for why cats and dogs are man’s best choice for animal friends.</a:t>
            </a:r>
          </a:p>
        </p:txBody>
      </p:sp>
    </p:spTree>
    <p:extLst>
      <p:ext uri="{BB962C8B-B14F-4D97-AF65-F5344CB8AC3E}">
        <p14:creationId xmlns:p14="http://schemas.microsoft.com/office/powerpoint/2010/main" val="2710185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AEABC-1A5A-467D-BC5E-7C53882FEF88}"/>
              </a:ext>
            </a:extLst>
          </p:cNvPr>
          <p:cNvSpPr>
            <a:spLocks noGrp="1"/>
          </p:cNvSpPr>
          <p:nvPr>
            <p:ph type="title"/>
          </p:nvPr>
        </p:nvSpPr>
        <p:spPr/>
        <p:txBody>
          <a:bodyPr/>
          <a:lstStyle/>
          <a:p>
            <a:r>
              <a:rPr lang="en-US" dirty="0"/>
              <a:t>Ultrasound of Human Body</a:t>
            </a:r>
          </a:p>
        </p:txBody>
      </p:sp>
      <p:sp>
        <p:nvSpPr>
          <p:cNvPr id="3" name="Content Placeholder 2">
            <a:extLst>
              <a:ext uri="{FF2B5EF4-FFF2-40B4-BE49-F238E27FC236}">
                <a16:creationId xmlns:a16="http://schemas.microsoft.com/office/drawing/2014/main" id="{08C60A23-DB30-49FC-8257-620358BD871A}"/>
              </a:ext>
            </a:extLst>
          </p:cNvPr>
          <p:cNvSpPr>
            <a:spLocks noGrp="1"/>
          </p:cNvSpPr>
          <p:nvPr>
            <p:ph idx="1"/>
          </p:nvPr>
        </p:nvSpPr>
        <p:spPr>
          <a:xfrm>
            <a:off x="838200" y="5643563"/>
            <a:ext cx="10515600" cy="990599"/>
          </a:xfrm>
        </p:spPr>
        <p:txBody>
          <a:bodyPr>
            <a:normAutofit fontScale="77500" lnSpcReduction="20000"/>
          </a:bodyPr>
          <a:lstStyle/>
          <a:p>
            <a:r>
              <a:rPr lang="en-US" dirty="0"/>
              <a:t>For example, fetal ultrasounds are routinely conducted during pregnancy to monitor fetal growth and health.</a:t>
            </a:r>
          </a:p>
          <a:p>
            <a:r>
              <a:rPr lang="en-US" dirty="0"/>
              <a:t>The image is a </a:t>
            </a:r>
            <a:r>
              <a:rPr lang="en-US" i="1" dirty="0"/>
              <a:t>B scan </a:t>
            </a:r>
            <a:r>
              <a:rPr lang="en-US" dirty="0"/>
              <a:t>of a 16 week fetus.</a:t>
            </a:r>
          </a:p>
        </p:txBody>
      </p:sp>
      <p:pic>
        <p:nvPicPr>
          <p:cNvPr id="5" name="Picture 4">
            <a:extLst>
              <a:ext uri="{FF2B5EF4-FFF2-40B4-BE49-F238E27FC236}">
                <a16:creationId xmlns:a16="http://schemas.microsoft.com/office/drawing/2014/main" id="{D584B6E8-26E0-4954-9137-7F5248084F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9155" y="1460399"/>
            <a:ext cx="5613689" cy="3937202"/>
          </a:xfrm>
          <a:prstGeom prst="rect">
            <a:avLst/>
          </a:prstGeom>
        </p:spPr>
      </p:pic>
      <p:sp>
        <p:nvSpPr>
          <p:cNvPr id="4" name="TextBox 3">
            <a:extLst>
              <a:ext uri="{FF2B5EF4-FFF2-40B4-BE49-F238E27FC236}">
                <a16:creationId xmlns:a16="http://schemas.microsoft.com/office/drawing/2014/main" id="{22E85C7D-032E-4B4A-830E-182A49E45251}"/>
              </a:ext>
            </a:extLst>
          </p:cNvPr>
          <p:cNvSpPr txBox="1"/>
          <p:nvPr/>
        </p:nvSpPr>
        <p:spPr>
          <a:xfrm>
            <a:off x="171450" y="2028825"/>
            <a:ext cx="2900363" cy="2585323"/>
          </a:xfrm>
          <a:prstGeom prst="rect">
            <a:avLst/>
          </a:prstGeom>
          <a:noFill/>
        </p:spPr>
        <p:txBody>
          <a:bodyPr wrap="square" rtlCol="0">
            <a:spAutoFit/>
          </a:bodyPr>
          <a:lstStyle/>
          <a:p>
            <a:r>
              <a:rPr lang="en-US" dirty="0"/>
              <a:t>Skin intensities in diagnostic ultrasound are 0.1 (0.08 to 0.5) W/m</a:t>
            </a:r>
            <a:r>
              <a:rPr lang="en-US" baseline="30000" dirty="0"/>
              <a:t>2</a:t>
            </a:r>
            <a:r>
              <a:rPr lang="en-US" dirty="0"/>
              <a:t> for an obstetric exam to larger for heart or blood vessel imaging. The effect is rising temperature of tissue from sound wave.</a:t>
            </a:r>
          </a:p>
          <a:p>
            <a:endParaRPr lang="en-US" dirty="0"/>
          </a:p>
          <a:p>
            <a:endParaRPr lang="en-US" dirty="0"/>
          </a:p>
        </p:txBody>
      </p:sp>
    </p:spTree>
    <p:extLst>
      <p:ext uri="{BB962C8B-B14F-4D97-AF65-F5344CB8AC3E}">
        <p14:creationId xmlns:p14="http://schemas.microsoft.com/office/powerpoint/2010/main" val="25844405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5BAC3-FCCE-121C-C619-A249E7554540}"/>
              </a:ext>
            </a:extLst>
          </p:cNvPr>
          <p:cNvSpPr>
            <a:spLocks noGrp="1"/>
          </p:cNvSpPr>
          <p:nvPr>
            <p:ph type="title"/>
          </p:nvPr>
        </p:nvSpPr>
        <p:spPr/>
        <p:txBody>
          <a:bodyPr/>
          <a:lstStyle/>
          <a:p>
            <a:r>
              <a:rPr lang="en-TW" dirty="0"/>
              <a:t>What Nanotechnology Does For Us</a:t>
            </a:r>
          </a:p>
        </p:txBody>
      </p:sp>
      <p:sp>
        <p:nvSpPr>
          <p:cNvPr id="3" name="Content Placeholder 2">
            <a:extLst>
              <a:ext uri="{FF2B5EF4-FFF2-40B4-BE49-F238E27FC236}">
                <a16:creationId xmlns:a16="http://schemas.microsoft.com/office/drawing/2014/main" id="{44706892-D683-64EB-5E50-665FF7B3DCE4}"/>
              </a:ext>
            </a:extLst>
          </p:cNvPr>
          <p:cNvSpPr>
            <a:spLocks noGrp="1"/>
          </p:cNvSpPr>
          <p:nvPr>
            <p:ph idx="1"/>
          </p:nvPr>
        </p:nvSpPr>
        <p:spPr>
          <a:xfrm>
            <a:off x="838200" y="1825625"/>
            <a:ext cx="4066309" cy="4351338"/>
          </a:xfrm>
        </p:spPr>
        <p:txBody>
          <a:bodyPr/>
          <a:lstStyle/>
          <a:p>
            <a:r>
              <a:rPr lang="en-TW" dirty="0"/>
              <a:t>See in the physical real space to the nanoscale, that is to 10</a:t>
            </a:r>
            <a:r>
              <a:rPr lang="en-TW" baseline="30000" dirty="0"/>
              <a:t>-9</a:t>
            </a:r>
            <a:r>
              <a:rPr lang="en-TW" dirty="0"/>
              <a:t> meters.</a:t>
            </a:r>
          </a:p>
          <a:p>
            <a:endParaRPr lang="en-TW" dirty="0"/>
          </a:p>
          <a:p>
            <a:r>
              <a:rPr lang="en-US" dirty="0"/>
              <a:t>T</a:t>
            </a:r>
            <a:r>
              <a:rPr lang="en-TW" dirty="0"/>
              <a:t>his is achieved by modern microscopes that do not only rely on optics of visible light.</a:t>
            </a:r>
          </a:p>
        </p:txBody>
      </p:sp>
      <p:pic>
        <p:nvPicPr>
          <p:cNvPr id="4" name="圖片 1" descr="一張含有 文字, 螢幕擷取畫面, 球 的圖片&#10;&#10;自動產生的描述">
            <a:extLst>
              <a:ext uri="{FF2B5EF4-FFF2-40B4-BE49-F238E27FC236}">
                <a16:creationId xmlns:a16="http://schemas.microsoft.com/office/drawing/2014/main" id="{AC9049EE-1AD6-7E02-284D-5AFA399964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4796" y="1825625"/>
            <a:ext cx="4782368" cy="3772616"/>
          </a:xfrm>
          <a:prstGeom prst="rect">
            <a:avLst/>
          </a:prstGeom>
        </p:spPr>
      </p:pic>
      <p:sp>
        <p:nvSpPr>
          <p:cNvPr id="5" name="TextBox 4">
            <a:extLst>
              <a:ext uri="{FF2B5EF4-FFF2-40B4-BE49-F238E27FC236}">
                <a16:creationId xmlns:a16="http://schemas.microsoft.com/office/drawing/2014/main" id="{A368C999-6817-2E96-1ADA-3850E513E330}"/>
              </a:ext>
            </a:extLst>
          </p:cNvPr>
          <p:cNvSpPr txBox="1"/>
          <p:nvPr/>
        </p:nvSpPr>
        <p:spPr>
          <a:xfrm>
            <a:off x="5774796" y="1573491"/>
            <a:ext cx="994375" cy="369332"/>
          </a:xfrm>
          <a:prstGeom prst="rect">
            <a:avLst/>
          </a:prstGeom>
          <a:noFill/>
        </p:spPr>
        <p:txBody>
          <a:bodyPr wrap="none" rtlCol="0">
            <a:spAutoFit/>
          </a:bodyPr>
          <a:lstStyle/>
          <a:p>
            <a:r>
              <a:rPr lang="en-TW" dirty="0"/>
              <a:t>Figure 1.</a:t>
            </a:r>
          </a:p>
        </p:txBody>
      </p:sp>
    </p:spTree>
    <p:extLst>
      <p:ext uri="{BB962C8B-B14F-4D97-AF65-F5344CB8AC3E}">
        <p14:creationId xmlns:p14="http://schemas.microsoft.com/office/powerpoint/2010/main" val="36939816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5710A-B887-616B-48F5-B0F9BA848093}"/>
              </a:ext>
            </a:extLst>
          </p:cNvPr>
          <p:cNvSpPr>
            <a:spLocks noGrp="1"/>
          </p:cNvSpPr>
          <p:nvPr>
            <p:ph type="title"/>
          </p:nvPr>
        </p:nvSpPr>
        <p:spPr/>
        <p:txBody>
          <a:bodyPr/>
          <a:lstStyle/>
          <a:p>
            <a:r>
              <a:rPr lang="en-TW" dirty="0"/>
              <a:t>Fundamental Concepts</a:t>
            </a:r>
          </a:p>
        </p:txBody>
      </p:sp>
      <p:sp>
        <p:nvSpPr>
          <p:cNvPr id="3" name="Content Placeholder 2">
            <a:extLst>
              <a:ext uri="{FF2B5EF4-FFF2-40B4-BE49-F238E27FC236}">
                <a16:creationId xmlns:a16="http://schemas.microsoft.com/office/drawing/2014/main" id="{99D112E4-3B5A-A2EA-5A0C-B418D9D161EC}"/>
              </a:ext>
            </a:extLst>
          </p:cNvPr>
          <p:cNvSpPr>
            <a:spLocks noGrp="1"/>
          </p:cNvSpPr>
          <p:nvPr>
            <p:ph idx="1"/>
          </p:nvPr>
        </p:nvSpPr>
        <p:spPr/>
        <p:txBody>
          <a:bodyPr/>
          <a:lstStyle/>
          <a:p>
            <a:r>
              <a:rPr lang="en-TW" dirty="0"/>
              <a:t>Our natural world</a:t>
            </a:r>
          </a:p>
          <a:p>
            <a:r>
              <a:rPr lang="en-TW" dirty="0"/>
              <a:t>Vectors, matrices, differential equations</a:t>
            </a:r>
          </a:p>
          <a:p>
            <a:r>
              <a:rPr lang="en-TW" dirty="0"/>
              <a:t>Simple pendulum</a:t>
            </a:r>
          </a:p>
          <a:p>
            <a:r>
              <a:rPr lang="en-TW"/>
              <a:t>Motors</a:t>
            </a:r>
          </a:p>
        </p:txBody>
      </p:sp>
    </p:spTree>
    <p:extLst>
      <p:ext uri="{BB962C8B-B14F-4D97-AF65-F5344CB8AC3E}">
        <p14:creationId xmlns:p14="http://schemas.microsoft.com/office/powerpoint/2010/main" val="3739514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4" name="群組 7">
            <a:extLst>
              <a:ext uri="{FF2B5EF4-FFF2-40B4-BE49-F238E27FC236}">
                <a16:creationId xmlns:a16="http://schemas.microsoft.com/office/drawing/2014/main" id="{0EFFDBBF-DBF7-8D7A-3A26-961B9989E6C4}"/>
              </a:ext>
            </a:extLst>
          </p:cNvPr>
          <p:cNvGrpSpPr>
            <a:grpSpLocks/>
          </p:cNvGrpSpPr>
          <p:nvPr/>
        </p:nvGrpSpPr>
        <p:grpSpPr bwMode="auto">
          <a:xfrm>
            <a:off x="2889349" y="1321521"/>
            <a:ext cx="6413301" cy="4214957"/>
            <a:chOff x="428625" y="228600"/>
            <a:chExt cx="8362950" cy="6420548"/>
          </a:xfrm>
        </p:grpSpPr>
        <p:pic>
          <p:nvPicPr>
            <p:cNvPr id="38915" name="Picture 1026" descr="transistor-1947">
              <a:extLst>
                <a:ext uri="{FF2B5EF4-FFF2-40B4-BE49-F238E27FC236}">
                  <a16:creationId xmlns:a16="http://schemas.microsoft.com/office/drawing/2014/main" id="{7DAE4D3F-84FC-9423-70A6-5D31C20E77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228600"/>
              <a:ext cx="2455863" cy="2738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1028" descr="first IC">
              <a:extLst>
                <a:ext uri="{FF2B5EF4-FFF2-40B4-BE49-F238E27FC236}">
                  <a16:creationId xmlns:a16="http://schemas.microsoft.com/office/drawing/2014/main" id="{374F90B2-3C13-440E-4425-BF4DFB8BA4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4338" y="228600"/>
              <a:ext cx="2884487" cy="2738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1029" descr="1st-transistor-1958">
              <a:extLst>
                <a:ext uri="{FF2B5EF4-FFF2-40B4-BE49-F238E27FC236}">
                  <a16:creationId xmlns:a16="http://schemas.microsoft.com/office/drawing/2014/main" id="{CCDBDC98-C93F-6368-0CB1-381184B181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4338" y="3128482"/>
              <a:ext cx="2884487" cy="3424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1030" descr="intel-70">
              <a:extLst>
                <a:ext uri="{FF2B5EF4-FFF2-40B4-BE49-F238E27FC236}">
                  <a16:creationId xmlns:a16="http://schemas.microsoft.com/office/drawing/2014/main" id="{63639810-AFB4-3720-083B-8228588933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78525" y="309152"/>
              <a:ext cx="2813050" cy="265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1031">
              <a:extLst>
                <a:ext uri="{FF2B5EF4-FFF2-40B4-BE49-F238E27FC236}">
                  <a16:creationId xmlns:a16="http://schemas.microsoft.com/office/drawing/2014/main" id="{595CA07E-AEDA-8305-628A-E4B00B06EE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08675" y="3128482"/>
              <a:ext cx="2882900" cy="3424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Picture 1032" descr="1947clup">
              <a:extLst>
                <a:ext uri="{FF2B5EF4-FFF2-40B4-BE49-F238E27FC236}">
                  <a16:creationId xmlns:a16="http://schemas.microsoft.com/office/drawing/2014/main" id="{FB2BB314-FBA7-A26F-7086-8DA90AAB13E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175" y="3209035"/>
              <a:ext cx="2462213" cy="344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a:extLst>
              <a:ext uri="{FF2B5EF4-FFF2-40B4-BE49-F238E27FC236}">
                <a16:creationId xmlns:a16="http://schemas.microsoft.com/office/drawing/2014/main" id="{32E361EC-F1B5-C1EE-A7EF-8679291DDF66}"/>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TW" dirty="0"/>
              <a:t>What Nanotechnology Does For Us</a:t>
            </a:r>
          </a:p>
        </p:txBody>
      </p:sp>
      <p:sp>
        <p:nvSpPr>
          <p:cNvPr id="3" name="TextBox 2">
            <a:extLst>
              <a:ext uri="{FF2B5EF4-FFF2-40B4-BE49-F238E27FC236}">
                <a16:creationId xmlns:a16="http://schemas.microsoft.com/office/drawing/2014/main" id="{65BA9F23-EBA4-F8B3-7655-5673762C12A2}"/>
              </a:ext>
            </a:extLst>
          </p:cNvPr>
          <p:cNvSpPr txBox="1"/>
          <p:nvPr/>
        </p:nvSpPr>
        <p:spPr>
          <a:xfrm>
            <a:off x="1484026" y="5846164"/>
            <a:ext cx="9024079" cy="461665"/>
          </a:xfrm>
          <a:prstGeom prst="rect">
            <a:avLst/>
          </a:prstGeom>
          <a:noFill/>
        </p:spPr>
        <p:txBody>
          <a:bodyPr wrap="square" rtlCol="0">
            <a:spAutoFit/>
          </a:bodyPr>
          <a:lstStyle/>
          <a:p>
            <a:r>
              <a:rPr lang="en-TW" sz="2400" dirty="0"/>
              <a:t>Create ever smaller integrated silicon semiconductors.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 name="Rectangle 2338">
            <a:extLst>
              <a:ext uri="{FF2B5EF4-FFF2-40B4-BE49-F238E27FC236}">
                <a16:creationId xmlns:a16="http://schemas.microsoft.com/office/drawing/2014/main" id="{0CA990FE-1D6E-0AC4-AED3-A219259231A9}"/>
              </a:ext>
            </a:extLst>
          </p:cNvPr>
          <p:cNvSpPr>
            <a:spLocks noChangeArrowheads="1"/>
          </p:cNvSpPr>
          <p:nvPr/>
        </p:nvSpPr>
        <p:spPr bwMode="auto">
          <a:xfrm>
            <a:off x="1524000" y="134911"/>
            <a:ext cx="9144000" cy="1277964"/>
          </a:xfrm>
          <a:prstGeom prst="rect">
            <a:avLst/>
          </a:prstGeom>
          <a:noFill/>
          <a:ln w="9525">
            <a:noFill/>
            <a:miter lim="800000"/>
            <a:headEnd/>
            <a:tailEnd/>
          </a:ln>
        </p:spPr>
        <p:txBody>
          <a:bodyPr lIns="92075" tIns="46038" rIns="92075" bIns="46038" anchor="ctr"/>
          <a:lstStyle/>
          <a:p>
            <a:pPr algn="ctr">
              <a:defRPr/>
            </a:pPr>
            <a:r>
              <a:rPr lang="en-US" altLang="zh-TW" sz="3200" b="1" dirty="0">
                <a:solidFill>
                  <a:srgbClr val="FF0000"/>
                </a:solidFill>
                <a:latin typeface="+mj-lt"/>
                <a:ea typeface="全真顏體" pitchFamily="49" charset="-120"/>
              </a:rPr>
              <a:t>An Example: Fabrication Processes of Integrated Circuit (IC)</a:t>
            </a:r>
            <a:endParaRPr lang="zh-TW" altLang="en-US" sz="3200" b="1" dirty="0">
              <a:solidFill>
                <a:srgbClr val="FF0000"/>
              </a:solidFill>
              <a:latin typeface="+mj-lt"/>
              <a:ea typeface="全真顏體" pitchFamily="49" charset="-120"/>
            </a:endParaRPr>
          </a:p>
        </p:txBody>
      </p:sp>
      <p:graphicFrame>
        <p:nvGraphicFramePr>
          <p:cNvPr id="514339" name="Object 2339">
            <a:extLst>
              <a:ext uri="{FF2B5EF4-FFF2-40B4-BE49-F238E27FC236}">
                <a16:creationId xmlns:a16="http://schemas.microsoft.com/office/drawing/2014/main" id="{9693F396-1BAF-4217-18A7-D8974B2647EB}"/>
              </a:ext>
            </a:extLst>
          </p:cNvPr>
          <p:cNvGraphicFramePr>
            <a:graphicFrameLocks noChangeAspect="1"/>
          </p:cNvGraphicFramePr>
          <p:nvPr/>
        </p:nvGraphicFramePr>
        <p:xfrm>
          <a:off x="1774826" y="1412875"/>
          <a:ext cx="2670175" cy="1714500"/>
        </p:xfrm>
        <a:graphic>
          <a:graphicData uri="http://schemas.openxmlformats.org/presentationml/2006/ole">
            <mc:AlternateContent xmlns:mc="http://schemas.openxmlformats.org/markup-compatibility/2006">
              <mc:Choice xmlns:v="urn:schemas-microsoft-com:vml" Requires="v">
                <p:oleObj name="Image" r:id="rId3" imgW="3206750" imgH="2400300" progId="Photoshop.Image.6">
                  <p:embed/>
                </p:oleObj>
              </mc:Choice>
              <mc:Fallback>
                <p:oleObj name="Image" r:id="rId3" imgW="3206750" imgH="2400300" progId="Photoshop.Image.6">
                  <p:embed/>
                  <p:pic>
                    <p:nvPicPr>
                      <p:cNvPr id="514339" name="Object 2339">
                        <a:extLst>
                          <a:ext uri="{FF2B5EF4-FFF2-40B4-BE49-F238E27FC236}">
                            <a16:creationId xmlns:a16="http://schemas.microsoft.com/office/drawing/2014/main" id="{9693F396-1BAF-4217-18A7-D8974B2647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4826" y="1412875"/>
                        <a:ext cx="2670175"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4340" name="Object 2340">
            <a:extLst>
              <a:ext uri="{FF2B5EF4-FFF2-40B4-BE49-F238E27FC236}">
                <a16:creationId xmlns:a16="http://schemas.microsoft.com/office/drawing/2014/main" id="{E66118B0-C6DA-FFAB-350D-7952EC883562}"/>
              </a:ext>
            </a:extLst>
          </p:cNvPr>
          <p:cNvGraphicFramePr>
            <a:graphicFrameLocks/>
          </p:cNvGraphicFramePr>
          <p:nvPr/>
        </p:nvGraphicFramePr>
        <p:xfrm>
          <a:off x="4716464" y="1412875"/>
          <a:ext cx="2687637" cy="1714500"/>
        </p:xfrm>
        <a:graphic>
          <a:graphicData uri="http://schemas.openxmlformats.org/presentationml/2006/ole">
            <mc:AlternateContent xmlns:mc="http://schemas.openxmlformats.org/markup-compatibility/2006">
              <mc:Choice xmlns:v="urn:schemas-microsoft-com:vml" Requires="v">
                <p:oleObj name="Image" r:id="rId5" imgW="3206750" imgH="2406650" progId="Photoshop.Image.5">
                  <p:embed/>
                </p:oleObj>
              </mc:Choice>
              <mc:Fallback>
                <p:oleObj name="Image" r:id="rId5" imgW="3206750" imgH="2406650" progId="Photoshop.Image.5">
                  <p:embed/>
                  <p:pic>
                    <p:nvPicPr>
                      <p:cNvPr id="514340" name="Object 2340">
                        <a:extLst>
                          <a:ext uri="{FF2B5EF4-FFF2-40B4-BE49-F238E27FC236}">
                            <a16:creationId xmlns:a16="http://schemas.microsoft.com/office/drawing/2014/main" id="{E66118B0-C6DA-FFAB-350D-7952EC883562}"/>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6464" y="1412875"/>
                        <a:ext cx="2687637"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4341" name="Object 2341">
            <a:extLst>
              <a:ext uri="{FF2B5EF4-FFF2-40B4-BE49-F238E27FC236}">
                <a16:creationId xmlns:a16="http://schemas.microsoft.com/office/drawing/2014/main" id="{B47A0DFB-786A-3AB3-5350-7152A484E3D0}"/>
              </a:ext>
            </a:extLst>
          </p:cNvPr>
          <p:cNvGraphicFramePr>
            <a:graphicFrameLocks/>
          </p:cNvGraphicFramePr>
          <p:nvPr/>
        </p:nvGraphicFramePr>
        <p:xfrm>
          <a:off x="7656513" y="1412875"/>
          <a:ext cx="2800350" cy="1714500"/>
        </p:xfrm>
        <a:graphic>
          <a:graphicData uri="http://schemas.openxmlformats.org/presentationml/2006/ole">
            <mc:AlternateContent xmlns:mc="http://schemas.openxmlformats.org/markup-compatibility/2006">
              <mc:Choice xmlns:v="urn:schemas-microsoft-com:vml" Requires="v">
                <p:oleObj name="Image" r:id="rId7" imgW="3206750" imgH="2406650" progId="Photoshop.Image.5">
                  <p:embed/>
                </p:oleObj>
              </mc:Choice>
              <mc:Fallback>
                <p:oleObj name="Image" r:id="rId7" imgW="3206750" imgH="2406650" progId="Photoshop.Image.5">
                  <p:embed/>
                  <p:pic>
                    <p:nvPicPr>
                      <p:cNvPr id="514341" name="Object 2341">
                        <a:extLst>
                          <a:ext uri="{FF2B5EF4-FFF2-40B4-BE49-F238E27FC236}">
                            <a16:creationId xmlns:a16="http://schemas.microsoft.com/office/drawing/2014/main" id="{B47A0DFB-786A-3AB3-5350-7152A484E3D0}"/>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56513" y="1412875"/>
                        <a:ext cx="280035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4342" name="Object 2342">
            <a:extLst>
              <a:ext uri="{FF2B5EF4-FFF2-40B4-BE49-F238E27FC236}">
                <a16:creationId xmlns:a16="http://schemas.microsoft.com/office/drawing/2014/main" id="{ED31C192-F465-CE44-135F-EBDEBED6533E}"/>
              </a:ext>
            </a:extLst>
          </p:cNvPr>
          <p:cNvGraphicFramePr>
            <a:graphicFrameLocks/>
          </p:cNvGraphicFramePr>
          <p:nvPr/>
        </p:nvGraphicFramePr>
        <p:xfrm>
          <a:off x="1774826" y="3195639"/>
          <a:ext cx="2689225" cy="1646237"/>
        </p:xfrm>
        <a:graphic>
          <a:graphicData uri="http://schemas.openxmlformats.org/presentationml/2006/ole">
            <mc:AlternateContent xmlns:mc="http://schemas.openxmlformats.org/markup-compatibility/2006">
              <mc:Choice xmlns:v="urn:schemas-microsoft-com:vml" Requires="v">
                <p:oleObj name="Image" r:id="rId9" imgW="3206750" imgH="2419350" progId="Photoshop.Image.5">
                  <p:embed/>
                </p:oleObj>
              </mc:Choice>
              <mc:Fallback>
                <p:oleObj name="Image" r:id="rId9" imgW="3206750" imgH="2419350" progId="Photoshop.Image.5">
                  <p:embed/>
                  <p:pic>
                    <p:nvPicPr>
                      <p:cNvPr id="514342" name="Object 2342">
                        <a:extLst>
                          <a:ext uri="{FF2B5EF4-FFF2-40B4-BE49-F238E27FC236}">
                            <a16:creationId xmlns:a16="http://schemas.microsoft.com/office/drawing/2014/main" id="{ED31C192-F465-CE44-135F-EBDEBED6533E}"/>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74826" y="3195639"/>
                        <a:ext cx="2689225" cy="164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4343" name="Object 2343">
            <a:extLst>
              <a:ext uri="{FF2B5EF4-FFF2-40B4-BE49-F238E27FC236}">
                <a16:creationId xmlns:a16="http://schemas.microsoft.com/office/drawing/2014/main" id="{B1E46D17-B062-3447-142D-9E2EA76501B5}"/>
              </a:ext>
            </a:extLst>
          </p:cNvPr>
          <p:cNvGraphicFramePr>
            <a:graphicFrameLocks/>
          </p:cNvGraphicFramePr>
          <p:nvPr/>
        </p:nvGraphicFramePr>
        <p:xfrm>
          <a:off x="4716464" y="3195639"/>
          <a:ext cx="2687637" cy="1646237"/>
        </p:xfrm>
        <a:graphic>
          <a:graphicData uri="http://schemas.openxmlformats.org/presentationml/2006/ole">
            <mc:AlternateContent xmlns:mc="http://schemas.openxmlformats.org/markup-compatibility/2006">
              <mc:Choice xmlns:v="urn:schemas-microsoft-com:vml" Requires="v">
                <p:oleObj name="Image" r:id="rId11" imgW="3219450" imgH="2393950" progId="Photoshop.Image.5">
                  <p:embed/>
                </p:oleObj>
              </mc:Choice>
              <mc:Fallback>
                <p:oleObj name="Image" r:id="rId11" imgW="3219450" imgH="2393950" progId="Photoshop.Image.5">
                  <p:embed/>
                  <p:pic>
                    <p:nvPicPr>
                      <p:cNvPr id="514343" name="Object 2343">
                        <a:extLst>
                          <a:ext uri="{FF2B5EF4-FFF2-40B4-BE49-F238E27FC236}">
                            <a16:creationId xmlns:a16="http://schemas.microsoft.com/office/drawing/2014/main" id="{B1E46D17-B062-3447-142D-9E2EA76501B5}"/>
                          </a:ext>
                        </a:extLst>
                      </p:cNvPr>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16464" y="3195639"/>
                        <a:ext cx="2687637" cy="164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4344" name="Object 2344">
            <a:extLst>
              <a:ext uri="{FF2B5EF4-FFF2-40B4-BE49-F238E27FC236}">
                <a16:creationId xmlns:a16="http://schemas.microsoft.com/office/drawing/2014/main" id="{D2FA0785-1A72-E2A7-78A8-E491F20708BA}"/>
              </a:ext>
            </a:extLst>
          </p:cNvPr>
          <p:cNvGraphicFramePr>
            <a:graphicFrameLocks/>
          </p:cNvGraphicFramePr>
          <p:nvPr/>
        </p:nvGraphicFramePr>
        <p:xfrm>
          <a:off x="7656513" y="3195639"/>
          <a:ext cx="2800350" cy="1646237"/>
        </p:xfrm>
        <a:graphic>
          <a:graphicData uri="http://schemas.openxmlformats.org/presentationml/2006/ole">
            <mc:AlternateContent xmlns:mc="http://schemas.openxmlformats.org/markup-compatibility/2006">
              <mc:Choice xmlns:v="urn:schemas-microsoft-com:vml" Requires="v">
                <p:oleObj name="Image" r:id="rId13" imgW="3187700" imgH="2393950" progId="Photoshop.Image.5">
                  <p:embed/>
                </p:oleObj>
              </mc:Choice>
              <mc:Fallback>
                <p:oleObj name="Image" r:id="rId13" imgW="3187700" imgH="2393950" progId="Photoshop.Image.5">
                  <p:embed/>
                  <p:pic>
                    <p:nvPicPr>
                      <p:cNvPr id="514344" name="Object 2344">
                        <a:extLst>
                          <a:ext uri="{FF2B5EF4-FFF2-40B4-BE49-F238E27FC236}">
                            <a16:creationId xmlns:a16="http://schemas.microsoft.com/office/drawing/2014/main" id="{D2FA0785-1A72-E2A7-78A8-E491F20708BA}"/>
                          </a:ext>
                        </a:extLst>
                      </p:cNvPr>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56513" y="3195639"/>
                        <a:ext cx="2800350" cy="164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4345" name="Object 2345">
            <a:extLst>
              <a:ext uri="{FF2B5EF4-FFF2-40B4-BE49-F238E27FC236}">
                <a16:creationId xmlns:a16="http://schemas.microsoft.com/office/drawing/2014/main" id="{9E5DF96E-EFB3-77E0-EC80-DA2C34F22C1D}"/>
              </a:ext>
            </a:extLst>
          </p:cNvPr>
          <p:cNvGraphicFramePr>
            <a:graphicFrameLocks/>
          </p:cNvGraphicFramePr>
          <p:nvPr/>
        </p:nvGraphicFramePr>
        <p:xfrm>
          <a:off x="1774825" y="4978401"/>
          <a:ext cx="2662238" cy="1577975"/>
        </p:xfrm>
        <a:graphic>
          <a:graphicData uri="http://schemas.openxmlformats.org/presentationml/2006/ole">
            <mc:AlternateContent xmlns:mc="http://schemas.openxmlformats.org/markup-compatibility/2006">
              <mc:Choice xmlns:v="urn:schemas-microsoft-com:vml" Requires="v">
                <p:oleObj name="Image" r:id="rId15" imgW="3200400" imgH="2393950" progId="Photoshop.Image.5">
                  <p:embed/>
                </p:oleObj>
              </mc:Choice>
              <mc:Fallback>
                <p:oleObj name="Image" r:id="rId15" imgW="3200400" imgH="2393950" progId="Photoshop.Image.5">
                  <p:embed/>
                  <p:pic>
                    <p:nvPicPr>
                      <p:cNvPr id="514345" name="Object 2345">
                        <a:extLst>
                          <a:ext uri="{FF2B5EF4-FFF2-40B4-BE49-F238E27FC236}">
                            <a16:creationId xmlns:a16="http://schemas.microsoft.com/office/drawing/2014/main" id="{9E5DF96E-EFB3-77E0-EC80-DA2C34F22C1D}"/>
                          </a:ext>
                        </a:extLst>
                      </p:cNvPr>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74825" y="4978401"/>
                        <a:ext cx="2662238" cy="157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4346" name="Object 2346">
            <a:extLst>
              <a:ext uri="{FF2B5EF4-FFF2-40B4-BE49-F238E27FC236}">
                <a16:creationId xmlns:a16="http://schemas.microsoft.com/office/drawing/2014/main" id="{32EA8777-8152-BF2C-E07F-2A57013516CB}"/>
              </a:ext>
            </a:extLst>
          </p:cNvPr>
          <p:cNvGraphicFramePr>
            <a:graphicFrameLocks/>
          </p:cNvGraphicFramePr>
          <p:nvPr/>
        </p:nvGraphicFramePr>
        <p:xfrm>
          <a:off x="4800600" y="4941889"/>
          <a:ext cx="2660650" cy="1603375"/>
        </p:xfrm>
        <a:graphic>
          <a:graphicData uri="http://schemas.openxmlformats.org/presentationml/2006/ole">
            <mc:AlternateContent xmlns:mc="http://schemas.openxmlformats.org/markup-compatibility/2006">
              <mc:Choice xmlns:v="urn:schemas-microsoft-com:vml" Requires="v">
                <p:oleObj name="Image" r:id="rId17" imgW="3187700" imgH="2413000" progId="Photoshop.Image.5">
                  <p:embed/>
                </p:oleObj>
              </mc:Choice>
              <mc:Fallback>
                <p:oleObj name="Image" r:id="rId17" imgW="3187700" imgH="2413000" progId="Photoshop.Image.5">
                  <p:embed/>
                  <p:pic>
                    <p:nvPicPr>
                      <p:cNvPr id="514346" name="Object 2346">
                        <a:extLst>
                          <a:ext uri="{FF2B5EF4-FFF2-40B4-BE49-F238E27FC236}">
                            <a16:creationId xmlns:a16="http://schemas.microsoft.com/office/drawing/2014/main" id="{32EA8777-8152-BF2C-E07F-2A57013516CB}"/>
                          </a:ext>
                        </a:extLst>
                      </p:cNvPr>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800600" y="4941889"/>
                        <a:ext cx="2660650"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14354" name="Picture 2354" descr="cmmp17">
            <a:extLst>
              <a:ext uri="{FF2B5EF4-FFF2-40B4-BE49-F238E27FC236}">
                <a16:creationId xmlns:a16="http://schemas.microsoft.com/office/drawing/2014/main" id="{F78F4D2E-CE1A-5ED4-B436-E439153F9ED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656513" y="4978401"/>
            <a:ext cx="2800350"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514339"/>
                                        </p:tgtEl>
                                        <p:attrNameLst>
                                          <p:attrName>style.visibility</p:attrName>
                                        </p:attrNameLst>
                                      </p:cBhvr>
                                      <p:to>
                                        <p:strVal val="visible"/>
                                      </p:to>
                                    </p:set>
                                    <p:animEffect transition="in" filter="box(in)">
                                      <p:cBhvr>
                                        <p:cTn id="7" dur="1000"/>
                                        <p:tgtEl>
                                          <p:spTgt spid="5143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14340"/>
                                        </p:tgtEl>
                                        <p:attrNameLst>
                                          <p:attrName>style.visibility</p:attrName>
                                        </p:attrNameLst>
                                      </p:cBhvr>
                                      <p:to>
                                        <p:strVal val="visible"/>
                                      </p:to>
                                    </p:set>
                                    <p:animEffect transition="in" filter="blinds(horizontal)">
                                      <p:cBhvr>
                                        <p:cTn id="12" dur="1000"/>
                                        <p:tgtEl>
                                          <p:spTgt spid="51434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514341"/>
                                        </p:tgtEl>
                                        <p:attrNameLst>
                                          <p:attrName>style.visibility</p:attrName>
                                        </p:attrNameLst>
                                      </p:cBhvr>
                                      <p:to>
                                        <p:strVal val="visible"/>
                                      </p:to>
                                    </p:set>
                                    <p:animEffect transition="in" filter="blinds(horizontal)">
                                      <p:cBhvr>
                                        <p:cTn id="17" dur="1000"/>
                                        <p:tgtEl>
                                          <p:spTgt spid="51434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514342"/>
                                        </p:tgtEl>
                                        <p:attrNameLst>
                                          <p:attrName>style.visibility</p:attrName>
                                        </p:attrNameLst>
                                      </p:cBhvr>
                                      <p:to>
                                        <p:strVal val="visible"/>
                                      </p:to>
                                    </p:set>
                                    <p:animEffect transition="in" filter="box(in)">
                                      <p:cBhvr>
                                        <p:cTn id="22" dur="1000"/>
                                        <p:tgtEl>
                                          <p:spTgt spid="51434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nodeType="clickEffect">
                                  <p:stCondLst>
                                    <p:cond delay="0"/>
                                  </p:stCondLst>
                                  <p:childTnLst>
                                    <p:set>
                                      <p:cBhvr>
                                        <p:cTn id="26" dur="1" fill="hold">
                                          <p:stCondLst>
                                            <p:cond delay="0"/>
                                          </p:stCondLst>
                                        </p:cTn>
                                        <p:tgtEl>
                                          <p:spTgt spid="514343"/>
                                        </p:tgtEl>
                                        <p:attrNameLst>
                                          <p:attrName>style.visibility</p:attrName>
                                        </p:attrNameLst>
                                      </p:cBhvr>
                                      <p:to>
                                        <p:strVal val="visible"/>
                                      </p:to>
                                    </p:set>
                                    <p:animEffect transition="in" filter="checkerboard(across)">
                                      <p:cBhvr>
                                        <p:cTn id="27" dur="1000"/>
                                        <p:tgtEl>
                                          <p:spTgt spid="51434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514344"/>
                                        </p:tgtEl>
                                        <p:attrNameLst>
                                          <p:attrName>style.visibility</p:attrName>
                                        </p:attrNameLst>
                                      </p:cBhvr>
                                      <p:to>
                                        <p:strVal val="visible"/>
                                      </p:to>
                                    </p:set>
                                    <p:animEffect transition="in" filter="blinds(horizontal)">
                                      <p:cBhvr>
                                        <p:cTn id="32" dur="1000"/>
                                        <p:tgtEl>
                                          <p:spTgt spid="51434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514345"/>
                                        </p:tgtEl>
                                        <p:attrNameLst>
                                          <p:attrName>style.visibility</p:attrName>
                                        </p:attrNameLst>
                                      </p:cBhvr>
                                      <p:to>
                                        <p:strVal val="visible"/>
                                      </p:to>
                                    </p:set>
                                    <p:animEffect transition="in" filter="blinds(horizontal)">
                                      <p:cBhvr>
                                        <p:cTn id="37" dur="1000"/>
                                        <p:tgtEl>
                                          <p:spTgt spid="51434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514346"/>
                                        </p:tgtEl>
                                        <p:attrNameLst>
                                          <p:attrName>style.visibility</p:attrName>
                                        </p:attrNameLst>
                                      </p:cBhvr>
                                      <p:to>
                                        <p:strVal val="visible"/>
                                      </p:to>
                                    </p:set>
                                    <p:animEffect transition="in" filter="blinds(horizontal)">
                                      <p:cBhvr>
                                        <p:cTn id="42" dur="2000"/>
                                        <p:tgtEl>
                                          <p:spTgt spid="51434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 presetClass="entr" presetSubtype="10" fill="hold" nodeType="clickEffect">
                                  <p:stCondLst>
                                    <p:cond delay="0"/>
                                  </p:stCondLst>
                                  <p:childTnLst>
                                    <p:set>
                                      <p:cBhvr>
                                        <p:cTn id="46" dur="1" fill="hold">
                                          <p:stCondLst>
                                            <p:cond delay="0"/>
                                          </p:stCondLst>
                                        </p:cTn>
                                        <p:tgtEl>
                                          <p:spTgt spid="514354"/>
                                        </p:tgtEl>
                                        <p:attrNameLst>
                                          <p:attrName>style.visibility</p:attrName>
                                        </p:attrNameLst>
                                      </p:cBhvr>
                                      <p:to>
                                        <p:strVal val="visible"/>
                                      </p:to>
                                    </p:set>
                                    <p:animEffect transition="in" filter="checkerboard(across)">
                                      <p:cBhvr>
                                        <p:cTn id="47" dur="3000"/>
                                        <p:tgtEl>
                                          <p:spTgt spid="5143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B6CA5-D7B4-6446-247F-D9F4A9098415}"/>
              </a:ext>
            </a:extLst>
          </p:cNvPr>
          <p:cNvSpPr>
            <a:spLocks noGrp="1"/>
          </p:cNvSpPr>
          <p:nvPr>
            <p:ph type="title"/>
          </p:nvPr>
        </p:nvSpPr>
        <p:spPr/>
        <p:txBody>
          <a:bodyPr/>
          <a:lstStyle/>
          <a:p>
            <a:r>
              <a:rPr lang="en-TW" dirty="0"/>
              <a:t>Robotics and the Laws of Robotics</a:t>
            </a:r>
          </a:p>
        </p:txBody>
      </p:sp>
      <p:sp>
        <p:nvSpPr>
          <p:cNvPr id="3" name="Content Placeholder 2">
            <a:extLst>
              <a:ext uri="{FF2B5EF4-FFF2-40B4-BE49-F238E27FC236}">
                <a16:creationId xmlns:a16="http://schemas.microsoft.com/office/drawing/2014/main" id="{C8D6F1A6-9D7D-C00C-298B-7B261B95B5E8}"/>
              </a:ext>
            </a:extLst>
          </p:cNvPr>
          <p:cNvSpPr>
            <a:spLocks noGrp="1"/>
          </p:cNvSpPr>
          <p:nvPr>
            <p:ph idx="1"/>
          </p:nvPr>
        </p:nvSpPr>
        <p:spPr>
          <a:xfrm>
            <a:off x="838200" y="1825625"/>
            <a:ext cx="5687291" cy="4351338"/>
          </a:xfrm>
        </p:spPr>
        <p:txBody>
          <a:bodyPr/>
          <a:lstStyle/>
          <a:p>
            <a:r>
              <a:rPr lang="en-TW" dirty="0"/>
              <a:t>We certainly dream of humanoid robots that can parallel and possibly surpass human achievements.</a:t>
            </a:r>
          </a:p>
          <a:p>
            <a:r>
              <a:rPr lang="en-TW" dirty="0"/>
              <a:t>Important to en-code in the robots the concept of these laws, which cannot be broken. These laws were written by famous author Isaac Asimov in his 1950 book “I, Robot.”</a:t>
            </a:r>
          </a:p>
        </p:txBody>
      </p:sp>
      <p:pic>
        <p:nvPicPr>
          <p:cNvPr id="4" name="Picture 3">
            <a:extLst>
              <a:ext uri="{FF2B5EF4-FFF2-40B4-BE49-F238E27FC236}">
                <a16:creationId xmlns:a16="http://schemas.microsoft.com/office/drawing/2014/main" id="{6E7CAD6C-02F1-5A53-68F9-7D59CE46CA5F}"/>
              </a:ext>
            </a:extLst>
          </p:cNvPr>
          <p:cNvPicPr>
            <a:picLocks noChangeAspect="1"/>
          </p:cNvPicPr>
          <p:nvPr/>
        </p:nvPicPr>
        <p:blipFill>
          <a:blip r:embed="rId3"/>
          <a:stretch>
            <a:fillRect/>
          </a:stretch>
        </p:blipFill>
        <p:spPr>
          <a:xfrm>
            <a:off x="7481454" y="1477113"/>
            <a:ext cx="2881745" cy="4393480"/>
          </a:xfrm>
          <a:prstGeom prst="rect">
            <a:avLst/>
          </a:prstGeom>
        </p:spPr>
      </p:pic>
    </p:spTree>
    <p:extLst>
      <p:ext uri="{BB962C8B-B14F-4D97-AF65-F5344CB8AC3E}">
        <p14:creationId xmlns:p14="http://schemas.microsoft.com/office/powerpoint/2010/main" val="8843790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51CD2-DB01-E179-888D-C1C80A856C95}"/>
              </a:ext>
            </a:extLst>
          </p:cNvPr>
          <p:cNvSpPr>
            <a:spLocks noGrp="1"/>
          </p:cNvSpPr>
          <p:nvPr>
            <p:ph type="title"/>
          </p:nvPr>
        </p:nvSpPr>
        <p:spPr/>
        <p:txBody>
          <a:bodyPr/>
          <a:lstStyle/>
          <a:p>
            <a:r>
              <a:rPr lang="en-TW" dirty="0"/>
              <a:t>Laws of Robotics</a:t>
            </a:r>
          </a:p>
        </p:txBody>
      </p:sp>
      <p:sp>
        <p:nvSpPr>
          <p:cNvPr id="3" name="Content Placeholder 2">
            <a:extLst>
              <a:ext uri="{FF2B5EF4-FFF2-40B4-BE49-F238E27FC236}">
                <a16:creationId xmlns:a16="http://schemas.microsoft.com/office/drawing/2014/main" id="{FE90112D-D43D-7051-7E1F-AA9E08638F58}"/>
              </a:ext>
            </a:extLst>
          </p:cNvPr>
          <p:cNvSpPr>
            <a:spLocks noGrp="1"/>
          </p:cNvSpPr>
          <p:nvPr>
            <p:ph sz="half" idx="1"/>
          </p:nvPr>
        </p:nvSpPr>
        <p:spPr>
          <a:xfrm>
            <a:off x="838200" y="1825625"/>
            <a:ext cx="10515600" cy="4351338"/>
          </a:xfrm>
        </p:spPr>
        <p:txBody>
          <a:bodyPr>
            <a:normAutofit/>
          </a:bodyPr>
          <a:lstStyle/>
          <a:p>
            <a:pPr algn="l"/>
            <a:r>
              <a:rPr lang="en-US" b="0" i="0" u="none" strike="noStrike" dirty="0">
                <a:solidFill>
                  <a:srgbClr val="202122"/>
                </a:solidFill>
                <a:effectLst/>
                <a:latin typeface="Arial" panose="020B0604020202020204" pitchFamily="34" charset="0"/>
              </a:rPr>
              <a:t>The Three Laws, presented from the fictional "Handbook of Robotics, 56th Edition, 2058 A.D.", are:</a:t>
            </a:r>
            <a:r>
              <a:rPr lang="en-US" b="0" i="0" u="none" strike="noStrike" baseline="30000" dirty="0">
                <a:solidFill>
                  <a:srgbClr val="795CB2"/>
                </a:solidFill>
                <a:effectLst/>
                <a:latin typeface="Arial" panose="020B0604020202020204" pitchFamily="34" charset="0"/>
                <a:hlinkClick r:id="rId3"/>
              </a:rPr>
              <a:t>[1]</a:t>
            </a:r>
            <a:endParaRPr lang="en-US" b="0" i="0" u="none" strike="noStrike" dirty="0">
              <a:solidFill>
                <a:srgbClr val="202122"/>
              </a:solidFill>
              <a:effectLst/>
              <a:latin typeface="Arial" panose="020B0604020202020204" pitchFamily="34" charset="0"/>
            </a:endParaRPr>
          </a:p>
          <a:p>
            <a:pPr algn="l">
              <a:buFont typeface="Arial" panose="020B0604020202020204" pitchFamily="34" charset="0"/>
              <a:buChar char="•"/>
            </a:pPr>
            <a:r>
              <a:rPr lang="en-US" b="0" i="0" u="none" strike="noStrike" dirty="0">
                <a:solidFill>
                  <a:srgbClr val="202122"/>
                </a:solidFill>
                <a:effectLst/>
                <a:latin typeface="Arial" panose="020B0604020202020204" pitchFamily="34" charset="0"/>
              </a:rPr>
              <a:t>The First Law: A robot may not injure a human being or, through inaction, allow a human being to come to harm.</a:t>
            </a:r>
          </a:p>
          <a:p>
            <a:pPr algn="l">
              <a:buFont typeface="Arial" panose="020B0604020202020204" pitchFamily="34" charset="0"/>
              <a:buChar char="•"/>
            </a:pPr>
            <a:r>
              <a:rPr lang="en-US" b="0" i="0" u="none" strike="noStrike" dirty="0">
                <a:solidFill>
                  <a:srgbClr val="202122"/>
                </a:solidFill>
                <a:effectLst/>
                <a:latin typeface="Arial" panose="020B0604020202020204" pitchFamily="34" charset="0"/>
              </a:rPr>
              <a:t>The Second Law: A robot must obey the orders given it by human beings except where such orders would conflict with the First Law.</a:t>
            </a:r>
          </a:p>
          <a:p>
            <a:pPr algn="l">
              <a:buFont typeface="Arial" panose="020B0604020202020204" pitchFamily="34" charset="0"/>
              <a:buChar char="•"/>
            </a:pPr>
            <a:r>
              <a:rPr lang="en-US" b="0" i="0" u="none" strike="noStrike" dirty="0">
                <a:solidFill>
                  <a:srgbClr val="202122"/>
                </a:solidFill>
                <a:effectLst/>
                <a:latin typeface="Arial" panose="020B0604020202020204" pitchFamily="34" charset="0"/>
              </a:rPr>
              <a:t>The Third Law: A robot must protect its own existence as long as such protection does not conflict with the First or Second Law.</a:t>
            </a:r>
          </a:p>
          <a:p>
            <a:endParaRPr lang="en-TW" dirty="0"/>
          </a:p>
        </p:txBody>
      </p:sp>
      <p:sp>
        <p:nvSpPr>
          <p:cNvPr id="6" name="TextBox 5">
            <a:extLst>
              <a:ext uri="{FF2B5EF4-FFF2-40B4-BE49-F238E27FC236}">
                <a16:creationId xmlns:a16="http://schemas.microsoft.com/office/drawing/2014/main" id="{059BDAD3-9B70-C8AC-E129-5466D95CC67D}"/>
              </a:ext>
            </a:extLst>
          </p:cNvPr>
          <p:cNvSpPr txBox="1"/>
          <p:nvPr/>
        </p:nvSpPr>
        <p:spPr>
          <a:xfrm>
            <a:off x="262327" y="6488668"/>
            <a:ext cx="6100996" cy="369332"/>
          </a:xfrm>
          <a:prstGeom prst="rect">
            <a:avLst/>
          </a:prstGeom>
          <a:noFill/>
        </p:spPr>
        <p:txBody>
          <a:bodyPr wrap="square">
            <a:spAutoFit/>
          </a:bodyPr>
          <a:lstStyle/>
          <a:p>
            <a:r>
              <a:rPr lang="en-TW" dirty="0"/>
              <a:t>https://en.wikipedia.org/wiki/Three_Laws_of_Robotics</a:t>
            </a:r>
          </a:p>
        </p:txBody>
      </p:sp>
    </p:spTree>
    <p:extLst>
      <p:ext uri="{BB962C8B-B14F-4D97-AF65-F5344CB8AC3E}">
        <p14:creationId xmlns:p14="http://schemas.microsoft.com/office/powerpoint/2010/main" val="7447362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741D5-FE44-CDB8-C83B-03AB23E2041F}"/>
              </a:ext>
            </a:extLst>
          </p:cNvPr>
          <p:cNvSpPr>
            <a:spLocks noGrp="1"/>
          </p:cNvSpPr>
          <p:nvPr>
            <p:ph type="title"/>
          </p:nvPr>
        </p:nvSpPr>
        <p:spPr/>
        <p:txBody>
          <a:bodyPr/>
          <a:lstStyle/>
          <a:p>
            <a:r>
              <a:rPr lang="en-TW" dirty="0"/>
              <a:t>Extending our Idea of Robots and Robotics Beyond the Humanoid</a:t>
            </a:r>
          </a:p>
        </p:txBody>
      </p:sp>
      <p:sp>
        <p:nvSpPr>
          <p:cNvPr id="3" name="Content Placeholder 2">
            <a:extLst>
              <a:ext uri="{FF2B5EF4-FFF2-40B4-BE49-F238E27FC236}">
                <a16:creationId xmlns:a16="http://schemas.microsoft.com/office/drawing/2014/main" id="{8A7FBA25-24CD-60E3-86C1-C081F46E554D}"/>
              </a:ext>
            </a:extLst>
          </p:cNvPr>
          <p:cNvSpPr>
            <a:spLocks noGrp="1"/>
          </p:cNvSpPr>
          <p:nvPr>
            <p:ph sz="half" idx="1"/>
          </p:nvPr>
        </p:nvSpPr>
        <p:spPr/>
        <p:txBody>
          <a:bodyPr/>
          <a:lstStyle/>
          <a:p>
            <a:r>
              <a:rPr lang="en-TW" dirty="0"/>
              <a:t>What are “assistants”?</a:t>
            </a:r>
          </a:p>
          <a:p>
            <a:r>
              <a:rPr lang="en-TW" dirty="0"/>
              <a:t>Bill Gates calls these “agents”.</a:t>
            </a:r>
          </a:p>
        </p:txBody>
      </p:sp>
      <p:pic>
        <p:nvPicPr>
          <p:cNvPr id="6" name="Content Placeholder 5">
            <a:extLst>
              <a:ext uri="{FF2B5EF4-FFF2-40B4-BE49-F238E27FC236}">
                <a16:creationId xmlns:a16="http://schemas.microsoft.com/office/drawing/2014/main" id="{5406C75A-D2BD-58DF-CB64-2A99E35C9BAD}"/>
              </a:ext>
            </a:extLst>
          </p:cNvPr>
          <p:cNvPicPr>
            <a:picLocks noGrp="1" noChangeAspect="1"/>
          </p:cNvPicPr>
          <p:nvPr>
            <p:ph sz="half" idx="2"/>
          </p:nvPr>
        </p:nvPicPr>
        <p:blipFill>
          <a:blip r:embed="rId3"/>
          <a:stretch>
            <a:fillRect/>
          </a:stretch>
        </p:blipFill>
        <p:spPr>
          <a:xfrm rot="5400000">
            <a:off x="3105100" y="3260553"/>
            <a:ext cx="3107753" cy="2330814"/>
          </a:xfrm>
        </p:spPr>
      </p:pic>
      <p:sp>
        <p:nvSpPr>
          <p:cNvPr id="7" name="TextBox 6">
            <a:extLst>
              <a:ext uri="{FF2B5EF4-FFF2-40B4-BE49-F238E27FC236}">
                <a16:creationId xmlns:a16="http://schemas.microsoft.com/office/drawing/2014/main" id="{888E73C1-427D-FC25-7C81-7F6AA71E3A1F}"/>
              </a:ext>
            </a:extLst>
          </p:cNvPr>
          <p:cNvSpPr txBox="1"/>
          <p:nvPr/>
        </p:nvSpPr>
        <p:spPr>
          <a:xfrm>
            <a:off x="2846370" y="5979168"/>
            <a:ext cx="4091961" cy="923330"/>
          </a:xfrm>
          <a:prstGeom prst="rect">
            <a:avLst/>
          </a:prstGeom>
          <a:noFill/>
        </p:spPr>
        <p:txBody>
          <a:bodyPr wrap="square" rtlCol="0">
            <a:spAutoFit/>
          </a:bodyPr>
          <a:lstStyle/>
          <a:p>
            <a:r>
              <a:rPr lang="en-TW" dirty="0"/>
              <a:t>Changing tracks at the train station – is this automated with assistants and agents?</a:t>
            </a:r>
          </a:p>
        </p:txBody>
      </p:sp>
      <p:pic>
        <p:nvPicPr>
          <p:cNvPr id="9" name="Picture 8">
            <a:extLst>
              <a:ext uri="{FF2B5EF4-FFF2-40B4-BE49-F238E27FC236}">
                <a16:creationId xmlns:a16="http://schemas.microsoft.com/office/drawing/2014/main" id="{5FB2E721-8253-3D9C-2CF6-334EDFBCA75F}"/>
              </a:ext>
            </a:extLst>
          </p:cNvPr>
          <p:cNvPicPr>
            <a:picLocks noChangeAspect="1"/>
          </p:cNvPicPr>
          <p:nvPr/>
        </p:nvPicPr>
        <p:blipFill>
          <a:blip r:embed="rId4"/>
          <a:stretch>
            <a:fillRect/>
          </a:stretch>
        </p:blipFill>
        <p:spPr>
          <a:xfrm rot="5400000">
            <a:off x="56730" y="3261054"/>
            <a:ext cx="3106416" cy="2329812"/>
          </a:xfrm>
          <a:prstGeom prst="rect">
            <a:avLst/>
          </a:prstGeom>
        </p:spPr>
      </p:pic>
      <p:sp>
        <p:nvSpPr>
          <p:cNvPr id="10" name="TextBox 9">
            <a:extLst>
              <a:ext uri="{FF2B5EF4-FFF2-40B4-BE49-F238E27FC236}">
                <a16:creationId xmlns:a16="http://schemas.microsoft.com/office/drawing/2014/main" id="{71A7DF0E-6C9A-8370-B5A8-74283717929F}"/>
              </a:ext>
            </a:extLst>
          </p:cNvPr>
          <p:cNvSpPr txBox="1"/>
          <p:nvPr/>
        </p:nvSpPr>
        <p:spPr>
          <a:xfrm>
            <a:off x="700552" y="6117667"/>
            <a:ext cx="1545929" cy="646331"/>
          </a:xfrm>
          <a:prstGeom prst="rect">
            <a:avLst/>
          </a:prstGeom>
          <a:noFill/>
        </p:spPr>
        <p:txBody>
          <a:bodyPr wrap="square" rtlCol="0">
            <a:spAutoFit/>
          </a:bodyPr>
          <a:lstStyle/>
          <a:p>
            <a:r>
              <a:rPr lang="en-TW" dirty="0"/>
              <a:t>Finding faces in an image</a:t>
            </a:r>
          </a:p>
        </p:txBody>
      </p:sp>
      <p:pic>
        <p:nvPicPr>
          <p:cNvPr id="12" name="Picture 11">
            <a:extLst>
              <a:ext uri="{FF2B5EF4-FFF2-40B4-BE49-F238E27FC236}">
                <a16:creationId xmlns:a16="http://schemas.microsoft.com/office/drawing/2014/main" id="{4682AC94-5526-F2D9-82A4-479EA0FD470A}"/>
              </a:ext>
            </a:extLst>
          </p:cNvPr>
          <p:cNvPicPr>
            <a:picLocks noChangeAspect="1"/>
          </p:cNvPicPr>
          <p:nvPr/>
        </p:nvPicPr>
        <p:blipFill>
          <a:blip r:embed="rId5"/>
          <a:stretch>
            <a:fillRect/>
          </a:stretch>
        </p:blipFill>
        <p:spPr>
          <a:xfrm>
            <a:off x="6743460" y="2087253"/>
            <a:ext cx="1795777" cy="3891915"/>
          </a:xfrm>
          <a:prstGeom prst="rect">
            <a:avLst/>
          </a:prstGeom>
        </p:spPr>
      </p:pic>
      <p:sp>
        <p:nvSpPr>
          <p:cNvPr id="13" name="TextBox 12">
            <a:extLst>
              <a:ext uri="{FF2B5EF4-FFF2-40B4-BE49-F238E27FC236}">
                <a16:creationId xmlns:a16="http://schemas.microsoft.com/office/drawing/2014/main" id="{9009B925-897C-01E3-BB8B-32931CA3887F}"/>
              </a:ext>
            </a:extLst>
          </p:cNvPr>
          <p:cNvSpPr txBox="1"/>
          <p:nvPr/>
        </p:nvSpPr>
        <p:spPr>
          <a:xfrm>
            <a:off x="6743460" y="6082961"/>
            <a:ext cx="3249667" cy="646331"/>
          </a:xfrm>
          <a:prstGeom prst="rect">
            <a:avLst/>
          </a:prstGeom>
          <a:noFill/>
        </p:spPr>
        <p:txBody>
          <a:bodyPr wrap="square" rtlCol="0">
            <a:spAutoFit/>
          </a:bodyPr>
          <a:lstStyle/>
          <a:p>
            <a:r>
              <a:rPr lang="en-TW" dirty="0"/>
              <a:t>Voice control to type text message</a:t>
            </a:r>
          </a:p>
        </p:txBody>
      </p:sp>
      <p:sp>
        <p:nvSpPr>
          <p:cNvPr id="14" name="TextBox 13">
            <a:extLst>
              <a:ext uri="{FF2B5EF4-FFF2-40B4-BE49-F238E27FC236}">
                <a16:creationId xmlns:a16="http://schemas.microsoft.com/office/drawing/2014/main" id="{902E3B54-BD0C-AC1D-271F-DC028BA1B9D1}"/>
              </a:ext>
            </a:extLst>
          </p:cNvPr>
          <p:cNvSpPr txBox="1"/>
          <p:nvPr/>
        </p:nvSpPr>
        <p:spPr>
          <a:xfrm>
            <a:off x="9278911" y="3552669"/>
            <a:ext cx="2548328" cy="1200329"/>
          </a:xfrm>
          <a:prstGeom prst="rect">
            <a:avLst/>
          </a:prstGeom>
          <a:noFill/>
        </p:spPr>
        <p:txBody>
          <a:bodyPr wrap="square" rtlCol="0">
            <a:spAutoFit/>
          </a:bodyPr>
          <a:lstStyle/>
          <a:p>
            <a:r>
              <a:rPr lang="en-TW" dirty="0"/>
              <a:t>Play some games?</a:t>
            </a:r>
          </a:p>
          <a:p>
            <a:endParaRPr lang="en-TW" dirty="0"/>
          </a:p>
          <a:p>
            <a:r>
              <a:rPr lang="en-TW" dirty="0"/>
              <a:t>See </a:t>
            </a:r>
            <a:r>
              <a:rPr lang="en-TW" dirty="0">
                <a:hlinkClick r:id="rId6"/>
              </a:rPr>
              <a:t>Prodigy Game</a:t>
            </a:r>
            <a:r>
              <a:rPr lang="en-TW" dirty="0"/>
              <a:t> (time at 3:14)</a:t>
            </a:r>
          </a:p>
        </p:txBody>
      </p:sp>
    </p:spTree>
    <p:extLst>
      <p:ext uri="{BB962C8B-B14F-4D97-AF65-F5344CB8AC3E}">
        <p14:creationId xmlns:p14="http://schemas.microsoft.com/office/powerpoint/2010/main" val="20683852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828F0-2905-FF3B-330C-01AE8CFBEA4F}"/>
              </a:ext>
            </a:extLst>
          </p:cNvPr>
          <p:cNvSpPr>
            <a:spLocks noGrp="1"/>
          </p:cNvSpPr>
          <p:nvPr>
            <p:ph type="title"/>
          </p:nvPr>
        </p:nvSpPr>
        <p:spPr/>
        <p:txBody>
          <a:bodyPr/>
          <a:lstStyle/>
          <a:p>
            <a:r>
              <a:rPr lang="en-TW" dirty="0"/>
              <a:t>Lab Session in Class: Matrix Rotations Matlab</a:t>
            </a:r>
          </a:p>
        </p:txBody>
      </p:sp>
      <p:sp>
        <p:nvSpPr>
          <p:cNvPr id="3" name="Content Placeholder 2">
            <a:extLst>
              <a:ext uri="{FF2B5EF4-FFF2-40B4-BE49-F238E27FC236}">
                <a16:creationId xmlns:a16="http://schemas.microsoft.com/office/drawing/2014/main" id="{F92029E1-DF03-CBD9-0317-066739BD85C4}"/>
              </a:ext>
            </a:extLst>
          </p:cNvPr>
          <p:cNvSpPr>
            <a:spLocks noGrp="1"/>
          </p:cNvSpPr>
          <p:nvPr>
            <p:ph sz="half" idx="1"/>
          </p:nvPr>
        </p:nvSpPr>
        <p:spPr/>
        <p:txBody>
          <a:bodyPr/>
          <a:lstStyle/>
          <a:p>
            <a:r>
              <a:rPr lang="en-TW" dirty="0"/>
              <a:t>Consider the following to understand rotations. Let us work through basic_input.m in class.</a:t>
            </a:r>
          </a:p>
          <a:p>
            <a:endParaRPr lang="en-TW" dirty="0"/>
          </a:p>
          <a:p>
            <a:r>
              <a:rPr lang="en-TW" dirty="0"/>
              <a:t>We also are going to work through a Simulink example, basic_simulink.slx.</a:t>
            </a:r>
          </a:p>
        </p:txBody>
      </p:sp>
      <p:cxnSp>
        <p:nvCxnSpPr>
          <p:cNvPr id="7" name="Straight Arrow Connector 6">
            <a:extLst>
              <a:ext uri="{FF2B5EF4-FFF2-40B4-BE49-F238E27FC236}">
                <a16:creationId xmlns:a16="http://schemas.microsoft.com/office/drawing/2014/main" id="{41256DE7-A023-A6A2-14DD-67B92CB13157}"/>
              </a:ext>
            </a:extLst>
          </p:cNvPr>
          <p:cNvCxnSpPr/>
          <p:nvPr/>
        </p:nvCxnSpPr>
        <p:spPr>
          <a:xfrm flipV="1">
            <a:off x="6739467" y="928158"/>
            <a:ext cx="0" cy="174730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9E8FA754-912C-F6F6-029C-65C23635BBF8}"/>
              </a:ext>
            </a:extLst>
          </p:cNvPr>
          <p:cNvCxnSpPr>
            <a:cxnSpLocks/>
          </p:cNvCxnSpPr>
          <p:nvPr/>
        </p:nvCxnSpPr>
        <p:spPr>
          <a:xfrm>
            <a:off x="6722534" y="2675466"/>
            <a:ext cx="230293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2F41829A-7D31-B814-0835-D3107BE50D1A}"/>
              </a:ext>
            </a:extLst>
          </p:cNvPr>
          <p:cNvCxnSpPr>
            <a:cxnSpLocks/>
          </p:cNvCxnSpPr>
          <p:nvPr/>
        </p:nvCxnSpPr>
        <p:spPr>
          <a:xfrm flipH="1">
            <a:off x="6265327" y="2201334"/>
            <a:ext cx="965200" cy="92084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04B1E99-ACDA-6FB1-20B9-9BFC96DB5BE5}"/>
              </a:ext>
            </a:extLst>
          </p:cNvPr>
          <p:cNvCxnSpPr>
            <a:cxnSpLocks/>
          </p:cNvCxnSpPr>
          <p:nvPr/>
        </p:nvCxnSpPr>
        <p:spPr>
          <a:xfrm flipV="1">
            <a:off x="7281334" y="1097488"/>
            <a:ext cx="0" cy="1747308"/>
          </a:xfrm>
          <a:prstGeom prst="straightConnector1">
            <a:avLst/>
          </a:prstGeom>
          <a:ln w="38100">
            <a:solidFill>
              <a:schemeClr val="accent3"/>
            </a:solidFill>
            <a:tailEnd type="triangle"/>
          </a:ln>
          <a:scene3d>
            <a:camera prst="orthographicFront">
              <a:rot lat="0" lon="0" rev="19499999"/>
            </a:camera>
            <a:lightRig rig="threePt" dir="t"/>
          </a:scene3d>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D94F484-CE78-DDFF-5D22-ED8CA21D4661}"/>
              </a:ext>
            </a:extLst>
          </p:cNvPr>
          <p:cNvCxnSpPr>
            <a:cxnSpLocks/>
          </p:cNvCxnSpPr>
          <p:nvPr/>
        </p:nvCxnSpPr>
        <p:spPr>
          <a:xfrm>
            <a:off x="6519338" y="3369726"/>
            <a:ext cx="2302933" cy="0"/>
          </a:xfrm>
          <a:prstGeom prst="straightConnector1">
            <a:avLst/>
          </a:prstGeom>
          <a:ln w="38100">
            <a:solidFill>
              <a:schemeClr val="accent3"/>
            </a:solidFill>
            <a:tailEnd type="triangle"/>
          </a:ln>
          <a:scene3d>
            <a:camera prst="orthographicFront">
              <a:rot lat="0" lon="0" rev="19499999"/>
            </a:camera>
            <a:lightRig rig="threePt" dir="t"/>
          </a:scene3d>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E9A4AB0-3D49-FFE9-7D3C-45D386E044C3}"/>
              </a:ext>
            </a:extLst>
          </p:cNvPr>
          <p:cNvCxnSpPr>
            <a:cxnSpLocks/>
          </p:cNvCxnSpPr>
          <p:nvPr/>
        </p:nvCxnSpPr>
        <p:spPr>
          <a:xfrm flipH="1">
            <a:off x="6265327" y="2201334"/>
            <a:ext cx="965200" cy="920841"/>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8D895D4-157B-2F99-2976-1E383C328827}"/>
                  </a:ext>
                </a:extLst>
              </p:cNvPr>
              <p:cNvSpPr txBox="1"/>
              <p:nvPr/>
            </p:nvSpPr>
            <p:spPr>
              <a:xfrm>
                <a:off x="6815228" y="1359854"/>
                <a:ext cx="60394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𝜃</m:t>
                      </m:r>
                      <m:r>
                        <a:rPr lang="en-US" b="0" i="1" smtClean="0">
                          <a:latin typeface="Cambria Math" panose="02040503050406030204" pitchFamily="18" charset="0"/>
                        </a:rPr>
                        <m:t>=</m:t>
                      </m:r>
                      <m:r>
                        <a:rPr lang="en-US" b="0" i="1" smtClean="0">
                          <a:latin typeface="Cambria Math" panose="02040503050406030204" pitchFamily="18" charset="0"/>
                        </a:rPr>
                        <m:t>𝑐</m:t>
                      </m:r>
                    </m:oMath>
                  </m:oMathPara>
                </a14:m>
                <a:endParaRPr lang="en-TW" dirty="0"/>
              </a:p>
            </p:txBody>
          </p:sp>
        </mc:Choice>
        <mc:Fallback xmlns="">
          <p:sp>
            <p:nvSpPr>
              <p:cNvPr id="15" name="TextBox 14">
                <a:extLst>
                  <a:ext uri="{FF2B5EF4-FFF2-40B4-BE49-F238E27FC236}">
                    <a16:creationId xmlns:a16="http://schemas.microsoft.com/office/drawing/2014/main" id="{08D895D4-157B-2F99-2976-1E383C328827}"/>
                  </a:ext>
                </a:extLst>
              </p:cNvPr>
              <p:cNvSpPr txBox="1">
                <a:spLocks noRot="1" noChangeAspect="1" noMove="1" noResize="1" noEditPoints="1" noAdjustHandles="1" noChangeArrowheads="1" noChangeShapeType="1" noTextEdit="1"/>
              </p:cNvSpPr>
              <p:nvPr/>
            </p:nvSpPr>
            <p:spPr>
              <a:xfrm>
                <a:off x="6815228" y="1359854"/>
                <a:ext cx="603948" cy="276999"/>
              </a:xfrm>
              <a:prstGeom prst="rect">
                <a:avLst/>
              </a:prstGeom>
              <a:blipFill>
                <a:blip r:embed="rId2"/>
                <a:stretch>
                  <a:fillRect l="-8163" r="-4082" b="-4348"/>
                </a:stretch>
              </a:blipFill>
            </p:spPr>
            <p:txBody>
              <a:bodyPr/>
              <a:lstStyle/>
              <a:p>
                <a:r>
                  <a:rPr lang="en-TW">
                    <a:noFill/>
                  </a:rPr>
                  <a:t> </a:t>
                </a:r>
              </a:p>
            </p:txBody>
          </p:sp>
        </mc:Fallback>
      </mc:AlternateContent>
      <p:sp>
        <p:nvSpPr>
          <p:cNvPr id="16" name="Circular Arrow 15">
            <a:extLst>
              <a:ext uri="{FF2B5EF4-FFF2-40B4-BE49-F238E27FC236}">
                <a16:creationId xmlns:a16="http://schemas.microsoft.com/office/drawing/2014/main" id="{3A9CD46E-5B4A-F27D-C428-79230424B43B}"/>
              </a:ext>
            </a:extLst>
          </p:cNvPr>
          <p:cNvSpPr/>
          <p:nvPr/>
        </p:nvSpPr>
        <p:spPr>
          <a:xfrm rot="1277441" flipH="1">
            <a:off x="6843659" y="1719166"/>
            <a:ext cx="314329" cy="308951"/>
          </a:xfrm>
          <a:prstGeom prst="circular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W">
              <a:solidFill>
                <a:schemeClr val="tx1"/>
              </a:solidFill>
            </a:endParaRPr>
          </a:p>
        </p:txBody>
      </p:sp>
      <p:pic>
        <p:nvPicPr>
          <p:cNvPr id="18" name="Picture 17">
            <a:extLst>
              <a:ext uri="{FF2B5EF4-FFF2-40B4-BE49-F238E27FC236}">
                <a16:creationId xmlns:a16="http://schemas.microsoft.com/office/drawing/2014/main" id="{BEF2A31D-D13A-52DF-1A05-4B83F40384F7}"/>
              </a:ext>
            </a:extLst>
          </p:cNvPr>
          <p:cNvPicPr>
            <a:picLocks noChangeAspect="1"/>
          </p:cNvPicPr>
          <p:nvPr/>
        </p:nvPicPr>
        <p:blipFill>
          <a:blip r:embed="rId3"/>
          <a:stretch>
            <a:fillRect/>
          </a:stretch>
        </p:blipFill>
        <p:spPr>
          <a:xfrm>
            <a:off x="6663265" y="4267423"/>
            <a:ext cx="2755900" cy="2222500"/>
          </a:xfrm>
          <a:prstGeom prst="rect">
            <a:avLst/>
          </a:prstGeom>
        </p:spPr>
      </p:pic>
      <p:sp>
        <p:nvSpPr>
          <p:cNvPr id="19" name="TextBox 18">
            <a:extLst>
              <a:ext uri="{FF2B5EF4-FFF2-40B4-BE49-F238E27FC236}">
                <a16:creationId xmlns:a16="http://schemas.microsoft.com/office/drawing/2014/main" id="{CF6C2B28-E325-6522-2651-C5B6A0EEA4A8}"/>
              </a:ext>
            </a:extLst>
          </p:cNvPr>
          <p:cNvSpPr txBox="1"/>
          <p:nvPr/>
        </p:nvSpPr>
        <p:spPr>
          <a:xfrm>
            <a:off x="10092267" y="6451600"/>
            <a:ext cx="1734706" cy="369332"/>
          </a:xfrm>
          <a:prstGeom prst="rect">
            <a:avLst/>
          </a:prstGeom>
          <a:noFill/>
        </p:spPr>
        <p:txBody>
          <a:bodyPr wrap="none" rtlCol="0">
            <a:spAutoFit/>
          </a:bodyPr>
          <a:lstStyle/>
          <a:p>
            <a:r>
              <a:rPr lang="en-TW" dirty="0"/>
              <a:t>Craig 3rd Edition</a:t>
            </a:r>
          </a:p>
        </p:txBody>
      </p:sp>
      <p:sp>
        <p:nvSpPr>
          <p:cNvPr id="5" name="Content Placeholder 4">
            <a:extLst>
              <a:ext uri="{FF2B5EF4-FFF2-40B4-BE49-F238E27FC236}">
                <a16:creationId xmlns:a16="http://schemas.microsoft.com/office/drawing/2014/main" id="{DDDD57C1-3856-C831-BA29-F681FBEE8828}"/>
              </a:ext>
            </a:extLst>
          </p:cNvPr>
          <p:cNvSpPr>
            <a:spLocks noGrp="1"/>
          </p:cNvSpPr>
          <p:nvPr>
            <p:ph sz="half" idx="2"/>
          </p:nvPr>
        </p:nvSpPr>
        <p:spPr/>
        <p:txBody>
          <a:bodyPr/>
          <a:lstStyle/>
          <a:p>
            <a:endParaRPr lang="en-TW"/>
          </a:p>
        </p:txBody>
      </p:sp>
    </p:spTree>
    <p:extLst>
      <p:ext uri="{BB962C8B-B14F-4D97-AF65-F5344CB8AC3E}">
        <p14:creationId xmlns:p14="http://schemas.microsoft.com/office/powerpoint/2010/main" val="27986970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8713A-3832-FB7E-913D-6F3438A930BD}"/>
              </a:ext>
            </a:extLst>
          </p:cNvPr>
          <p:cNvSpPr>
            <a:spLocks noGrp="1"/>
          </p:cNvSpPr>
          <p:nvPr>
            <p:ph type="title"/>
          </p:nvPr>
        </p:nvSpPr>
        <p:spPr/>
        <p:txBody>
          <a:bodyPr/>
          <a:lstStyle/>
          <a:p>
            <a:r>
              <a:rPr lang="en-TW" dirty="0"/>
              <a:t>Vision and Sound of the Human Being</a:t>
            </a:r>
          </a:p>
        </p:txBody>
      </p:sp>
      <p:pic>
        <p:nvPicPr>
          <p:cNvPr id="5" name="Content Placeholder 4">
            <a:extLst>
              <a:ext uri="{FF2B5EF4-FFF2-40B4-BE49-F238E27FC236}">
                <a16:creationId xmlns:a16="http://schemas.microsoft.com/office/drawing/2014/main" id="{998E4297-1DB2-D7F3-53E9-4369749038EF}"/>
              </a:ext>
            </a:extLst>
          </p:cNvPr>
          <p:cNvPicPr>
            <a:picLocks noGrp="1" noChangeAspect="1"/>
          </p:cNvPicPr>
          <p:nvPr>
            <p:ph idx="1"/>
          </p:nvPr>
        </p:nvPicPr>
        <p:blipFill>
          <a:blip r:embed="rId3"/>
          <a:stretch>
            <a:fillRect/>
          </a:stretch>
        </p:blipFill>
        <p:spPr>
          <a:xfrm>
            <a:off x="6747842" y="1340715"/>
            <a:ext cx="3726194" cy="5309827"/>
          </a:xfrm>
        </p:spPr>
      </p:pic>
      <p:sp>
        <p:nvSpPr>
          <p:cNvPr id="6" name="TextBox 5">
            <a:extLst>
              <a:ext uri="{FF2B5EF4-FFF2-40B4-BE49-F238E27FC236}">
                <a16:creationId xmlns:a16="http://schemas.microsoft.com/office/drawing/2014/main" id="{D9FBBD28-36F4-B39F-86A8-0E813C49B1ED}"/>
              </a:ext>
            </a:extLst>
          </p:cNvPr>
          <p:cNvSpPr txBox="1"/>
          <p:nvPr/>
        </p:nvSpPr>
        <p:spPr>
          <a:xfrm>
            <a:off x="554182" y="1814945"/>
            <a:ext cx="5167745" cy="3970318"/>
          </a:xfrm>
          <a:prstGeom prst="rect">
            <a:avLst/>
          </a:prstGeom>
          <a:noFill/>
        </p:spPr>
        <p:txBody>
          <a:bodyPr wrap="square" rtlCol="0">
            <a:spAutoFit/>
          </a:bodyPr>
          <a:lstStyle/>
          <a:p>
            <a:r>
              <a:rPr lang="en-TW" sz="2800" dirty="0"/>
              <a:t>The Vitruvian man as drawn by Leonardo da Vinci.</a:t>
            </a:r>
          </a:p>
          <a:p>
            <a:endParaRPr lang="en-TW" sz="2800" dirty="0"/>
          </a:p>
          <a:p>
            <a:r>
              <a:rPr lang="en-TW" sz="2800" dirty="0"/>
              <a:t>Our senses help us to understand the physical world and develop theories that can predict observable phenomenon. Scientists develop measurements to understand these observations. </a:t>
            </a:r>
          </a:p>
        </p:txBody>
      </p:sp>
    </p:spTree>
    <p:extLst>
      <p:ext uri="{BB962C8B-B14F-4D97-AF65-F5344CB8AC3E}">
        <p14:creationId xmlns:p14="http://schemas.microsoft.com/office/powerpoint/2010/main" val="3939056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6B86B-4A15-8DF5-A263-AF597113E800}"/>
              </a:ext>
            </a:extLst>
          </p:cNvPr>
          <p:cNvSpPr>
            <a:spLocks noGrp="1"/>
          </p:cNvSpPr>
          <p:nvPr>
            <p:ph type="title"/>
          </p:nvPr>
        </p:nvSpPr>
        <p:spPr/>
        <p:txBody>
          <a:bodyPr/>
          <a:lstStyle/>
          <a:p>
            <a:r>
              <a:rPr lang="en-TW" dirty="0"/>
              <a:t>Vectors 向量 and </a:t>
            </a:r>
            <a:br>
              <a:rPr lang="en-TW" dirty="0"/>
            </a:br>
            <a:r>
              <a:rPr lang="en-TW" dirty="0"/>
              <a:t>Matrices </a:t>
            </a:r>
            <a:r>
              <a:rPr lang="ja-JP" altLang="en-US"/>
              <a:t>矩陣</a:t>
            </a:r>
            <a:r>
              <a:rPr lang="en-TW" dirty="0"/>
              <a:t>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AF17D43-271B-E82E-4924-E52E4DC52783}"/>
                  </a:ext>
                </a:extLst>
              </p:cNvPr>
              <p:cNvSpPr>
                <a:spLocks noGrp="1"/>
              </p:cNvSpPr>
              <p:nvPr>
                <p:ph idx="1"/>
              </p:nvPr>
            </p:nvSpPr>
            <p:spPr>
              <a:xfrm>
                <a:off x="838200" y="1825624"/>
                <a:ext cx="5562600" cy="4358631"/>
              </a:xfrm>
            </p:spPr>
            <p:txBody>
              <a:bodyPr>
                <a:normAutofit fontScale="55000" lnSpcReduction="20000"/>
              </a:bodyPr>
              <a:lstStyle/>
              <a:p>
                <a:pPr>
                  <a:lnSpc>
                    <a:spcPct val="220000"/>
                  </a:lnSpc>
                </a:pPr>
                <a:r>
                  <a:rPr lang="en-TW" dirty="0"/>
                  <a:t>Vectors provide a magnitude and direction. The length of the vector on the right is </a:t>
                </a:r>
                <a14:m>
                  <m:oMath xmlns:m="http://schemas.openxmlformats.org/officeDocument/2006/math">
                    <m:acc>
                      <m:accPr>
                        <m:chr m:val="⃗"/>
                        <m:ctrlPr>
                          <a:rPr lang="en-TW" i="1" smtClean="0">
                            <a:latin typeface="Cambria Math" panose="02040503050406030204" pitchFamily="18" charset="0"/>
                          </a:rPr>
                        </m:ctrlPr>
                      </m:accPr>
                      <m:e>
                        <m:d>
                          <m:dPr>
                            <m:begChr m:val="|"/>
                            <m:endChr m:val="|"/>
                            <m:ctrlPr>
                              <a:rPr lang="en-TW" i="1" smtClean="0">
                                <a:latin typeface="Cambria Math" panose="02040503050406030204" pitchFamily="18" charset="0"/>
                              </a:rPr>
                            </m:ctrlPr>
                          </m:dPr>
                          <m:e>
                            <m:r>
                              <a:rPr lang="en-US" b="0" i="1" smtClean="0">
                                <a:latin typeface="Cambria Math" panose="02040503050406030204" pitchFamily="18" charset="0"/>
                              </a:rPr>
                              <m:t>𝑟</m:t>
                            </m:r>
                          </m:e>
                        </m:d>
                      </m:e>
                    </m:acc>
                    <m:r>
                      <a:rPr lang="en-US" b="0" i="1" smtClean="0">
                        <a:latin typeface="Cambria Math" panose="02040503050406030204" pitchFamily="18" charset="0"/>
                      </a:rPr>
                      <m:t>=</m:t>
                    </m:r>
                    <m:rad>
                      <m:radPr>
                        <m:degHide m:val="on"/>
                        <m:ctrlPr>
                          <a:rPr lang="en-US" b="0" i="1" smtClean="0">
                            <a:latin typeface="Cambria Math" panose="02040503050406030204" pitchFamily="18" charset="0"/>
                          </a:rPr>
                        </m:ctrlPr>
                      </m:radPr>
                      <m:deg/>
                      <m:e>
                        <m:sSup>
                          <m:sSupPr>
                            <m:ctrlPr>
                              <a:rPr lang="en-US" b="0" i="1" smtClean="0">
                                <a:latin typeface="Cambria Math" panose="02040503050406030204" pitchFamily="18" charset="0"/>
                              </a:rPr>
                            </m:ctrlPr>
                          </m:sSupPr>
                          <m:e>
                            <m:r>
                              <a:rPr lang="en-US" b="0" i="1" smtClean="0">
                                <a:latin typeface="Cambria Math" panose="02040503050406030204" pitchFamily="18" charset="0"/>
                              </a:rPr>
                              <m:t>𝑎</m:t>
                            </m:r>
                          </m:e>
                          <m:sup>
                            <m:r>
                              <a:rPr lang="en-US" b="0" i="1" smtClean="0">
                                <a:latin typeface="Cambria Math" panose="02040503050406030204" pitchFamily="18" charset="0"/>
                              </a:rPr>
                              <m:t>2</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𝑏</m:t>
                            </m:r>
                          </m:e>
                          <m:sup>
                            <m:r>
                              <a:rPr lang="en-US" b="0" i="1" smtClean="0">
                                <a:latin typeface="Cambria Math" panose="02040503050406030204" pitchFamily="18" charset="0"/>
                              </a:rPr>
                              <m:t>2</m:t>
                            </m:r>
                          </m:sup>
                        </m:sSup>
                      </m:e>
                    </m:rad>
                  </m:oMath>
                </a14:m>
                <a:endParaRPr lang="en-TW" dirty="0"/>
              </a:p>
              <a:p>
                <a:pPr>
                  <a:lnSpc>
                    <a:spcPct val="220000"/>
                  </a:lnSpc>
                </a:pPr>
                <a:r>
                  <a:rPr lang="en-TW" dirty="0"/>
                  <a:t>This vector can be thought of as a single row or single column matrix with x and y components (two elements or dimensions). We can extend this idea to higher dimensions.</a:t>
                </a:r>
              </a:p>
              <a:p>
                <a:pPr>
                  <a:lnSpc>
                    <a:spcPct val="220000"/>
                  </a:lnSpc>
                </a:pPr>
                <a:r>
                  <a:rPr lang="en-TW" dirty="0"/>
                  <a:t> Importantly, </a:t>
                </a:r>
                <a:r>
                  <a:rPr lang="en-TW" dirty="0">
                    <a:solidFill>
                      <a:schemeClr val="accent6"/>
                    </a:solidFill>
                  </a:rPr>
                  <a:t>matrices</a:t>
                </a:r>
                <a:r>
                  <a:rPr lang="en-TW" dirty="0"/>
                  <a:t> help us to perform mathematicaly operations such as rotation of vectors in real space.</a:t>
                </a:r>
              </a:p>
            </p:txBody>
          </p:sp>
        </mc:Choice>
        <mc:Fallback xmlns="">
          <p:sp>
            <p:nvSpPr>
              <p:cNvPr id="3" name="Content Placeholder 2">
                <a:extLst>
                  <a:ext uri="{FF2B5EF4-FFF2-40B4-BE49-F238E27FC236}">
                    <a16:creationId xmlns:a16="http://schemas.microsoft.com/office/drawing/2014/main" id="{2AF17D43-271B-E82E-4924-E52E4DC52783}"/>
                  </a:ext>
                </a:extLst>
              </p:cNvPr>
              <p:cNvSpPr>
                <a:spLocks noGrp="1" noRot="1" noChangeAspect="1" noMove="1" noResize="1" noEditPoints="1" noAdjustHandles="1" noChangeArrowheads="1" noChangeShapeType="1" noTextEdit="1"/>
              </p:cNvSpPr>
              <p:nvPr>
                <p:ph idx="1"/>
              </p:nvPr>
            </p:nvSpPr>
            <p:spPr>
              <a:xfrm>
                <a:off x="838200" y="1825624"/>
                <a:ext cx="5562600" cy="4358631"/>
              </a:xfrm>
              <a:blipFill>
                <a:blip r:embed="rId3"/>
                <a:stretch>
                  <a:fillRect l="-456"/>
                </a:stretch>
              </a:blipFill>
            </p:spPr>
            <p:txBody>
              <a:bodyPr/>
              <a:lstStyle/>
              <a:p>
                <a:r>
                  <a:rPr lang="en-TW">
                    <a:noFill/>
                  </a:rPr>
                  <a:t> </a:t>
                </a:r>
              </a:p>
            </p:txBody>
          </p:sp>
        </mc:Fallback>
      </mc:AlternateContent>
      <p:cxnSp>
        <p:nvCxnSpPr>
          <p:cNvPr id="5" name="Straight Arrow Connector 4">
            <a:extLst>
              <a:ext uri="{FF2B5EF4-FFF2-40B4-BE49-F238E27FC236}">
                <a16:creationId xmlns:a16="http://schemas.microsoft.com/office/drawing/2014/main" id="{08576FD2-1B00-710A-E718-74BE49D39F07}"/>
              </a:ext>
            </a:extLst>
          </p:cNvPr>
          <p:cNvCxnSpPr>
            <a:cxnSpLocks/>
          </p:cNvCxnSpPr>
          <p:nvPr/>
        </p:nvCxnSpPr>
        <p:spPr>
          <a:xfrm flipV="1">
            <a:off x="6756401" y="1229193"/>
            <a:ext cx="1732473" cy="1446273"/>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DD49599C-5BDC-A368-026C-B046A1252A0D}"/>
              </a:ext>
            </a:extLst>
          </p:cNvPr>
          <p:cNvCxnSpPr/>
          <p:nvPr/>
        </p:nvCxnSpPr>
        <p:spPr>
          <a:xfrm flipV="1">
            <a:off x="6739467" y="928158"/>
            <a:ext cx="0" cy="174730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BF2C491-C851-3551-CC6F-55A8632BC58F}"/>
              </a:ext>
            </a:extLst>
          </p:cNvPr>
          <p:cNvCxnSpPr>
            <a:cxnSpLocks/>
          </p:cNvCxnSpPr>
          <p:nvPr/>
        </p:nvCxnSpPr>
        <p:spPr>
          <a:xfrm>
            <a:off x="6722534" y="2675466"/>
            <a:ext cx="230293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B9D1574-F858-92F0-BCD5-74898E53C395}"/>
              </a:ext>
            </a:extLst>
          </p:cNvPr>
          <p:cNvSpPr txBox="1"/>
          <p:nvPr/>
        </p:nvSpPr>
        <p:spPr>
          <a:xfrm>
            <a:off x="6400800" y="2827867"/>
            <a:ext cx="617477" cy="369332"/>
          </a:xfrm>
          <a:prstGeom prst="rect">
            <a:avLst/>
          </a:prstGeom>
          <a:noFill/>
        </p:spPr>
        <p:txBody>
          <a:bodyPr wrap="none" rtlCol="0">
            <a:spAutoFit/>
          </a:bodyPr>
          <a:lstStyle/>
          <a:p>
            <a:r>
              <a:rPr lang="en-TW" dirty="0"/>
              <a:t>(0,0)</a:t>
            </a:r>
          </a:p>
        </p:txBody>
      </p:sp>
      <p:sp>
        <p:nvSpPr>
          <p:cNvPr id="15" name="TextBox 14">
            <a:extLst>
              <a:ext uri="{FF2B5EF4-FFF2-40B4-BE49-F238E27FC236}">
                <a16:creationId xmlns:a16="http://schemas.microsoft.com/office/drawing/2014/main" id="{22AA8CA8-DBD4-E7BE-F19B-FC14479A79EA}"/>
              </a:ext>
            </a:extLst>
          </p:cNvPr>
          <p:cNvSpPr txBox="1"/>
          <p:nvPr/>
        </p:nvSpPr>
        <p:spPr>
          <a:xfrm>
            <a:off x="8456309" y="1154946"/>
            <a:ext cx="615874" cy="369332"/>
          </a:xfrm>
          <a:prstGeom prst="rect">
            <a:avLst/>
          </a:prstGeom>
          <a:noFill/>
        </p:spPr>
        <p:txBody>
          <a:bodyPr wrap="none" rtlCol="0">
            <a:spAutoFit/>
          </a:bodyPr>
          <a:lstStyle/>
          <a:p>
            <a:r>
              <a:rPr lang="en-TW" dirty="0"/>
              <a:t>(a,b)</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C6EB0B4-3246-089F-49F2-FB93539A48F2}"/>
                  </a:ext>
                </a:extLst>
              </p:cNvPr>
              <p:cNvSpPr txBox="1"/>
              <p:nvPr/>
            </p:nvSpPr>
            <p:spPr>
              <a:xfrm>
                <a:off x="6909442" y="3212965"/>
                <a:ext cx="4949432" cy="369332"/>
              </a:xfrm>
              <a:prstGeom prst="rect">
                <a:avLst/>
              </a:prstGeom>
              <a:noFill/>
            </p:spPr>
            <p:txBody>
              <a:bodyPr wrap="none" rtlCol="0">
                <a:spAutoFit/>
              </a:bodyPr>
              <a:lstStyle/>
              <a:p>
                <a14:m>
                  <m:oMath xmlns:m="http://schemas.openxmlformats.org/officeDocument/2006/math">
                    <m:acc>
                      <m:accPr>
                        <m:chr m:val="⃗"/>
                        <m:ctrlPr>
                          <a:rPr lang="en-TW" i="1" smtClean="0">
                            <a:latin typeface="Cambria Math" panose="02040503050406030204" pitchFamily="18" charset="0"/>
                          </a:rPr>
                        </m:ctrlPr>
                      </m:accPr>
                      <m:e>
                        <m:r>
                          <a:rPr lang="en-US" b="0" i="1" smtClean="0">
                            <a:latin typeface="Cambria Math" panose="02040503050406030204" pitchFamily="18" charset="0"/>
                          </a:rPr>
                          <m:t>𝑟</m:t>
                        </m:r>
                      </m:e>
                    </m:acc>
                    <m:r>
                      <a:rPr lang="en-US" b="0" i="1" smtClean="0">
                        <a:latin typeface="Cambria Math" panose="02040503050406030204" pitchFamily="18" charset="0"/>
                      </a:rPr>
                      <m:t>=</m:t>
                    </m:r>
                    <m:r>
                      <a:rPr lang="en-US" b="0" i="1" smtClean="0">
                        <a:latin typeface="Cambria Math" panose="02040503050406030204" pitchFamily="18" charset="0"/>
                      </a:rPr>
                      <m:t>𝑎</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𝑥</m:t>
                        </m:r>
                      </m:e>
                    </m:acc>
                    <m:r>
                      <a:rPr lang="en-US" b="0" i="1" smtClean="0">
                        <a:latin typeface="Cambria Math" panose="02040503050406030204" pitchFamily="18" charset="0"/>
                      </a:rPr>
                      <m:t>+</m:t>
                    </m:r>
                    <m:r>
                      <a:rPr lang="en-US" b="0" i="1" smtClean="0">
                        <a:latin typeface="Cambria Math" panose="02040503050406030204" pitchFamily="18" charset="0"/>
                      </a:rPr>
                      <m:t>𝑏</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𝑦</m:t>
                        </m:r>
                      </m:e>
                    </m:acc>
                  </m:oMath>
                </a14:m>
                <a:r>
                  <a:rPr lang="en-TW" dirty="0"/>
                  <a:t> or more generally </a:t>
                </a:r>
                <a14:m>
                  <m:oMath xmlns:m="http://schemas.openxmlformats.org/officeDocument/2006/math">
                    <m:acc>
                      <m:accPr>
                        <m:chr m:val="⃗"/>
                        <m:ctrlPr>
                          <a:rPr lang="en-TW" i="1" smtClean="0">
                            <a:latin typeface="Cambria Math" panose="02040503050406030204" pitchFamily="18" charset="0"/>
                          </a:rPr>
                        </m:ctrlPr>
                      </m:accPr>
                      <m:e>
                        <m:r>
                          <a:rPr lang="en-US" b="0" i="1" smtClean="0">
                            <a:latin typeface="Cambria Math" panose="02040503050406030204" pitchFamily="18" charset="0"/>
                          </a:rPr>
                          <m:t>𝑟</m:t>
                        </m:r>
                      </m:e>
                    </m:acc>
                    <m:r>
                      <a:rPr lang="en-US" b="0" i="1" smtClean="0">
                        <a:latin typeface="Cambria Math" panose="02040503050406030204" pitchFamily="18" charset="0"/>
                      </a:rPr>
                      <m:t>=</m:t>
                    </m:r>
                    <m:r>
                      <a:rPr lang="en-US" b="0" i="1" smtClean="0">
                        <a:latin typeface="Cambria Math" panose="02040503050406030204" pitchFamily="18" charset="0"/>
                      </a:rPr>
                      <m:t>𝑎</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𝑥</m:t>
                        </m:r>
                      </m:e>
                    </m:acc>
                    <m:r>
                      <a:rPr lang="en-US" b="0" i="1" smtClean="0">
                        <a:latin typeface="Cambria Math" panose="02040503050406030204" pitchFamily="18" charset="0"/>
                      </a:rPr>
                      <m:t>+</m:t>
                    </m:r>
                    <m:r>
                      <a:rPr lang="en-US" b="0" i="1" smtClean="0">
                        <a:latin typeface="Cambria Math" panose="02040503050406030204" pitchFamily="18" charset="0"/>
                      </a:rPr>
                      <m:t>𝑏</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𝑦</m:t>
                        </m:r>
                      </m:e>
                    </m:acc>
                    <m:r>
                      <a:rPr lang="en-US" b="0" i="1" smtClean="0">
                        <a:latin typeface="Cambria Math" panose="02040503050406030204" pitchFamily="18" charset="0"/>
                      </a:rPr>
                      <m:t>+</m:t>
                    </m:r>
                    <m:r>
                      <a:rPr lang="en-US" b="0" i="1" smtClean="0">
                        <a:latin typeface="Cambria Math" panose="02040503050406030204" pitchFamily="18" charset="0"/>
                      </a:rPr>
                      <m:t>𝑐</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𝑧</m:t>
                        </m:r>
                      </m:e>
                    </m:acc>
                  </m:oMath>
                </a14:m>
                <a:r>
                  <a:rPr lang="en-TW" dirty="0"/>
                  <a:t> </a:t>
                </a:r>
              </a:p>
            </p:txBody>
          </p:sp>
        </mc:Choice>
        <mc:Fallback xmlns="">
          <p:sp>
            <p:nvSpPr>
              <p:cNvPr id="16" name="TextBox 15">
                <a:extLst>
                  <a:ext uri="{FF2B5EF4-FFF2-40B4-BE49-F238E27FC236}">
                    <a16:creationId xmlns:a16="http://schemas.microsoft.com/office/drawing/2014/main" id="{DC6EB0B4-3246-089F-49F2-FB93539A48F2}"/>
                  </a:ext>
                </a:extLst>
              </p:cNvPr>
              <p:cNvSpPr txBox="1">
                <a:spLocks noRot="1" noChangeAspect="1" noMove="1" noResize="1" noEditPoints="1" noAdjustHandles="1" noChangeArrowheads="1" noChangeShapeType="1" noTextEdit="1"/>
              </p:cNvSpPr>
              <p:nvPr/>
            </p:nvSpPr>
            <p:spPr>
              <a:xfrm>
                <a:off x="6909442" y="3212965"/>
                <a:ext cx="4949432" cy="369332"/>
              </a:xfrm>
              <a:prstGeom prst="rect">
                <a:avLst/>
              </a:prstGeom>
              <a:blipFill>
                <a:blip r:embed="rId4"/>
                <a:stretch>
                  <a:fillRect t="-9677" b="-2258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1DB02B70-4276-51B3-1328-268E9A1A35BF}"/>
                  </a:ext>
                </a:extLst>
              </p:cNvPr>
              <p:cNvSpPr txBox="1"/>
              <p:nvPr/>
            </p:nvSpPr>
            <p:spPr>
              <a:xfrm>
                <a:off x="7313677" y="2259968"/>
                <a:ext cx="18947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𝜃</m:t>
                      </m:r>
                    </m:oMath>
                  </m:oMathPara>
                </a14:m>
                <a:endParaRPr lang="en-TW" dirty="0"/>
              </a:p>
            </p:txBody>
          </p:sp>
        </mc:Choice>
        <mc:Fallback xmlns="">
          <p:sp>
            <p:nvSpPr>
              <p:cNvPr id="17" name="TextBox 16">
                <a:extLst>
                  <a:ext uri="{FF2B5EF4-FFF2-40B4-BE49-F238E27FC236}">
                    <a16:creationId xmlns:a16="http://schemas.microsoft.com/office/drawing/2014/main" id="{1DB02B70-4276-51B3-1328-268E9A1A35BF}"/>
                  </a:ext>
                </a:extLst>
              </p:cNvPr>
              <p:cNvSpPr txBox="1">
                <a:spLocks noRot="1" noChangeAspect="1" noMove="1" noResize="1" noEditPoints="1" noAdjustHandles="1" noChangeArrowheads="1" noChangeShapeType="1" noTextEdit="1"/>
              </p:cNvSpPr>
              <p:nvPr/>
            </p:nvSpPr>
            <p:spPr>
              <a:xfrm>
                <a:off x="7313677" y="2259968"/>
                <a:ext cx="189474" cy="276999"/>
              </a:xfrm>
              <a:prstGeom prst="rect">
                <a:avLst/>
              </a:prstGeom>
              <a:blipFill>
                <a:blip r:embed="rId5"/>
                <a:stretch>
                  <a:fillRect l="-33333" r="-26667" b="-9091"/>
                </a:stretch>
              </a:blipFill>
            </p:spPr>
            <p:txBody>
              <a:bodyPr/>
              <a:lstStyle/>
              <a:p>
                <a:r>
                  <a:rPr lang="en-TW">
                    <a:noFill/>
                  </a:rPr>
                  <a:t> </a:t>
                </a:r>
              </a:p>
            </p:txBody>
          </p:sp>
        </mc:Fallback>
      </mc:AlternateContent>
      <p:sp>
        <p:nvSpPr>
          <p:cNvPr id="21" name="Circular Arrow 20">
            <a:extLst>
              <a:ext uri="{FF2B5EF4-FFF2-40B4-BE49-F238E27FC236}">
                <a16:creationId xmlns:a16="http://schemas.microsoft.com/office/drawing/2014/main" id="{1F441DF4-E4AB-C7CD-4E1A-7FA8215316C6}"/>
              </a:ext>
            </a:extLst>
          </p:cNvPr>
          <p:cNvSpPr/>
          <p:nvPr/>
        </p:nvSpPr>
        <p:spPr>
          <a:xfrm rot="3406753" flipH="1">
            <a:off x="7334824" y="2134418"/>
            <a:ext cx="546793" cy="520212"/>
          </a:xfrm>
          <a:prstGeom prst="circular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W">
              <a:solidFill>
                <a:schemeClr val="tx1"/>
              </a:solidFill>
            </a:endParaRPr>
          </a:p>
        </p:txBody>
      </p:sp>
      <p:grpSp>
        <p:nvGrpSpPr>
          <p:cNvPr id="26" name="Group 25">
            <a:extLst>
              <a:ext uri="{FF2B5EF4-FFF2-40B4-BE49-F238E27FC236}">
                <a16:creationId xmlns:a16="http://schemas.microsoft.com/office/drawing/2014/main" id="{EC8CCBA8-683D-67B1-F987-29088DAE3593}"/>
              </a:ext>
            </a:extLst>
          </p:cNvPr>
          <p:cNvGrpSpPr/>
          <p:nvPr/>
        </p:nvGrpSpPr>
        <p:grpSpPr>
          <a:xfrm rot="2106583">
            <a:off x="8420971" y="4242268"/>
            <a:ext cx="2302933" cy="1747308"/>
            <a:chOff x="9616054" y="2413906"/>
            <a:chExt cx="2302933" cy="1747308"/>
          </a:xfrm>
        </p:grpSpPr>
        <p:cxnSp>
          <p:nvCxnSpPr>
            <p:cNvPr id="22" name="Straight Arrow Connector 21">
              <a:extLst>
                <a:ext uri="{FF2B5EF4-FFF2-40B4-BE49-F238E27FC236}">
                  <a16:creationId xmlns:a16="http://schemas.microsoft.com/office/drawing/2014/main" id="{42AF7ED5-8AB9-337E-2339-F9450FCAA863}"/>
                </a:ext>
              </a:extLst>
            </p:cNvPr>
            <p:cNvCxnSpPr>
              <a:cxnSpLocks/>
            </p:cNvCxnSpPr>
            <p:nvPr/>
          </p:nvCxnSpPr>
          <p:spPr>
            <a:xfrm flipV="1">
              <a:off x="9649921" y="2714941"/>
              <a:ext cx="1732473" cy="1446273"/>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E77D293-C5D5-DE60-FDAB-2A801F343AD7}"/>
                </a:ext>
              </a:extLst>
            </p:cNvPr>
            <p:cNvCxnSpPr/>
            <p:nvPr/>
          </p:nvCxnSpPr>
          <p:spPr>
            <a:xfrm flipV="1">
              <a:off x="9632987" y="2413906"/>
              <a:ext cx="0" cy="174730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9A08C27-4149-1255-A742-3FCC2657739F}"/>
                </a:ext>
              </a:extLst>
            </p:cNvPr>
            <p:cNvCxnSpPr>
              <a:cxnSpLocks/>
            </p:cNvCxnSpPr>
            <p:nvPr/>
          </p:nvCxnSpPr>
          <p:spPr>
            <a:xfrm>
              <a:off x="9616054" y="4161214"/>
              <a:ext cx="230293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CA1B6A21-BEC5-3A09-1E2D-80FCBBCDFAA2}"/>
                    </a:ext>
                  </a:extLst>
                </p:cNvPr>
                <p:cNvSpPr txBox="1"/>
                <p:nvPr/>
              </p:nvSpPr>
              <p:spPr>
                <a:xfrm>
                  <a:off x="10207197" y="3745716"/>
                  <a:ext cx="18947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𝜃</m:t>
                        </m:r>
                      </m:oMath>
                    </m:oMathPara>
                  </a14:m>
                  <a:endParaRPr lang="en-TW" dirty="0"/>
                </a:p>
              </p:txBody>
            </p:sp>
          </mc:Choice>
          <mc:Fallback xmlns="">
            <p:sp>
              <p:nvSpPr>
                <p:cNvPr id="25" name="TextBox 24">
                  <a:extLst>
                    <a:ext uri="{FF2B5EF4-FFF2-40B4-BE49-F238E27FC236}">
                      <a16:creationId xmlns:a16="http://schemas.microsoft.com/office/drawing/2014/main" id="{CA1B6A21-BEC5-3A09-1E2D-80FCBBCDFAA2}"/>
                    </a:ext>
                  </a:extLst>
                </p:cNvPr>
                <p:cNvSpPr txBox="1">
                  <a:spLocks noRot="1" noChangeAspect="1" noMove="1" noResize="1" noEditPoints="1" noAdjustHandles="1" noChangeArrowheads="1" noChangeShapeType="1" noTextEdit="1"/>
                </p:cNvSpPr>
                <p:nvPr/>
              </p:nvSpPr>
              <p:spPr>
                <a:xfrm>
                  <a:off x="10207197" y="3745716"/>
                  <a:ext cx="189474" cy="276999"/>
                </a:xfrm>
                <a:prstGeom prst="rect">
                  <a:avLst/>
                </a:prstGeom>
                <a:blipFill>
                  <a:blip r:embed="rId6"/>
                  <a:stretch>
                    <a:fillRect l="-15385" r="-3846" b="-10714"/>
                  </a:stretch>
                </a:blipFill>
              </p:spPr>
              <p:txBody>
                <a:bodyPr/>
                <a:lstStyle/>
                <a:p>
                  <a:r>
                    <a:rPr lang="en-TW">
                      <a:noFill/>
                    </a:rPr>
                    <a:t> </a:t>
                  </a:r>
                </a:p>
              </p:txBody>
            </p:sp>
          </mc:Fallback>
        </mc:AlternateContent>
      </p:gr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A77A8463-DFAF-30DB-98CD-2FB049293766}"/>
                  </a:ext>
                </a:extLst>
              </p:cNvPr>
              <p:cNvSpPr txBox="1"/>
              <p:nvPr/>
            </p:nvSpPr>
            <p:spPr>
              <a:xfrm>
                <a:off x="2180079" y="5577310"/>
                <a:ext cx="2413674" cy="96603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TW" i="1" smtClean="0">
                              <a:latin typeface="Cambria Math" panose="02040503050406030204" pitchFamily="18" charset="0"/>
                            </a:rPr>
                          </m:ctrlPr>
                        </m:dPr>
                        <m:e>
                          <m:m>
                            <m:mPr>
                              <m:mcs>
                                <m:mc>
                                  <m:mcPr>
                                    <m:count m:val="2"/>
                                    <m:mcJc m:val="center"/>
                                  </m:mcPr>
                                </m:mc>
                              </m:mcs>
                              <m:ctrlPr>
                                <a:rPr lang="en-TW" i="1">
                                  <a:latin typeface="Cambria Math" panose="02040503050406030204" pitchFamily="18" charset="0"/>
                                </a:rPr>
                              </m:ctrlPr>
                            </m:mPr>
                            <m:mr>
                              <m:e>
                                <m:m>
                                  <m:mPr>
                                    <m:mcs>
                                      <m:mc>
                                        <m:mcPr>
                                          <m:count m:val="2"/>
                                          <m:mcJc m:val="center"/>
                                        </m:mcPr>
                                      </m:mc>
                                    </m:mcs>
                                    <m:ctrlPr>
                                      <a:rPr lang="en-TW" i="1">
                                        <a:latin typeface="Cambria Math" panose="02040503050406030204" pitchFamily="18" charset="0"/>
                                      </a:rPr>
                                    </m:ctrlPr>
                                  </m:mPr>
                                  <m:mr>
                                    <m:e>
                                      <m:r>
                                        <a:rPr lang="en-US" i="1">
                                          <a:latin typeface="Cambria Math" panose="02040503050406030204" pitchFamily="18" charset="0"/>
                                        </a:rPr>
                                        <m:t>𝑐𝑜𝑠</m:t>
                                      </m:r>
                                      <m:r>
                                        <a:rPr lang="en-US" i="1">
                                          <a:latin typeface="Cambria Math" panose="02040503050406030204" pitchFamily="18" charset="0"/>
                                        </a:rPr>
                                        <m:t>𝜃</m:t>
                                      </m:r>
                                    </m:e>
                                    <m:e>
                                      <m:r>
                                        <a:rPr lang="en-US" i="1">
                                          <a:latin typeface="Cambria Math" panose="02040503050406030204" pitchFamily="18" charset="0"/>
                                        </a:rPr>
                                        <m:t>−</m:t>
                                      </m:r>
                                      <m:r>
                                        <a:rPr lang="en-US" i="1">
                                          <a:latin typeface="Cambria Math" panose="02040503050406030204" pitchFamily="18" charset="0"/>
                                        </a:rPr>
                                        <m:t>𝑠𝑖𝑛</m:t>
                                      </m:r>
                                      <m:r>
                                        <a:rPr lang="en-US" i="1">
                                          <a:latin typeface="Cambria Math" panose="02040503050406030204" pitchFamily="18" charset="0"/>
                                        </a:rPr>
                                        <m:t>𝜃</m:t>
                                      </m:r>
                                    </m:e>
                                  </m:mr>
                                  <m:mr>
                                    <m:e>
                                      <m:r>
                                        <a:rPr lang="en-US" i="1">
                                          <a:latin typeface="Cambria Math" panose="02040503050406030204" pitchFamily="18" charset="0"/>
                                        </a:rPr>
                                        <m:t>𝑠𝑖𝑛</m:t>
                                      </m:r>
                                      <m:r>
                                        <a:rPr lang="en-US" i="1">
                                          <a:latin typeface="Cambria Math" panose="02040503050406030204" pitchFamily="18" charset="0"/>
                                        </a:rPr>
                                        <m:t>𝜃</m:t>
                                      </m:r>
                                    </m:e>
                                    <m:e>
                                      <m:r>
                                        <a:rPr lang="en-US" i="1">
                                          <a:latin typeface="Cambria Math" panose="02040503050406030204" pitchFamily="18" charset="0"/>
                                        </a:rPr>
                                        <m:t>𝑐𝑜𝑠</m:t>
                                      </m:r>
                                      <m:r>
                                        <a:rPr lang="en-US" i="1">
                                          <a:latin typeface="Cambria Math" panose="02040503050406030204" pitchFamily="18" charset="0"/>
                                        </a:rPr>
                                        <m:t>𝜃</m:t>
                                      </m:r>
                                    </m:e>
                                  </m:mr>
                                </m:m>
                              </m:e>
                              <m:e>
                                <m:m>
                                  <m:mPr>
                                    <m:mcs>
                                      <m:mc>
                                        <m:mcPr>
                                          <m:count m:val="2"/>
                                          <m:mcJc m:val="center"/>
                                        </m:mcPr>
                                      </m:mc>
                                    </m:mcs>
                                    <m:ctrlPr>
                                      <a:rPr lang="en-TW" i="1">
                                        <a:latin typeface="Cambria Math" panose="02040503050406030204" pitchFamily="18" charset="0"/>
                                      </a:rPr>
                                    </m:ctrlPr>
                                  </m:mPr>
                                  <m:mr>
                                    <m:e>
                                      <m:r>
                                        <a:rPr lang="en-US" i="1">
                                          <a:latin typeface="Cambria Math" panose="02040503050406030204" pitchFamily="18" charset="0"/>
                                        </a:rPr>
                                        <m:t>0</m:t>
                                      </m:r>
                                    </m:e>
                                    <m:e>
                                      <m:r>
                                        <a:rPr lang="en-US" i="1">
                                          <a:latin typeface="Cambria Math" panose="02040503050406030204" pitchFamily="18" charset="0"/>
                                        </a:rPr>
                                        <m:t>0</m:t>
                                      </m:r>
                                    </m:e>
                                  </m:mr>
                                  <m:mr>
                                    <m:e>
                                      <m:r>
                                        <a:rPr lang="en-US" i="1">
                                          <a:latin typeface="Cambria Math" panose="02040503050406030204" pitchFamily="18" charset="0"/>
                                        </a:rPr>
                                        <m:t>0</m:t>
                                      </m:r>
                                    </m:e>
                                    <m:e>
                                      <m:r>
                                        <a:rPr lang="en-US" i="1">
                                          <a:latin typeface="Cambria Math" panose="02040503050406030204" pitchFamily="18" charset="0"/>
                                        </a:rPr>
                                        <m:t>0</m:t>
                                      </m:r>
                                    </m:e>
                                  </m:mr>
                                </m:m>
                              </m:e>
                            </m:mr>
                            <m:mr>
                              <m:e>
                                <m:m>
                                  <m:mPr>
                                    <m:mcs>
                                      <m:mc>
                                        <m:mcPr>
                                          <m:count m:val="2"/>
                                          <m:mcJc m:val="center"/>
                                        </m:mcPr>
                                      </m:mc>
                                    </m:mcs>
                                    <m:ctrlPr>
                                      <a:rPr lang="en-TW" i="1">
                                        <a:latin typeface="Cambria Math" panose="02040503050406030204" pitchFamily="18" charset="0"/>
                                      </a:rPr>
                                    </m:ctrlPr>
                                  </m:mPr>
                                  <m:mr>
                                    <m:e>
                                      <m:r>
                                        <a:rPr lang="en-US" i="1">
                                          <a:latin typeface="Cambria Math" panose="02040503050406030204" pitchFamily="18" charset="0"/>
                                        </a:rPr>
                                        <m:t>0</m:t>
                                      </m:r>
                                    </m:e>
                                    <m:e>
                                      <m:r>
                                        <a:rPr lang="en-US" i="1">
                                          <a:latin typeface="Cambria Math" panose="02040503050406030204" pitchFamily="18" charset="0"/>
                                        </a:rPr>
                                        <m:t>0</m:t>
                                      </m:r>
                                    </m:e>
                                  </m:mr>
                                  <m:mr>
                                    <m:e>
                                      <m:r>
                                        <a:rPr lang="en-US" i="1">
                                          <a:latin typeface="Cambria Math" panose="02040503050406030204" pitchFamily="18" charset="0"/>
                                        </a:rPr>
                                        <m:t>0</m:t>
                                      </m:r>
                                    </m:e>
                                    <m:e>
                                      <m:r>
                                        <a:rPr lang="en-US" i="1">
                                          <a:latin typeface="Cambria Math" panose="02040503050406030204" pitchFamily="18" charset="0"/>
                                        </a:rPr>
                                        <m:t>0</m:t>
                                      </m:r>
                                    </m:e>
                                  </m:mr>
                                </m:m>
                              </m:e>
                              <m:e>
                                <m:m>
                                  <m:mPr>
                                    <m:mcs>
                                      <m:mc>
                                        <m:mcPr>
                                          <m:count m:val="2"/>
                                          <m:mcJc m:val="center"/>
                                        </m:mcPr>
                                      </m:mc>
                                    </m:mcs>
                                    <m:ctrlPr>
                                      <a:rPr lang="en-TW" i="1" smtClean="0">
                                        <a:latin typeface="Cambria Math" panose="02040503050406030204" pitchFamily="18" charset="0"/>
                                      </a:rPr>
                                    </m:ctrlPr>
                                  </m:mPr>
                                  <m:mr>
                                    <m:e>
                                      <m:r>
                                        <a:rPr lang="en-US" i="1">
                                          <a:latin typeface="Cambria Math" panose="02040503050406030204" pitchFamily="18" charset="0"/>
                                        </a:rPr>
                                        <m:t>1</m:t>
                                      </m:r>
                                    </m:e>
                                    <m:e>
                                      <m:r>
                                        <a:rPr lang="en-US" i="1">
                                          <a:latin typeface="Cambria Math" panose="02040503050406030204" pitchFamily="18" charset="0"/>
                                        </a:rPr>
                                        <m:t>0</m:t>
                                      </m:r>
                                    </m:e>
                                  </m:mr>
                                  <m:mr>
                                    <m:e>
                                      <m:r>
                                        <a:rPr lang="en-US" i="1" smtClean="0">
                                          <a:latin typeface="Cambria Math" panose="02040503050406030204" pitchFamily="18" charset="0"/>
                                        </a:rPr>
                                        <m:t>0</m:t>
                                      </m:r>
                                    </m:e>
                                    <m:e>
                                      <m:r>
                                        <a:rPr lang="en-US" i="1">
                                          <a:latin typeface="Cambria Math" panose="02040503050406030204" pitchFamily="18" charset="0"/>
                                        </a:rPr>
                                        <m:t>1</m:t>
                                      </m:r>
                                    </m:e>
                                  </m:mr>
                                </m:m>
                              </m:e>
                            </m:mr>
                          </m:m>
                        </m:e>
                      </m:d>
                    </m:oMath>
                  </m:oMathPara>
                </a14:m>
                <a:endParaRPr lang="en-TW" dirty="0"/>
              </a:p>
            </p:txBody>
          </p:sp>
        </mc:Choice>
        <mc:Fallback xmlns="">
          <p:sp>
            <p:nvSpPr>
              <p:cNvPr id="27" name="TextBox 26">
                <a:extLst>
                  <a:ext uri="{FF2B5EF4-FFF2-40B4-BE49-F238E27FC236}">
                    <a16:creationId xmlns:a16="http://schemas.microsoft.com/office/drawing/2014/main" id="{A77A8463-DFAF-30DB-98CD-2FB049293766}"/>
                  </a:ext>
                </a:extLst>
              </p:cNvPr>
              <p:cNvSpPr txBox="1">
                <a:spLocks noRot="1" noChangeAspect="1" noMove="1" noResize="1" noEditPoints="1" noAdjustHandles="1" noChangeArrowheads="1" noChangeShapeType="1" noTextEdit="1"/>
              </p:cNvSpPr>
              <p:nvPr/>
            </p:nvSpPr>
            <p:spPr>
              <a:xfrm>
                <a:off x="2180079" y="5577310"/>
                <a:ext cx="2413674" cy="966034"/>
              </a:xfrm>
              <a:prstGeom prst="rect">
                <a:avLst/>
              </a:prstGeom>
              <a:blipFill>
                <a:blip r:embed="rId7"/>
                <a:stretch>
                  <a:fillRect t="-1299" b="-6494"/>
                </a:stretch>
              </a:blipFill>
            </p:spPr>
            <p:txBody>
              <a:bodyPr/>
              <a:lstStyle/>
              <a:p>
                <a:r>
                  <a:rPr lang="en-TW">
                    <a:noFill/>
                  </a:rPr>
                  <a:t> </a:t>
                </a:r>
              </a:p>
            </p:txBody>
          </p:sp>
        </mc:Fallback>
      </mc:AlternateContent>
      <p:cxnSp>
        <p:nvCxnSpPr>
          <p:cNvPr id="28" name="Straight Arrow Connector 27">
            <a:extLst>
              <a:ext uri="{FF2B5EF4-FFF2-40B4-BE49-F238E27FC236}">
                <a16:creationId xmlns:a16="http://schemas.microsoft.com/office/drawing/2014/main" id="{9F1A0622-50A0-2A76-481B-D396272FDCF1}"/>
              </a:ext>
            </a:extLst>
          </p:cNvPr>
          <p:cNvCxnSpPr>
            <a:cxnSpLocks/>
          </p:cNvCxnSpPr>
          <p:nvPr/>
        </p:nvCxnSpPr>
        <p:spPr>
          <a:xfrm flipH="1">
            <a:off x="6265327" y="2201334"/>
            <a:ext cx="965200" cy="92084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645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000"/>
                                        <p:tgtEl>
                                          <p:spTgt spid="26"/>
                                        </p:tgtEl>
                                      </p:cBhvr>
                                    </p:animEffect>
                                    <p:anim calcmode="lin" valueType="num">
                                      <p:cBhvr>
                                        <p:cTn id="8" dur="2000" fill="hold"/>
                                        <p:tgtEl>
                                          <p:spTgt spid="26"/>
                                        </p:tgtEl>
                                        <p:attrNameLst>
                                          <p:attrName>style.rotation</p:attrName>
                                        </p:attrNameLst>
                                      </p:cBhvr>
                                      <p:tavLst>
                                        <p:tav tm="0">
                                          <p:val>
                                            <p:fltVal val="720"/>
                                          </p:val>
                                        </p:tav>
                                        <p:tav tm="100000">
                                          <p:val>
                                            <p:fltVal val="0"/>
                                          </p:val>
                                        </p:tav>
                                      </p:tavLst>
                                    </p:anim>
                                    <p:anim calcmode="lin" valueType="num">
                                      <p:cBhvr>
                                        <p:cTn id="9" dur="2000" fill="hold"/>
                                        <p:tgtEl>
                                          <p:spTgt spid="26"/>
                                        </p:tgtEl>
                                        <p:attrNameLst>
                                          <p:attrName>ppt_h</p:attrName>
                                        </p:attrNameLst>
                                      </p:cBhvr>
                                      <p:tavLst>
                                        <p:tav tm="0">
                                          <p:val>
                                            <p:fltVal val="0"/>
                                          </p:val>
                                        </p:tav>
                                        <p:tav tm="100000">
                                          <p:val>
                                            <p:strVal val="#ppt_h"/>
                                          </p:val>
                                        </p:tav>
                                      </p:tavLst>
                                    </p:anim>
                                    <p:anim calcmode="lin" valueType="num">
                                      <p:cBhvr>
                                        <p:cTn id="10" dur="2000" fill="hold"/>
                                        <p:tgtEl>
                                          <p:spTgt spid="2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D30BB-B8FE-CAD9-62F7-D70A70A8E77A}"/>
              </a:ext>
            </a:extLst>
          </p:cNvPr>
          <p:cNvSpPr>
            <a:spLocks noGrp="1"/>
          </p:cNvSpPr>
          <p:nvPr>
            <p:ph type="title"/>
          </p:nvPr>
        </p:nvSpPr>
        <p:spPr/>
        <p:txBody>
          <a:bodyPr/>
          <a:lstStyle/>
          <a:p>
            <a:r>
              <a:rPr lang="en-TW" dirty="0"/>
              <a:t>Vector Manipulations </a:t>
            </a:r>
            <a:r>
              <a:rPr lang="ja-JP" altLang="en-US"/>
              <a:t>操作 </a:t>
            </a:r>
            <a:r>
              <a:rPr lang="en-TW" dirty="0"/>
              <a:t>and </a:t>
            </a:r>
            <a:r>
              <a:rPr lang="en-TW" dirty="0">
                <a:solidFill>
                  <a:schemeClr val="accent6"/>
                </a:solidFill>
              </a:rPr>
              <a:t>Matrix</a:t>
            </a:r>
            <a:r>
              <a:rPr lang="en-TW" dirty="0"/>
              <a:t> Products </a:t>
            </a:r>
            <a:r>
              <a:rPr lang="ja-JP" altLang="en-US" b="0" i="0" u="none" strike="noStrike">
                <a:solidFill>
                  <a:srgbClr val="202124"/>
                </a:solidFill>
                <a:effectLst/>
                <a:latin typeface="Google Sans"/>
              </a:rPr>
              <a:t>乘積</a:t>
            </a:r>
            <a:endParaRPr lang="en-TW" dirty="0"/>
          </a:p>
        </p:txBody>
      </p:sp>
      <p:sp>
        <p:nvSpPr>
          <p:cNvPr id="3" name="Content Placeholder 2">
            <a:extLst>
              <a:ext uri="{FF2B5EF4-FFF2-40B4-BE49-F238E27FC236}">
                <a16:creationId xmlns:a16="http://schemas.microsoft.com/office/drawing/2014/main" id="{A023E49C-0FDD-D749-6676-9DF8C65FE0D5}"/>
              </a:ext>
            </a:extLst>
          </p:cNvPr>
          <p:cNvSpPr>
            <a:spLocks noGrp="1"/>
          </p:cNvSpPr>
          <p:nvPr>
            <p:ph idx="1"/>
          </p:nvPr>
        </p:nvSpPr>
        <p:spPr/>
        <p:txBody>
          <a:bodyPr/>
          <a:lstStyle/>
          <a:p>
            <a:r>
              <a:rPr lang="en-TW" dirty="0"/>
              <a:t>Let’s make sure to know how to analyze vectors.</a:t>
            </a:r>
          </a:p>
          <a:p>
            <a:endParaRPr lang="en-TW" dirty="0"/>
          </a:p>
          <a:p>
            <a:r>
              <a:rPr lang="en-TW" dirty="0"/>
              <a:t>Let’s also make sure to know how to manipulate matrices.</a:t>
            </a:r>
          </a:p>
        </p:txBody>
      </p:sp>
    </p:spTree>
    <p:extLst>
      <p:ext uri="{BB962C8B-B14F-4D97-AF65-F5344CB8AC3E}">
        <p14:creationId xmlns:p14="http://schemas.microsoft.com/office/powerpoint/2010/main" val="1136281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E88F6-3F0F-F538-A909-968144E98BAA}"/>
              </a:ext>
            </a:extLst>
          </p:cNvPr>
          <p:cNvSpPr>
            <a:spLocks noGrp="1"/>
          </p:cNvSpPr>
          <p:nvPr>
            <p:ph type="title"/>
          </p:nvPr>
        </p:nvSpPr>
        <p:spPr/>
        <p:txBody>
          <a:bodyPr/>
          <a:lstStyle/>
          <a:p>
            <a:r>
              <a:rPr lang="en-TW" dirty="0"/>
              <a:t>How Do We Analyze Our Physical World</a:t>
            </a:r>
          </a:p>
        </p:txBody>
      </p:sp>
      <p:sp>
        <p:nvSpPr>
          <p:cNvPr id="3" name="Content Placeholder 2">
            <a:extLst>
              <a:ext uri="{FF2B5EF4-FFF2-40B4-BE49-F238E27FC236}">
                <a16:creationId xmlns:a16="http://schemas.microsoft.com/office/drawing/2014/main" id="{BB5AA4B3-C565-4927-CDE2-15C2B5D22D90}"/>
              </a:ext>
            </a:extLst>
          </p:cNvPr>
          <p:cNvSpPr>
            <a:spLocks noGrp="1"/>
          </p:cNvSpPr>
          <p:nvPr>
            <p:ph idx="1"/>
          </p:nvPr>
        </p:nvSpPr>
        <p:spPr/>
        <p:txBody>
          <a:bodyPr/>
          <a:lstStyle/>
          <a:p>
            <a:r>
              <a:rPr lang="en-TW" dirty="0"/>
              <a:t>Solving </a:t>
            </a:r>
            <a:r>
              <a:rPr lang="en-TW" dirty="0">
                <a:solidFill>
                  <a:schemeClr val="accent6"/>
                </a:solidFill>
              </a:rPr>
              <a:t>differential equations </a:t>
            </a:r>
            <a:r>
              <a:rPr lang="ja-JP" altLang="en-US">
                <a:solidFill>
                  <a:schemeClr val="accent6"/>
                </a:solidFill>
              </a:rPr>
              <a:t>微分方程</a:t>
            </a:r>
            <a:r>
              <a:rPr lang="en-TW" dirty="0"/>
              <a:t> are a powerful way to predict the behavior of various types of systems.</a:t>
            </a:r>
          </a:p>
        </p:txBody>
      </p:sp>
      <p:pic>
        <p:nvPicPr>
          <p:cNvPr id="4" name="Picture 3">
            <a:extLst>
              <a:ext uri="{FF2B5EF4-FFF2-40B4-BE49-F238E27FC236}">
                <a16:creationId xmlns:a16="http://schemas.microsoft.com/office/drawing/2014/main" id="{46A96EB4-6DA9-B53D-32EC-80EF266BA515}"/>
              </a:ext>
            </a:extLst>
          </p:cNvPr>
          <p:cNvPicPr>
            <a:picLocks noChangeAspect="1"/>
          </p:cNvPicPr>
          <p:nvPr/>
        </p:nvPicPr>
        <p:blipFill>
          <a:blip r:embed="rId3"/>
          <a:stretch>
            <a:fillRect/>
          </a:stretch>
        </p:blipFill>
        <p:spPr>
          <a:xfrm>
            <a:off x="838200" y="3001547"/>
            <a:ext cx="5670386" cy="3175416"/>
          </a:xfrm>
          <a:prstGeom prst="rect">
            <a:avLst/>
          </a:prstGeom>
        </p:spPr>
      </p:pic>
      <p:sp>
        <p:nvSpPr>
          <p:cNvPr id="5" name="TextBox 4">
            <a:extLst>
              <a:ext uri="{FF2B5EF4-FFF2-40B4-BE49-F238E27FC236}">
                <a16:creationId xmlns:a16="http://schemas.microsoft.com/office/drawing/2014/main" id="{39647D0F-BD1E-90EE-E08C-61DEACC86DEF}"/>
              </a:ext>
            </a:extLst>
          </p:cNvPr>
          <p:cNvSpPr txBox="1"/>
          <p:nvPr/>
        </p:nvSpPr>
        <p:spPr>
          <a:xfrm>
            <a:off x="329784" y="6445770"/>
            <a:ext cx="1688283" cy="369332"/>
          </a:xfrm>
          <a:prstGeom prst="rect">
            <a:avLst/>
          </a:prstGeom>
          <a:noFill/>
        </p:spPr>
        <p:txBody>
          <a:bodyPr wrap="none" rtlCol="0">
            <a:spAutoFit/>
          </a:bodyPr>
          <a:lstStyle/>
          <a:p>
            <a:r>
              <a:rPr lang="en-TW" dirty="0"/>
              <a:t>Lumen Learning</a:t>
            </a:r>
          </a:p>
        </p:txBody>
      </p:sp>
      <p:pic>
        <p:nvPicPr>
          <p:cNvPr id="6" name="Picture 5">
            <a:extLst>
              <a:ext uri="{FF2B5EF4-FFF2-40B4-BE49-F238E27FC236}">
                <a16:creationId xmlns:a16="http://schemas.microsoft.com/office/drawing/2014/main" id="{338FB1F7-AAF8-B8B9-BB9C-0EB66CF40ECE}"/>
              </a:ext>
            </a:extLst>
          </p:cNvPr>
          <p:cNvPicPr>
            <a:picLocks noChangeAspect="1"/>
          </p:cNvPicPr>
          <p:nvPr/>
        </p:nvPicPr>
        <p:blipFill>
          <a:blip r:embed="rId4"/>
          <a:stretch>
            <a:fillRect/>
          </a:stretch>
        </p:blipFill>
        <p:spPr>
          <a:xfrm>
            <a:off x="7208468" y="3429000"/>
            <a:ext cx="4476259" cy="3201436"/>
          </a:xfrm>
          <a:prstGeom prst="rect">
            <a:avLst/>
          </a:prstGeom>
        </p:spPr>
      </p:pic>
      <p:sp>
        <p:nvSpPr>
          <p:cNvPr id="7" name="TextBox 6">
            <a:extLst>
              <a:ext uri="{FF2B5EF4-FFF2-40B4-BE49-F238E27FC236}">
                <a16:creationId xmlns:a16="http://schemas.microsoft.com/office/drawing/2014/main" id="{68B652F8-3034-BE05-1D53-C0AD41639B20}"/>
              </a:ext>
            </a:extLst>
          </p:cNvPr>
          <p:cNvSpPr txBox="1"/>
          <p:nvPr/>
        </p:nvSpPr>
        <p:spPr>
          <a:xfrm>
            <a:off x="2018067" y="3617711"/>
            <a:ext cx="994375" cy="369332"/>
          </a:xfrm>
          <a:prstGeom prst="rect">
            <a:avLst/>
          </a:prstGeom>
          <a:noFill/>
        </p:spPr>
        <p:txBody>
          <a:bodyPr wrap="none" rtlCol="0">
            <a:spAutoFit/>
          </a:bodyPr>
          <a:lstStyle/>
          <a:p>
            <a:r>
              <a:rPr lang="en-TW" dirty="0"/>
              <a:t>Figure 1.</a:t>
            </a:r>
          </a:p>
        </p:txBody>
      </p:sp>
      <p:sp>
        <p:nvSpPr>
          <p:cNvPr id="8" name="TextBox 7">
            <a:extLst>
              <a:ext uri="{FF2B5EF4-FFF2-40B4-BE49-F238E27FC236}">
                <a16:creationId xmlns:a16="http://schemas.microsoft.com/office/drawing/2014/main" id="{A7695D54-ACC2-567A-1708-AB6246B8240B}"/>
              </a:ext>
            </a:extLst>
          </p:cNvPr>
          <p:cNvSpPr txBox="1"/>
          <p:nvPr/>
        </p:nvSpPr>
        <p:spPr>
          <a:xfrm>
            <a:off x="7439630" y="5029718"/>
            <a:ext cx="994375" cy="369332"/>
          </a:xfrm>
          <a:prstGeom prst="rect">
            <a:avLst/>
          </a:prstGeom>
          <a:noFill/>
        </p:spPr>
        <p:txBody>
          <a:bodyPr wrap="none" rtlCol="0">
            <a:spAutoFit/>
          </a:bodyPr>
          <a:lstStyle/>
          <a:p>
            <a:r>
              <a:rPr lang="en-TW" dirty="0"/>
              <a:t>Figure 2.</a:t>
            </a:r>
          </a:p>
        </p:txBody>
      </p:sp>
    </p:spTree>
    <p:extLst>
      <p:ext uri="{BB962C8B-B14F-4D97-AF65-F5344CB8AC3E}">
        <p14:creationId xmlns:p14="http://schemas.microsoft.com/office/powerpoint/2010/main" val="2983942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90B74-8CF6-D774-1526-F12B124C01E7}"/>
              </a:ext>
            </a:extLst>
          </p:cNvPr>
          <p:cNvSpPr>
            <a:spLocks noGrp="1"/>
          </p:cNvSpPr>
          <p:nvPr>
            <p:ph type="title"/>
          </p:nvPr>
        </p:nvSpPr>
        <p:spPr/>
        <p:txBody>
          <a:bodyPr/>
          <a:lstStyle/>
          <a:p>
            <a:r>
              <a:rPr lang="en-TW" dirty="0"/>
              <a:t>Definition of Derivative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BA1FB06-1E48-B33B-33D4-3EFA609BE245}"/>
                  </a:ext>
                </a:extLst>
              </p:cNvPr>
              <p:cNvSpPr>
                <a:spLocks noGrp="1"/>
              </p:cNvSpPr>
              <p:nvPr>
                <p:ph idx="1"/>
              </p:nvPr>
            </p:nvSpPr>
            <p:spPr/>
            <p:txBody>
              <a:bodyPr/>
              <a:lstStyle/>
              <a:p>
                <a:pPr>
                  <a:lnSpc>
                    <a:spcPct val="200000"/>
                  </a:lnSpc>
                </a:pPr>
                <a14:m>
                  <m:oMath xmlns:m="http://schemas.openxmlformats.org/officeDocument/2006/math">
                    <m:f>
                      <m:fPr>
                        <m:ctrlPr>
                          <a:rPr lang="en-TW" i="1" smtClean="0">
                            <a:latin typeface="Cambria Math" panose="02040503050406030204" pitchFamily="18" charset="0"/>
                            <a:ea typeface="Cambria Math" panose="02040503050406030204" pitchFamily="18" charset="0"/>
                          </a:rPr>
                        </m:ctrlPr>
                      </m:fPr>
                      <m:num>
                        <m:r>
                          <a:rPr lang="en-TW"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𝑥</m:t>
                        </m:r>
                      </m:num>
                      <m:den>
                        <m:r>
                          <a:rPr lang="en-TW"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den>
                    </m:f>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2</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1</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m:t>
                        </m:r>
                      </m:num>
                      <m:den>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𝑡</m:t>
                            </m:r>
                          </m:e>
                          <m:sub>
                            <m:r>
                              <a:rPr lang="en-US" b="0" i="1" smtClean="0">
                                <a:latin typeface="Cambria Math" panose="02040503050406030204" pitchFamily="18" charset="0"/>
                                <a:ea typeface="Cambria Math" panose="02040503050406030204" pitchFamily="18" charset="0"/>
                              </a:rPr>
                              <m:t>2</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𝑡</m:t>
                            </m:r>
                          </m:e>
                          <m:sub>
                            <m:r>
                              <a:rPr lang="en-US" b="0" i="1" smtClean="0">
                                <a:latin typeface="Cambria Math" panose="02040503050406030204" pitchFamily="18" charset="0"/>
                                <a:ea typeface="Cambria Math" panose="02040503050406030204" pitchFamily="18" charset="0"/>
                              </a:rPr>
                              <m:t>1</m:t>
                            </m:r>
                          </m:sub>
                        </m:sSub>
                      </m:den>
                    </m:f>
                  </m:oMath>
                </a14:m>
                <a:r>
                  <a:rPr lang="en-TW" dirty="0"/>
                  <a:t>, and in the limit of small times, we have the derivative.</a:t>
                </a:r>
              </a:p>
            </p:txBody>
          </p:sp>
        </mc:Choice>
        <mc:Fallback xmlns="">
          <p:sp>
            <p:nvSpPr>
              <p:cNvPr id="3" name="Content Placeholder 2">
                <a:extLst>
                  <a:ext uri="{FF2B5EF4-FFF2-40B4-BE49-F238E27FC236}">
                    <a16:creationId xmlns:a16="http://schemas.microsoft.com/office/drawing/2014/main" id="{CBA1FB06-1E48-B33B-33D4-3EFA609BE245}"/>
                  </a:ext>
                </a:extLst>
              </p:cNvPr>
              <p:cNvSpPr>
                <a:spLocks noGrp="1" noRot="1" noChangeAspect="1" noMove="1" noResize="1" noEditPoints="1" noAdjustHandles="1" noChangeArrowheads="1" noChangeShapeType="1" noTextEdit="1"/>
              </p:cNvSpPr>
              <p:nvPr>
                <p:ph idx="1"/>
              </p:nvPr>
            </p:nvSpPr>
            <p:spPr>
              <a:blipFill>
                <a:blip r:embed="rId3"/>
                <a:stretch>
                  <a:fillRect l="-1086"/>
                </a:stretch>
              </a:blipFill>
            </p:spPr>
            <p:txBody>
              <a:bodyPr/>
              <a:lstStyle/>
              <a:p>
                <a:r>
                  <a:rPr lang="en-TW">
                    <a:noFill/>
                  </a:rPr>
                  <a:t> </a:t>
                </a:r>
              </a:p>
            </p:txBody>
          </p:sp>
        </mc:Fallback>
      </mc:AlternateContent>
    </p:spTree>
    <p:extLst>
      <p:ext uri="{BB962C8B-B14F-4D97-AF65-F5344CB8AC3E}">
        <p14:creationId xmlns:p14="http://schemas.microsoft.com/office/powerpoint/2010/main" val="12621830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AD764-0B48-42AE-5010-ABA55A9E1984}"/>
              </a:ext>
            </a:extLst>
          </p:cNvPr>
          <p:cNvSpPr>
            <a:spLocks noGrp="1"/>
          </p:cNvSpPr>
          <p:nvPr>
            <p:ph type="title"/>
          </p:nvPr>
        </p:nvSpPr>
        <p:spPr/>
        <p:txBody>
          <a:bodyPr/>
          <a:lstStyle/>
          <a:p>
            <a:r>
              <a:rPr lang="en-TW" dirty="0"/>
              <a:t>Differential Equations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04F9B66-C99A-AD42-67E7-490644495987}"/>
                  </a:ext>
                </a:extLst>
              </p:cNvPr>
              <p:cNvSpPr>
                <a:spLocks noGrp="1"/>
              </p:cNvSpPr>
              <p:nvPr>
                <p:ph idx="1"/>
              </p:nvPr>
            </p:nvSpPr>
            <p:spPr/>
            <p:txBody>
              <a:bodyPr>
                <a:normAutofit fontScale="85000" lnSpcReduction="20000"/>
              </a:bodyPr>
              <a:lstStyle/>
              <a:p>
                <a:pPr>
                  <a:lnSpc>
                    <a:spcPct val="200000"/>
                  </a:lnSpc>
                </a:pPr>
                <a:r>
                  <a:rPr lang="en-TW" dirty="0"/>
                  <a:t>Let’s review a simple differential equation.</a:t>
                </a:r>
              </a:p>
              <a:p>
                <a:pPr>
                  <a:lnSpc>
                    <a:spcPct val="200000"/>
                  </a:lnSpc>
                </a:pPr>
                <a14:m>
                  <m:oMath xmlns:m="http://schemas.openxmlformats.org/officeDocument/2006/math">
                    <m:f>
                      <m:fPr>
                        <m:ctrlPr>
                          <a:rPr lang="en-TW"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𝑑</m:t>
                            </m:r>
                          </m:e>
                          <m:sup>
                            <m:r>
                              <a:rPr lang="en-US" b="0" i="1" smtClean="0">
                                <a:latin typeface="Cambria Math" panose="02040503050406030204" pitchFamily="18" charset="0"/>
                              </a:rPr>
                              <m:t>2</m:t>
                            </m:r>
                          </m:sup>
                        </m:sSup>
                        <m:r>
                          <a:rPr lang="en-US" b="0" i="1" smtClean="0">
                            <a:latin typeface="Cambria Math" panose="02040503050406030204" pitchFamily="18" charset="0"/>
                          </a:rPr>
                          <m:t>𝑦</m:t>
                        </m:r>
                      </m:num>
                      <m:den>
                        <m:r>
                          <a:rPr lang="en-US" b="0" i="1" smtClean="0">
                            <a:latin typeface="Cambria Math" panose="02040503050406030204" pitchFamily="18" charset="0"/>
                          </a:rPr>
                          <m:t>𝑑</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𝑡</m:t>
                            </m:r>
                          </m:e>
                          <m:sup>
                            <m:r>
                              <a:rPr lang="en-US" b="0" i="1" smtClean="0">
                                <a:latin typeface="Cambria Math" panose="02040503050406030204" pitchFamily="18" charset="0"/>
                              </a:rPr>
                              <m:t>2</m:t>
                            </m:r>
                          </m:sup>
                        </m:sSup>
                      </m:den>
                    </m:f>
                    <m:r>
                      <a:rPr lang="en-US" b="0" i="1" smtClean="0">
                        <a:latin typeface="Cambria Math" panose="02040503050406030204" pitchFamily="18" charset="0"/>
                      </a:rPr>
                      <m:t>=−</m:t>
                    </m:r>
                    <m:r>
                      <a:rPr lang="en-US" b="0" i="1" smtClean="0">
                        <a:latin typeface="Cambria Math" panose="02040503050406030204" pitchFamily="18" charset="0"/>
                      </a:rPr>
                      <m:t>𝐶𝑜𝑛𝑠𝑡𝑎𝑛𝑡</m:t>
                    </m:r>
                  </m:oMath>
                </a14:m>
                <a:r>
                  <a:rPr lang="en-TW" dirty="0"/>
                  <a:t>. Taking an integral on both sides results in the following formula, </a:t>
                </a:r>
                <a14:m>
                  <m:oMath xmlns:m="http://schemas.openxmlformats.org/officeDocument/2006/math">
                    <m:r>
                      <a:rPr lang="en-US" b="0" i="1" smtClean="0">
                        <a:latin typeface="Cambria Math" panose="02040503050406030204" pitchFamily="18" charset="0"/>
                      </a:rPr>
                      <m:t>𝑑𝑦</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0</m:t>
                        </m:r>
                      </m:sub>
                    </m:sSub>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1</m:t>
                        </m:r>
                      </m:sub>
                    </m:sSub>
                  </m:oMath>
                </a14:m>
                <a:r>
                  <a:rPr lang="en-TW" dirty="0"/>
                  <a:t>. Another integration results in </a:t>
                </a:r>
                <a14:m>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𝐶</m:t>
                        </m:r>
                      </m:e>
                      <m:sub>
                        <m:r>
                          <a:rPr lang="en-US" b="0" i="1" smtClean="0">
                            <a:latin typeface="Cambria Math" panose="02040503050406030204" pitchFamily="18" charset="0"/>
                          </a:rPr>
                          <m:t>0</m:t>
                        </m:r>
                      </m:sub>
                    </m:sSub>
                    <m:sSup>
                      <m:sSupPr>
                        <m:ctrlPr>
                          <a:rPr lang="en-US" b="0" i="1" smtClean="0">
                            <a:latin typeface="Cambria Math" panose="02040503050406030204" pitchFamily="18" charset="0"/>
                          </a:rPr>
                        </m:ctrlPr>
                      </m:sSupPr>
                      <m:e>
                        <m:r>
                          <a:rPr lang="en-US" b="0" i="1" smtClean="0">
                            <a:latin typeface="Cambria Math" panose="02040503050406030204" pitchFamily="18" charset="0"/>
                          </a:rPr>
                          <m:t>𝑡</m:t>
                        </m:r>
                      </m:e>
                      <m:sup>
                        <m:r>
                          <a:rPr lang="en-US" b="0" i="1" smtClean="0">
                            <a:latin typeface="Cambria Math" panose="02040503050406030204" pitchFamily="18" charset="0"/>
                          </a:rPr>
                          <m:t>2</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1</m:t>
                        </m:r>
                      </m:sub>
                    </m:sSub>
                    <m:r>
                      <a:rPr lang="en-US" b="0" i="1" smtClean="0">
                        <a:latin typeface="Cambria Math" panose="02040503050406030204" pitchFamily="18" charset="0"/>
                      </a:rPr>
                      <m:t>𝑡</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2</m:t>
                        </m:r>
                      </m:sub>
                    </m:sSub>
                    <m:r>
                      <a:rPr lang="en-US" b="0" i="1" smtClean="0">
                        <a:latin typeface="Cambria Math" panose="02040503050406030204" pitchFamily="18" charset="0"/>
                      </a:rPr>
                      <m:t>.</m:t>
                    </m:r>
                  </m:oMath>
                </a14:m>
                <a:endParaRPr lang="en-TW" dirty="0"/>
              </a:p>
              <a:p>
                <a:pPr>
                  <a:lnSpc>
                    <a:spcPct val="200000"/>
                  </a:lnSpc>
                </a:pPr>
                <a:r>
                  <a:rPr lang="en-TW" dirty="0"/>
                  <a:t>This equation describes the vertical motion of the projectile.</a:t>
                </a:r>
              </a:p>
            </p:txBody>
          </p:sp>
        </mc:Choice>
        <mc:Fallback xmlns="">
          <p:sp>
            <p:nvSpPr>
              <p:cNvPr id="3" name="Content Placeholder 2">
                <a:extLst>
                  <a:ext uri="{FF2B5EF4-FFF2-40B4-BE49-F238E27FC236}">
                    <a16:creationId xmlns:a16="http://schemas.microsoft.com/office/drawing/2014/main" id="{F04F9B66-C99A-AD42-67E7-490644495987}"/>
                  </a:ext>
                </a:extLst>
              </p:cNvPr>
              <p:cNvSpPr>
                <a:spLocks noGrp="1" noRot="1" noChangeAspect="1" noMove="1" noResize="1" noEditPoints="1" noAdjustHandles="1" noChangeArrowheads="1" noChangeShapeType="1" noTextEdit="1"/>
              </p:cNvSpPr>
              <p:nvPr>
                <p:ph idx="1"/>
              </p:nvPr>
            </p:nvSpPr>
            <p:spPr>
              <a:blipFill>
                <a:blip r:embed="rId3"/>
                <a:stretch>
                  <a:fillRect l="-844"/>
                </a:stretch>
              </a:blipFill>
            </p:spPr>
            <p:txBody>
              <a:bodyPr/>
              <a:lstStyle/>
              <a:p>
                <a:r>
                  <a:rPr lang="en-TW">
                    <a:noFill/>
                  </a:rPr>
                  <a:t> </a:t>
                </a:r>
              </a:p>
            </p:txBody>
          </p:sp>
        </mc:Fallback>
      </mc:AlternateContent>
    </p:spTree>
    <p:extLst>
      <p:ext uri="{BB962C8B-B14F-4D97-AF65-F5344CB8AC3E}">
        <p14:creationId xmlns:p14="http://schemas.microsoft.com/office/powerpoint/2010/main" val="24756399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BA576-9F4E-F55E-AF75-49507727BAB8}"/>
              </a:ext>
            </a:extLst>
          </p:cNvPr>
          <p:cNvSpPr>
            <a:spLocks noGrp="1"/>
          </p:cNvSpPr>
          <p:nvPr>
            <p:ph type="title"/>
          </p:nvPr>
        </p:nvSpPr>
        <p:spPr/>
        <p:txBody>
          <a:bodyPr/>
          <a:lstStyle/>
          <a:p>
            <a:r>
              <a:rPr lang="en-TW" dirty="0"/>
              <a:t>Oscillatory Effects </a:t>
            </a:r>
            <a:r>
              <a:rPr lang="ja-JP" altLang="en-US"/>
              <a:t>振盪效應</a:t>
            </a:r>
            <a:endParaRPr lang="en-TW"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5452AB4-42F8-3389-7229-F268A29F37B4}"/>
                  </a:ext>
                </a:extLst>
              </p:cNvPr>
              <p:cNvSpPr>
                <a:spLocks noGrp="1"/>
              </p:cNvSpPr>
              <p:nvPr>
                <p:ph idx="1"/>
              </p:nvPr>
            </p:nvSpPr>
            <p:spPr>
              <a:xfrm>
                <a:off x="838200" y="1825625"/>
                <a:ext cx="7948318" cy="4351338"/>
              </a:xfrm>
            </p:spPr>
            <p:txBody>
              <a:bodyPr>
                <a:normAutofit fontScale="47500" lnSpcReduction="20000"/>
              </a:bodyPr>
              <a:lstStyle/>
              <a:p>
                <a:pPr>
                  <a:lnSpc>
                    <a:spcPct val="210000"/>
                  </a:lnSpc>
                </a:pPr>
                <a:r>
                  <a:rPr lang="en-TW" dirty="0"/>
                  <a:t>Consider the simple </a:t>
                </a:r>
                <a:r>
                  <a:rPr lang="en-TW" dirty="0">
                    <a:solidFill>
                      <a:schemeClr val="accent6"/>
                    </a:solidFill>
                  </a:rPr>
                  <a:t>pendulum </a:t>
                </a:r>
                <a:r>
                  <a:rPr lang="ja-JP" altLang="en-US">
                    <a:solidFill>
                      <a:schemeClr val="accent6"/>
                    </a:solidFill>
                  </a:rPr>
                  <a:t>擺</a:t>
                </a:r>
                <a:r>
                  <a:rPr lang="en-TW" dirty="0">
                    <a:solidFill>
                      <a:schemeClr val="accent6"/>
                    </a:solidFill>
                  </a:rPr>
                  <a:t> problem</a:t>
                </a:r>
                <a:r>
                  <a:rPr lang="en-TW" dirty="0"/>
                  <a:t>: we have coupled differential equations for the x- and y- axes motion of the pendulum. These solve the force balance problem.</a:t>
                </a:r>
              </a:p>
              <a:p>
                <a:pPr>
                  <a:lnSpc>
                    <a:spcPct val="210000"/>
                  </a:lnSpc>
                </a:pPr>
                <a:r>
                  <a:rPr lang="en-TW" dirty="0"/>
                  <a:t>Newton’s Laws of motion </a:t>
                </a:r>
                <a14:m>
                  <m:oMath xmlns:m="http://schemas.openxmlformats.org/officeDocument/2006/math">
                    <m:r>
                      <a:rPr lang="en-US" b="0" i="1" smtClean="0">
                        <a:latin typeface="Cambria Math" panose="02040503050406030204" pitchFamily="18" charset="0"/>
                      </a:rPr>
                      <m:t>𝑚</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𝑑</m:t>
                            </m:r>
                          </m:e>
                          <m:sup>
                            <m:r>
                              <a:rPr lang="en-US" b="0" i="1" smtClean="0">
                                <a:latin typeface="Cambria Math" panose="02040503050406030204" pitchFamily="18" charset="0"/>
                              </a:rPr>
                              <m:t>2</m:t>
                            </m:r>
                          </m:sup>
                        </m:sSup>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num>
                      <m:den>
                        <m:r>
                          <a:rPr lang="en-US" b="0" i="1" smtClean="0">
                            <a:latin typeface="Cambria Math" panose="02040503050406030204" pitchFamily="18" charset="0"/>
                          </a:rPr>
                          <m:t>𝑑</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𝑡</m:t>
                            </m:r>
                          </m:e>
                          <m:sup>
                            <m:r>
                              <a:rPr lang="en-US" b="0" i="1" smtClean="0">
                                <a:latin typeface="Cambria Math" panose="02040503050406030204" pitchFamily="18" charset="0"/>
                              </a:rPr>
                              <m:t>2</m:t>
                            </m:r>
                          </m:sup>
                        </m:sSup>
                      </m:den>
                    </m:f>
                    <m:r>
                      <a:rPr lang="en-US" b="0" i="1" smtClean="0">
                        <a:latin typeface="Cambria Math" panose="02040503050406030204" pitchFamily="18" charset="0"/>
                      </a:rPr>
                      <m:t>=</m:t>
                    </m:r>
                    <m:nary>
                      <m:naryPr>
                        <m:chr m:val="∑"/>
                        <m:subHide m:val="on"/>
                        <m:supHide m:val="on"/>
                        <m:ctrlPr>
                          <a:rPr lang="en-US" b="0" i="1" smtClean="0">
                            <a:latin typeface="Cambria Math" panose="02040503050406030204" pitchFamily="18" charset="0"/>
                          </a:rPr>
                        </m:ctrlPr>
                      </m:naryP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𝑥</m:t>
                            </m:r>
                          </m:sub>
                        </m:sSub>
                      </m:e>
                    </m:nary>
                    <m:r>
                      <a:rPr lang="en-US" i="1">
                        <a:latin typeface="Cambria Math" panose="02040503050406030204" pitchFamily="18" charset="0"/>
                      </a:rPr>
                      <m:t>;</m:t>
                    </m:r>
                    <m:r>
                      <a:rPr lang="en-US" i="1">
                        <a:latin typeface="Cambria Math" panose="02040503050406030204" pitchFamily="18" charset="0"/>
                      </a:rPr>
                      <m:t>𝑚</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𝑑</m:t>
                            </m:r>
                          </m:e>
                          <m:sup>
                            <m:r>
                              <a:rPr lang="en-US" i="1">
                                <a:latin typeface="Cambria Math" panose="02040503050406030204" pitchFamily="18" charset="0"/>
                              </a:rPr>
                              <m:t>2</m:t>
                            </m:r>
                          </m:sup>
                        </m:sSup>
                        <m:r>
                          <a:rPr lang="en-US" b="0" i="1" smtClean="0">
                            <a:latin typeface="Cambria Math" panose="02040503050406030204" pitchFamily="18" charset="0"/>
                          </a:rPr>
                          <m:t>𝑦</m:t>
                        </m:r>
                        <m:r>
                          <a:rPr lang="en-US" i="1">
                            <a:latin typeface="Cambria Math" panose="02040503050406030204" pitchFamily="18" charset="0"/>
                          </a:rPr>
                          <m:t>(</m:t>
                        </m:r>
                        <m:r>
                          <a:rPr lang="en-US" i="1">
                            <a:latin typeface="Cambria Math" panose="02040503050406030204" pitchFamily="18" charset="0"/>
                          </a:rPr>
                          <m:t>𝑡</m:t>
                        </m:r>
                        <m:r>
                          <a:rPr lang="en-US" i="1">
                            <a:latin typeface="Cambria Math" panose="02040503050406030204" pitchFamily="18" charset="0"/>
                          </a:rPr>
                          <m:t>)</m:t>
                        </m:r>
                      </m:num>
                      <m:den>
                        <m:r>
                          <a:rPr lang="en-US" i="1">
                            <a:latin typeface="Cambria Math" panose="02040503050406030204" pitchFamily="18" charset="0"/>
                          </a:rPr>
                          <m:t>𝑑</m:t>
                        </m:r>
                        <m:sSup>
                          <m:sSupPr>
                            <m:ctrlPr>
                              <a:rPr lang="en-US" i="1">
                                <a:latin typeface="Cambria Math" panose="02040503050406030204" pitchFamily="18" charset="0"/>
                              </a:rPr>
                            </m:ctrlPr>
                          </m:sSupPr>
                          <m:e>
                            <m:r>
                              <a:rPr lang="en-US" i="1">
                                <a:latin typeface="Cambria Math" panose="02040503050406030204" pitchFamily="18" charset="0"/>
                              </a:rPr>
                              <m:t>𝑡</m:t>
                            </m:r>
                          </m:e>
                          <m:sup>
                            <m:r>
                              <a:rPr lang="en-US" i="1">
                                <a:latin typeface="Cambria Math" panose="02040503050406030204" pitchFamily="18" charset="0"/>
                              </a:rPr>
                              <m:t>2</m:t>
                            </m:r>
                          </m:sup>
                        </m:sSup>
                      </m:den>
                    </m:f>
                    <m:r>
                      <a:rPr lang="en-US" i="1">
                        <a:latin typeface="Cambria Math" panose="02040503050406030204" pitchFamily="18" charset="0"/>
                      </a:rPr>
                      <m:t>=</m:t>
                    </m:r>
                    <m:nary>
                      <m:naryPr>
                        <m:chr m:val="∑"/>
                        <m:subHide m:val="on"/>
                        <m:supHide m:val="on"/>
                        <m:ctrlPr>
                          <a:rPr lang="en-US" i="1">
                            <a:latin typeface="Cambria Math" panose="02040503050406030204" pitchFamily="18" charset="0"/>
                          </a:rPr>
                        </m:ctrlPr>
                      </m:naryPr>
                      <m:sub/>
                      <m:sup/>
                      <m:e>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b="0" i="1" smtClean="0">
                                <a:latin typeface="Cambria Math" panose="02040503050406030204" pitchFamily="18" charset="0"/>
                              </a:rPr>
                              <m:t>𝑦</m:t>
                            </m:r>
                          </m:sub>
                        </m:sSub>
                      </m:e>
                    </m:nary>
                  </m:oMath>
                </a14:m>
                <a:endParaRPr lang="en-TW" dirty="0"/>
              </a:p>
              <a:p>
                <a:pPr>
                  <a:lnSpc>
                    <a:spcPct val="210000"/>
                  </a:lnSpc>
                </a:pP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1</m:t>
                        </m:r>
                      </m:sub>
                    </m:sSub>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𝑑</m:t>
                            </m:r>
                          </m:e>
                          <m:sup>
                            <m:r>
                              <a:rPr lang="en-US" b="0" i="1" smtClean="0">
                                <a:latin typeface="Cambria Math" panose="02040503050406030204" pitchFamily="18" charset="0"/>
                              </a:rPr>
                              <m:t>2</m:t>
                            </m:r>
                          </m:sup>
                        </m:sSup>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num>
                      <m:den>
                        <m:r>
                          <a:rPr lang="en-US" b="0" i="1" smtClean="0">
                            <a:latin typeface="Cambria Math" panose="02040503050406030204" pitchFamily="18" charset="0"/>
                          </a:rPr>
                          <m:t>𝑑</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𝑡</m:t>
                            </m:r>
                          </m:e>
                          <m:sup>
                            <m:r>
                              <a:rPr lang="en-US" b="0" i="1" smtClean="0">
                                <a:latin typeface="Cambria Math" panose="02040503050406030204" pitchFamily="18" charset="0"/>
                              </a:rPr>
                              <m:t>2</m:t>
                            </m:r>
                          </m:sup>
                        </m:sSup>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𝜆</m:t>
                            </m:r>
                          </m:e>
                          <m:sub>
                            <m:r>
                              <a:rPr lang="en-US" b="0" i="1" smtClean="0">
                                <a:latin typeface="Cambria Math" panose="02040503050406030204" pitchFamily="18" charset="0"/>
                              </a:rPr>
                              <m:t>1</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𝑙</m:t>
                            </m:r>
                          </m:e>
                          <m:sub>
                            <m:r>
                              <a:rPr lang="en-US" b="0" i="1" smtClean="0">
                                <a:latin typeface="Cambria Math" panose="02040503050406030204" pitchFamily="18" charset="0"/>
                              </a:rPr>
                              <m:t>1</m:t>
                            </m:r>
                          </m:sub>
                        </m:sSub>
                      </m:den>
                    </m:f>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1</m:t>
                        </m:r>
                      </m:sub>
                    </m:sSub>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𝑑</m:t>
                            </m:r>
                          </m:e>
                          <m:sup>
                            <m:r>
                              <a:rPr lang="en-US" i="1">
                                <a:latin typeface="Cambria Math" panose="02040503050406030204" pitchFamily="18" charset="0"/>
                              </a:rPr>
                              <m:t>2</m:t>
                            </m:r>
                          </m:sup>
                        </m:sSup>
                        <m:sSub>
                          <m:sSubPr>
                            <m:ctrlPr>
                              <a:rPr lang="en-US" i="1">
                                <a:latin typeface="Cambria Math" panose="02040503050406030204" pitchFamily="18" charset="0"/>
                              </a:rPr>
                            </m:ctrlPr>
                          </m:sSubPr>
                          <m:e>
                            <m:r>
                              <a:rPr lang="en-US" b="0" i="1" smtClean="0">
                                <a:latin typeface="Cambria Math" panose="02040503050406030204" pitchFamily="18" charset="0"/>
                              </a:rPr>
                              <m:t>𝑦</m:t>
                            </m:r>
                          </m:e>
                          <m:sub>
                            <m:r>
                              <a:rPr lang="en-US" i="1">
                                <a:latin typeface="Cambria Math" panose="02040503050406030204" pitchFamily="18" charset="0"/>
                              </a:rPr>
                              <m:t>1</m:t>
                            </m:r>
                          </m:sub>
                        </m:sSub>
                        <m:r>
                          <a:rPr lang="en-US" i="1">
                            <a:latin typeface="Cambria Math" panose="02040503050406030204" pitchFamily="18" charset="0"/>
                          </a:rPr>
                          <m:t>(</m:t>
                        </m:r>
                        <m:r>
                          <a:rPr lang="en-US" i="1">
                            <a:latin typeface="Cambria Math" panose="02040503050406030204" pitchFamily="18" charset="0"/>
                          </a:rPr>
                          <m:t>𝑡</m:t>
                        </m:r>
                        <m:r>
                          <a:rPr lang="en-US" i="1">
                            <a:latin typeface="Cambria Math" panose="02040503050406030204" pitchFamily="18" charset="0"/>
                          </a:rPr>
                          <m:t>)</m:t>
                        </m:r>
                      </m:num>
                      <m:den>
                        <m:r>
                          <a:rPr lang="en-US" i="1">
                            <a:latin typeface="Cambria Math" panose="02040503050406030204" pitchFamily="18" charset="0"/>
                          </a:rPr>
                          <m:t>𝑑</m:t>
                        </m:r>
                        <m:sSup>
                          <m:sSupPr>
                            <m:ctrlPr>
                              <a:rPr lang="en-US" i="1">
                                <a:latin typeface="Cambria Math" panose="02040503050406030204" pitchFamily="18" charset="0"/>
                              </a:rPr>
                            </m:ctrlPr>
                          </m:sSupPr>
                          <m:e>
                            <m:r>
                              <a:rPr lang="en-US" i="1">
                                <a:latin typeface="Cambria Math" panose="02040503050406030204" pitchFamily="18" charset="0"/>
                              </a:rPr>
                              <m:t>𝑡</m:t>
                            </m:r>
                          </m:e>
                          <m:sup>
                            <m:r>
                              <a:rPr lang="en-US" i="1">
                                <a:latin typeface="Cambria Math" panose="02040503050406030204" pitchFamily="18" charset="0"/>
                              </a:rPr>
                              <m:t>2</m:t>
                            </m:r>
                          </m:sup>
                        </m:sSup>
                      </m:den>
                    </m:f>
                    <m:r>
                      <a:rPr lang="en-US" i="1">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𝜆</m:t>
                            </m:r>
                          </m:e>
                          <m:sub>
                            <m:r>
                              <a:rPr lang="en-US" i="1">
                                <a:latin typeface="Cambria Math" panose="02040503050406030204" pitchFamily="18" charset="0"/>
                              </a:rPr>
                              <m:t>1</m:t>
                            </m:r>
                          </m:sub>
                        </m:sSub>
                        <m:d>
                          <m:dPr>
                            <m:ctrlPr>
                              <a:rPr lang="en-US" i="1">
                                <a:latin typeface="Cambria Math" panose="02040503050406030204" pitchFamily="18" charset="0"/>
                              </a:rPr>
                            </m:ctrlPr>
                          </m:dPr>
                          <m:e>
                            <m:r>
                              <a:rPr lang="en-US" i="1">
                                <a:latin typeface="Cambria Math" panose="02040503050406030204" pitchFamily="18" charset="0"/>
                              </a:rPr>
                              <m:t>𝑡</m:t>
                            </m:r>
                          </m:e>
                        </m:d>
                      </m:num>
                      <m:den>
                        <m:sSub>
                          <m:sSubPr>
                            <m:ctrlPr>
                              <a:rPr lang="en-US" i="1">
                                <a:latin typeface="Cambria Math" panose="02040503050406030204" pitchFamily="18" charset="0"/>
                              </a:rPr>
                            </m:ctrlPr>
                          </m:sSubPr>
                          <m:e>
                            <m:r>
                              <a:rPr lang="en-US" i="1">
                                <a:latin typeface="Cambria Math" panose="02040503050406030204" pitchFamily="18" charset="0"/>
                              </a:rPr>
                              <m:t>𝑙</m:t>
                            </m:r>
                          </m:e>
                          <m:sub>
                            <m:r>
                              <a:rPr lang="en-US" i="1">
                                <a:latin typeface="Cambria Math" panose="02040503050406030204" pitchFamily="18" charset="0"/>
                              </a:rPr>
                              <m:t>1</m:t>
                            </m:r>
                          </m:sub>
                        </m:sSub>
                      </m:den>
                    </m:f>
                    <m:sSub>
                      <m:sSubPr>
                        <m:ctrlPr>
                          <a:rPr lang="en-US" i="1">
                            <a:latin typeface="Cambria Math" panose="02040503050406030204" pitchFamily="18" charset="0"/>
                          </a:rPr>
                        </m:ctrlPr>
                      </m:sSubPr>
                      <m:e>
                        <m:r>
                          <a:rPr lang="en-US" b="0" i="1" smtClean="0">
                            <a:latin typeface="Cambria Math" panose="02040503050406030204" pitchFamily="18" charset="0"/>
                          </a:rPr>
                          <m:t>𝑦</m:t>
                        </m:r>
                      </m:e>
                      <m:sub>
                        <m:r>
                          <a:rPr lang="en-US" i="1">
                            <a:latin typeface="Cambria Math" panose="02040503050406030204" pitchFamily="18" charset="0"/>
                          </a:rPr>
                          <m:t>1</m:t>
                        </m:r>
                      </m:sub>
                    </m:sSub>
                    <m:d>
                      <m:dPr>
                        <m:ctrlPr>
                          <a:rPr lang="en-US" i="1">
                            <a:latin typeface="Cambria Math" panose="02040503050406030204" pitchFamily="18" charset="0"/>
                          </a:rPr>
                        </m:ctrlPr>
                      </m:dPr>
                      <m:e>
                        <m:r>
                          <a:rPr lang="en-US" i="1">
                            <a:latin typeface="Cambria Math" panose="02040503050406030204" pitchFamily="18" charset="0"/>
                          </a:rPr>
                          <m:t>𝑡</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1</m:t>
                        </m:r>
                      </m:sub>
                    </m:sSub>
                    <m:r>
                      <a:rPr lang="en-US" b="0" i="1" smtClean="0">
                        <a:latin typeface="Cambria Math" panose="02040503050406030204" pitchFamily="18" charset="0"/>
                      </a:rPr>
                      <m:t>𝑔</m:t>
                    </m:r>
                  </m:oMath>
                </a14:m>
                <a:endParaRPr lang="en-TW" dirty="0"/>
              </a:p>
              <a:p>
                <a:pPr>
                  <a:lnSpc>
                    <a:spcPct val="210000"/>
                  </a:lnSpc>
                </a:pPr>
                <a:r>
                  <a:rPr lang="en-TW" dirty="0"/>
                  <a:t>These two equations are coupled to one another with the following constraint for the length of the pendulum: </a:t>
                </a:r>
                <a14:m>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𝑥</m:t>
                        </m:r>
                      </m:e>
                      <m:sub>
                        <m:r>
                          <a:rPr lang="en-US" b="0" i="1" smtClean="0">
                            <a:latin typeface="Cambria Math" panose="02040503050406030204" pitchFamily="18" charset="0"/>
                          </a:rPr>
                          <m:t>1</m:t>
                        </m:r>
                      </m:sub>
                      <m:sup>
                        <m:r>
                          <a:rPr lang="en-US" b="0" i="1" smtClean="0">
                            <a:latin typeface="Cambria Math" panose="02040503050406030204" pitchFamily="18" charset="0"/>
                          </a:rPr>
                          <m:t>2</m:t>
                        </m:r>
                      </m:sup>
                    </m:sSubSup>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𝑦</m:t>
                        </m:r>
                      </m:e>
                      <m:sub>
                        <m:r>
                          <a:rPr lang="en-US" b="0" i="1" smtClean="0">
                            <a:latin typeface="Cambria Math" panose="02040503050406030204" pitchFamily="18" charset="0"/>
                          </a:rPr>
                          <m:t>1</m:t>
                        </m:r>
                      </m:sub>
                      <m:sup>
                        <m:r>
                          <a:rPr lang="en-US" b="0" i="1" smtClean="0">
                            <a:latin typeface="Cambria Math" panose="02040503050406030204" pitchFamily="18" charset="0"/>
                          </a:rPr>
                          <m:t>2</m:t>
                        </m:r>
                      </m:sup>
                    </m:sSubSup>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𝑙</m:t>
                        </m:r>
                      </m:e>
                      <m:sub>
                        <m:r>
                          <a:rPr lang="en-US" b="0" i="1" smtClean="0">
                            <a:latin typeface="Cambria Math" panose="02040503050406030204" pitchFamily="18" charset="0"/>
                          </a:rPr>
                          <m:t>1</m:t>
                        </m:r>
                      </m:sub>
                      <m:sup>
                        <m:r>
                          <a:rPr lang="en-US" b="0" i="1" smtClean="0">
                            <a:latin typeface="Cambria Math" panose="02040503050406030204" pitchFamily="18" charset="0"/>
                          </a:rPr>
                          <m:t>2</m:t>
                        </m:r>
                      </m:sup>
                    </m:sSubSup>
                  </m:oMath>
                </a14:m>
                <a:endParaRPr lang="en-TW" dirty="0"/>
              </a:p>
              <a:p>
                <a:pPr>
                  <a:lnSpc>
                    <a:spcPct val="210000"/>
                  </a:lnSpc>
                </a:pPr>
                <a:r>
                  <a:rPr lang="en-TW" dirty="0"/>
                  <a:t>Furthermore, we set initial conditions and then proceed to work with the program to solve the problem -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𝑡</m:t>
                        </m:r>
                        <m:r>
                          <a:rPr lang="en-US" b="0" i="1" smtClean="0">
                            <a:latin typeface="Cambria Math" panose="02040503050406030204" pitchFamily="18" charset="0"/>
                          </a:rPr>
                          <m:t>=0</m:t>
                        </m:r>
                      </m:e>
                    </m:d>
                    <m:r>
                      <a:rPr lang="en-US" b="0" i="1" smtClean="0">
                        <a:latin typeface="Cambria Math" panose="02040503050406030204" pitchFamily="18" charset="0"/>
                      </a:rPr>
                      <m:t>=1;</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1</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𝑡</m:t>
                        </m:r>
                        <m:r>
                          <a:rPr lang="en-US" b="0" i="1" smtClean="0">
                            <a:latin typeface="Cambria Math" panose="02040503050406030204" pitchFamily="18" charset="0"/>
                          </a:rPr>
                          <m:t>=0</m:t>
                        </m:r>
                      </m:e>
                    </m:d>
                    <m:r>
                      <a:rPr lang="en-US" b="0" i="1" smtClean="0">
                        <a:latin typeface="Cambria Math" panose="02040503050406030204" pitchFamily="18" charset="0"/>
                      </a:rPr>
                      <m:t>=0; </m:t>
                    </m:r>
                    <m:f>
                      <m:fPr>
                        <m:ctrlPr>
                          <a:rPr lang="en-US" b="0" i="1" smtClean="0">
                            <a:latin typeface="Cambria Math" panose="02040503050406030204" pitchFamily="18" charset="0"/>
                          </a:rPr>
                        </m:ctrlPr>
                      </m:fPr>
                      <m:num>
                        <m:r>
                          <a:rPr lang="en-US" b="0" i="1" smtClean="0">
                            <a:latin typeface="Cambria Math" panose="02040503050406030204" pitchFamily="18" charset="0"/>
                          </a:rPr>
                          <m:t>𝑑</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=0)</m:t>
                        </m:r>
                      </m:num>
                      <m:den>
                        <m:r>
                          <a:rPr lang="en-US" b="0" i="1" smtClean="0">
                            <a:latin typeface="Cambria Math" panose="02040503050406030204" pitchFamily="18" charset="0"/>
                          </a:rPr>
                          <m:t>𝑑𝑡</m:t>
                        </m:r>
                      </m:den>
                    </m:f>
                    <m:r>
                      <a:rPr lang="en-US" b="0" i="1" smtClean="0">
                        <a:latin typeface="Cambria Math" panose="02040503050406030204" pitchFamily="18" charset="0"/>
                      </a:rPr>
                      <m:t>=0.</m:t>
                    </m:r>
                  </m:oMath>
                </a14:m>
                <a:r>
                  <a:rPr lang="en-TW" dirty="0"/>
                  <a:t> We’ll work on the pendulum example in the Matlab session.</a:t>
                </a:r>
              </a:p>
              <a:p>
                <a:pPr>
                  <a:lnSpc>
                    <a:spcPct val="210000"/>
                  </a:lnSpc>
                </a:pPr>
                <a:endParaRPr lang="en-TW" dirty="0"/>
              </a:p>
            </p:txBody>
          </p:sp>
        </mc:Choice>
        <mc:Fallback xmlns="">
          <p:sp>
            <p:nvSpPr>
              <p:cNvPr id="3" name="Content Placeholder 2">
                <a:extLst>
                  <a:ext uri="{FF2B5EF4-FFF2-40B4-BE49-F238E27FC236}">
                    <a16:creationId xmlns:a16="http://schemas.microsoft.com/office/drawing/2014/main" id="{F5452AB4-42F8-3389-7229-F268A29F37B4}"/>
                  </a:ext>
                </a:extLst>
              </p:cNvPr>
              <p:cNvSpPr>
                <a:spLocks noGrp="1" noRot="1" noChangeAspect="1" noMove="1" noResize="1" noEditPoints="1" noAdjustHandles="1" noChangeArrowheads="1" noChangeShapeType="1" noTextEdit="1"/>
              </p:cNvSpPr>
              <p:nvPr>
                <p:ph idx="1"/>
              </p:nvPr>
            </p:nvSpPr>
            <p:spPr>
              <a:xfrm>
                <a:off x="838200" y="1825625"/>
                <a:ext cx="7948318" cy="4351338"/>
              </a:xfrm>
              <a:blipFill>
                <a:blip r:embed="rId3"/>
                <a:stretch>
                  <a:fillRect l="-160" r="-639"/>
                </a:stretch>
              </a:blipFill>
            </p:spPr>
            <p:txBody>
              <a:bodyPr/>
              <a:lstStyle/>
              <a:p>
                <a:r>
                  <a:rPr lang="en-TW">
                    <a:noFill/>
                  </a:rPr>
                  <a:t> </a:t>
                </a:r>
              </a:p>
            </p:txBody>
          </p:sp>
        </mc:Fallback>
      </mc:AlternateContent>
      <p:cxnSp>
        <p:nvCxnSpPr>
          <p:cNvPr id="5" name="Straight Connector 4">
            <a:extLst>
              <a:ext uri="{FF2B5EF4-FFF2-40B4-BE49-F238E27FC236}">
                <a16:creationId xmlns:a16="http://schemas.microsoft.com/office/drawing/2014/main" id="{96B164A7-98C5-CECB-B619-7D70775EC202}"/>
              </a:ext>
            </a:extLst>
          </p:cNvPr>
          <p:cNvCxnSpPr/>
          <p:nvPr/>
        </p:nvCxnSpPr>
        <p:spPr>
          <a:xfrm>
            <a:off x="9381900" y="1899865"/>
            <a:ext cx="854439" cy="1903751"/>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17439B2B-341F-E1E0-9D48-171E6303BA44}"/>
              </a:ext>
            </a:extLst>
          </p:cNvPr>
          <p:cNvSpPr/>
          <p:nvPr/>
        </p:nvSpPr>
        <p:spPr>
          <a:xfrm>
            <a:off x="10041468" y="3674534"/>
            <a:ext cx="406397" cy="37212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7" name="Straight Arrow Connector 6">
            <a:extLst>
              <a:ext uri="{FF2B5EF4-FFF2-40B4-BE49-F238E27FC236}">
                <a16:creationId xmlns:a16="http://schemas.microsoft.com/office/drawing/2014/main" id="{01F5F7C7-3210-8DEF-0718-9A39A439E003}"/>
              </a:ext>
            </a:extLst>
          </p:cNvPr>
          <p:cNvCxnSpPr/>
          <p:nvPr/>
        </p:nvCxnSpPr>
        <p:spPr>
          <a:xfrm flipV="1">
            <a:off x="9372183" y="129412"/>
            <a:ext cx="0" cy="174730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748679D3-0700-88FF-D3C5-EA0B60DECD4B}"/>
              </a:ext>
            </a:extLst>
          </p:cNvPr>
          <p:cNvCxnSpPr>
            <a:cxnSpLocks/>
          </p:cNvCxnSpPr>
          <p:nvPr/>
        </p:nvCxnSpPr>
        <p:spPr>
          <a:xfrm>
            <a:off x="9355250" y="1876720"/>
            <a:ext cx="230293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0B7936BB-2D6B-F099-3876-3C00559B9148}"/>
              </a:ext>
            </a:extLst>
          </p:cNvPr>
          <p:cNvCxnSpPr>
            <a:cxnSpLocks/>
          </p:cNvCxnSpPr>
          <p:nvPr/>
        </p:nvCxnSpPr>
        <p:spPr>
          <a:xfrm flipH="1">
            <a:off x="8898043" y="1402588"/>
            <a:ext cx="965200" cy="92084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77A26AB-FA3F-3140-6A8A-0C6F213B0790}"/>
              </a:ext>
            </a:extLst>
          </p:cNvPr>
          <p:cNvSpPr txBox="1"/>
          <p:nvPr/>
        </p:nvSpPr>
        <p:spPr>
          <a:xfrm>
            <a:off x="10031752" y="2523067"/>
            <a:ext cx="316112" cy="369332"/>
          </a:xfrm>
          <a:prstGeom prst="rect">
            <a:avLst/>
          </a:prstGeom>
          <a:noFill/>
        </p:spPr>
        <p:txBody>
          <a:bodyPr wrap="none" rtlCol="0">
            <a:spAutoFit/>
          </a:bodyPr>
          <a:lstStyle/>
          <a:p>
            <a:r>
              <a:rPr lang="en-US" dirty="0"/>
              <a:t>l</a:t>
            </a:r>
            <a:r>
              <a:rPr lang="en-TW" baseline="-25000" dirty="0"/>
              <a:t>1</a:t>
            </a:r>
          </a:p>
        </p:txBody>
      </p:sp>
      <p:sp>
        <p:nvSpPr>
          <p:cNvPr id="4" name="TextBox 3">
            <a:extLst>
              <a:ext uri="{FF2B5EF4-FFF2-40B4-BE49-F238E27FC236}">
                <a16:creationId xmlns:a16="http://schemas.microsoft.com/office/drawing/2014/main" id="{AB7243D6-5169-6FB9-54F8-C764A347EFE6}"/>
              </a:ext>
            </a:extLst>
          </p:cNvPr>
          <p:cNvSpPr txBox="1"/>
          <p:nvPr/>
        </p:nvSpPr>
        <p:spPr>
          <a:xfrm>
            <a:off x="10506716" y="3803616"/>
            <a:ext cx="447558" cy="369332"/>
          </a:xfrm>
          <a:prstGeom prst="rect">
            <a:avLst/>
          </a:prstGeom>
          <a:noFill/>
        </p:spPr>
        <p:txBody>
          <a:bodyPr wrap="none" rtlCol="0">
            <a:spAutoFit/>
          </a:bodyPr>
          <a:lstStyle/>
          <a:p>
            <a:r>
              <a:rPr lang="en-TW" dirty="0"/>
              <a:t>m</a:t>
            </a:r>
            <a:r>
              <a:rPr lang="en-TW" baseline="-25000" dirty="0"/>
              <a:t>1</a:t>
            </a:r>
          </a:p>
        </p:txBody>
      </p:sp>
    </p:spTree>
    <p:extLst>
      <p:ext uri="{BB962C8B-B14F-4D97-AF65-F5344CB8AC3E}">
        <p14:creationId xmlns:p14="http://schemas.microsoft.com/office/powerpoint/2010/main" val="10885686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232</TotalTime>
  <Words>3045</Words>
  <Application>Microsoft Macintosh PowerPoint</Application>
  <PresentationFormat>Widescreen</PresentationFormat>
  <Paragraphs>204</Paragraphs>
  <Slides>25</Slides>
  <Notes>15</Notes>
  <HiddenSlides>8</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3" baseType="lpstr">
      <vt:lpstr>Google Sans</vt:lpstr>
      <vt:lpstr>Arial</vt:lpstr>
      <vt:lpstr>Calibri</vt:lpstr>
      <vt:lpstr>Calibri Light</vt:lpstr>
      <vt:lpstr>Cambria Math</vt:lpstr>
      <vt:lpstr>Montserrat</vt:lpstr>
      <vt:lpstr>Office Theme</vt:lpstr>
      <vt:lpstr>Image</vt:lpstr>
      <vt:lpstr>Nanotechnology to Robotics</vt:lpstr>
      <vt:lpstr>Fundamental Concepts</vt:lpstr>
      <vt:lpstr>Vision and Sound of the Human Being</vt:lpstr>
      <vt:lpstr>Vectors 向量 and  Matrices 矩陣 </vt:lpstr>
      <vt:lpstr>Vector Manipulations 操作 and Matrix Products 乘積</vt:lpstr>
      <vt:lpstr>How Do We Analyze Our Physical World</vt:lpstr>
      <vt:lpstr>Definition of Derivative</vt:lpstr>
      <vt:lpstr>Differential Equations</vt:lpstr>
      <vt:lpstr>Oscillatory Effects 振盪效應</vt:lpstr>
      <vt:lpstr>Electromagnetic Waves</vt:lpstr>
      <vt:lpstr>Ray Diagrams for Lenses</vt:lpstr>
      <vt:lpstr>Ray Diagrams for Lenses</vt:lpstr>
      <vt:lpstr>Snell’s Law</vt:lpstr>
      <vt:lpstr>Ultrasound</vt:lpstr>
      <vt:lpstr>Human Hearing</vt:lpstr>
      <vt:lpstr>Ultrasound</vt:lpstr>
      <vt:lpstr>Ultrasound</vt:lpstr>
      <vt:lpstr>Ultrasound of Human Body</vt:lpstr>
      <vt:lpstr>What Nanotechnology Does For Us</vt:lpstr>
      <vt:lpstr>PowerPoint Presentation</vt:lpstr>
      <vt:lpstr>PowerPoint Presentation</vt:lpstr>
      <vt:lpstr>Robotics and the Laws of Robotics</vt:lpstr>
      <vt:lpstr>Laws of Robotics</vt:lpstr>
      <vt:lpstr>Extending our Idea of Robots and Robotics Beyond the Humanoid</vt:lpstr>
      <vt:lpstr>Lab Session in Class: Matrix Rotations Matlab</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 yoda</dc:creator>
  <cp:lastModifiedBy>da yoda</cp:lastModifiedBy>
  <cp:revision>48</cp:revision>
  <dcterms:created xsi:type="dcterms:W3CDTF">2023-11-20T01:43:05Z</dcterms:created>
  <dcterms:modified xsi:type="dcterms:W3CDTF">2024-01-30T08:04:32Z</dcterms:modified>
</cp:coreProperties>
</file>