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637" r:id="rId4"/>
    <p:sldId id="657" r:id="rId5"/>
    <p:sldId id="636" r:id="rId6"/>
    <p:sldId id="659" r:id="rId7"/>
    <p:sldId id="661" r:id="rId8"/>
    <p:sldId id="658" r:id="rId9"/>
    <p:sldId id="660" r:id="rId10"/>
    <p:sldId id="662" r:id="rId11"/>
    <p:sldId id="643" r:id="rId12"/>
    <p:sldId id="638" r:id="rId13"/>
    <p:sldId id="619" r:id="rId14"/>
    <p:sldId id="640" r:id="rId15"/>
    <p:sldId id="649" r:id="rId16"/>
    <p:sldId id="656" r:id="rId17"/>
    <p:sldId id="641" r:id="rId18"/>
    <p:sldId id="642" r:id="rId19"/>
    <p:sldId id="644" r:id="rId20"/>
    <p:sldId id="645" r:id="rId21"/>
    <p:sldId id="639" r:id="rId22"/>
    <p:sldId id="633" r:id="rId23"/>
    <p:sldId id="647" r:id="rId24"/>
    <p:sldId id="646" r:id="rId25"/>
    <p:sldId id="651" r:id="rId26"/>
    <p:sldId id="652" r:id="rId27"/>
    <p:sldId id="663" r:id="rId28"/>
    <p:sldId id="664" r:id="rId29"/>
    <p:sldId id="648" r:id="rId30"/>
    <p:sldId id="653" r:id="rId31"/>
    <p:sldId id="654" r:id="rId32"/>
    <p:sldId id="655" r:id="rId33"/>
    <p:sldId id="650" r:id="rId34"/>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4"/>
    <p:restoredTop sz="74253"/>
  </p:normalViewPr>
  <p:slideViewPr>
    <p:cSldViewPr snapToGrid="0">
      <p:cViewPr>
        <p:scale>
          <a:sx n="76" d="100"/>
          <a:sy n="76" d="100"/>
        </p:scale>
        <p:origin x="15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W"/>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ABEE70-C37A-0040-BC43-9C271D959D91}" type="datetimeFigureOut">
              <a:rPr lang="en-TW" smtClean="0"/>
              <a:t>2024/1/31</a:t>
            </a:fld>
            <a:endParaRPr lang="en-TW"/>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W"/>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W"/>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D2E7C-2447-7D44-A3EC-5DF3B926307A}" type="slidenum">
              <a:rPr lang="en-TW" smtClean="0"/>
              <a:t>‹#›</a:t>
            </a:fld>
            <a:endParaRPr lang="en-TW"/>
          </a:p>
        </p:txBody>
      </p:sp>
    </p:spTree>
    <p:extLst>
      <p:ext uri="{BB962C8B-B14F-4D97-AF65-F5344CB8AC3E}">
        <p14:creationId xmlns:p14="http://schemas.microsoft.com/office/powerpoint/2010/main" val="2384432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 pendulum is an important tool, and the pendulum is easy to construct. Everyone should try to make a pendulum to test the oscillatory nature. One of the earliest tools for telling time, the pendulum was used in earlier times to understand the acceleration due to gravity.</a:t>
            </a:r>
          </a:p>
        </p:txBody>
      </p:sp>
      <p:sp>
        <p:nvSpPr>
          <p:cNvPr id="4" name="Slide Number Placeholder 3"/>
          <p:cNvSpPr>
            <a:spLocks noGrp="1"/>
          </p:cNvSpPr>
          <p:nvPr>
            <p:ph type="sldNum" sz="quarter" idx="5"/>
          </p:nvPr>
        </p:nvSpPr>
        <p:spPr/>
        <p:txBody>
          <a:bodyPr/>
          <a:lstStyle/>
          <a:p>
            <a:fld id="{775D2E7C-2447-7D44-A3EC-5DF3B926307A}" type="slidenum">
              <a:rPr lang="en-TW" smtClean="0"/>
              <a:t>4</a:t>
            </a:fld>
            <a:endParaRPr lang="en-TW"/>
          </a:p>
        </p:txBody>
      </p:sp>
    </p:spTree>
    <p:extLst>
      <p:ext uri="{BB962C8B-B14F-4D97-AF65-F5344CB8AC3E}">
        <p14:creationId xmlns:p14="http://schemas.microsoft.com/office/powerpoint/2010/main" val="154830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Because of the nature of the solutions to the spherical harmonics differential equation, we recognize that there are allowed energies for the electrons to reside in the atoms. This means that the atoms are built up according to specific rules. We understand now that the s, p, d shells of an atom, which is used to characterize the elements of the periodic table, arise from this theory.</a:t>
            </a:r>
          </a:p>
        </p:txBody>
      </p:sp>
      <p:sp>
        <p:nvSpPr>
          <p:cNvPr id="4" name="Slide Number Placeholder 3"/>
          <p:cNvSpPr>
            <a:spLocks noGrp="1"/>
          </p:cNvSpPr>
          <p:nvPr>
            <p:ph type="sldNum" sz="quarter" idx="5"/>
          </p:nvPr>
        </p:nvSpPr>
        <p:spPr/>
        <p:txBody>
          <a:bodyPr/>
          <a:lstStyle/>
          <a:p>
            <a:fld id="{775D2E7C-2447-7D44-A3EC-5DF3B926307A}" type="slidenum">
              <a:rPr lang="en-TW" smtClean="0"/>
              <a:t>13</a:t>
            </a:fld>
            <a:endParaRPr lang="en-TW"/>
          </a:p>
        </p:txBody>
      </p:sp>
    </p:spTree>
    <p:extLst>
      <p:ext uri="{BB962C8B-B14F-4D97-AF65-F5344CB8AC3E}">
        <p14:creationId xmlns:p14="http://schemas.microsoft.com/office/powerpoint/2010/main" val="397114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Hertz spark gap showed that electrons could be emitted from materials when sufficient energies are supplied. Analyzing the energy of the electron has become an important and useful method to study materials.</a:t>
            </a:r>
          </a:p>
        </p:txBody>
      </p:sp>
      <p:sp>
        <p:nvSpPr>
          <p:cNvPr id="4" name="Slide Number Placeholder 3"/>
          <p:cNvSpPr>
            <a:spLocks noGrp="1"/>
          </p:cNvSpPr>
          <p:nvPr>
            <p:ph type="sldNum" sz="quarter" idx="5"/>
          </p:nvPr>
        </p:nvSpPr>
        <p:spPr/>
        <p:txBody>
          <a:bodyPr/>
          <a:lstStyle/>
          <a:p>
            <a:fld id="{775D2E7C-2447-7D44-A3EC-5DF3B926307A}" type="slidenum">
              <a:rPr lang="en-TW" smtClean="0"/>
              <a:t>15</a:t>
            </a:fld>
            <a:endParaRPr lang="en-TW"/>
          </a:p>
        </p:txBody>
      </p:sp>
    </p:spTree>
    <p:extLst>
      <p:ext uri="{BB962C8B-B14F-4D97-AF65-F5344CB8AC3E}">
        <p14:creationId xmlns:p14="http://schemas.microsoft.com/office/powerpoint/2010/main" val="299586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 signals absorbed at the detector as a function of the energies are peaks that could be fit with our Gaussian and Lorentzian distributions.</a:t>
            </a:r>
          </a:p>
        </p:txBody>
      </p:sp>
      <p:sp>
        <p:nvSpPr>
          <p:cNvPr id="4" name="Slide Number Placeholder 3"/>
          <p:cNvSpPr>
            <a:spLocks noGrp="1"/>
          </p:cNvSpPr>
          <p:nvPr>
            <p:ph type="sldNum" sz="quarter" idx="5"/>
          </p:nvPr>
        </p:nvSpPr>
        <p:spPr/>
        <p:txBody>
          <a:bodyPr/>
          <a:lstStyle/>
          <a:p>
            <a:fld id="{775D2E7C-2447-7D44-A3EC-5DF3B926307A}" type="slidenum">
              <a:rPr lang="en-TW" smtClean="0"/>
              <a:t>16</a:t>
            </a:fld>
            <a:endParaRPr lang="en-TW"/>
          </a:p>
        </p:txBody>
      </p:sp>
    </p:spTree>
    <p:extLst>
      <p:ext uri="{BB962C8B-B14F-4D97-AF65-F5344CB8AC3E}">
        <p14:creationId xmlns:p14="http://schemas.microsoft.com/office/powerpoint/2010/main" val="332655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very important consideration, without introducing the specific transport theory, is that of the affect of critical dimensions on the motion of the electron. Figure 1 explains that we have many size dependent considerations to consider when designing ever smaller semiconductor electronic devices.</a:t>
            </a:r>
          </a:p>
        </p:txBody>
      </p:sp>
      <p:sp>
        <p:nvSpPr>
          <p:cNvPr id="4" name="Slide Number Placeholder 3"/>
          <p:cNvSpPr>
            <a:spLocks noGrp="1"/>
          </p:cNvSpPr>
          <p:nvPr>
            <p:ph type="sldNum" sz="quarter" idx="5"/>
          </p:nvPr>
        </p:nvSpPr>
        <p:spPr/>
        <p:txBody>
          <a:bodyPr/>
          <a:lstStyle/>
          <a:p>
            <a:fld id="{775D2E7C-2447-7D44-A3EC-5DF3B926307A}" type="slidenum">
              <a:rPr lang="en-TW" smtClean="0"/>
              <a:t>18</a:t>
            </a:fld>
            <a:endParaRPr lang="en-TW"/>
          </a:p>
        </p:txBody>
      </p:sp>
    </p:spTree>
    <p:extLst>
      <p:ext uri="{BB962C8B-B14F-4D97-AF65-F5344CB8AC3E}">
        <p14:creationId xmlns:p14="http://schemas.microsoft.com/office/powerpoint/2010/main" val="125809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From the fundamental theories presented in this section, a working knowledge of atoms and molecules is constructed. From this we are able to understand and improve upon the functionalities of many of the objects found in households today. Precise knowledge of the atomic arrangements (structure) allows for calculation of the specific energies (energy bands) available. We are able to know where the atoms and electrons interact.</a:t>
            </a:r>
          </a:p>
        </p:txBody>
      </p:sp>
      <p:sp>
        <p:nvSpPr>
          <p:cNvPr id="4" name="Slide Number Placeholder 3"/>
          <p:cNvSpPr>
            <a:spLocks noGrp="1"/>
          </p:cNvSpPr>
          <p:nvPr>
            <p:ph type="sldNum" sz="quarter" idx="5"/>
          </p:nvPr>
        </p:nvSpPr>
        <p:spPr/>
        <p:txBody>
          <a:bodyPr/>
          <a:lstStyle/>
          <a:p>
            <a:fld id="{775D2E7C-2447-7D44-A3EC-5DF3B926307A}" type="slidenum">
              <a:rPr lang="en-TW" smtClean="0"/>
              <a:t>19</a:t>
            </a:fld>
            <a:endParaRPr lang="en-TW"/>
          </a:p>
        </p:txBody>
      </p:sp>
    </p:spTree>
    <p:extLst>
      <p:ext uri="{BB962C8B-B14F-4D97-AF65-F5344CB8AC3E}">
        <p14:creationId xmlns:p14="http://schemas.microsoft.com/office/powerpoint/2010/main" val="353365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Developing nanosized understanding of metals, ceramics, polymers and plastics enables chemists, physicists and technologists to design better tools --- stronger drill bits, high temperature shaped ceramics, and even shoes that push the limits of Olympic athletes.</a:t>
            </a:r>
          </a:p>
        </p:txBody>
      </p:sp>
      <p:sp>
        <p:nvSpPr>
          <p:cNvPr id="4" name="Slide Number Placeholder 3"/>
          <p:cNvSpPr>
            <a:spLocks noGrp="1"/>
          </p:cNvSpPr>
          <p:nvPr>
            <p:ph type="sldNum" sz="quarter" idx="5"/>
          </p:nvPr>
        </p:nvSpPr>
        <p:spPr/>
        <p:txBody>
          <a:bodyPr/>
          <a:lstStyle/>
          <a:p>
            <a:fld id="{775D2E7C-2447-7D44-A3EC-5DF3B926307A}" type="slidenum">
              <a:rPr lang="en-TW" smtClean="0"/>
              <a:t>20</a:t>
            </a:fld>
            <a:endParaRPr lang="en-TW"/>
          </a:p>
        </p:txBody>
      </p:sp>
    </p:spTree>
    <p:extLst>
      <p:ext uri="{BB962C8B-B14F-4D97-AF65-F5344CB8AC3E}">
        <p14:creationId xmlns:p14="http://schemas.microsoft.com/office/powerpoint/2010/main" val="219652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You might ask, besides the obviously non-classical quantum mechanics at the atomic scale, what other unexpected observations occur at the nanometer size? Depending on the structure and bonds, material surface forces can be tailored to control interactions with molecules. These interactions are found to be important for wetting surfaces and for preparing chemically resistant materials. These abilities become important, for example in the battery materials discussed previously, and in preparing damage, weather resistant metal hulls.</a:t>
            </a:r>
          </a:p>
        </p:txBody>
      </p:sp>
      <p:sp>
        <p:nvSpPr>
          <p:cNvPr id="4" name="Slide Number Placeholder 3"/>
          <p:cNvSpPr>
            <a:spLocks noGrp="1"/>
          </p:cNvSpPr>
          <p:nvPr>
            <p:ph type="sldNum" sz="quarter" idx="5"/>
          </p:nvPr>
        </p:nvSpPr>
        <p:spPr/>
        <p:txBody>
          <a:bodyPr/>
          <a:lstStyle/>
          <a:p>
            <a:fld id="{775D2E7C-2447-7D44-A3EC-5DF3B926307A}" type="slidenum">
              <a:rPr lang="en-TW" smtClean="0"/>
              <a:t>21</a:t>
            </a:fld>
            <a:endParaRPr lang="en-TW"/>
          </a:p>
        </p:txBody>
      </p:sp>
    </p:spTree>
    <p:extLst>
      <p:ext uri="{BB962C8B-B14F-4D97-AF65-F5344CB8AC3E}">
        <p14:creationId xmlns:p14="http://schemas.microsoft.com/office/powerpoint/2010/main" val="4129292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Inspiration for the Lotus effect comes from the various species of leaf. A common development in all these petal species is the periodic surface structures, made visible by a scanning electron microscope. These structures provide the slick leaf ability.</a:t>
            </a:r>
          </a:p>
        </p:txBody>
      </p:sp>
      <p:sp>
        <p:nvSpPr>
          <p:cNvPr id="4" name="Slide Number Placeholder 3"/>
          <p:cNvSpPr>
            <a:spLocks noGrp="1"/>
          </p:cNvSpPr>
          <p:nvPr>
            <p:ph type="sldNum" sz="quarter" idx="5"/>
          </p:nvPr>
        </p:nvSpPr>
        <p:spPr/>
        <p:txBody>
          <a:bodyPr/>
          <a:lstStyle/>
          <a:p>
            <a:fld id="{775D2E7C-2447-7D44-A3EC-5DF3B926307A}" type="slidenum">
              <a:rPr lang="en-TW" smtClean="0"/>
              <a:t>22</a:t>
            </a:fld>
            <a:endParaRPr lang="en-TW"/>
          </a:p>
        </p:txBody>
      </p:sp>
    </p:spTree>
    <p:extLst>
      <p:ext uri="{BB962C8B-B14F-4D97-AF65-F5344CB8AC3E}">
        <p14:creationId xmlns:p14="http://schemas.microsoft.com/office/powerpoint/2010/main" val="1707055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Figure 1 shows that the surface tension (forces) can be related to one another by a simple geometric relationship. Such a model is often sufficient for the engineer to capture the relevant energies involved. To really control the material surface requires a knowledge of the precise atomic arrangements (structure) and the specific energies (energy bands) that develop.</a:t>
            </a:r>
          </a:p>
          <a:p>
            <a:endParaRPr lang="en-TW" dirty="0"/>
          </a:p>
          <a:p>
            <a:r>
              <a:rPr lang="en-TW" dirty="0"/>
              <a:t>We all know and have probably seen from stories and movies futuristic machines and robots that look clean, metallic and shiny. Those designers definitely had in mind the learnings of nanotechnology, such as the Lotus effect.</a:t>
            </a:r>
          </a:p>
        </p:txBody>
      </p:sp>
      <p:sp>
        <p:nvSpPr>
          <p:cNvPr id="4" name="Slide Number Placeholder 3"/>
          <p:cNvSpPr>
            <a:spLocks noGrp="1"/>
          </p:cNvSpPr>
          <p:nvPr>
            <p:ph type="sldNum" sz="quarter" idx="5"/>
          </p:nvPr>
        </p:nvSpPr>
        <p:spPr/>
        <p:txBody>
          <a:bodyPr/>
          <a:lstStyle/>
          <a:p>
            <a:fld id="{775D2E7C-2447-7D44-A3EC-5DF3B926307A}" type="slidenum">
              <a:rPr lang="en-TW" smtClean="0"/>
              <a:t>23</a:t>
            </a:fld>
            <a:endParaRPr lang="en-TW"/>
          </a:p>
        </p:txBody>
      </p:sp>
    </p:spTree>
    <p:extLst>
      <p:ext uri="{BB962C8B-B14F-4D97-AF65-F5344CB8AC3E}">
        <p14:creationId xmlns:p14="http://schemas.microsoft.com/office/powerpoint/2010/main" val="254038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Atomic spectra provided the underpinnings of the hydrogen atom theory, with very good explanation achieved by spherical harmonics. Later, developments in the infrared region and in particular, with Fourier transform techniques, provided the tools to begin investigations of molecules. In the infrared region, the bonds of hydrogen-oxygen, carbon-oxygen, and nitrogen-oxygen atoms can be distinguished. Fine tuning bonds at the interface of organic binder polymers and battery materials enables for improved capacity, for example in the pectin binders studied. Oxygen bonds to carbon and metal such as iron also affect the visible light characteristics of polymer molecules, which can be studied with spectroscopy.</a:t>
            </a:r>
          </a:p>
          <a:p>
            <a:endParaRPr lang="en-TW" dirty="0"/>
          </a:p>
          <a:p>
            <a:r>
              <a:rPr lang="en-TW" dirty="0"/>
              <a:t>Some important chemical species investigated are -CH3, -OH, C=O, C-C and etc.</a:t>
            </a:r>
          </a:p>
        </p:txBody>
      </p:sp>
      <p:sp>
        <p:nvSpPr>
          <p:cNvPr id="4" name="Slide Number Placeholder 3"/>
          <p:cNvSpPr>
            <a:spLocks noGrp="1"/>
          </p:cNvSpPr>
          <p:nvPr>
            <p:ph type="sldNum" sz="quarter" idx="5"/>
          </p:nvPr>
        </p:nvSpPr>
        <p:spPr/>
        <p:txBody>
          <a:bodyPr/>
          <a:lstStyle/>
          <a:p>
            <a:fld id="{775D2E7C-2447-7D44-A3EC-5DF3B926307A}" type="slidenum">
              <a:rPr lang="en-TW" smtClean="0"/>
              <a:t>24</a:t>
            </a:fld>
            <a:endParaRPr lang="en-TW"/>
          </a:p>
        </p:txBody>
      </p:sp>
    </p:spTree>
    <p:extLst>
      <p:ext uri="{BB962C8B-B14F-4D97-AF65-F5344CB8AC3E}">
        <p14:creationId xmlns:p14="http://schemas.microsoft.com/office/powerpoint/2010/main" val="52222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Let us review to make sure we understand how to solve the pendulum problem. Along with the spring oscillator, the pendulum is one of the most fundamental ideas used to simulate frequencies.</a:t>
            </a:r>
          </a:p>
          <a:p>
            <a:endParaRPr lang="en-TW" dirty="0"/>
          </a:p>
          <a:p>
            <a:r>
              <a:rPr lang="en-TW" dirty="0"/>
              <a:t>As we saw earlier during our introduction to robotics, a robotic manipulator can be built with multiple joints. In this course, we are going to go into additional detail and present the double pendulum problem.</a:t>
            </a:r>
          </a:p>
        </p:txBody>
      </p:sp>
      <p:sp>
        <p:nvSpPr>
          <p:cNvPr id="4" name="Slide Number Placeholder 3"/>
          <p:cNvSpPr>
            <a:spLocks noGrp="1"/>
          </p:cNvSpPr>
          <p:nvPr>
            <p:ph type="sldNum" sz="quarter" idx="5"/>
          </p:nvPr>
        </p:nvSpPr>
        <p:spPr/>
        <p:txBody>
          <a:bodyPr/>
          <a:lstStyle/>
          <a:p>
            <a:fld id="{775D2E7C-2447-7D44-A3EC-5DF3B926307A}" type="slidenum">
              <a:rPr lang="en-TW" smtClean="0"/>
              <a:t>5</a:t>
            </a:fld>
            <a:endParaRPr lang="en-TW"/>
          </a:p>
        </p:txBody>
      </p:sp>
    </p:spTree>
    <p:extLst>
      <p:ext uri="{BB962C8B-B14F-4D97-AF65-F5344CB8AC3E}">
        <p14:creationId xmlns:p14="http://schemas.microsoft.com/office/powerpoint/2010/main" val="184982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Modern spectrometers are designed with sophisticated mirrors, light and laser sources, and semiconductor detectors. The infrared light and laser source are combined at the interferometer, and this signal is sent to the sample to generate a response. The responding signal or interferogram is captured at the detector and converted from a time dependent signal into one in space, with units of per length (per centimeter usually).</a:t>
            </a:r>
          </a:p>
        </p:txBody>
      </p:sp>
      <p:sp>
        <p:nvSpPr>
          <p:cNvPr id="4" name="Slide Number Placeholder 3"/>
          <p:cNvSpPr>
            <a:spLocks noGrp="1"/>
          </p:cNvSpPr>
          <p:nvPr>
            <p:ph type="sldNum" sz="quarter" idx="5"/>
          </p:nvPr>
        </p:nvSpPr>
        <p:spPr/>
        <p:txBody>
          <a:bodyPr/>
          <a:lstStyle/>
          <a:p>
            <a:fld id="{775D2E7C-2447-7D44-A3EC-5DF3B926307A}" type="slidenum">
              <a:rPr lang="en-TW" smtClean="0"/>
              <a:t>25</a:t>
            </a:fld>
            <a:endParaRPr lang="en-TW"/>
          </a:p>
        </p:txBody>
      </p:sp>
    </p:spTree>
    <p:extLst>
      <p:ext uri="{BB962C8B-B14F-4D97-AF65-F5344CB8AC3E}">
        <p14:creationId xmlns:p14="http://schemas.microsoft.com/office/powerpoint/2010/main" val="4031250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useful industrial polymer.</a:t>
            </a:r>
          </a:p>
        </p:txBody>
      </p:sp>
      <p:sp>
        <p:nvSpPr>
          <p:cNvPr id="4" name="Slide Number Placeholder 3"/>
          <p:cNvSpPr>
            <a:spLocks noGrp="1"/>
          </p:cNvSpPr>
          <p:nvPr>
            <p:ph type="sldNum" sz="quarter" idx="5"/>
          </p:nvPr>
        </p:nvSpPr>
        <p:spPr/>
        <p:txBody>
          <a:bodyPr/>
          <a:lstStyle/>
          <a:p>
            <a:fld id="{775D2E7C-2447-7D44-A3EC-5DF3B926307A}" type="slidenum">
              <a:rPr lang="en-TW" smtClean="0"/>
              <a:t>26</a:t>
            </a:fld>
            <a:endParaRPr lang="en-TW"/>
          </a:p>
        </p:txBody>
      </p:sp>
    </p:spTree>
    <p:extLst>
      <p:ext uri="{BB962C8B-B14F-4D97-AF65-F5344CB8AC3E}">
        <p14:creationId xmlns:p14="http://schemas.microsoft.com/office/powerpoint/2010/main" val="110516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-OH</a:t>
            </a:r>
          </a:p>
        </p:txBody>
      </p:sp>
      <p:sp>
        <p:nvSpPr>
          <p:cNvPr id="4" name="Slide Number Placeholder 3"/>
          <p:cNvSpPr>
            <a:spLocks noGrp="1"/>
          </p:cNvSpPr>
          <p:nvPr>
            <p:ph type="sldNum" sz="quarter" idx="5"/>
          </p:nvPr>
        </p:nvSpPr>
        <p:spPr/>
        <p:txBody>
          <a:bodyPr/>
          <a:lstStyle/>
          <a:p>
            <a:fld id="{775D2E7C-2447-7D44-A3EC-5DF3B926307A}" type="slidenum">
              <a:rPr lang="en-TW" smtClean="0"/>
              <a:t>27</a:t>
            </a:fld>
            <a:endParaRPr lang="en-TW"/>
          </a:p>
        </p:txBody>
      </p:sp>
    </p:spTree>
    <p:extLst>
      <p:ext uri="{BB962C8B-B14F-4D97-AF65-F5344CB8AC3E}">
        <p14:creationId xmlns:p14="http://schemas.microsoft.com/office/powerpoint/2010/main" val="4252141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Adding oxygen could alter numerous bonds.</a:t>
            </a:r>
          </a:p>
          <a:p>
            <a:endParaRPr lang="en-TW" dirty="0"/>
          </a:p>
          <a:p>
            <a:r>
              <a:rPr lang="en-TW" dirty="0"/>
              <a:t>The example molecules shown here display the complexity of the natural world, and yet we have been able to develop simple fundamental theories to help us comprehend some (though of course not all) of our observations. Before continuing with the discussion, for the freshmen amongst us, an important distinction should be held that we need to find the filters to comprehend the phenomena observed.</a:t>
            </a:r>
          </a:p>
        </p:txBody>
      </p:sp>
      <p:sp>
        <p:nvSpPr>
          <p:cNvPr id="4" name="Slide Number Placeholder 3"/>
          <p:cNvSpPr>
            <a:spLocks noGrp="1"/>
          </p:cNvSpPr>
          <p:nvPr>
            <p:ph type="sldNum" sz="quarter" idx="5"/>
          </p:nvPr>
        </p:nvSpPr>
        <p:spPr/>
        <p:txBody>
          <a:bodyPr/>
          <a:lstStyle/>
          <a:p>
            <a:fld id="{775D2E7C-2447-7D44-A3EC-5DF3B926307A}" type="slidenum">
              <a:rPr lang="en-TW" smtClean="0"/>
              <a:t>28</a:t>
            </a:fld>
            <a:endParaRPr lang="en-TW"/>
          </a:p>
        </p:txBody>
      </p:sp>
    </p:spTree>
    <p:extLst>
      <p:ext uri="{BB962C8B-B14F-4D97-AF65-F5344CB8AC3E}">
        <p14:creationId xmlns:p14="http://schemas.microsoft.com/office/powerpoint/2010/main" val="52635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An important idea from the 20th century that is fundamental to much of subsequent developments is that of the electron spin. Just like the Earth is able to rotate around polar axes, the electron was found to also spin, and in fact the allowed spin degrees of freedom are up or down. Let’s understand the observations to recognize that something is going on, and this was verified experimentally in the image from the experiment showing a slight bump on the right side beam of silver atoms.</a:t>
            </a:r>
          </a:p>
          <a:p>
            <a:endParaRPr lang="en-TW" dirty="0"/>
          </a:p>
          <a:p>
            <a:r>
              <a:rPr lang="en-TW" dirty="0"/>
              <a:t>Developing an intuitive feeling for the electron spin is not easy. After all, our eyes do not differentiate one shiny metal from another. Our hands tell the difference between a cold metal and warmer insulator, and at a glance this does not have much to do with the spin either. The reward is found when going to the minute details, to understanding the energy bands and why certain surfaces, bonds and configurations are preferred over others.</a:t>
            </a:r>
          </a:p>
          <a:p>
            <a:endParaRPr lang="en-TW" dirty="0"/>
          </a:p>
          <a:p>
            <a:r>
              <a:rPr lang="en-TW" dirty="0"/>
              <a:t>Perhaps the analogy of the Earth’s rotation is again appropriate --- we likely would not comprehend any changes to our daily going abouts if the Earth’s magnetic field were to flip direction. However, internally, the changing magnetic field would result in varying lava flows and configurations that might affect global climate.</a:t>
            </a:r>
          </a:p>
        </p:txBody>
      </p:sp>
      <p:sp>
        <p:nvSpPr>
          <p:cNvPr id="4" name="Slide Number Placeholder 3"/>
          <p:cNvSpPr>
            <a:spLocks noGrp="1"/>
          </p:cNvSpPr>
          <p:nvPr>
            <p:ph type="sldNum" sz="quarter" idx="5"/>
          </p:nvPr>
        </p:nvSpPr>
        <p:spPr/>
        <p:txBody>
          <a:bodyPr/>
          <a:lstStyle/>
          <a:p>
            <a:fld id="{775D2E7C-2447-7D44-A3EC-5DF3B926307A}" type="slidenum">
              <a:rPr lang="en-TW" smtClean="0"/>
              <a:t>29</a:t>
            </a:fld>
            <a:endParaRPr lang="en-TW"/>
          </a:p>
        </p:txBody>
      </p:sp>
    </p:spTree>
    <p:extLst>
      <p:ext uri="{BB962C8B-B14F-4D97-AF65-F5344CB8AC3E}">
        <p14:creationId xmlns:p14="http://schemas.microsoft.com/office/powerpoint/2010/main" val="3740509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concrete way to analyze the contribution of magnetism to the electron motion, which helps to develop the spin understanding, is with electron paramagnetic resonance. The external applied magnetic field provides energy to the system to orient the electron spins in either up or down direction. An absorption signal is produced that depends on the magnetic field strength. Note that as with other spectroscopies, the absorption signal looks like a peak, and one can often utilize either the Gaussian or Lorentzian distributions to fit this behavior.</a:t>
            </a:r>
          </a:p>
        </p:txBody>
      </p:sp>
      <p:sp>
        <p:nvSpPr>
          <p:cNvPr id="4" name="Slide Number Placeholder 3"/>
          <p:cNvSpPr>
            <a:spLocks noGrp="1"/>
          </p:cNvSpPr>
          <p:nvPr>
            <p:ph type="sldNum" sz="quarter" idx="5"/>
          </p:nvPr>
        </p:nvSpPr>
        <p:spPr/>
        <p:txBody>
          <a:bodyPr/>
          <a:lstStyle/>
          <a:p>
            <a:fld id="{775D2E7C-2447-7D44-A3EC-5DF3B926307A}" type="slidenum">
              <a:rPr lang="en-TW" smtClean="0"/>
              <a:t>30</a:t>
            </a:fld>
            <a:endParaRPr lang="en-TW"/>
          </a:p>
        </p:txBody>
      </p:sp>
    </p:spTree>
    <p:extLst>
      <p:ext uri="{BB962C8B-B14F-4D97-AF65-F5344CB8AC3E}">
        <p14:creationId xmlns:p14="http://schemas.microsoft.com/office/powerpoint/2010/main" val="2712017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Our curiosity to see into the atomic and nanoscale has produced marvelous discoveries. Based on these understandings, let us return to the natural world to look for further inspiration.</a:t>
            </a:r>
          </a:p>
          <a:p>
            <a:endParaRPr lang="en-TW" dirty="0"/>
          </a:p>
          <a:p>
            <a:r>
              <a:rPr lang="en-TW"/>
              <a:t>Text of the slide.</a:t>
            </a:r>
            <a:endParaRPr lang="en-TW" dirty="0"/>
          </a:p>
        </p:txBody>
      </p:sp>
      <p:sp>
        <p:nvSpPr>
          <p:cNvPr id="4" name="Slide Number Placeholder 3"/>
          <p:cNvSpPr>
            <a:spLocks noGrp="1"/>
          </p:cNvSpPr>
          <p:nvPr>
            <p:ph type="sldNum" sz="quarter" idx="5"/>
          </p:nvPr>
        </p:nvSpPr>
        <p:spPr/>
        <p:txBody>
          <a:bodyPr/>
          <a:lstStyle/>
          <a:p>
            <a:fld id="{775D2E7C-2447-7D44-A3EC-5DF3B926307A}" type="slidenum">
              <a:rPr lang="en-TW" smtClean="0"/>
              <a:t>33</a:t>
            </a:fld>
            <a:endParaRPr lang="en-TW"/>
          </a:p>
        </p:txBody>
      </p:sp>
    </p:spTree>
    <p:extLst>
      <p:ext uri="{BB962C8B-B14F-4D97-AF65-F5344CB8AC3E}">
        <p14:creationId xmlns:p14="http://schemas.microsoft.com/office/powerpoint/2010/main" val="329992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Before discussing the double pendulum, there is a useful mathematical idea that should be presented, which is that of the series expansion of known functions about specific values. This series expansion of any function is a direct consequence of how the derivative and integral are defined, and we usually recognize these expansions when discussing the Mean Value Theorem. We recognize that functions at particular values can be approximated by discrete sums of derivatives at those values --- another way to think of this is that you can draw multiple continuous functions through a single point in whatever space and still calculate a number denoting that point (?).</a:t>
            </a:r>
          </a:p>
          <a:p>
            <a:endParaRPr lang="en-TW" dirty="0"/>
          </a:p>
          <a:p>
            <a:r>
              <a:rPr lang="en-TW" dirty="0"/>
              <a:t>In practice, the series expansion was important as this allowed for the calculation of accurate values to functions even before computers and sophisticated plotting software were available.</a:t>
            </a:r>
          </a:p>
        </p:txBody>
      </p:sp>
      <p:sp>
        <p:nvSpPr>
          <p:cNvPr id="4" name="Slide Number Placeholder 3"/>
          <p:cNvSpPr>
            <a:spLocks noGrp="1"/>
          </p:cNvSpPr>
          <p:nvPr>
            <p:ph type="sldNum" sz="quarter" idx="5"/>
          </p:nvPr>
        </p:nvSpPr>
        <p:spPr/>
        <p:txBody>
          <a:bodyPr/>
          <a:lstStyle/>
          <a:p>
            <a:fld id="{775D2E7C-2447-7D44-A3EC-5DF3B926307A}" type="slidenum">
              <a:rPr lang="en-TW" smtClean="0"/>
              <a:t>6</a:t>
            </a:fld>
            <a:endParaRPr lang="en-TW"/>
          </a:p>
        </p:txBody>
      </p:sp>
    </p:spTree>
    <p:extLst>
      <p:ext uri="{BB962C8B-B14F-4D97-AF65-F5344CB8AC3E}">
        <p14:creationId xmlns:p14="http://schemas.microsoft.com/office/powerpoint/2010/main" val="376483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Table 1 shown contains the binomial series and Taylor series expansions for several well known functions. These are useful in the event of needing a calculation without computers. The table lists the functions that are used very frequently and with much importance to the physical sciences.</a:t>
            </a:r>
          </a:p>
        </p:txBody>
      </p:sp>
      <p:sp>
        <p:nvSpPr>
          <p:cNvPr id="4" name="Slide Number Placeholder 3"/>
          <p:cNvSpPr>
            <a:spLocks noGrp="1"/>
          </p:cNvSpPr>
          <p:nvPr>
            <p:ph type="sldNum" sz="quarter" idx="5"/>
          </p:nvPr>
        </p:nvSpPr>
        <p:spPr/>
        <p:txBody>
          <a:bodyPr/>
          <a:lstStyle/>
          <a:p>
            <a:fld id="{775D2E7C-2447-7D44-A3EC-5DF3B926307A}" type="slidenum">
              <a:rPr lang="en-TW" smtClean="0"/>
              <a:t>7</a:t>
            </a:fld>
            <a:endParaRPr lang="en-TW"/>
          </a:p>
        </p:txBody>
      </p:sp>
    </p:spTree>
    <p:extLst>
      <p:ext uri="{BB962C8B-B14F-4D97-AF65-F5344CB8AC3E}">
        <p14:creationId xmlns:p14="http://schemas.microsoft.com/office/powerpoint/2010/main" val="344445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There are many possible analogies for the double pendulum, shown in Figure 1, to existing mechanical systems. In Figure 2, we present one such mechanical system as a comparison. While we do not think of this often given the frame of reference we exist in, humans are always walking as if a double pendulum on the surface of the Earth.</a:t>
            </a:r>
          </a:p>
          <a:p>
            <a:endParaRPr lang="en-TW" dirty="0"/>
          </a:p>
          <a:p>
            <a:r>
              <a:rPr lang="en-TW" dirty="0"/>
              <a:t>Work in class how to set up the problem and understand the meaning of each term in the differential equation. Make sure to draw on the board the complete right triangle to explain the x1, x2, y1 and y2 terms.</a:t>
            </a:r>
          </a:p>
        </p:txBody>
      </p:sp>
      <p:sp>
        <p:nvSpPr>
          <p:cNvPr id="4" name="Slide Number Placeholder 3"/>
          <p:cNvSpPr>
            <a:spLocks noGrp="1"/>
          </p:cNvSpPr>
          <p:nvPr>
            <p:ph type="sldNum" sz="quarter" idx="5"/>
          </p:nvPr>
        </p:nvSpPr>
        <p:spPr/>
        <p:txBody>
          <a:bodyPr/>
          <a:lstStyle/>
          <a:p>
            <a:fld id="{775D2E7C-2447-7D44-A3EC-5DF3B926307A}" type="slidenum">
              <a:rPr lang="en-TW" smtClean="0"/>
              <a:t>8</a:t>
            </a:fld>
            <a:endParaRPr lang="en-TW"/>
          </a:p>
        </p:txBody>
      </p:sp>
    </p:spTree>
    <p:extLst>
      <p:ext uri="{BB962C8B-B14F-4D97-AF65-F5344CB8AC3E}">
        <p14:creationId xmlns:p14="http://schemas.microsoft.com/office/powerpoint/2010/main" val="98455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The velocity and acceleration terms are defined in terms of the x and y coordinates. In this example, we only consider the motion of the pendulum in the x and y plane, and therefore can neglect the z motion.</a:t>
            </a:r>
          </a:p>
        </p:txBody>
      </p:sp>
      <p:sp>
        <p:nvSpPr>
          <p:cNvPr id="4" name="Slide Number Placeholder 3"/>
          <p:cNvSpPr>
            <a:spLocks noGrp="1"/>
          </p:cNvSpPr>
          <p:nvPr>
            <p:ph type="sldNum" sz="quarter" idx="5"/>
          </p:nvPr>
        </p:nvSpPr>
        <p:spPr/>
        <p:txBody>
          <a:bodyPr/>
          <a:lstStyle/>
          <a:p>
            <a:fld id="{775D2E7C-2447-7D44-A3EC-5DF3B926307A}" type="slidenum">
              <a:rPr lang="en-TW" smtClean="0"/>
              <a:t>9</a:t>
            </a:fld>
            <a:endParaRPr lang="en-TW"/>
          </a:p>
        </p:txBody>
      </p:sp>
    </p:spTree>
    <p:extLst>
      <p:ext uri="{BB962C8B-B14F-4D97-AF65-F5344CB8AC3E}">
        <p14:creationId xmlns:p14="http://schemas.microsoft.com/office/powerpoint/2010/main" val="26870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Note the double pendulum differential equation is considerably more complex than the simple pendulum, though the gravitational force term is still present in the y-axis. There are terms coming from the difference of x2 and x1 and y2 and y1 denoting where the second mass is in the x, y plane. While complex, this set of differential equations can be solved by a computer to predict the trajectory of masses m1 and m2.</a:t>
            </a:r>
          </a:p>
        </p:txBody>
      </p:sp>
      <p:sp>
        <p:nvSpPr>
          <p:cNvPr id="4" name="Slide Number Placeholder 3"/>
          <p:cNvSpPr>
            <a:spLocks noGrp="1"/>
          </p:cNvSpPr>
          <p:nvPr>
            <p:ph type="sldNum" sz="quarter" idx="5"/>
          </p:nvPr>
        </p:nvSpPr>
        <p:spPr/>
        <p:txBody>
          <a:bodyPr/>
          <a:lstStyle/>
          <a:p>
            <a:fld id="{775D2E7C-2447-7D44-A3EC-5DF3B926307A}" type="slidenum">
              <a:rPr lang="en-TW" smtClean="0"/>
              <a:t>10</a:t>
            </a:fld>
            <a:endParaRPr lang="en-TW"/>
          </a:p>
        </p:txBody>
      </p:sp>
    </p:spTree>
    <p:extLst>
      <p:ext uri="{BB962C8B-B14F-4D97-AF65-F5344CB8AC3E}">
        <p14:creationId xmlns:p14="http://schemas.microsoft.com/office/powerpoint/2010/main" val="216439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We presented the double pendulum as a model, which might be used to describe the motion of humans on the Earth. Oscillatory behavior is fundamental to our understanding of the (hydrogen) atom, from which we build up to complex organisms such as humans.</a:t>
            </a:r>
          </a:p>
        </p:txBody>
      </p:sp>
      <p:sp>
        <p:nvSpPr>
          <p:cNvPr id="4" name="Slide Number Placeholder 3"/>
          <p:cNvSpPr>
            <a:spLocks noGrp="1"/>
          </p:cNvSpPr>
          <p:nvPr>
            <p:ph type="sldNum" sz="quarter" idx="5"/>
          </p:nvPr>
        </p:nvSpPr>
        <p:spPr/>
        <p:txBody>
          <a:bodyPr/>
          <a:lstStyle/>
          <a:p>
            <a:fld id="{775D2E7C-2447-7D44-A3EC-5DF3B926307A}" type="slidenum">
              <a:rPr lang="en-TW" smtClean="0"/>
              <a:t>11</a:t>
            </a:fld>
            <a:endParaRPr lang="en-TW"/>
          </a:p>
        </p:txBody>
      </p:sp>
    </p:spTree>
    <p:extLst>
      <p:ext uri="{BB962C8B-B14F-4D97-AF65-F5344CB8AC3E}">
        <p14:creationId xmlns:p14="http://schemas.microsoft.com/office/powerpoint/2010/main" val="71766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W" dirty="0"/>
              <a:t>A very important differential equation to understand is the Laplacian. We introduce this in the course to provide a concrete framework for thinking about the hydrogen atom, although this is not usually introduced to freshmen college students. We should recognize that this differential equation can be solved, and that the solutions predict where electrons might be found in regions around the atom. A homework problem is going to explore the various shapes that can be visualized for this electron cloud of an atom.</a:t>
            </a:r>
          </a:p>
          <a:p>
            <a:endParaRPr lang="en-TW" dirty="0"/>
          </a:p>
          <a:p>
            <a:r>
              <a:rPr lang="en-TW" dirty="0"/>
              <a:t>Make sure to emphasize to read the appropriate chapter in Beiser text.</a:t>
            </a:r>
          </a:p>
        </p:txBody>
      </p:sp>
      <p:sp>
        <p:nvSpPr>
          <p:cNvPr id="4" name="Slide Number Placeholder 3"/>
          <p:cNvSpPr>
            <a:spLocks noGrp="1"/>
          </p:cNvSpPr>
          <p:nvPr>
            <p:ph type="sldNum" sz="quarter" idx="5"/>
          </p:nvPr>
        </p:nvSpPr>
        <p:spPr/>
        <p:txBody>
          <a:bodyPr/>
          <a:lstStyle/>
          <a:p>
            <a:fld id="{775D2E7C-2447-7D44-A3EC-5DF3B926307A}" type="slidenum">
              <a:rPr lang="en-TW" smtClean="0"/>
              <a:t>12</a:t>
            </a:fld>
            <a:endParaRPr lang="en-TW"/>
          </a:p>
        </p:txBody>
      </p:sp>
    </p:spTree>
    <p:extLst>
      <p:ext uri="{BB962C8B-B14F-4D97-AF65-F5344CB8AC3E}">
        <p14:creationId xmlns:p14="http://schemas.microsoft.com/office/powerpoint/2010/main" val="155734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6609-896C-C582-0947-A1C663A54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B6E1928C-7142-47C1-7E1E-87E2B777F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A12934E0-0480-668D-0EE1-87AFDD15E164}"/>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F673DFE6-7F5F-EA27-66D1-D7015F1CC4C0}"/>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82933A66-D63C-00E5-593D-F9DCB819A3D3}"/>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258588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AEF9-4D8E-C4BC-6E0F-075237BFD9F0}"/>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6F99BC24-89D3-0CBA-962B-72DC130697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CF5F1C0C-E74D-4E2C-107C-3C277F70497C}"/>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9A241FD4-A607-5304-FC1C-BEDE652A09CB}"/>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94CFC2B5-80EB-487D-8B36-4A09263FBA78}"/>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373189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C15411-C4E3-51F7-748B-D31BF053EC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13B64CF8-7CE9-94E4-25F9-C8FF49F4C5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03CCB1B7-6298-63FC-1977-3D7CAABD4241}"/>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12A9FD7C-5E7E-A3BA-47D7-E7B90DCB9119}"/>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761CCC60-F016-E85E-00DA-289D58C13685}"/>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123234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0451-52BD-409A-4618-78092AE979E6}"/>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0D0F3EF1-A1E3-9872-BAC7-AEC018F574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356CA2FB-F276-CFBA-ADD9-269C09919B7C}"/>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71A27339-C7B3-C35C-3E66-5C8CC6A2D650}"/>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19B9BD1F-39F2-A262-2E6A-54334DA1F68F}"/>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57820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0E93-3CB8-5D0A-ECAD-44132080DB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BD9FFCFD-23B6-77B0-5C9B-8759F1110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CA8B1-00DD-07B6-B3B4-F00FEFA6E32E}"/>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C7E1F022-7234-A9E7-3D9A-B66C0C024209}"/>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DF13CC2A-C34E-C691-2135-0C0362100EE1}"/>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18723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52C-98DC-E40D-CD92-BD80EEF68B4A}"/>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6900C21A-29D0-DF8C-40B2-C33152EFCF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F396F2AF-82C4-EFE9-1D22-F4972A118D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70B1E092-4813-09FE-6428-0A74F5D20096}"/>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6" name="Footer Placeholder 5">
            <a:extLst>
              <a:ext uri="{FF2B5EF4-FFF2-40B4-BE49-F238E27FC236}">
                <a16:creationId xmlns:a16="http://schemas.microsoft.com/office/drawing/2014/main" id="{4CA7E413-187E-7C2F-D996-946DF8819277}"/>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553CFD32-F987-537D-C5BA-94FE99971392}"/>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61862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67BB-5C58-EB19-589B-3B64EFCE31F4}"/>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B6BAFFFD-1E5A-CBBE-61E5-3812EE3A1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2B8EF3-1AD4-4AC2-4EBC-0C78560988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33BA8950-E206-EE7D-E34C-8BC9AC9F0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C76FEC-CE0B-34B5-48CD-726DB8BB6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78A58D17-3CB3-FAA8-A434-3646D7737FD9}"/>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8" name="Footer Placeholder 7">
            <a:extLst>
              <a:ext uri="{FF2B5EF4-FFF2-40B4-BE49-F238E27FC236}">
                <a16:creationId xmlns:a16="http://schemas.microsoft.com/office/drawing/2014/main" id="{350D9DBA-EE57-3684-C04B-9CFA3D38DED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73887857-19D7-C4CF-7260-D11D4EDD452B}"/>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244170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F382-F175-4776-0B90-E8FBB1690364}"/>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D0B855A1-B3BE-C87C-59CD-0B5F6C4482E8}"/>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4" name="Footer Placeholder 3">
            <a:extLst>
              <a:ext uri="{FF2B5EF4-FFF2-40B4-BE49-F238E27FC236}">
                <a16:creationId xmlns:a16="http://schemas.microsoft.com/office/drawing/2014/main" id="{0A5166EE-EC4F-609C-33A6-C317753F234B}"/>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DDE38438-6065-E253-8D17-0E495C8BF700}"/>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250758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6A604-4459-1E76-F7F4-2A9A0D7EDCD0}"/>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3" name="Footer Placeholder 2">
            <a:extLst>
              <a:ext uri="{FF2B5EF4-FFF2-40B4-BE49-F238E27FC236}">
                <a16:creationId xmlns:a16="http://schemas.microsoft.com/office/drawing/2014/main" id="{A26FF626-D852-E3F2-B6ED-120C723CD2A2}"/>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0960481F-247C-4FE8-7253-5029DD20818F}"/>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93084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235E-2081-4AFD-B2A4-C0E90F62E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D524CD16-AC53-57F5-128D-7B7468E67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CA694CDE-3400-C605-F8D9-CFE2D1968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57904-5875-2FCF-579C-6664BDFBD3AE}"/>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6" name="Footer Placeholder 5">
            <a:extLst>
              <a:ext uri="{FF2B5EF4-FFF2-40B4-BE49-F238E27FC236}">
                <a16:creationId xmlns:a16="http://schemas.microsoft.com/office/drawing/2014/main" id="{B432D6FD-95B5-0CC9-FBAE-DA62579F2F5B}"/>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3E8210E9-3BEB-5408-4FF5-52C91D5265EE}"/>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130282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B85F-AB05-A352-58B2-A147DD1D66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4040BFD2-92A2-32EC-52C8-3221EAAC4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3D307F5E-29AA-91C6-CD3E-3C091FAF4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2C3BA-C78D-6EE9-668D-2801CD1EE598}"/>
              </a:ext>
            </a:extLst>
          </p:cNvPr>
          <p:cNvSpPr>
            <a:spLocks noGrp="1"/>
          </p:cNvSpPr>
          <p:nvPr>
            <p:ph type="dt" sz="half" idx="10"/>
          </p:nvPr>
        </p:nvSpPr>
        <p:spPr/>
        <p:txBody>
          <a:bodyPr/>
          <a:lstStyle/>
          <a:p>
            <a:fld id="{F0C13660-FAAA-C349-853B-E372BC4B80D1}" type="datetimeFigureOut">
              <a:rPr lang="en-TW" smtClean="0"/>
              <a:t>2024/1/31</a:t>
            </a:fld>
            <a:endParaRPr lang="en-TW"/>
          </a:p>
        </p:txBody>
      </p:sp>
      <p:sp>
        <p:nvSpPr>
          <p:cNvPr id="6" name="Footer Placeholder 5">
            <a:extLst>
              <a:ext uri="{FF2B5EF4-FFF2-40B4-BE49-F238E27FC236}">
                <a16:creationId xmlns:a16="http://schemas.microsoft.com/office/drawing/2014/main" id="{82256D80-E694-AA21-9948-AFE6FA51DFA5}"/>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7112874D-5C15-A36B-AD87-C86C9DA7C48D}"/>
              </a:ext>
            </a:extLst>
          </p:cNvPr>
          <p:cNvSpPr>
            <a:spLocks noGrp="1"/>
          </p:cNvSpPr>
          <p:nvPr>
            <p:ph type="sldNum" sz="quarter" idx="12"/>
          </p:nvPr>
        </p:nvSpPr>
        <p:spPr/>
        <p:txBody>
          <a:bodyPr/>
          <a:lstStyle/>
          <a:p>
            <a:fld id="{06A7D424-028B-5147-B3DC-06905C1B952F}" type="slidenum">
              <a:rPr lang="en-TW" smtClean="0"/>
              <a:t>‹#›</a:t>
            </a:fld>
            <a:endParaRPr lang="en-TW"/>
          </a:p>
        </p:txBody>
      </p:sp>
    </p:spTree>
    <p:extLst>
      <p:ext uri="{BB962C8B-B14F-4D97-AF65-F5344CB8AC3E}">
        <p14:creationId xmlns:p14="http://schemas.microsoft.com/office/powerpoint/2010/main" val="362495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BBA0A-0C6B-17D6-E4C1-14721D1CD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9BD74C80-2CF0-E3E5-935A-1D05D6F148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A16055B-D1AC-850E-3DA0-249C9F411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3660-FAAA-C349-853B-E372BC4B80D1}" type="datetimeFigureOut">
              <a:rPr lang="en-TW" smtClean="0"/>
              <a:t>2024/1/31</a:t>
            </a:fld>
            <a:endParaRPr lang="en-TW"/>
          </a:p>
        </p:txBody>
      </p:sp>
      <p:sp>
        <p:nvSpPr>
          <p:cNvPr id="5" name="Footer Placeholder 4">
            <a:extLst>
              <a:ext uri="{FF2B5EF4-FFF2-40B4-BE49-F238E27FC236}">
                <a16:creationId xmlns:a16="http://schemas.microsoft.com/office/drawing/2014/main" id="{F25097C3-A076-576F-A3E7-23F7D77AE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W"/>
          </a:p>
        </p:txBody>
      </p:sp>
      <p:sp>
        <p:nvSpPr>
          <p:cNvPr id="6" name="Slide Number Placeholder 5">
            <a:extLst>
              <a:ext uri="{FF2B5EF4-FFF2-40B4-BE49-F238E27FC236}">
                <a16:creationId xmlns:a16="http://schemas.microsoft.com/office/drawing/2014/main" id="{E8C32CF0-2D7F-ECEF-3CFA-61BE9A1A3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7D424-028B-5147-B3DC-06905C1B952F}" type="slidenum">
              <a:rPr lang="en-TW" smtClean="0"/>
              <a:t>‹#›</a:t>
            </a:fld>
            <a:endParaRPr lang="en-TW"/>
          </a:p>
        </p:txBody>
      </p:sp>
    </p:spTree>
    <p:extLst>
      <p:ext uri="{BB962C8B-B14F-4D97-AF65-F5344CB8AC3E}">
        <p14:creationId xmlns:p14="http://schemas.microsoft.com/office/powerpoint/2010/main" val="396307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oleObject" Target="../embeddings/oleObject8.bin"/><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oleObject" Target="../embeddings/oleObject9.bin"/><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tificamerican.com/article/self-cleaning-material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youtu.be/FLegmQ8_dHg?si=ehR7_vFfWUf9qjmc" TargetMode="External"/><Relationship Id="rId3" Type="http://schemas.openxmlformats.org/officeDocument/2006/relationships/image" Target="../media/image33.png"/><Relationship Id="rId7" Type="http://schemas.openxmlformats.org/officeDocument/2006/relationships/hyperlink" Target="https://youtu.be/nDCsXCFRJiE?si=H93zH3-sZHoFfZF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www.teachengineering.org/lessons/view/duk_surfacetensionunit_less4" TargetMode="Externa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www.teachengineering.org/lessons/view/duk_surfacetensionunit_less4" TargetMode="Externa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plato.stanford.edu/entries/physics-experiment/app5.html" TargetMode="External"/><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hyperlink" Target="https://sites.cns.utexas.edu/epr_facility/what-ep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7" Type="http://schemas.openxmlformats.org/officeDocument/2006/relationships/image" Target="../media/image59.gif"/><Relationship Id="rId2" Type="http://schemas.openxmlformats.org/officeDocument/2006/relationships/hyperlink" Target="https://sites.cns.utexas.edu/epr_facility/what-epr"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8.gif"/><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s://sites.cns.utexas.edu/epr_facility/what-epr" TargetMode="Externa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3" Type="http://schemas.openxmlformats.org/officeDocument/2006/relationships/hyperlink" Target="https://youtu.be/TmyfqjXOf7M?si=8pNVKmJv_QGYzZo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mechmotum.github.io/blog/double-pendulum-robot.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58F0-865E-0F10-C6AC-DC8AB2E8577E}"/>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73966A05-C356-F6CF-7F4F-093BAD322B6D}"/>
              </a:ext>
            </a:extLst>
          </p:cNvPr>
          <p:cNvSpPr>
            <a:spLocks noGrp="1"/>
          </p:cNvSpPr>
          <p:nvPr>
            <p:ph type="subTitle" idx="1"/>
          </p:nvPr>
        </p:nvSpPr>
        <p:spPr/>
        <p:txBody>
          <a:bodyPr/>
          <a:lstStyle/>
          <a:p>
            <a:endParaRPr lang="en-TW"/>
          </a:p>
        </p:txBody>
      </p:sp>
    </p:spTree>
    <p:extLst>
      <p:ext uri="{BB962C8B-B14F-4D97-AF65-F5344CB8AC3E}">
        <p14:creationId xmlns:p14="http://schemas.microsoft.com/office/powerpoint/2010/main" val="4164016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C8E5-EEE1-A5FB-4037-635E6F7BE813}"/>
              </a:ext>
            </a:extLst>
          </p:cNvPr>
          <p:cNvSpPr>
            <a:spLocks noGrp="1"/>
          </p:cNvSpPr>
          <p:nvPr>
            <p:ph type="title"/>
          </p:nvPr>
        </p:nvSpPr>
        <p:spPr/>
        <p:txBody>
          <a:bodyPr/>
          <a:lstStyle/>
          <a:p>
            <a:r>
              <a:rPr lang="en-TW" dirty="0"/>
              <a:t>Double Pendulum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CEC0B4-113A-D7DB-544E-BCFDEBE25BF3}"/>
                  </a:ext>
                </a:extLst>
              </p:cNvPr>
              <p:cNvSpPr>
                <a:spLocks noGrp="1"/>
              </p:cNvSpPr>
              <p:nvPr>
                <p:ph idx="1"/>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acc>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den>
                    </m:f>
                  </m:oMath>
                </a14:m>
                <a:endParaRPr lang="en-TW"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den>
                    </m:f>
                  </m:oMath>
                </a14:m>
                <a:endParaRPr lang="en-TW"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𝑔</m:t>
                    </m:r>
                  </m:oMath>
                </a14:m>
                <a:endParaRPr lang="en-TW"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𝑔</m:t>
                    </m:r>
                  </m:oMath>
                </a14:m>
                <a:endParaRPr lang="en-TW" dirty="0"/>
              </a:p>
            </p:txBody>
          </p:sp>
        </mc:Choice>
        <mc:Fallback xmlns="">
          <p:sp>
            <p:nvSpPr>
              <p:cNvPr id="3" name="Content Placeholder 2">
                <a:extLst>
                  <a:ext uri="{FF2B5EF4-FFF2-40B4-BE49-F238E27FC236}">
                    <a16:creationId xmlns:a16="http://schemas.microsoft.com/office/drawing/2014/main" id="{C8CEC0B4-113A-D7DB-544E-BCFDEBE25BF3}"/>
                  </a:ext>
                </a:extLst>
              </p:cNvPr>
              <p:cNvSpPr>
                <a:spLocks noGrp="1" noRot="1" noChangeAspect="1" noMove="1" noResize="1" noEditPoints="1" noAdjustHandles="1" noChangeArrowheads="1" noChangeShapeType="1" noTextEdit="1"/>
              </p:cNvSpPr>
              <p:nvPr>
                <p:ph idx="1"/>
              </p:nvPr>
            </p:nvSpPr>
            <p:spPr>
              <a:blipFill>
                <a:blip r:embed="rId3"/>
                <a:stretch>
                  <a:fillRect l="-1086"/>
                </a:stretch>
              </a:blipFill>
            </p:spPr>
            <p:txBody>
              <a:bodyPr/>
              <a:lstStyle/>
              <a:p>
                <a:r>
                  <a:rPr lang="en-TW">
                    <a:noFill/>
                  </a:rPr>
                  <a:t> </a:t>
                </a:r>
              </a:p>
            </p:txBody>
          </p:sp>
        </mc:Fallback>
      </mc:AlternateContent>
      <p:cxnSp>
        <p:nvCxnSpPr>
          <p:cNvPr id="5" name="Straight Connector 4">
            <a:extLst>
              <a:ext uri="{FF2B5EF4-FFF2-40B4-BE49-F238E27FC236}">
                <a16:creationId xmlns:a16="http://schemas.microsoft.com/office/drawing/2014/main" id="{ED72A974-10B2-DE20-40E9-F91B5DB8BB1E}"/>
              </a:ext>
            </a:extLst>
          </p:cNvPr>
          <p:cNvCxnSpPr/>
          <p:nvPr/>
        </p:nvCxnSpPr>
        <p:spPr>
          <a:xfrm>
            <a:off x="9381900" y="1899865"/>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ABB5F3CA-974D-A361-46E2-64134D4EAFEE}"/>
              </a:ext>
            </a:extLst>
          </p:cNvPr>
          <p:cNvSpPr/>
          <p:nvPr/>
        </p:nvSpPr>
        <p:spPr>
          <a:xfrm>
            <a:off x="10041468" y="3674534"/>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EE0065EB-62CE-7F0E-39E1-F8C368AA72A2}"/>
              </a:ext>
            </a:extLst>
          </p:cNvPr>
          <p:cNvCxnSpPr/>
          <p:nvPr/>
        </p:nvCxnSpPr>
        <p:spPr>
          <a:xfrm flipV="1">
            <a:off x="9372183" y="129412"/>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AB73EDF-F2D0-F194-5B23-C12190929127}"/>
              </a:ext>
            </a:extLst>
          </p:cNvPr>
          <p:cNvCxnSpPr>
            <a:cxnSpLocks/>
          </p:cNvCxnSpPr>
          <p:nvPr/>
        </p:nvCxnSpPr>
        <p:spPr>
          <a:xfrm>
            <a:off x="9355250" y="1876720"/>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1C6E3C2-2FB4-45CB-D01B-C8E4D55F5A8B}"/>
              </a:ext>
            </a:extLst>
          </p:cNvPr>
          <p:cNvCxnSpPr>
            <a:cxnSpLocks/>
          </p:cNvCxnSpPr>
          <p:nvPr/>
        </p:nvCxnSpPr>
        <p:spPr>
          <a:xfrm flipH="1">
            <a:off x="8898043" y="1402588"/>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A4471A-F610-92E2-506D-A7C181A7B662}"/>
              </a:ext>
            </a:extLst>
          </p:cNvPr>
          <p:cNvSpPr txBox="1"/>
          <p:nvPr/>
        </p:nvSpPr>
        <p:spPr>
          <a:xfrm>
            <a:off x="10031752" y="2523067"/>
            <a:ext cx="316112" cy="369332"/>
          </a:xfrm>
          <a:prstGeom prst="rect">
            <a:avLst/>
          </a:prstGeom>
          <a:noFill/>
        </p:spPr>
        <p:txBody>
          <a:bodyPr wrap="none" rtlCol="0">
            <a:spAutoFit/>
          </a:bodyPr>
          <a:lstStyle/>
          <a:p>
            <a:r>
              <a:rPr lang="en-US" dirty="0"/>
              <a:t>l</a:t>
            </a:r>
            <a:r>
              <a:rPr lang="en-TW" baseline="-25000" dirty="0"/>
              <a:t>1</a:t>
            </a:r>
          </a:p>
        </p:txBody>
      </p:sp>
      <p:cxnSp>
        <p:nvCxnSpPr>
          <p:cNvPr id="11" name="Straight Connector 10">
            <a:extLst>
              <a:ext uri="{FF2B5EF4-FFF2-40B4-BE49-F238E27FC236}">
                <a16:creationId xmlns:a16="http://schemas.microsoft.com/office/drawing/2014/main" id="{503FF7D5-9CE2-A756-47F9-6A77953B0013}"/>
              </a:ext>
            </a:extLst>
          </p:cNvPr>
          <p:cNvCxnSpPr/>
          <p:nvPr/>
        </p:nvCxnSpPr>
        <p:spPr>
          <a:xfrm>
            <a:off x="10236339" y="3826760"/>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2E11428-B1F2-9807-6C50-9E873621C945}"/>
              </a:ext>
            </a:extLst>
          </p:cNvPr>
          <p:cNvSpPr/>
          <p:nvPr/>
        </p:nvSpPr>
        <p:spPr>
          <a:xfrm>
            <a:off x="10895907" y="5601429"/>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3" name="TextBox 12">
            <a:extLst>
              <a:ext uri="{FF2B5EF4-FFF2-40B4-BE49-F238E27FC236}">
                <a16:creationId xmlns:a16="http://schemas.microsoft.com/office/drawing/2014/main" id="{CA654C14-55E8-9401-A8BD-26F0748D3E3F}"/>
              </a:ext>
            </a:extLst>
          </p:cNvPr>
          <p:cNvSpPr txBox="1"/>
          <p:nvPr/>
        </p:nvSpPr>
        <p:spPr>
          <a:xfrm>
            <a:off x="10782993" y="4344763"/>
            <a:ext cx="316112" cy="369332"/>
          </a:xfrm>
          <a:prstGeom prst="rect">
            <a:avLst/>
          </a:prstGeom>
          <a:noFill/>
        </p:spPr>
        <p:txBody>
          <a:bodyPr wrap="square" rtlCol="0">
            <a:spAutoFit/>
          </a:bodyPr>
          <a:lstStyle/>
          <a:p>
            <a:r>
              <a:rPr lang="en-US" dirty="0"/>
              <a:t>l</a:t>
            </a:r>
            <a:r>
              <a:rPr lang="en-TW" baseline="-25000" dirty="0"/>
              <a:t>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01F58E-5D42-49B8-BEA4-ACADC42C612E}"/>
                  </a:ext>
                </a:extLst>
              </p:cNvPr>
              <p:cNvSpPr txBox="1"/>
              <p:nvPr/>
            </p:nvSpPr>
            <p:spPr>
              <a:xfrm>
                <a:off x="9401963" y="2920268"/>
                <a:ext cx="461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oMath>
                  </m:oMathPara>
                </a14:m>
                <a:endParaRPr lang="en-TW" dirty="0"/>
              </a:p>
            </p:txBody>
          </p:sp>
        </mc:Choice>
        <mc:Fallback xmlns="">
          <p:sp>
            <p:nvSpPr>
              <p:cNvPr id="14" name="TextBox 13">
                <a:extLst>
                  <a:ext uri="{FF2B5EF4-FFF2-40B4-BE49-F238E27FC236}">
                    <a16:creationId xmlns:a16="http://schemas.microsoft.com/office/drawing/2014/main" id="{3101F58E-5D42-49B8-BEA4-ACADC42C612E}"/>
                  </a:ext>
                </a:extLst>
              </p:cNvPr>
              <p:cNvSpPr txBox="1">
                <a:spLocks noRot="1" noChangeAspect="1" noMove="1" noResize="1" noEditPoints="1" noAdjustHandles="1" noChangeArrowheads="1" noChangeShapeType="1" noTextEdit="1"/>
              </p:cNvSpPr>
              <p:nvPr/>
            </p:nvSpPr>
            <p:spPr>
              <a:xfrm>
                <a:off x="9401963" y="2920268"/>
                <a:ext cx="461280"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9663AF-FF04-0BAC-9712-DE282B0FB9D3}"/>
                  </a:ext>
                </a:extLst>
              </p:cNvPr>
              <p:cNvSpPr txBox="1"/>
              <p:nvPr/>
            </p:nvSpPr>
            <p:spPr>
              <a:xfrm>
                <a:off x="10316391" y="5047432"/>
                <a:ext cx="4666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oMath>
                  </m:oMathPara>
                </a14:m>
                <a:endParaRPr lang="en-TW" dirty="0"/>
              </a:p>
            </p:txBody>
          </p:sp>
        </mc:Choice>
        <mc:Fallback xmlns="">
          <p:sp>
            <p:nvSpPr>
              <p:cNvPr id="15" name="TextBox 14">
                <a:extLst>
                  <a:ext uri="{FF2B5EF4-FFF2-40B4-BE49-F238E27FC236}">
                    <a16:creationId xmlns:a16="http://schemas.microsoft.com/office/drawing/2014/main" id="{E09663AF-FF04-0BAC-9712-DE282B0FB9D3}"/>
                  </a:ext>
                </a:extLst>
              </p:cNvPr>
              <p:cNvSpPr txBox="1">
                <a:spLocks noRot="1" noChangeAspect="1" noMove="1" noResize="1" noEditPoints="1" noAdjustHandles="1" noChangeArrowheads="1" noChangeShapeType="1" noTextEdit="1"/>
              </p:cNvSpPr>
              <p:nvPr/>
            </p:nvSpPr>
            <p:spPr>
              <a:xfrm>
                <a:off x="10316391" y="5047432"/>
                <a:ext cx="466602" cy="369332"/>
              </a:xfrm>
              <a:prstGeom prst="rect">
                <a:avLst/>
              </a:prstGeom>
              <a:blipFill>
                <a:blip r:embed="rId5"/>
                <a:stretch>
                  <a:fillRect/>
                </a:stretch>
              </a:blipFill>
            </p:spPr>
            <p:txBody>
              <a:bodyPr/>
              <a:lstStyle/>
              <a:p>
                <a:r>
                  <a:rPr lang="en-TW">
                    <a:noFill/>
                  </a:rPr>
                  <a:t> </a:t>
                </a:r>
              </a:p>
            </p:txBody>
          </p:sp>
        </mc:Fallback>
      </mc:AlternateContent>
      <p:cxnSp>
        <p:nvCxnSpPr>
          <p:cNvPr id="16" name="Straight Arrow Connector 15">
            <a:extLst>
              <a:ext uri="{FF2B5EF4-FFF2-40B4-BE49-F238E27FC236}">
                <a16:creationId xmlns:a16="http://schemas.microsoft.com/office/drawing/2014/main" id="{92A95BBB-6E7F-ED78-20CF-53F57B7D5C6C}"/>
              </a:ext>
            </a:extLst>
          </p:cNvPr>
          <p:cNvCxnSpPr>
            <a:cxnSpLocks/>
          </p:cNvCxnSpPr>
          <p:nvPr/>
        </p:nvCxnSpPr>
        <p:spPr>
          <a:xfrm flipH="1">
            <a:off x="9372183" y="1876720"/>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D9FB92C-32EA-B3AF-331B-033349FEEBDE}"/>
              </a:ext>
            </a:extLst>
          </p:cNvPr>
          <p:cNvCxnSpPr>
            <a:cxnSpLocks/>
          </p:cNvCxnSpPr>
          <p:nvPr/>
        </p:nvCxnSpPr>
        <p:spPr>
          <a:xfrm flipH="1">
            <a:off x="10228012" y="3780471"/>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3D2570A-D941-1595-0651-B54FD42C8AB0}"/>
              </a:ext>
            </a:extLst>
          </p:cNvPr>
          <p:cNvSpPr txBox="1"/>
          <p:nvPr/>
        </p:nvSpPr>
        <p:spPr>
          <a:xfrm>
            <a:off x="10525204" y="3606129"/>
            <a:ext cx="447558" cy="369332"/>
          </a:xfrm>
          <a:prstGeom prst="rect">
            <a:avLst/>
          </a:prstGeom>
          <a:noFill/>
        </p:spPr>
        <p:txBody>
          <a:bodyPr wrap="none" rtlCol="0">
            <a:spAutoFit/>
          </a:bodyPr>
          <a:lstStyle/>
          <a:p>
            <a:r>
              <a:rPr lang="en-TW" dirty="0"/>
              <a:t>m</a:t>
            </a:r>
            <a:r>
              <a:rPr lang="en-TW" baseline="-25000" dirty="0"/>
              <a:t>1</a:t>
            </a:r>
          </a:p>
        </p:txBody>
      </p:sp>
      <p:sp>
        <p:nvSpPr>
          <p:cNvPr id="18" name="TextBox 17">
            <a:extLst>
              <a:ext uri="{FF2B5EF4-FFF2-40B4-BE49-F238E27FC236}">
                <a16:creationId xmlns:a16="http://schemas.microsoft.com/office/drawing/2014/main" id="{4705223D-D5CF-1749-309D-8F2966BDF35C}"/>
              </a:ext>
            </a:extLst>
          </p:cNvPr>
          <p:cNvSpPr txBox="1"/>
          <p:nvPr/>
        </p:nvSpPr>
        <p:spPr>
          <a:xfrm>
            <a:off x="11302304" y="5784556"/>
            <a:ext cx="447558" cy="369332"/>
          </a:xfrm>
          <a:prstGeom prst="rect">
            <a:avLst/>
          </a:prstGeom>
          <a:noFill/>
        </p:spPr>
        <p:txBody>
          <a:bodyPr wrap="none" rtlCol="0">
            <a:spAutoFit/>
          </a:bodyPr>
          <a:lstStyle/>
          <a:p>
            <a:r>
              <a:rPr lang="en-TW" dirty="0"/>
              <a:t>m</a:t>
            </a:r>
            <a:r>
              <a:rPr lang="en-TW" baseline="-25000" dirty="0"/>
              <a:t>2</a:t>
            </a:r>
          </a:p>
        </p:txBody>
      </p:sp>
    </p:spTree>
    <p:extLst>
      <p:ext uri="{BB962C8B-B14F-4D97-AF65-F5344CB8AC3E}">
        <p14:creationId xmlns:p14="http://schemas.microsoft.com/office/powerpoint/2010/main" val="193172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8">
            <a:extLst>
              <a:ext uri="{FF2B5EF4-FFF2-40B4-BE49-F238E27FC236}">
                <a16:creationId xmlns:a16="http://schemas.microsoft.com/office/drawing/2014/main" id="{349A37B0-8291-DEB9-D845-C2DF84D79811}"/>
              </a:ext>
            </a:extLst>
          </p:cNvPr>
          <p:cNvGrpSpPr>
            <a:grpSpLocks/>
          </p:cNvGrpSpPr>
          <p:nvPr/>
        </p:nvGrpSpPr>
        <p:grpSpPr bwMode="auto">
          <a:xfrm>
            <a:off x="1631951" y="931863"/>
            <a:ext cx="1800225" cy="5810310"/>
            <a:chOff x="280988" y="381000"/>
            <a:chExt cx="1800225" cy="5810310"/>
          </a:xfrm>
        </p:grpSpPr>
        <p:graphicFrame>
          <p:nvGraphicFramePr>
            <p:cNvPr id="3078" name="Object 1026">
              <a:extLst>
                <a:ext uri="{FF2B5EF4-FFF2-40B4-BE49-F238E27FC236}">
                  <a16:creationId xmlns:a16="http://schemas.microsoft.com/office/drawing/2014/main" id="{6BCC350D-CC01-F1C3-7A0D-360ECE7D7364}"/>
                </a:ext>
              </a:extLst>
            </p:cNvPr>
            <p:cNvGraphicFramePr>
              <a:graphicFrameLocks noChangeAspect="1"/>
            </p:cNvGraphicFramePr>
            <p:nvPr/>
          </p:nvGraphicFramePr>
          <p:xfrm>
            <a:off x="280988" y="762000"/>
            <a:ext cx="1692275" cy="4953000"/>
          </p:xfrm>
          <a:graphic>
            <a:graphicData uri="http://schemas.openxmlformats.org/presentationml/2006/ole">
              <mc:AlternateContent xmlns:mc="http://schemas.openxmlformats.org/markup-compatibility/2006">
                <mc:Choice xmlns:v="urn:schemas-microsoft-com:vml" Requires="v">
                  <p:oleObj name="Image" r:id="rId3" imgW="742950" imgH="2241550" progId="Photoshop.Image.6">
                    <p:embed/>
                  </p:oleObj>
                </mc:Choice>
                <mc:Fallback>
                  <p:oleObj name="Image" r:id="rId3" imgW="742950" imgH="2241550" progId="Photoshop.Image.6">
                    <p:embed/>
                    <p:pic>
                      <p:nvPicPr>
                        <p:cNvPr id="3078" name="Object 1026">
                          <a:extLst>
                            <a:ext uri="{FF2B5EF4-FFF2-40B4-BE49-F238E27FC236}">
                              <a16:creationId xmlns:a16="http://schemas.microsoft.com/office/drawing/2014/main" id="{6BCC350D-CC01-F1C3-7A0D-360ECE7D7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762000"/>
                          <a:ext cx="169227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4" name="Text Box 1031">
              <a:extLst>
                <a:ext uri="{FF2B5EF4-FFF2-40B4-BE49-F238E27FC236}">
                  <a16:creationId xmlns:a16="http://schemas.microsoft.com/office/drawing/2014/main" id="{D52FA4D6-6ABA-FCB5-97CD-A772B944DF9F}"/>
                </a:ext>
              </a:extLst>
            </p:cNvPr>
            <p:cNvSpPr txBox="1">
              <a:spLocks noChangeArrowheads="1"/>
            </p:cNvSpPr>
            <p:nvPr/>
          </p:nvSpPr>
          <p:spPr bwMode="auto">
            <a:xfrm>
              <a:off x="317500" y="381000"/>
              <a:ext cx="1763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ea typeface="標楷體" pitchFamily="65" charset="-120"/>
                </a:rPr>
                <a:t>Height of M.J.</a:t>
              </a:r>
              <a:endParaRPr lang="zh-TW" altLang="en-US" sz="2000">
                <a:ea typeface="標楷體" pitchFamily="65" charset="-120"/>
              </a:endParaRPr>
            </a:p>
          </p:txBody>
        </p:sp>
        <p:sp>
          <p:nvSpPr>
            <p:cNvPr id="3089" name="Rectangle 1040">
              <a:extLst>
                <a:ext uri="{FF2B5EF4-FFF2-40B4-BE49-F238E27FC236}">
                  <a16:creationId xmlns:a16="http://schemas.microsoft.com/office/drawing/2014/main" id="{9CFBA7B5-60C5-19BF-6917-AACBE33AA9DA}"/>
                </a:ext>
              </a:extLst>
            </p:cNvPr>
            <p:cNvSpPr>
              <a:spLocks noChangeArrowheads="1"/>
            </p:cNvSpPr>
            <p:nvPr/>
          </p:nvSpPr>
          <p:spPr bwMode="auto">
            <a:xfrm>
              <a:off x="384176" y="5791200"/>
              <a:ext cx="1390124" cy="400110"/>
            </a:xfrm>
            <a:prstGeom prst="rect">
              <a:avLst/>
            </a:prstGeom>
            <a:noFill/>
            <a:ln w="9525">
              <a:noFill/>
              <a:miter lim="800000"/>
              <a:headEnd/>
              <a:tailEnd/>
            </a:ln>
          </p:spPr>
          <p:txBody>
            <a:bodyPr wrap="none">
              <a:spAutoFit/>
            </a:bodyPr>
            <a:lstStyle/>
            <a:p>
              <a:pPr>
                <a:defRPr/>
              </a:pPr>
              <a:r>
                <a:rPr lang="en-US" altLang="zh-TW" sz="2000" dirty="0">
                  <a:solidFill>
                    <a:srgbClr val="660066"/>
                  </a:solidFill>
                  <a:latin typeface="+mj-lt"/>
                  <a:ea typeface="標楷體" pitchFamily="65" charset="-120"/>
                </a:rPr>
                <a:t>2 billion nm</a:t>
              </a:r>
              <a:endParaRPr lang="zh-TW" altLang="en-US" sz="2000" dirty="0">
                <a:solidFill>
                  <a:srgbClr val="660066"/>
                </a:solidFill>
                <a:latin typeface="+mj-lt"/>
                <a:ea typeface="標楷體" pitchFamily="65" charset="-120"/>
              </a:endParaRPr>
            </a:p>
          </p:txBody>
        </p:sp>
      </p:grpSp>
      <p:sp>
        <p:nvSpPr>
          <p:cNvPr id="3080" name="Rectangle 1028">
            <a:extLst>
              <a:ext uri="{FF2B5EF4-FFF2-40B4-BE49-F238E27FC236}">
                <a16:creationId xmlns:a16="http://schemas.microsoft.com/office/drawing/2014/main" id="{033308AB-3A47-83AE-7E89-50C9CE3C6041}"/>
              </a:ext>
            </a:extLst>
          </p:cNvPr>
          <p:cNvSpPr>
            <a:spLocks noChangeArrowheads="1"/>
          </p:cNvSpPr>
          <p:nvPr/>
        </p:nvSpPr>
        <p:spPr bwMode="auto">
          <a:xfrm>
            <a:off x="3243263" y="1133475"/>
            <a:ext cx="7173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800" u="sng">
                <a:solidFill>
                  <a:srgbClr val="FF0000"/>
                </a:solidFill>
                <a:ea typeface="全真顏體" pitchFamily="49" charset="-120"/>
              </a:rPr>
              <a:t>1 nanometer = 1 billionth meter (10</a:t>
            </a:r>
            <a:r>
              <a:rPr lang="en-US" altLang="zh-TW" sz="2800" u="sng" baseline="30000">
                <a:solidFill>
                  <a:srgbClr val="FF0000"/>
                </a:solidFill>
                <a:ea typeface="全真顏體" pitchFamily="49" charset="-120"/>
              </a:rPr>
              <a:t>-9 </a:t>
            </a:r>
            <a:r>
              <a:rPr lang="en-US" altLang="zh-TW" sz="2800" u="sng">
                <a:solidFill>
                  <a:srgbClr val="FF0000"/>
                </a:solidFill>
                <a:ea typeface="全真顏體" pitchFamily="49" charset="-120"/>
              </a:rPr>
              <a:t>m)</a:t>
            </a:r>
            <a:r>
              <a:rPr lang="en-US" altLang="zh-TW" sz="2800">
                <a:solidFill>
                  <a:srgbClr val="FF0000"/>
                </a:solidFill>
                <a:ea typeface="全真顏體" pitchFamily="49" charset="-120"/>
              </a:rPr>
              <a:t> </a:t>
            </a:r>
          </a:p>
        </p:txBody>
      </p:sp>
      <p:grpSp>
        <p:nvGrpSpPr>
          <p:cNvPr id="3" name="群組 19">
            <a:extLst>
              <a:ext uri="{FF2B5EF4-FFF2-40B4-BE49-F238E27FC236}">
                <a16:creationId xmlns:a16="http://schemas.microsoft.com/office/drawing/2014/main" id="{BDF89F5E-03E2-AD94-9E1D-3E768F87BBE0}"/>
              </a:ext>
            </a:extLst>
          </p:cNvPr>
          <p:cNvGrpSpPr>
            <a:grpSpLocks/>
          </p:cNvGrpSpPr>
          <p:nvPr/>
        </p:nvGrpSpPr>
        <p:grpSpPr bwMode="auto">
          <a:xfrm>
            <a:off x="3187700" y="2205038"/>
            <a:ext cx="2116138" cy="3033772"/>
            <a:chOff x="1336675" y="2133600"/>
            <a:chExt cx="2187575" cy="3105411"/>
          </a:xfrm>
        </p:grpSpPr>
        <p:graphicFrame>
          <p:nvGraphicFramePr>
            <p:cNvPr id="3077" name="Object 1027">
              <a:extLst>
                <a:ext uri="{FF2B5EF4-FFF2-40B4-BE49-F238E27FC236}">
                  <a16:creationId xmlns:a16="http://schemas.microsoft.com/office/drawing/2014/main" id="{C8C1D83B-DAC6-FA00-72A3-2132945D9299}"/>
                </a:ext>
              </a:extLst>
            </p:cNvPr>
            <p:cNvGraphicFramePr>
              <a:graphicFrameLocks noChangeAspect="1"/>
            </p:cNvGraphicFramePr>
            <p:nvPr/>
          </p:nvGraphicFramePr>
          <p:xfrm>
            <a:off x="1336675" y="2667000"/>
            <a:ext cx="2187575" cy="2255838"/>
          </p:xfrm>
          <a:graphic>
            <a:graphicData uri="http://schemas.openxmlformats.org/presentationml/2006/ole">
              <mc:AlternateContent xmlns:mc="http://schemas.openxmlformats.org/markup-compatibility/2006">
                <mc:Choice xmlns:v="urn:schemas-microsoft-com:vml" Requires="v">
                  <p:oleObj name="Image" r:id="rId5" imgW="1073150" imgH="1022350" progId="Photoshop.Image.6">
                    <p:embed/>
                  </p:oleObj>
                </mc:Choice>
                <mc:Fallback>
                  <p:oleObj name="Image" r:id="rId5" imgW="1073150" imgH="1022350" progId="Photoshop.Image.6">
                    <p:embed/>
                    <p:pic>
                      <p:nvPicPr>
                        <p:cNvPr id="3077" name="Object 1027">
                          <a:extLst>
                            <a:ext uri="{FF2B5EF4-FFF2-40B4-BE49-F238E27FC236}">
                              <a16:creationId xmlns:a16="http://schemas.microsoft.com/office/drawing/2014/main" id="{C8C1D83B-DAC6-FA00-72A3-2132945D9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675" y="2667000"/>
                          <a:ext cx="218757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2" name="Rectangle 1035">
              <a:extLst>
                <a:ext uri="{FF2B5EF4-FFF2-40B4-BE49-F238E27FC236}">
                  <a16:creationId xmlns:a16="http://schemas.microsoft.com/office/drawing/2014/main" id="{96DA6336-D94D-23E5-B508-4177340DB93F}"/>
                </a:ext>
              </a:extLst>
            </p:cNvPr>
            <p:cNvSpPr>
              <a:spLocks noChangeArrowheads="1"/>
            </p:cNvSpPr>
            <p:nvPr/>
          </p:nvSpPr>
          <p:spPr bwMode="auto">
            <a:xfrm>
              <a:off x="2109788" y="2133600"/>
              <a:ext cx="1094060" cy="40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ea typeface="標楷體" pitchFamily="65" charset="-120"/>
                </a:rPr>
                <a:t>Needle</a:t>
              </a:r>
              <a:endParaRPr lang="zh-TW" altLang="en-US" sz="2000">
                <a:ea typeface="標楷體" pitchFamily="65" charset="-120"/>
              </a:endParaRPr>
            </a:p>
          </p:txBody>
        </p:sp>
        <p:sp>
          <p:nvSpPr>
            <p:cNvPr id="7" name="Rectangle 1039">
              <a:extLst>
                <a:ext uri="{FF2B5EF4-FFF2-40B4-BE49-F238E27FC236}">
                  <a16:creationId xmlns:a16="http://schemas.microsoft.com/office/drawing/2014/main" id="{078C6736-66D0-4C46-D6EB-F4B2B804A8EB}"/>
                </a:ext>
              </a:extLst>
            </p:cNvPr>
            <p:cNvSpPr>
              <a:spLocks noChangeArrowheads="1"/>
            </p:cNvSpPr>
            <p:nvPr/>
          </p:nvSpPr>
          <p:spPr bwMode="auto">
            <a:xfrm>
              <a:off x="1548376" y="4829453"/>
              <a:ext cx="1574594" cy="409558"/>
            </a:xfrm>
            <a:prstGeom prst="rect">
              <a:avLst/>
            </a:prstGeom>
            <a:noFill/>
            <a:ln w="9525">
              <a:noFill/>
              <a:miter lim="800000"/>
              <a:headEnd/>
              <a:tailEnd/>
            </a:ln>
          </p:spPr>
          <p:txBody>
            <a:bodyPr wrap="none">
              <a:spAutoFit/>
            </a:bodyPr>
            <a:lstStyle/>
            <a:p>
              <a:pPr>
                <a:defRPr/>
              </a:pPr>
              <a:r>
                <a:rPr lang="en-US" altLang="zh-TW" sz="2000" dirty="0">
                  <a:solidFill>
                    <a:srgbClr val="660066"/>
                  </a:solidFill>
                  <a:latin typeface="+mj-lt"/>
                  <a:ea typeface="標楷體" pitchFamily="65" charset="-120"/>
                </a:rPr>
                <a:t>1 million </a:t>
              </a:r>
              <a:r>
                <a:rPr lang="en-US" altLang="zh-TW" sz="2000" dirty="0">
                  <a:solidFill>
                    <a:srgbClr val="660066"/>
                  </a:solidFill>
                  <a:latin typeface="標楷體" pitchFamily="65" charset="-120"/>
                  <a:ea typeface="標楷體" pitchFamily="65" charset="-120"/>
                </a:rPr>
                <a:t>nm</a:t>
              </a:r>
              <a:endParaRPr lang="zh-TW" altLang="en-US" sz="2000" dirty="0">
                <a:solidFill>
                  <a:srgbClr val="660066"/>
                </a:solidFill>
                <a:latin typeface="標楷體" pitchFamily="65" charset="-120"/>
                <a:ea typeface="標楷體" pitchFamily="65" charset="-120"/>
              </a:endParaRPr>
            </a:p>
          </p:txBody>
        </p:sp>
      </p:grpSp>
      <p:sp>
        <p:nvSpPr>
          <p:cNvPr id="521233" name="Rectangle 1041">
            <a:extLst>
              <a:ext uri="{FF2B5EF4-FFF2-40B4-BE49-F238E27FC236}">
                <a16:creationId xmlns:a16="http://schemas.microsoft.com/office/drawing/2014/main" id="{182DF731-FBD7-AB24-4C50-FC00C8D34041}"/>
              </a:ext>
            </a:extLst>
          </p:cNvPr>
          <p:cNvSpPr>
            <a:spLocks noChangeArrowheads="1"/>
          </p:cNvSpPr>
          <p:nvPr/>
        </p:nvSpPr>
        <p:spPr bwMode="auto">
          <a:xfrm>
            <a:off x="4656139" y="836614"/>
            <a:ext cx="3267113" cy="646331"/>
          </a:xfrm>
          <a:prstGeom prst="rect">
            <a:avLst/>
          </a:prstGeom>
          <a:noFill/>
          <a:ln w="9525">
            <a:noFill/>
            <a:miter lim="800000"/>
            <a:headEnd/>
            <a:tailEnd/>
          </a:ln>
          <a:effectLst/>
        </p:spPr>
        <p:txBody>
          <a:bodyPr wrap="none">
            <a:spAutoFit/>
          </a:bodyPr>
          <a:lstStyle/>
          <a:p>
            <a:pPr>
              <a:defRPr/>
            </a:pPr>
            <a:r>
              <a:rPr lang="en-US" altLang="zh-TW" sz="3600" dirty="0">
                <a:solidFill>
                  <a:srgbClr val="FF0000"/>
                </a:solidFill>
                <a:effectLst>
                  <a:outerShdw blurRad="38100" dist="38100" dir="2700000" algn="tl">
                    <a:srgbClr val="000000"/>
                  </a:outerShdw>
                </a:effectLst>
                <a:ea typeface="全真顏體" pitchFamily="49" charset="-120"/>
              </a:rPr>
              <a:t>Nano</a:t>
            </a:r>
            <a:r>
              <a:rPr lang="en-US" altLang="zh-TW" sz="3600" dirty="0">
                <a:effectLst>
                  <a:outerShdw blurRad="38100" dist="38100" dir="2700000" algn="tl">
                    <a:srgbClr val="000000"/>
                  </a:outerShdw>
                </a:effectLst>
                <a:ea typeface="全真顏體" pitchFamily="49" charset="-120"/>
              </a:rPr>
              <a:t>technology</a:t>
            </a:r>
          </a:p>
        </p:txBody>
      </p:sp>
      <p:grpSp>
        <p:nvGrpSpPr>
          <p:cNvPr id="4" name="群組 20">
            <a:extLst>
              <a:ext uri="{FF2B5EF4-FFF2-40B4-BE49-F238E27FC236}">
                <a16:creationId xmlns:a16="http://schemas.microsoft.com/office/drawing/2014/main" id="{1A5BE1E3-34C7-750D-FADC-2AFBB9CB36FA}"/>
              </a:ext>
            </a:extLst>
          </p:cNvPr>
          <p:cNvGrpSpPr>
            <a:grpSpLocks/>
          </p:cNvGrpSpPr>
          <p:nvPr/>
        </p:nvGrpSpPr>
        <p:grpSpPr bwMode="auto">
          <a:xfrm>
            <a:off x="4876787" y="2924176"/>
            <a:ext cx="2206625" cy="3114675"/>
            <a:chOff x="2743200" y="2924175"/>
            <a:chExt cx="2206625" cy="3114675"/>
          </a:xfrm>
        </p:grpSpPr>
        <p:sp>
          <p:nvSpPr>
            <p:cNvPr id="3090" name="Rectangle 1032">
              <a:extLst>
                <a:ext uri="{FF2B5EF4-FFF2-40B4-BE49-F238E27FC236}">
                  <a16:creationId xmlns:a16="http://schemas.microsoft.com/office/drawing/2014/main" id="{2E84B7EE-290C-8D2A-99F0-54F0AFB65EAE}"/>
                </a:ext>
              </a:extLst>
            </p:cNvPr>
            <p:cNvSpPr>
              <a:spLocks noChangeArrowheads="1"/>
            </p:cNvSpPr>
            <p:nvPr/>
          </p:nvSpPr>
          <p:spPr bwMode="auto">
            <a:xfrm>
              <a:off x="3043238" y="2924175"/>
              <a:ext cx="1888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ea typeface="標楷體" pitchFamily="65" charset="-120"/>
                </a:rPr>
                <a:t>Red Blood Cell</a:t>
              </a:r>
              <a:endParaRPr lang="zh-TW" altLang="en-US" sz="2000">
                <a:ea typeface="標楷體" pitchFamily="65" charset="-120"/>
              </a:endParaRPr>
            </a:p>
          </p:txBody>
        </p:sp>
        <p:sp>
          <p:nvSpPr>
            <p:cNvPr id="3087" name="Rectangle 1038">
              <a:extLst>
                <a:ext uri="{FF2B5EF4-FFF2-40B4-BE49-F238E27FC236}">
                  <a16:creationId xmlns:a16="http://schemas.microsoft.com/office/drawing/2014/main" id="{5185104F-B28B-9870-4DB9-B0C6DED19ECE}"/>
                </a:ext>
              </a:extLst>
            </p:cNvPr>
            <p:cNvSpPr>
              <a:spLocks noChangeArrowheads="1"/>
            </p:cNvSpPr>
            <p:nvPr/>
          </p:nvSpPr>
          <p:spPr bwMode="auto">
            <a:xfrm>
              <a:off x="3165475" y="5638800"/>
              <a:ext cx="1195388" cy="400050"/>
            </a:xfrm>
            <a:prstGeom prst="rect">
              <a:avLst/>
            </a:prstGeom>
            <a:noFill/>
            <a:ln w="9525">
              <a:noFill/>
              <a:miter lim="800000"/>
              <a:headEnd/>
              <a:tailEnd/>
            </a:ln>
          </p:spPr>
          <p:txBody>
            <a:bodyPr>
              <a:spAutoFit/>
            </a:bodyPr>
            <a:lstStyle/>
            <a:p>
              <a:pPr>
                <a:defRPr/>
              </a:pPr>
              <a:r>
                <a:rPr lang="en-US" altLang="zh-TW" sz="2000" dirty="0">
                  <a:solidFill>
                    <a:srgbClr val="660066"/>
                  </a:solidFill>
                  <a:latin typeface="+mj-lt"/>
                  <a:ea typeface="標楷體" pitchFamily="65" charset="-120"/>
                </a:rPr>
                <a:t>1000</a:t>
              </a:r>
              <a:r>
                <a:rPr lang="zh-TW" altLang="en-US" sz="2000" dirty="0">
                  <a:solidFill>
                    <a:srgbClr val="660066"/>
                  </a:solidFill>
                  <a:latin typeface="+mj-lt"/>
                  <a:ea typeface="標楷體" pitchFamily="65" charset="-120"/>
                </a:rPr>
                <a:t> </a:t>
              </a:r>
              <a:r>
                <a:rPr lang="en-US" altLang="zh-TW" sz="2000" dirty="0">
                  <a:solidFill>
                    <a:srgbClr val="660066"/>
                  </a:solidFill>
                  <a:latin typeface="+mj-lt"/>
                  <a:ea typeface="標楷體" pitchFamily="65" charset="-120"/>
                </a:rPr>
                <a:t>nm</a:t>
              </a:r>
              <a:endParaRPr lang="zh-TW" altLang="en-US" sz="2000" dirty="0">
                <a:solidFill>
                  <a:srgbClr val="660066"/>
                </a:solidFill>
                <a:latin typeface="+mj-lt"/>
                <a:ea typeface="標楷體" pitchFamily="65" charset="-120"/>
              </a:endParaRPr>
            </a:p>
          </p:txBody>
        </p:sp>
        <p:graphicFrame>
          <p:nvGraphicFramePr>
            <p:cNvPr id="3076" name="Object 1029">
              <a:extLst>
                <a:ext uri="{FF2B5EF4-FFF2-40B4-BE49-F238E27FC236}">
                  <a16:creationId xmlns:a16="http://schemas.microsoft.com/office/drawing/2014/main" id="{272CC921-EDE6-4304-E349-6B0E84AF7D6B}"/>
                </a:ext>
              </a:extLst>
            </p:cNvPr>
            <p:cNvGraphicFramePr>
              <a:graphicFrameLocks noChangeAspect="1"/>
            </p:cNvGraphicFramePr>
            <p:nvPr/>
          </p:nvGraphicFramePr>
          <p:xfrm>
            <a:off x="2743200" y="3352800"/>
            <a:ext cx="2206625" cy="2312988"/>
          </p:xfrm>
          <a:graphic>
            <a:graphicData uri="http://schemas.openxmlformats.org/presentationml/2006/ole">
              <mc:AlternateContent xmlns:mc="http://schemas.openxmlformats.org/markup-compatibility/2006">
                <mc:Choice xmlns:v="urn:schemas-microsoft-com:vml" Requires="v">
                  <p:oleObj name="Image" r:id="rId7" imgW="927100" imgH="939800" progId="Photoshop.Image.6">
                    <p:embed/>
                  </p:oleObj>
                </mc:Choice>
                <mc:Fallback>
                  <p:oleObj name="Image" r:id="rId7" imgW="927100" imgH="939800" progId="Photoshop.Image.6">
                    <p:embed/>
                    <p:pic>
                      <p:nvPicPr>
                        <p:cNvPr id="3076" name="Object 1029">
                          <a:extLst>
                            <a:ext uri="{FF2B5EF4-FFF2-40B4-BE49-F238E27FC236}">
                              <a16:creationId xmlns:a16="http://schemas.microsoft.com/office/drawing/2014/main" id="{272CC921-EDE6-4304-E349-6B0E84AF7D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352800"/>
                          <a:ext cx="220662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群組 21">
            <a:extLst>
              <a:ext uri="{FF2B5EF4-FFF2-40B4-BE49-F238E27FC236}">
                <a16:creationId xmlns:a16="http://schemas.microsoft.com/office/drawing/2014/main" id="{2F0380CA-A76B-9772-313C-30676D11C2E5}"/>
              </a:ext>
            </a:extLst>
          </p:cNvPr>
          <p:cNvGrpSpPr>
            <a:grpSpLocks/>
          </p:cNvGrpSpPr>
          <p:nvPr/>
        </p:nvGrpSpPr>
        <p:grpSpPr bwMode="auto">
          <a:xfrm>
            <a:off x="6848462" y="3173414"/>
            <a:ext cx="2233613" cy="3246497"/>
            <a:chOff x="4572000" y="3173413"/>
            <a:chExt cx="2233613" cy="3246497"/>
          </a:xfrm>
        </p:grpSpPr>
        <p:graphicFrame>
          <p:nvGraphicFramePr>
            <p:cNvPr id="3075" name="Object 1030">
              <a:extLst>
                <a:ext uri="{FF2B5EF4-FFF2-40B4-BE49-F238E27FC236}">
                  <a16:creationId xmlns:a16="http://schemas.microsoft.com/office/drawing/2014/main" id="{6D3EDA1C-75DD-A829-DC53-60A28D7C59E8}"/>
                </a:ext>
              </a:extLst>
            </p:cNvPr>
            <p:cNvGraphicFramePr>
              <a:graphicFrameLocks noChangeAspect="1"/>
            </p:cNvGraphicFramePr>
            <p:nvPr/>
          </p:nvGraphicFramePr>
          <p:xfrm>
            <a:off x="4572000" y="3733800"/>
            <a:ext cx="2233613" cy="2319338"/>
          </p:xfrm>
          <a:graphic>
            <a:graphicData uri="http://schemas.openxmlformats.org/presentationml/2006/ole">
              <mc:AlternateContent xmlns:mc="http://schemas.openxmlformats.org/markup-compatibility/2006">
                <mc:Choice xmlns:v="urn:schemas-microsoft-com:vml" Requires="v">
                  <p:oleObj name="Image" r:id="rId9" imgW="927100" imgH="889000" progId="Photoshop.Image.5">
                    <p:embed/>
                  </p:oleObj>
                </mc:Choice>
                <mc:Fallback>
                  <p:oleObj name="Image" r:id="rId9" imgW="927100" imgH="889000" progId="Photoshop.Image.5">
                    <p:embed/>
                    <p:pic>
                      <p:nvPicPr>
                        <p:cNvPr id="3075" name="Object 1030">
                          <a:extLst>
                            <a:ext uri="{FF2B5EF4-FFF2-40B4-BE49-F238E27FC236}">
                              <a16:creationId xmlns:a16="http://schemas.microsoft.com/office/drawing/2014/main" id="{6D3EDA1C-75DD-A829-DC53-60A28D7C59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733800"/>
                          <a:ext cx="2233613"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8" name="Rectangle 1033">
              <a:extLst>
                <a:ext uri="{FF2B5EF4-FFF2-40B4-BE49-F238E27FC236}">
                  <a16:creationId xmlns:a16="http://schemas.microsoft.com/office/drawing/2014/main" id="{DBAA0FE7-A815-879A-B500-71F5D2A07578}"/>
                </a:ext>
              </a:extLst>
            </p:cNvPr>
            <p:cNvSpPr>
              <a:spLocks noChangeArrowheads="1"/>
            </p:cNvSpPr>
            <p:nvPr/>
          </p:nvSpPr>
          <p:spPr bwMode="auto">
            <a:xfrm>
              <a:off x="4905375" y="3173413"/>
              <a:ext cx="181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ea typeface="標楷體" pitchFamily="65" charset="-120"/>
                </a:rPr>
                <a:t>DNA molecule</a:t>
              </a:r>
            </a:p>
          </p:txBody>
        </p:sp>
        <p:sp>
          <p:nvSpPr>
            <p:cNvPr id="3085" name="Text Box 1036">
              <a:extLst>
                <a:ext uri="{FF2B5EF4-FFF2-40B4-BE49-F238E27FC236}">
                  <a16:creationId xmlns:a16="http://schemas.microsoft.com/office/drawing/2014/main" id="{3BC0D3CF-793B-EE77-8673-6555A693DDA8}"/>
                </a:ext>
              </a:extLst>
            </p:cNvPr>
            <p:cNvSpPr txBox="1">
              <a:spLocks noChangeArrowheads="1"/>
            </p:cNvSpPr>
            <p:nvPr/>
          </p:nvSpPr>
          <p:spPr bwMode="auto">
            <a:xfrm>
              <a:off x="5205413" y="6019800"/>
              <a:ext cx="708848" cy="400110"/>
            </a:xfrm>
            <a:prstGeom prst="rect">
              <a:avLst/>
            </a:prstGeom>
            <a:noFill/>
            <a:ln w="9525">
              <a:noFill/>
              <a:miter lim="800000"/>
              <a:headEnd/>
              <a:tailEnd/>
            </a:ln>
          </p:spPr>
          <p:txBody>
            <a:bodyPr wrap="none">
              <a:spAutoFit/>
            </a:bodyPr>
            <a:lstStyle/>
            <a:p>
              <a:pPr>
                <a:defRPr/>
              </a:pPr>
              <a:r>
                <a:rPr lang="en-US" altLang="zh-TW" sz="2000" dirty="0">
                  <a:solidFill>
                    <a:srgbClr val="660066"/>
                  </a:solidFill>
                  <a:latin typeface="+mj-lt"/>
                  <a:ea typeface="標楷體" pitchFamily="65" charset="-120"/>
                </a:rPr>
                <a:t>1 nm</a:t>
              </a:r>
              <a:endParaRPr lang="zh-TW" altLang="en-US" sz="2000" dirty="0">
                <a:solidFill>
                  <a:srgbClr val="660066"/>
                </a:solidFill>
                <a:latin typeface="+mj-lt"/>
                <a:ea typeface="標楷體" pitchFamily="65" charset="-120"/>
              </a:endParaRPr>
            </a:p>
          </p:txBody>
        </p:sp>
      </p:grpSp>
      <p:grpSp>
        <p:nvGrpSpPr>
          <p:cNvPr id="6" name="群組 22">
            <a:extLst>
              <a:ext uri="{FF2B5EF4-FFF2-40B4-BE49-F238E27FC236}">
                <a16:creationId xmlns:a16="http://schemas.microsoft.com/office/drawing/2014/main" id="{2778D45D-68AF-247E-ED4D-5DAA4A45E8C8}"/>
              </a:ext>
            </a:extLst>
          </p:cNvPr>
          <p:cNvGrpSpPr>
            <a:grpSpLocks/>
          </p:cNvGrpSpPr>
          <p:nvPr/>
        </p:nvGrpSpPr>
        <p:grpSpPr bwMode="auto">
          <a:xfrm>
            <a:off x="9013811" y="3389314"/>
            <a:ext cx="2228850" cy="3259197"/>
            <a:chOff x="6753225" y="3389313"/>
            <a:chExt cx="2228850" cy="3259197"/>
          </a:xfrm>
        </p:grpSpPr>
        <p:sp>
          <p:nvSpPr>
            <p:cNvPr id="3086" name="Rectangle 1034">
              <a:extLst>
                <a:ext uri="{FF2B5EF4-FFF2-40B4-BE49-F238E27FC236}">
                  <a16:creationId xmlns:a16="http://schemas.microsoft.com/office/drawing/2014/main" id="{1BCDC7E4-3E68-70C1-6D46-BA1477D8EB43}"/>
                </a:ext>
              </a:extLst>
            </p:cNvPr>
            <p:cNvSpPr>
              <a:spLocks noChangeArrowheads="1"/>
            </p:cNvSpPr>
            <p:nvPr/>
          </p:nvSpPr>
          <p:spPr bwMode="auto">
            <a:xfrm>
              <a:off x="7031038" y="3389313"/>
              <a:ext cx="195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a:ea typeface="標楷體" pitchFamily="65" charset="-120"/>
                </a:rPr>
                <a:t>Hydrogen Atom</a:t>
              </a:r>
              <a:endParaRPr lang="zh-TW" altLang="en-US" sz="2000">
                <a:ea typeface="標楷體" pitchFamily="65" charset="-120"/>
              </a:endParaRPr>
            </a:p>
          </p:txBody>
        </p:sp>
        <p:sp>
          <p:nvSpPr>
            <p:cNvPr id="8" name="Rectangle 1037">
              <a:extLst>
                <a:ext uri="{FF2B5EF4-FFF2-40B4-BE49-F238E27FC236}">
                  <a16:creationId xmlns:a16="http://schemas.microsoft.com/office/drawing/2014/main" id="{FA58F704-B5C5-65C6-DBDF-221877FE43BD}"/>
                </a:ext>
              </a:extLst>
            </p:cNvPr>
            <p:cNvSpPr>
              <a:spLocks noChangeArrowheads="1"/>
            </p:cNvSpPr>
            <p:nvPr/>
          </p:nvSpPr>
          <p:spPr bwMode="auto">
            <a:xfrm>
              <a:off x="7400925" y="6248400"/>
              <a:ext cx="901209" cy="400110"/>
            </a:xfrm>
            <a:prstGeom prst="rect">
              <a:avLst/>
            </a:prstGeom>
            <a:noFill/>
            <a:ln w="9525">
              <a:noFill/>
              <a:miter lim="800000"/>
              <a:headEnd/>
              <a:tailEnd/>
            </a:ln>
          </p:spPr>
          <p:txBody>
            <a:bodyPr wrap="none">
              <a:spAutoFit/>
            </a:bodyPr>
            <a:lstStyle/>
            <a:p>
              <a:pPr>
                <a:defRPr/>
              </a:pPr>
              <a:r>
                <a:rPr lang="en-US" altLang="zh-TW" sz="2000" dirty="0">
                  <a:solidFill>
                    <a:srgbClr val="660066"/>
                  </a:solidFill>
                  <a:latin typeface="+mj-lt"/>
                  <a:ea typeface="標楷體" pitchFamily="65" charset="-120"/>
                </a:rPr>
                <a:t>0.1 nm</a:t>
              </a:r>
              <a:endParaRPr lang="zh-TW" altLang="en-US" sz="2000" dirty="0">
                <a:solidFill>
                  <a:srgbClr val="660066"/>
                </a:solidFill>
                <a:latin typeface="+mj-lt"/>
                <a:ea typeface="標楷體" pitchFamily="65" charset="-120"/>
              </a:endParaRPr>
            </a:p>
          </p:txBody>
        </p:sp>
        <p:graphicFrame>
          <p:nvGraphicFramePr>
            <p:cNvPr id="3074" name="Object 1042">
              <a:extLst>
                <a:ext uri="{FF2B5EF4-FFF2-40B4-BE49-F238E27FC236}">
                  <a16:creationId xmlns:a16="http://schemas.microsoft.com/office/drawing/2014/main" id="{1F2CAF41-E3BF-A1E5-6FDB-3B846783088B}"/>
                </a:ext>
              </a:extLst>
            </p:cNvPr>
            <p:cNvGraphicFramePr>
              <a:graphicFrameLocks noChangeAspect="1"/>
            </p:cNvGraphicFramePr>
            <p:nvPr>
              <p:extLst>
                <p:ext uri="{D42A27DB-BD31-4B8C-83A1-F6EECF244321}">
                  <p14:modId xmlns:p14="http://schemas.microsoft.com/office/powerpoint/2010/main" val="3087101480"/>
                </p:ext>
              </p:extLst>
            </p:nvPr>
          </p:nvGraphicFramePr>
          <p:xfrm>
            <a:off x="6753225" y="4038600"/>
            <a:ext cx="2127250" cy="2305050"/>
          </p:xfrm>
          <a:graphic>
            <a:graphicData uri="http://schemas.openxmlformats.org/presentationml/2006/ole">
              <mc:AlternateContent xmlns:mc="http://schemas.openxmlformats.org/markup-compatibility/2006">
                <mc:Choice xmlns:v="urn:schemas-microsoft-com:vml" Requires="v">
                  <p:oleObj name="Image" r:id="rId11" imgW="952500" imgH="901700" progId="Photoshop.Image.5">
                    <p:embed/>
                  </p:oleObj>
                </mc:Choice>
                <mc:Fallback>
                  <p:oleObj name="Image" r:id="rId11" imgW="952500" imgH="901700" progId="Photoshop.Image.5">
                    <p:embed/>
                    <p:pic>
                      <p:nvPicPr>
                        <p:cNvPr id="3074" name="Object 1042">
                          <a:extLst>
                            <a:ext uri="{FF2B5EF4-FFF2-40B4-BE49-F238E27FC236}">
                              <a16:creationId xmlns:a16="http://schemas.microsoft.com/office/drawing/2014/main" id="{1F2CAF41-E3BF-A1E5-6FDB-3B84678308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3225" y="4038600"/>
                          <a:ext cx="21272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ppt_x"/>
                                          </p:val>
                                        </p:tav>
                                        <p:tav tm="100000">
                                          <p:val>
                                            <p:strVal val="#ppt_x"/>
                                          </p:val>
                                        </p:tav>
                                      </p:tavLst>
                                    </p:anim>
                                    <p:anim calcmode="lin" valueType="num">
                                      <p:cBhvr additive="base">
                                        <p:cTn id="3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2BD4-DFEC-675F-9C2B-FBEAAFEADA56}"/>
              </a:ext>
            </a:extLst>
          </p:cNvPr>
          <p:cNvSpPr>
            <a:spLocks noGrp="1"/>
          </p:cNvSpPr>
          <p:nvPr>
            <p:ph type="title"/>
          </p:nvPr>
        </p:nvSpPr>
        <p:spPr/>
        <p:txBody>
          <a:bodyPr/>
          <a:lstStyle/>
          <a:p>
            <a:r>
              <a:rPr lang="en-TW" dirty="0"/>
              <a:t>Spherical Harmonics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21767E5-06E3-BC77-89C4-DBCA2FDFA41E}"/>
                  </a:ext>
                </a:extLst>
              </p:cNvPr>
              <p:cNvSpPr>
                <a:spLocks noGrp="1"/>
              </p:cNvSpPr>
              <p:nvPr>
                <p:ph idx="1"/>
              </p:nvPr>
            </p:nvSpPr>
            <p:spPr/>
            <p:txBody>
              <a:bodyPr>
                <a:normAutofit fontScale="55000" lnSpcReduction="20000"/>
              </a:bodyPr>
              <a:lstStyle/>
              <a:p>
                <a:pPr>
                  <a:lnSpc>
                    <a:spcPct val="210000"/>
                  </a:lnSpc>
                </a:pPr>
                <a:r>
                  <a:rPr lang="en-TW" dirty="0"/>
                  <a:t>Consider the differential equation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m:rPr>
                            <m:sty m:val="p"/>
                          </m:rPr>
                          <a:rPr lang="en-TW"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=0.</m:t>
                    </m:r>
                  </m:oMath>
                </a14:m>
                <a:r>
                  <a:rPr lang="en-US" dirty="0">
                    <a:ea typeface="Cambria Math" panose="02040503050406030204" pitchFamily="18" charset="0"/>
                  </a:rPr>
                  <a:t> In spherical coordinates, we express this equation as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m:rPr>
                            <m:sty m:val="p"/>
                          </m:rPr>
                          <a:rPr lang="en-US"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2</m:t>
                            </m:r>
                          </m:sup>
                        </m:sSup>
                      </m:den>
                    </m:f>
                    <m:d>
                      <m:dPr>
                        <m:begChr m:val="["/>
                        <m:endChr m:val="]"/>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den>
                        </m:f>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𝑟</m:t>
                                </m:r>
                              </m:e>
                              <m:sup>
                                <m:r>
                                  <a:rPr lang="en-US" b="0" i="1" smtClean="0">
                                    <a:latin typeface="Cambria Math" panose="02040503050406030204" pitchFamily="18" charset="0"/>
                                    <a:ea typeface="Cambria Math" panose="02040503050406030204" pitchFamily="18" charset="0"/>
                                  </a:rPr>
                                  <m:t>2</m:t>
                                </m:r>
                              </m:sup>
                            </m:sSup>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den>
                            </m:f>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𝑠𝑖𝑛</m:t>
                            </m:r>
                            <m:r>
                              <a:rPr lang="en-US" b="0" i="1" smtClean="0">
                                <a:latin typeface="Cambria Math" panose="02040503050406030204" pitchFamily="18" charset="0"/>
                                <a:ea typeface="Cambria Math" panose="02040503050406030204" pitchFamily="18" charset="0"/>
                              </a:rPr>
                              <m:t>𝜃</m:t>
                            </m:r>
                          </m:den>
                        </m:f>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𝑠𝑖𝑛</m:t>
                            </m:r>
                            <m:r>
                              <a:rPr lang="en-US" b="0" i="1" smtClean="0">
                                <a:latin typeface="Cambria Math" panose="02040503050406030204" pitchFamily="18" charset="0"/>
                                <a:ea typeface="Cambria Math" panose="02040503050406030204" pitchFamily="18" charset="0"/>
                              </a:rPr>
                              <m:t>𝜃</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den>
                            </m:f>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func>
                              <m:funcPr>
                                <m:ctrlPr>
                                  <a:rPr lang="en-US" b="0" i="1" smtClean="0">
                                    <a:latin typeface="Cambria Math" panose="02040503050406030204" pitchFamily="18" charset="0"/>
                                    <a:ea typeface="Cambria Math" panose="02040503050406030204" pitchFamily="18" charset="0"/>
                                  </a:rPr>
                                </m:ctrlPr>
                              </m:funcPr>
                              <m:fName>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sin</m:t>
                                    </m:r>
                                  </m:e>
                                  <m:sup>
                                    <m:r>
                                      <a:rPr lang="en-US" b="0" i="1" smtClean="0">
                                        <a:latin typeface="Cambria Math" panose="02040503050406030204" pitchFamily="18" charset="0"/>
                                        <a:ea typeface="Cambria Math" panose="02040503050406030204" pitchFamily="18" charset="0"/>
                                      </a:rPr>
                                      <m:t>2</m:t>
                                    </m:r>
                                  </m:sup>
                                </m:sSup>
                              </m:fName>
                              <m:e>
                                <m:r>
                                  <a:rPr lang="en-US" b="0" i="1" smtClean="0">
                                    <a:latin typeface="Cambria Math" panose="02040503050406030204" pitchFamily="18" charset="0"/>
                                    <a:ea typeface="Cambria Math" panose="02040503050406030204" pitchFamily="18" charset="0"/>
                                  </a:rPr>
                                  <m:t>𝜃</m:t>
                                </m:r>
                              </m:e>
                            </m:func>
                          </m:den>
                        </m:f>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𝜙</m:t>
                                </m:r>
                              </m:e>
                              <m:sup>
                                <m:r>
                                  <a:rPr lang="en-US" b="0" i="1" smtClean="0">
                                    <a:latin typeface="Cambria Math" panose="02040503050406030204" pitchFamily="18" charset="0"/>
                                    <a:ea typeface="Cambria Math" panose="02040503050406030204" pitchFamily="18" charset="0"/>
                                  </a:rPr>
                                  <m:t>2</m:t>
                                </m:r>
                              </m:sup>
                            </m:sSup>
                          </m:den>
                        </m:f>
                      </m:e>
                    </m:d>
                    <m:r>
                      <a:rPr lang="en-US" b="0" i="1" smtClean="0">
                        <a:latin typeface="Cambria Math" panose="02040503050406030204" pitchFamily="18" charset="0"/>
                        <a:ea typeface="Cambria Math" panose="02040503050406030204" pitchFamily="18" charset="0"/>
                      </a:rPr>
                      <m:t>=0</m:t>
                    </m:r>
                  </m:oMath>
                </a14:m>
                <a:r>
                  <a:rPr lang="en-US" dirty="0">
                    <a:ea typeface="Cambria Math" panose="02040503050406030204" pitchFamily="18" charset="0"/>
                  </a:rPr>
                  <a:t>.</a:t>
                </a:r>
              </a:p>
              <a:p>
                <a:pPr>
                  <a:lnSpc>
                    <a:spcPct val="210000"/>
                  </a:lnSpc>
                </a:pPr>
                <a:r>
                  <a:rPr lang="en-US" dirty="0">
                    <a:ea typeface="Cambria Math" panose="02040503050406030204" pitchFamily="18" charset="0"/>
                  </a:rPr>
                  <a:t>The solutions in the angular components of the differential equation are the spherical harmonics, mathematical functions that depend on Legendre polynomials.</a:t>
                </a:r>
              </a:p>
              <a:p>
                <a:pPr>
                  <a:lnSpc>
                    <a:spcPct val="210000"/>
                  </a:lnSpc>
                </a:pP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𝑌</m:t>
                        </m:r>
                      </m:e>
                      <m:sub>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𝑚</m:t>
                        </m:r>
                      </m:sup>
                    </m:sSub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𝜙</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𝑖𝑚</m:t>
                        </m:r>
                        <m:r>
                          <a:rPr lang="en-US" b="0" i="1" smtClean="0">
                            <a:latin typeface="Cambria Math" panose="02040503050406030204" pitchFamily="18" charset="0"/>
                            <a:ea typeface="Cambria Math" panose="02040503050406030204" pitchFamily="18" charset="0"/>
                          </a:rPr>
                          <m:t>𝜙</m:t>
                        </m:r>
                      </m:sup>
                    </m:sSup>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𝑙</m:t>
                        </m:r>
                      </m:sub>
                      <m:sup>
                        <m:r>
                          <a:rPr lang="en-US" b="0" i="1" smtClean="0">
                            <a:latin typeface="Cambria Math" panose="02040503050406030204" pitchFamily="18" charset="0"/>
                            <a:ea typeface="Cambria Math" panose="02040503050406030204" pitchFamily="18" charset="0"/>
                          </a:rPr>
                          <m:t>𝑚</m:t>
                        </m:r>
                      </m:sup>
                    </m:sSub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𝑐𝑜𝑠</m:t>
                        </m:r>
                        <m:r>
                          <a:rPr lang="en-US" b="0" i="1" smtClean="0">
                            <a:latin typeface="Cambria Math" panose="02040503050406030204" pitchFamily="18" charset="0"/>
                            <a:ea typeface="Cambria Math" panose="02040503050406030204" pitchFamily="18" charset="0"/>
                          </a:rPr>
                          <m:t>𝜃</m:t>
                        </m:r>
                      </m:e>
                    </m:d>
                    <m:r>
                      <a:rPr lang="en-US" b="0" i="0"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When plotting these functions, we can visualize the regions around an atom that the electron might occupy.</a:t>
                </a:r>
              </a:p>
              <a:p>
                <a:pPr>
                  <a:lnSpc>
                    <a:spcPct val="210000"/>
                  </a:lnSpc>
                </a:pPr>
                <a:r>
                  <a:rPr lang="en-US" dirty="0">
                    <a:ea typeface="Cambria Math" panose="02040503050406030204" pitchFamily="18" charset="0"/>
                  </a:rPr>
                  <a:t>In the </a:t>
                </a:r>
                <a:r>
                  <a:rPr lang="en-US" dirty="0" err="1">
                    <a:ea typeface="Cambria Math" panose="02040503050406030204" pitchFamily="18" charset="0"/>
                  </a:rPr>
                  <a:t>Matlab</a:t>
                </a:r>
                <a:r>
                  <a:rPr lang="en-US" dirty="0">
                    <a:ea typeface="Cambria Math" panose="02040503050406030204" pitchFamily="18" charset="0"/>
                  </a:rPr>
                  <a:t> homework exercise, we consider the real part of the solutions.</a:t>
                </a:r>
              </a:p>
            </p:txBody>
          </p:sp>
        </mc:Choice>
        <mc:Fallback>
          <p:sp>
            <p:nvSpPr>
              <p:cNvPr id="3" name="Content Placeholder 2">
                <a:extLst>
                  <a:ext uri="{FF2B5EF4-FFF2-40B4-BE49-F238E27FC236}">
                    <a16:creationId xmlns:a16="http://schemas.microsoft.com/office/drawing/2014/main" id="{A21767E5-06E3-BC77-89C4-DBCA2FDFA41E}"/>
                  </a:ext>
                </a:extLst>
              </p:cNvPr>
              <p:cNvSpPr>
                <a:spLocks noGrp="1" noRot="1" noChangeAspect="1" noMove="1" noResize="1" noEditPoints="1" noAdjustHandles="1" noChangeArrowheads="1" noChangeShapeType="1" noTextEdit="1"/>
              </p:cNvSpPr>
              <p:nvPr>
                <p:ph idx="1"/>
              </p:nvPr>
            </p:nvSpPr>
            <p:spPr>
              <a:blipFill>
                <a:blip r:embed="rId3"/>
                <a:stretch>
                  <a:fillRect l="-241" t="-11047"/>
                </a:stretch>
              </a:blipFill>
            </p:spPr>
            <p:txBody>
              <a:bodyPr/>
              <a:lstStyle/>
              <a:p>
                <a:r>
                  <a:rPr lang="en-TW">
                    <a:noFill/>
                  </a:rPr>
                  <a:t> </a:t>
                </a:r>
              </a:p>
            </p:txBody>
          </p:sp>
        </mc:Fallback>
      </mc:AlternateContent>
    </p:spTree>
    <p:extLst>
      <p:ext uri="{BB962C8B-B14F-4D97-AF65-F5344CB8AC3E}">
        <p14:creationId xmlns:p14="http://schemas.microsoft.com/office/powerpoint/2010/main" val="3088103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群組 5">
            <a:extLst>
              <a:ext uri="{FF2B5EF4-FFF2-40B4-BE49-F238E27FC236}">
                <a16:creationId xmlns:a16="http://schemas.microsoft.com/office/drawing/2014/main" id="{83ACB34B-A2B2-D16C-C9CC-208C3D7F0D28}"/>
              </a:ext>
            </a:extLst>
          </p:cNvPr>
          <p:cNvGrpSpPr>
            <a:grpSpLocks/>
          </p:cNvGrpSpPr>
          <p:nvPr/>
        </p:nvGrpSpPr>
        <p:grpSpPr bwMode="auto">
          <a:xfrm>
            <a:off x="1992313" y="981076"/>
            <a:ext cx="8113712" cy="5495925"/>
            <a:chOff x="561975" y="228600"/>
            <a:chExt cx="8020050" cy="6248400"/>
          </a:xfrm>
        </p:grpSpPr>
        <p:pic>
          <p:nvPicPr>
            <p:cNvPr id="35843" name="Picture 2" descr="band-1">
              <a:extLst>
                <a:ext uri="{FF2B5EF4-FFF2-40B4-BE49-F238E27FC236}">
                  <a16:creationId xmlns:a16="http://schemas.microsoft.com/office/drawing/2014/main" id="{C1894B92-659E-A64D-FB80-052F155EB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228600"/>
              <a:ext cx="45021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band-4">
              <a:extLst>
                <a:ext uri="{FF2B5EF4-FFF2-40B4-BE49-F238E27FC236}">
                  <a16:creationId xmlns:a16="http://schemas.microsoft.com/office/drawing/2014/main" id="{6E105149-3553-CDD7-0CC8-337A1FFA5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4648200"/>
              <a:ext cx="4502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band-3">
              <a:extLst>
                <a:ext uri="{FF2B5EF4-FFF2-40B4-BE49-F238E27FC236}">
                  <a16:creationId xmlns:a16="http://schemas.microsoft.com/office/drawing/2014/main" id="{7CAEC832-9B9B-C79B-FF28-FAE7CA26C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3429000"/>
              <a:ext cx="31242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band-2">
              <a:extLst>
                <a:ext uri="{FF2B5EF4-FFF2-40B4-BE49-F238E27FC236}">
                  <a16:creationId xmlns:a16="http://schemas.microsoft.com/office/drawing/2014/main" id="{BEDF92AB-B7AE-A892-407B-50973E06E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413" y="304800"/>
              <a:ext cx="30940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A6621D50-E856-043E-C8F7-E219E2DBD92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W" dirty="0"/>
              <a:t>Spherical Harmonics – Wavefunction Solution</a:t>
            </a:r>
          </a:p>
        </p:txBody>
      </p:sp>
      <p:sp>
        <p:nvSpPr>
          <p:cNvPr id="3" name="TextBox 2">
            <a:extLst>
              <a:ext uri="{FF2B5EF4-FFF2-40B4-BE49-F238E27FC236}">
                <a16:creationId xmlns:a16="http://schemas.microsoft.com/office/drawing/2014/main" id="{BFC5033F-3886-FA06-2F3C-3BBD851BAA24}"/>
              </a:ext>
            </a:extLst>
          </p:cNvPr>
          <p:cNvSpPr txBox="1"/>
          <p:nvPr/>
        </p:nvSpPr>
        <p:spPr>
          <a:xfrm>
            <a:off x="286871" y="6400800"/>
            <a:ext cx="763351" cy="369332"/>
          </a:xfrm>
          <a:prstGeom prst="rect">
            <a:avLst/>
          </a:prstGeom>
          <a:noFill/>
        </p:spPr>
        <p:txBody>
          <a:bodyPr wrap="none" rtlCol="0">
            <a:spAutoFit/>
          </a:bodyPr>
          <a:lstStyle/>
          <a:p>
            <a:r>
              <a:rPr lang="en-TW" dirty="0"/>
              <a:t>Beiser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8D30-5CCC-EC55-9B50-B525D40CFE51}"/>
              </a:ext>
            </a:extLst>
          </p:cNvPr>
          <p:cNvSpPr>
            <a:spLocks noGrp="1"/>
          </p:cNvSpPr>
          <p:nvPr>
            <p:ph type="title"/>
          </p:nvPr>
        </p:nvSpPr>
        <p:spPr/>
        <p:txBody>
          <a:bodyPr/>
          <a:lstStyle/>
          <a:p>
            <a:r>
              <a:rPr lang="en-TW" dirty="0"/>
              <a:t>Spherical Harmonics</a:t>
            </a:r>
          </a:p>
        </p:txBody>
      </p:sp>
      <p:sp>
        <p:nvSpPr>
          <p:cNvPr id="3" name="Content Placeholder 2">
            <a:extLst>
              <a:ext uri="{FF2B5EF4-FFF2-40B4-BE49-F238E27FC236}">
                <a16:creationId xmlns:a16="http://schemas.microsoft.com/office/drawing/2014/main" id="{5665D33C-6E06-F9E7-0B92-1D91D65DE485}"/>
              </a:ext>
            </a:extLst>
          </p:cNvPr>
          <p:cNvSpPr>
            <a:spLocks noGrp="1"/>
          </p:cNvSpPr>
          <p:nvPr>
            <p:ph idx="1"/>
          </p:nvPr>
        </p:nvSpPr>
        <p:spPr/>
        <p:txBody>
          <a:bodyPr/>
          <a:lstStyle/>
          <a:p>
            <a:r>
              <a:rPr lang="en-TW" dirty="0"/>
              <a:t>The spherical harmonics are important because they are natural solutions to the Schrodinger Equation, which helps us to describe objects such as the hydrogen atom (in spherical coordinates). The solutions are organized according to the angular components via the Legendre polynomials. This </a:t>
            </a:r>
            <a:r>
              <a:rPr lang="en-US" dirty="0"/>
              <a:t>is like thinking about the wave equation, or as we later see Fourier series, and then organizing the solutions based on the sinusoidal and </a:t>
            </a:r>
            <a:r>
              <a:rPr lang="en-US" dirty="0" err="1"/>
              <a:t>cosinusoidal</a:t>
            </a:r>
            <a:r>
              <a:rPr lang="en-US" dirty="0"/>
              <a:t> solutions.</a:t>
            </a:r>
            <a:endParaRPr lang="en-TW" dirty="0"/>
          </a:p>
        </p:txBody>
      </p:sp>
    </p:spTree>
    <p:extLst>
      <p:ext uri="{BB962C8B-B14F-4D97-AF65-F5344CB8AC3E}">
        <p14:creationId xmlns:p14="http://schemas.microsoft.com/office/powerpoint/2010/main" val="255713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3381-1CF4-B533-3BB9-9D357FDC8888}"/>
              </a:ext>
            </a:extLst>
          </p:cNvPr>
          <p:cNvSpPr>
            <a:spLocks noGrp="1"/>
          </p:cNvSpPr>
          <p:nvPr>
            <p:ph type="title"/>
          </p:nvPr>
        </p:nvSpPr>
        <p:spPr/>
        <p:txBody>
          <a:bodyPr/>
          <a:lstStyle/>
          <a:p>
            <a:r>
              <a:rPr lang="en-TW" dirty="0"/>
              <a:t>X-rays and Photoelectrons</a:t>
            </a:r>
          </a:p>
        </p:txBody>
      </p:sp>
      <p:sp>
        <p:nvSpPr>
          <p:cNvPr id="3" name="Content Placeholder 2">
            <a:extLst>
              <a:ext uri="{FF2B5EF4-FFF2-40B4-BE49-F238E27FC236}">
                <a16:creationId xmlns:a16="http://schemas.microsoft.com/office/drawing/2014/main" id="{D197B93C-F82F-A79D-64BC-7D235E29F71C}"/>
              </a:ext>
            </a:extLst>
          </p:cNvPr>
          <p:cNvSpPr>
            <a:spLocks noGrp="1"/>
          </p:cNvSpPr>
          <p:nvPr>
            <p:ph idx="1"/>
          </p:nvPr>
        </p:nvSpPr>
        <p:spPr>
          <a:xfrm>
            <a:off x="838200" y="1825625"/>
            <a:ext cx="10515600" cy="682048"/>
          </a:xfrm>
        </p:spPr>
        <p:txBody>
          <a:bodyPr/>
          <a:lstStyle/>
          <a:p>
            <a:r>
              <a:rPr lang="en-TW" dirty="0"/>
              <a:t>Emitted electrons from material can be analyzed for their energies.</a:t>
            </a:r>
          </a:p>
        </p:txBody>
      </p:sp>
      <p:pic>
        <p:nvPicPr>
          <p:cNvPr id="4" name="Picture 3">
            <a:extLst>
              <a:ext uri="{FF2B5EF4-FFF2-40B4-BE49-F238E27FC236}">
                <a16:creationId xmlns:a16="http://schemas.microsoft.com/office/drawing/2014/main" id="{7A9E4C1E-8692-37CA-70E8-D7B7D9A7AC84}"/>
              </a:ext>
            </a:extLst>
          </p:cNvPr>
          <p:cNvPicPr>
            <a:picLocks noChangeAspect="1"/>
          </p:cNvPicPr>
          <p:nvPr/>
        </p:nvPicPr>
        <p:blipFill>
          <a:blip r:embed="rId3"/>
          <a:stretch>
            <a:fillRect/>
          </a:stretch>
        </p:blipFill>
        <p:spPr>
          <a:xfrm>
            <a:off x="838200" y="2642610"/>
            <a:ext cx="6477000" cy="3175000"/>
          </a:xfrm>
          <a:prstGeom prst="rect">
            <a:avLst/>
          </a:prstGeom>
        </p:spPr>
      </p:pic>
      <p:sp>
        <p:nvSpPr>
          <p:cNvPr id="5" name="TextBox 4">
            <a:extLst>
              <a:ext uri="{FF2B5EF4-FFF2-40B4-BE49-F238E27FC236}">
                <a16:creationId xmlns:a16="http://schemas.microsoft.com/office/drawing/2014/main" id="{71D997F1-CEB3-9FEC-9234-7A396FCE4EF2}"/>
              </a:ext>
            </a:extLst>
          </p:cNvPr>
          <p:cNvSpPr txBox="1"/>
          <p:nvPr/>
        </p:nvSpPr>
        <p:spPr>
          <a:xfrm>
            <a:off x="360218" y="6262255"/>
            <a:ext cx="3190232" cy="369332"/>
          </a:xfrm>
          <a:prstGeom prst="rect">
            <a:avLst/>
          </a:prstGeom>
          <a:noFill/>
        </p:spPr>
        <p:txBody>
          <a:bodyPr wrap="none" rtlCol="0">
            <a:spAutoFit/>
          </a:bodyPr>
          <a:lstStyle/>
          <a:p>
            <a:r>
              <a:rPr lang="en-TW" dirty="0"/>
              <a:t>Stevie and Donley JVST A (2020)</a:t>
            </a:r>
          </a:p>
        </p:txBody>
      </p:sp>
      <p:pic>
        <p:nvPicPr>
          <p:cNvPr id="6" name="Picture 5">
            <a:extLst>
              <a:ext uri="{FF2B5EF4-FFF2-40B4-BE49-F238E27FC236}">
                <a16:creationId xmlns:a16="http://schemas.microsoft.com/office/drawing/2014/main" id="{616AC487-1C5C-90A9-8CDC-ED0D822352F4}"/>
              </a:ext>
            </a:extLst>
          </p:cNvPr>
          <p:cNvPicPr>
            <a:picLocks noChangeAspect="1"/>
          </p:cNvPicPr>
          <p:nvPr/>
        </p:nvPicPr>
        <p:blipFill>
          <a:blip r:embed="rId4"/>
          <a:stretch>
            <a:fillRect/>
          </a:stretch>
        </p:blipFill>
        <p:spPr>
          <a:xfrm>
            <a:off x="7781059" y="2642610"/>
            <a:ext cx="3086100" cy="2413000"/>
          </a:xfrm>
          <a:prstGeom prst="rect">
            <a:avLst/>
          </a:prstGeom>
        </p:spPr>
      </p:pic>
    </p:spTree>
    <p:extLst>
      <p:ext uri="{BB962C8B-B14F-4D97-AF65-F5344CB8AC3E}">
        <p14:creationId xmlns:p14="http://schemas.microsoft.com/office/powerpoint/2010/main" val="358095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3381-1CF4-B533-3BB9-9D357FDC8888}"/>
              </a:ext>
            </a:extLst>
          </p:cNvPr>
          <p:cNvSpPr>
            <a:spLocks noGrp="1"/>
          </p:cNvSpPr>
          <p:nvPr>
            <p:ph type="title"/>
          </p:nvPr>
        </p:nvSpPr>
        <p:spPr/>
        <p:txBody>
          <a:bodyPr/>
          <a:lstStyle/>
          <a:p>
            <a:r>
              <a:rPr lang="en-TW" dirty="0"/>
              <a:t>X-rays and Photoelectrons</a:t>
            </a:r>
          </a:p>
        </p:txBody>
      </p:sp>
      <p:sp>
        <p:nvSpPr>
          <p:cNvPr id="3" name="Content Placeholder 2">
            <a:extLst>
              <a:ext uri="{FF2B5EF4-FFF2-40B4-BE49-F238E27FC236}">
                <a16:creationId xmlns:a16="http://schemas.microsoft.com/office/drawing/2014/main" id="{D197B93C-F82F-A79D-64BC-7D235E29F71C}"/>
              </a:ext>
            </a:extLst>
          </p:cNvPr>
          <p:cNvSpPr>
            <a:spLocks noGrp="1"/>
          </p:cNvSpPr>
          <p:nvPr>
            <p:ph idx="1"/>
          </p:nvPr>
        </p:nvSpPr>
        <p:spPr>
          <a:xfrm>
            <a:off x="838200" y="1825625"/>
            <a:ext cx="10515600" cy="682048"/>
          </a:xfrm>
        </p:spPr>
        <p:txBody>
          <a:bodyPr/>
          <a:lstStyle/>
          <a:p>
            <a:r>
              <a:rPr lang="en-TW" dirty="0"/>
              <a:t>Emitted electrons from material can be analyzed for their energies.</a:t>
            </a:r>
          </a:p>
        </p:txBody>
      </p:sp>
      <p:sp>
        <p:nvSpPr>
          <p:cNvPr id="5" name="TextBox 4">
            <a:extLst>
              <a:ext uri="{FF2B5EF4-FFF2-40B4-BE49-F238E27FC236}">
                <a16:creationId xmlns:a16="http://schemas.microsoft.com/office/drawing/2014/main" id="{71D997F1-CEB3-9FEC-9234-7A396FCE4EF2}"/>
              </a:ext>
            </a:extLst>
          </p:cNvPr>
          <p:cNvSpPr txBox="1"/>
          <p:nvPr/>
        </p:nvSpPr>
        <p:spPr>
          <a:xfrm>
            <a:off x="360218" y="6262255"/>
            <a:ext cx="3190232" cy="369332"/>
          </a:xfrm>
          <a:prstGeom prst="rect">
            <a:avLst/>
          </a:prstGeom>
          <a:noFill/>
        </p:spPr>
        <p:txBody>
          <a:bodyPr wrap="none" rtlCol="0">
            <a:spAutoFit/>
          </a:bodyPr>
          <a:lstStyle/>
          <a:p>
            <a:r>
              <a:rPr lang="en-TW" dirty="0"/>
              <a:t>Stevie and Donley JVST A (2020)</a:t>
            </a:r>
          </a:p>
        </p:txBody>
      </p:sp>
      <p:pic>
        <p:nvPicPr>
          <p:cNvPr id="7" name="Picture 6">
            <a:extLst>
              <a:ext uri="{FF2B5EF4-FFF2-40B4-BE49-F238E27FC236}">
                <a16:creationId xmlns:a16="http://schemas.microsoft.com/office/drawing/2014/main" id="{726183FB-F4CB-9328-8D9F-C5B55444BC4F}"/>
              </a:ext>
            </a:extLst>
          </p:cNvPr>
          <p:cNvPicPr>
            <a:picLocks noChangeAspect="1"/>
          </p:cNvPicPr>
          <p:nvPr/>
        </p:nvPicPr>
        <p:blipFill>
          <a:blip r:embed="rId3"/>
          <a:stretch>
            <a:fillRect/>
          </a:stretch>
        </p:blipFill>
        <p:spPr>
          <a:xfrm>
            <a:off x="838200" y="2166649"/>
            <a:ext cx="3225800" cy="3835400"/>
          </a:xfrm>
          <a:prstGeom prst="rect">
            <a:avLst/>
          </a:prstGeom>
        </p:spPr>
      </p:pic>
      <p:pic>
        <p:nvPicPr>
          <p:cNvPr id="8" name="Picture 7">
            <a:extLst>
              <a:ext uri="{FF2B5EF4-FFF2-40B4-BE49-F238E27FC236}">
                <a16:creationId xmlns:a16="http://schemas.microsoft.com/office/drawing/2014/main" id="{AB2BCB4E-82EC-41A4-257B-8C94D6D4535B}"/>
              </a:ext>
            </a:extLst>
          </p:cNvPr>
          <p:cNvPicPr>
            <a:picLocks noChangeAspect="1"/>
          </p:cNvPicPr>
          <p:nvPr/>
        </p:nvPicPr>
        <p:blipFill>
          <a:blip r:embed="rId4"/>
          <a:stretch>
            <a:fillRect/>
          </a:stretch>
        </p:blipFill>
        <p:spPr>
          <a:xfrm>
            <a:off x="7501082" y="2326287"/>
            <a:ext cx="3048000" cy="4305300"/>
          </a:xfrm>
          <a:prstGeom prst="rect">
            <a:avLst/>
          </a:prstGeom>
        </p:spPr>
      </p:pic>
      <p:pic>
        <p:nvPicPr>
          <p:cNvPr id="9" name="Picture 8">
            <a:extLst>
              <a:ext uri="{FF2B5EF4-FFF2-40B4-BE49-F238E27FC236}">
                <a16:creationId xmlns:a16="http://schemas.microsoft.com/office/drawing/2014/main" id="{DD0143A3-B3D8-0128-20E8-D9592466E447}"/>
              </a:ext>
            </a:extLst>
          </p:cNvPr>
          <p:cNvPicPr>
            <a:picLocks noChangeAspect="1"/>
          </p:cNvPicPr>
          <p:nvPr/>
        </p:nvPicPr>
        <p:blipFill>
          <a:blip r:embed="rId5"/>
          <a:stretch>
            <a:fillRect/>
          </a:stretch>
        </p:blipFill>
        <p:spPr>
          <a:xfrm>
            <a:off x="4264891" y="2491387"/>
            <a:ext cx="3035300" cy="4140200"/>
          </a:xfrm>
          <a:prstGeom prst="rect">
            <a:avLst/>
          </a:prstGeom>
        </p:spPr>
      </p:pic>
    </p:spTree>
    <p:extLst>
      <p:ext uri="{BB962C8B-B14F-4D97-AF65-F5344CB8AC3E}">
        <p14:creationId xmlns:p14="http://schemas.microsoft.com/office/powerpoint/2010/main" val="298548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6B3F6652-D070-A061-DB52-D7D9DEC0C61D}"/>
              </a:ext>
            </a:extLst>
          </p:cNvPr>
          <p:cNvSpPr>
            <a:spLocks noChangeArrowheads="1"/>
          </p:cNvSpPr>
          <p:nvPr/>
        </p:nvSpPr>
        <p:spPr bwMode="auto">
          <a:xfrm>
            <a:off x="2085975" y="650875"/>
            <a:ext cx="7716838" cy="762000"/>
          </a:xfrm>
          <a:prstGeom prst="rect">
            <a:avLst/>
          </a:prstGeom>
          <a:noFill/>
          <a:ln w="9525">
            <a:noFill/>
            <a:miter lim="800000"/>
            <a:headEnd/>
            <a:tailEnd/>
          </a:ln>
        </p:spPr>
        <p:txBody>
          <a:bodyPr lIns="92075" tIns="46038" rIns="92075" bIns="46038" anchor="ctr"/>
          <a:lstStyle/>
          <a:p>
            <a:pPr algn="ctr">
              <a:defRPr/>
            </a:pPr>
            <a:r>
              <a:rPr lang="en-US" altLang="zh-TW" sz="4000" b="1" dirty="0">
                <a:solidFill>
                  <a:srgbClr val="FF0000"/>
                </a:solidFill>
                <a:latin typeface="+mj-lt"/>
                <a:ea typeface="全真顏體" pitchFamily="49" charset="-120"/>
              </a:rPr>
              <a:t>Definition of Nanotechnology</a:t>
            </a:r>
            <a:endParaRPr lang="zh-TW" altLang="en-US" sz="4000" b="1" dirty="0">
              <a:solidFill>
                <a:srgbClr val="FF0000"/>
              </a:solidFill>
              <a:latin typeface="+mj-lt"/>
              <a:ea typeface="全真顏體" pitchFamily="49" charset="-120"/>
            </a:endParaRPr>
          </a:p>
        </p:txBody>
      </p:sp>
      <p:grpSp>
        <p:nvGrpSpPr>
          <p:cNvPr id="4100" name="群組 5">
            <a:extLst>
              <a:ext uri="{FF2B5EF4-FFF2-40B4-BE49-F238E27FC236}">
                <a16:creationId xmlns:a16="http://schemas.microsoft.com/office/drawing/2014/main" id="{7F6EE065-F1A6-B4C9-1CCE-98397839F2DD}"/>
              </a:ext>
            </a:extLst>
          </p:cNvPr>
          <p:cNvGrpSpPr>
            <a:grpSpLocks/>
          </p:cNvGrpSpPr>
          <p:nvPr/>
        </p:nvGrpSpPr>
        <p:grpSpPr bwMode="auto">
          <a:xfrm>
            <a:off x="1876426" y="1511300"/>
            <a:ext cx="8474075" cy="5086350"/>
            <a:chOff x="352425" y="1196975"/>
            <a:chExt cx="8474075" cy="5086226"/>
          </a:xfrm>
        </p:grpSpPr>
        <p:sp>
          <p:nvSpPr>
            <p:cNvPr id="4101" name="Text Box 3">
              <a:extLst>
                <a:ext uri="{FF2B5EF4-FFF2-40B4-BE49-F238E27FC236}">
                  <a16:creationId xmlns:a16="http://schemas.microsoft.com/office/drawing/2014/main" id="{8CCA81C4-4DD1-147C-F260-CD2FCAE313A7}"/>
                </a:ext>
              </a:extLst>
            </p:cNvPr>
            <p:cNvSpPr txBox="1">
              <a:spLocks noChangeArrowheads="1"/>
            </p:cNvSpPr>
            <p:nvPr/>
          </p:nvSpPr>
          <p:spPr bwMode="auto">
            <a:xfrm>
              <a:off x="4837113" y="1270918"/>
              <a:ext cx="398938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20000"/>
                </a:spcBef>
              </a:pPr>
              <a:r>
                <a:rPr lang="en-US" altLang="zh-TW" sz="2000" dirty="0">
                  <a:solidFill>
                    <a:srgbClr val="FF0000"/>
                  </a:solidFill>
                  <a:ea typeface="標楷體" pitchFamily="65" charset="-120"/>
                </a:rPr>
                <a:t>Nanotechnology</a:t>
              </a:r>
              <a:r>
                <a:rPr lang="en-US" altLang="zh-TW" sz="2000" dirty="0">
                  <a:solidFill>
                    <a:schemeClr val="accent2"/>
                  </a:solidFill>
                  <a:ea typeface="標楷體" pitchFamily="65" charset="-120"/>
                </a:rPr>
                <a:t> is the new technology that is based on the new and novel physical, chemical and biological properties of </a:t>
              </a:r>
              <a:r>
                <a:rPr lang="en-US" altLang="zh-TW" sz="2000" dirty="0">
                  <a:solidFill>
                    <a:srgbClr val="FF0000"/>
                  </a:solidFill>
                  <a:ea typeface="標楷體" pitchFamily="65" charset="-120"/>
                </a:rPr>
                <a:t>nano-structured materials</a:t>
              </a:r>
              <a:r>
                <a:rPr lang="en-US" altLang="zh-TW" sz="2000" dirty="0">
                  <a:solidFill>
                    <a:schemeClr val="accent2"/>
                  </a:solidFill>
                  <a:ea typeface="標楷體" pitchFamily="65" charset="-120"/>
                </a:rPr>
                <a:t> that formed by assembling atoms and molecules; and then effectively </a:t>
              </a:r>
              <a:r>
                <a:rPr lang="en-US" altLang="zh-TW" sz="2000" dirty="0">
                  <a:solidFill>
                    <a:srgbClr val="FF0000"/>
                  </a:solidFill>
                  <a:ea typeface="標楷體" pitchFamily="65" charset="-120"/>
                </a:rPr>
                <a:t>design</a:t>
              </a:r>
              <a:r>
                <a:rPr lang="en-US" altLang="zh-TW" sz="2000" dirty="0">
                  <a:solidFill>
                    <a:schemeClr val="accent2"/>
                  </a:solidFill>
                  <a:ea typeface="標楷體" pitchFamily="65" charset="-120"/>
                </a:rPr>
                <a:t>, </a:t>
              </a:r>
              <a:r>
                <a:rPr lang="en-US" altLang="zh-TW" sz="2000" dirty="0">
                  <a:solidFill>
                    <a:srgbClr val="FF0000"/>
                  </a:solidFill>
                  <a:ea typeface="標楷體" pitchFamily="65" charset="-120"/>
                </a:rPr>
                <a:t>fabricate</a:t>
              </a:r>
              <a:r>
                <a:rPr lang="en-US" altLang="zh-TW" sz="2000" dirty="0">
                  <a:solidFill>
                    <a:schemeClr val="accent2"/>
                  </a:solidFill>
                  <a:ea typeface="標楷體" pitchFamily="65" charset="-120"/>
                </a:rPr>
                <a:t> and </a:t>
              </a:r>
              <a:r>
                <a:rPr lang="en-US" altLang="zh-TW" sz="2000" dirty="0">
                  <a:solidFill>
                    <a:srgbClr val="FF0000"/>
                  </a:solidFill>
                  <a:ea typeface="標楷體" pitchFamily="65" charset="-120"/>
                </a:rPr>
                <a:t>assemble</a:t>
              </a:r>
              <a:r>
                <a:rPr lang="en-US" altLang="zh-TW" sz="2000" dirty="0">
                  <a:solidFill>
                    <a:schemeClr val="accent2"/>
                  </a:solidFill>
                  <a:ea typeface="標楷體" pitchFamily="65" charset="-120"/>
                </a:rPr>
                <a:t> these materials into devices and systems that exhibit special and </a:t>
              </a:r>
              <a:r>
                <a:rPr lang="en-US" altLang="zh-TW" sz="2000" dirty="0">
                  <a:solidFill>
                    <a:srgbClr val="FF0000"/>
                  </a:solidFill>
                  <a:ea typeface="標楷體" pitchFamily="65" charset="-120"/>
                </a:rPr>
                <a:t>unconventional</a:t>
              </a:r>
              <a:r>
                <a:rPr lang="en-US" altLang="zh-TW" sz="2000" dirty="0">
                  <a:solidFill>
                    <a:schemeClr val="accent2"/>
                  </a:solidFill>
                  <a:ea typeface="標楷體" pitchFamily="65" charset="-120"/>
                </a:rPr>
                <a:t> </a:t>
              </a:r>
              <a:r>
                <a:rPr lang="en-US" altLang="zh-TW" sz="2000" dirty="0">
                  <a:solidFill>
                    <a:srgbClr val="FF0000"/>
                  </a:solidFill>
                  <a:ea typeface="標楷體" pitchFamily="65" charset="-120"/>
                </a:rPr>
                <a:t>functionalities</a:t>
              </a:r>
              <a:r>
                <a:rPr lang="en-US" altLang="zh-TW" sz="2000" dirty="0">
                  <a:solidFill>
                    <a:schemeClr val="accent2"/>
                  </a:solidFill>
                  <a:ea typeface="標楷體" pitchFamily="65" charset="-120"/>
                </a:rPr>
                <a:t>.</a:t>
              </a:r>
              <a:endParaRPr lang="zh-TW" altLang="en-US" sz="2000" dirty="0">
                <a:solidFill>
                  <a:schemeClr val="accent2"/>
                </a:solidFill>
                <a:ea typeface="標楷體" pitchFamily="65" charset="-120"/>
              </a:endParaRPr>
            </a:p>
          </p:txBody>
        </p:sp>
        <p:graphicFrame>
          <p:nvGraphicFramePr>
            <p:cNvPr id="4098" name="Object 4">
              <a:extLst>
                <a:ext uri="{FF2B5EF4-FFF2-40B4-BE49-F238E27FC236}">
                  <a16:creationId xmlns:a16="http://schemas.microsoft.com/office/drawing/2014/main" id="{9496A862-3772-7755-47B0-C87022ACDB58}"/>
                </a:ext>
              </a:extLst>
            </p:cNvPr>
            <p:cNvGraphicFramePr>
              <a:graphicFrameLocks noChangeAspect="1"/>
            </p:cNvGraphicFramePr>
            <p:nvPr/>
          </p:nvGraphicFramePr>
          <p:xfrm>
            <a:off x="352425" y="1196975"/>
            <a:ext cx="4356100" cy="5086226"/>
          </p:xfrm>
          <a:graphic>
            <a:graphicData uri="http://schemas.openxmlformats.org/presentationml/2006/ole">
              <mc:AlternateContent xmlns:mc="http://schemas.openxmlformats.org/markup-compatibility/2006">
                <mc:Choice xmlns:v="urn:schemas-microsoft-com:vml" Requires="v">
                  <p:oleObj name="Image" r:id="rId2" imgW="1968500" imgH="2101850" progId="Photoshop.Image.6">
                    <p:embed/>
                  </p:oleObj>
                </mc:Choice>
                <mc:Fallback>
                  <p:oleObj name="Image" r:id="rId2" imgW="1968500" imgH="2101850" progId="Photoshop.Image.6">
                    <p:embed/>
                    <p:pic>
                      <p:nvPicPr>
                        <p:cNvPr id="4098" name="Object 4">
                          <a:extLst>
                            <a:ext uri="{FF2B5EF4-FFF2-40B4-BE49-F238E27FC236}">
                              <a16:creationId xmlns:a16="http://schemas.microsoft.com/office/drawing/2014/main" id="{9496A862-3772-7755-47B0-C87022ACD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196975"/>
                          <a:ext cx="4356100" cy="508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Text Box 5">
              <a:extLst>
                <a:ext uri="{FF2B5EF4-FFF2-40B4-BE49-F238E27FC236}">
                  <a16:creationId xmlns:a16="http://schemas.microsoft.com/office/drawing/2014/main" id="{F08F15EA-500A-DA2F-C21B-553EE63B545A}"/>
                </a:ext>
              </a:extLst>
            </p:cNvPr>
            <p:cNvSpPr txBox="1">
              <a:spLocks noChangeArrowheads="1"/>
            </p:cNvSpPr>
            <p:nvPr/>
          </p:nvSpPr>
          <p:spPr bwMode="auto">
            <a:xfrm>
              <a:off x="4860032" y="4915049"/>
              <a:ext cx="3888432" cy="120032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ct val="40000"/>
                </a:spcBef>
              </a:pPr>
              <a:r>
                <a:rPr lang="en-US" altLang="zh-TW" sz="2000">
                  <a:solidFill>
                    <a:srgbClr val="CC0066"/>
                  </a:solidFill>
                  <a:ea typeface="標楷體" pitchFamily="65" charset="-120"/>
                </a:rPr>
                <a:t>The technology emphasizes more on the bottom-up process than the top-down process !!</a:t>
              </a:r>
              <a:endParaRPr lang="zh-TW" altLang="en-US" sz="2000">
                <a:solidFill>
                  <a:srgbClr val="CC0066"/>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77A1842C-A3AF-0745-4F65-1E49A6DCD498}"/>
              </a:ext>
            </a:extLst>
          </p:cNvPr>
          <p:cNvSpPr>
            <a:spLocks noChangeArrowheads="1"/>
          </p:cNvSpPr>
          <p:nvPr/>
        </p:nvSpPr>
        <p:spPr bwMode="auto">
          <a:xfrm>
            <a:off x="3227389" y="614363"/>
            <a:ext cx="5316537" cy="869950"/>
          </a:xfrm>
          <a:prstGeom prst="rect">
            <a:avLst/>
          </a:prstGeom>
          <a:noFill/>
          <a:ln w="9525">
            <a:noFill/>
            <a:miter lim="800000"/>
            <a:headEnd/>
            <a:tailEnd/>
          </a:ln>
        </p:spPr>
        <p:txBody>
          <a:bodyPr lIns="92075" tIns="46038" rIns="92075" bIns="46038" anchor="ctr"/>
          <a:lstStyle/>
          <a:p>
            <a:pPr algn="ctr">
              <a:defRPr/>
            </a:pPr>
            <a:r>
              <a:rPr lang="en-US" altLang="zh-TW" sz="4000" b="1" dirty="0">
                <a:solidFill>
                  <a:srgbClr val="FF0066"/>
                </a:solidFill>
                <a:latin typeface="+mj-lt"/>
                <a:ea typeface="標楷體" pitchFamily="65" charset="-120"/>
              </a:rPr>
              <a:t>Critical Dimensions</a:t>
            </a:r>
            <a:endParaRPr lang="zh-TW" altLang="en-US" sz="4000" b="1" dirty="0">
              <a:solidFill>
                <a:srgbClr val="FF0066"/>
              </a:solidFill>
              <a:latin typeface="+mj-lt"/>
              <a:ea typeface="標楷體" pitchFamily="65" charset="-120"/>
            </a:endParaRPr>
          </a:p>
        </p:txBody>
      </p:sp>
      <p:graphicFrame>
        <p:nvGraphicFramePr>
          <p:cNvPr id="5122" name="Object 3">
            <a:extLst>
              <a:ext uri="{FF2B5EF4-FFF2-40B4-BE49-F238E27FC236}">
                <a16:creationId xmlns:a16="http://schemas.microsoft.com/office/drawing/2014/main" id="{A22E4DBF-9875-965B-B7E0-1A1A79472DDE}"/>
              </a:ext>
            </a:extLst>
          </p:cNvPr>
          <p:cNvGraphicFramePr>
            <a:graphicFrameLocks noChangeAspect="1"/>
          </p:cNvGraphicFramePr>
          <p:nvPr/>
        </p:nvGraphicFramePr>
        <p:xfrm>
          <a:off x="2424114" y="1320801"/>
          <a:ext cx="7704137" cy="5421313"/>
        </p:xfrm>
        <a:graphic>
          <a:graphicData uri="http://schemas.openxmlformats.org/presentationml/2006/ole">
            <mc:AlternateContent xmlns:mc="http://schemas.openxmlformats.org/markup-compatibility/2006">
              <mc:Choice xmlns:v="urn:schemas-microsoft-com:vml" Requires="v">
                <p:oleObj name="Image" r:id="rId3" imgW="3581400" imgH="2711450" progId="Photoshop.Image.6">
                  <p:embed/>
                </p:oleObj>
              </mc:Choice>
              <mc:Fallback>
                <p:oleObj name="Image" r:id="rId3" imgW="3581400" imgH="2711450" progId="Photoshop.Image.6">
                  <p:embed/>
                  <p:pic>
                    <p:nvPicPr>
                      <p:cNvPr id="5122" name="Object 3">
                        <a:extLst>
                          <a:ext uri="{FF2B5EF4-FFF2-40B4-BE49-F238E27FC236}">
                            <a16:creationId xmlns:a16="http://schemas.microsoft.com/office/drawing/2014/main" id="{A22E4DBF-9875-965B-B7E0-1A1A79472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1320801"/>
                        <a:ext cx="7704137" cy="542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a:extLst>
              <a:ext uri="{FF2B5EF4-FFF2-40B4-BE49-F238E27FC236}">
                <a16:creationId xmlns:a16="http://schemas.microsoft.com/office/drawing/2014/main" id="{101D9117-24A6-E90C-5DB7-D3C96CEB34BA}"/>
              </a:ext>
            </a:extLst>
          </p:cNvPr>
          <p:cNvSpPr txBox="1">
            <a:spLocks noChangeArrowheads="1"/>
          </p:cNvSpPr>
          <p:nvPr/>
        </p:nvSpPr>
        <p:spPr bwMode="auto">
          <a:xfrm>
            <a:off x="3605213" y="6324600"/>
            <a:ext cx="54149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000" b="1">
                <a:solidFill>
                  <a:srgbClr val="FF33CC"/>
                </a:solidFill>
                <a:ea typeface="全真顏體" pitchFamily="49" charset="-120"/>
              </a:rPr>
              <a:t>C. Joachim </a:t>
            </a:r>
            <a:r>
              <a:rPr lang="en-US" altLang="zh-TW" sz="2000" b="1" i="1">
                <a:solidFill>
                  <a:srgbClr val="FF33CC"/>
                </a:solidFill>
                <a:ea typeface="全真顏體" pitchFamily="49" charset="-120"/>
              </a:rPr>
              <a:t>et al., Nature </a:t>
            </a:r>
            <a:r>
              <a:rPr lang="en-US" altLang="zh-TW" sz="2000" b="1" u="sng">
                <a:solidFill>
                  <a:srgbClr val="FF33CC"/>
                </a:solidFill>
                <a:ea typeface="全真顏體" pitchFamily="49" charset="-120"/>
              </a:rPr>
              <a:t>408</a:t>
            </a:r>
            <a:r>
              <a:rPr lang="en-US" altLang="zh-TW" sz="2000" b="1">
                <a:solidFill>
                  <a:srgbClr val="FF33CC"/>
                </a:solidFill>
                <a:ea typeface="全真顏體" pitchFamily="49" charset="-120"/>
              </a:rPr>
              <a:t>, 541 (2000).</a:t>
            </a:r>
            <a:endParaRPr lang="en-US" altLang="zh-TW" b="1">
              <a:ea typeface="全真顏體" pitchFamily="49" charset="-120"/>
            </a:endParaRPr>
          </a:p>
        </p:txBody>
      </p:sp>
      <p:sp>
        <p:nvSpPr>
          <p:cNvPr id="2" name="TextBox 1">
            <a:extLst>
              <a:ext uri="{FF2B5EF4-FFF2-40B4-BE49-F238E27FC236}">
                <a16:creationId xmlns:a16="http://schemas.microsoft.com/office/drawing/2014/main" id="{02361B9D-5671-E095-EAA8-29995369F371}"/>
              </a:ext>
            </a:extLst>
          </p:cNvPr>
          <p:cNvSpPr txBox="1"/>
          <p:nvPr/>
        </p:nvSpPr>
        <p:spPr>
          <a:xfrm>
            <a:off x="2290722" y="1484313"/>
            <a:ext cx="936667" cy="369332"/>
          </a:xfrm>
          <a:prstGeom prst="rect">
            <a:avLst/>
          </a:prstGeom>
          <a:noFill/>
        </p:spPr>
        <p:txBody>
          <a:bodyPr wrap="none" rtlCol="0">
            <a:spAutoFit/>
          </a:bodyPr>
          <a:lstStyle/>
          <a:p>
            <a:r>
              <a:rPr lang="en-TW" dirty="0"/>
              <a:t>Figure 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cmmp16">
            <a:extLst>
              <a:ext uri="{FF2B5EF4-FFF2-40B4-BE49-F238E27FC236}">
                <a16:creationId xmlns:a16="http://schemas.microsoft.com/office/drawing/2014/main" id="{6FA28189-C366-D74A-ACF1-67C3B1959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25" y="1752600"/>
            <a:ext cx="3868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059" name="Picture 3" descr="cmmp7">
            <a:extLst>
              <a:ext uri="{FF2B5EF4-FFF2-40B4-BE49-F238E27FC236}">
                <a16:creationId xmlns:a16="http://schemas.microsoft.com/office/drawing/2014/main" id="{D2047FB9-278B-EC5C-B7ED-6373DEEAE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289" y="1752601"/>
            <a:ext cx="4008437"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0" name="Rectangle 4">
            <a:extLst>
              <a:ext uri="{FF2B5EF4-FFF2-40B4-BE49-F238E27FC236}">
                <a16:creationId xmlns:a16="http://schemas.microsoft.com/office/drawing/2014/main" id="{0B0A1BC7-8CC1-130B-20D7-69E413E51DC0}"/>
              </a:ext>
            </a:extLst>
          </p:cNvPr>
          <p:cNvSpPr>
            <a:spLocks noChangeArrowheads="1"/>
          </p:cNvSpPr>
          <p:nvPr/>
        </p:nvSpPr>
        <p:spPr bwMode="auto">
          <a:xfrm>
            <a:off x="1774825" y="798513"/>
            <a:ext cx="8612188" cy="830262"/>
          </a:xfrm>
          <a:prstGeom prst="rect">
            <a:avLst/>
          </a:prstGeom>
          <a:noFill/>
          <a:ln w="9525">
            <a:noFill/>
            <a:miter lim="800000"/>
            <a:headEnd/>
            <a:tailEnd/>
          </a:ln>
        </p:spPr>
        <p:txBody>
          <a:bodyPr>
            <a:spAutoFit/>
          </a:bodyPr>
          <a:lstStyle/>
          <a:p>
            <a:pPr algn="ctr" eaLnBrk="0" hangingPunct="0">
              <a:spcBef>
                <a:spcPct val="50000"/>
              </a:spcBef>
              <a:defRPr/>
            </a:pPr>
            <a:r>
              <a:rPr lang="en-US" altLang="zh-TW" sz="2400" dirty="0">
                <a:solidFill>
                  <a:srgbClr val="FF0000"/>
                </a:solidFill>
                <a:latin typeface="+mj-lt"/>
                <a:ea typeface="標楷體" pitchFamily="65" charset="-120"/>
              </a:rPr>
              <a:t>R</a:t>
            </a:r>
            <a:r>
              <a:rPr lang="en-US" altLang="zh-TW" sz="2400" b="1" dirty="0">
                <a:solidFill>
                  <a:srgbClr val="FF0000"/>
                </a:solidFill>
                <a:latin typeface="+mj-lt"/>
                <a:ea typeface="標楷體" pitchFamily="65" charset="-120"/>
              </a:rPr>
              <a:t>oller-skate made of copolymer: high strength and low weight; Right side is the structure of the copolymer</a:t>
            </a:r>
            <a:endParaRPr lang="zh-TW" altLang="en-US" sz="2400" b="1" dirty="0">
              <a:solidFill>
                <a:srgbClr val="FF0000"/>
              </a:solidFill>
              <a:latin typeface="+mj-lt"/>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57058"/>
                                        </p:tgtEl>
                                        <p:attrNameLst>
                                          <p:attrName>style.visibility</p:attrName>
                                        </p:attrNameLst>
                                      </p:cBhvr>
                                      <p:to>
                                        <p:strVal val="visible"/>
                                      </p:to>
                                    </p:set>
                                    <p:anim calcmode="lin" valueType="num">
                                      <p:cBhvr additive="base">
                                        <p:cTn id="7" dur="500" fill="hold"/>
                                        <p:tgtEl>
                                          <p:spTgt spid="557058"/>
                                        </p:tgtEl>
                                        <p:attrNameLst>
                                          <p:attrName>ppt_x</p:attrName>
                                        </p:attrNameLst>
                                      </p:cBhvr>
                                      <p:tavLst>
                                        <p:tav tm="0">
                                          <p:val>
                                            <p:strVal val="0-#ppt_w/2"/>
                                          </p:val>
                                        </p:tav>
                                        <p:tav tm="100000">
                                          <p:val>
                                            <p:strVal val="#ppt_x"/>
                                          </p:val>
                                        </p:tav>
                                      </p:tavLst>
                                    </p:anim>
                                    <p:anim calcmode="lin" valueType="num">
                                      <p:cBhvr additive="base">
                                        <p:cTn id="8" dur="500" fill="hold"/>
                                        <p:tgtEl>
                                          <p:spTgt spid="55705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57059"/>
                                        </p:tgtEl>
                                        <p:attrNameLst>
                                          <p:attrName>style.visibility</p:attrName>
                                        </p:attrNameLst>
                                      </p:cBhvr>
                                      <p:to>
                                        <p:strVal val="visible"/>
                                      </p:to>
                                    </p:set>
                                    <p:anim calcmode="lin" valueType="num">
                                      <p:cBhvr additive="base">
                                        <p:cTn id="13" dur="500" fill="hold"/>
                                        <p:tgtEl>
                                          <p:spTgt spid="557059"/>
                                        </p:tgtEl>
                                        <p:attrNameLst>
                                          <p:attrName>ppt_x</p:attrName>
                                        </p:attrNameLst>
                                      </p:cBhvr>
                                      <p:tavLst>
                                        <p:tav tm="0">
                                          <p:val>
                                            <p:strVal val="0-#ppt_w/2"/>
                                          </p:val>
                                        </p:tav>
                                        <p:tav tm="100000">
                                          <p:val>
                                            <p:strVal val="#ppt_x"/>
                                          </p:val>
                                        </p:tav>
                                      </p:tavLst>
                                    </p:anim>
                                    <p:anim calcmode="lin" valueType="num">
                                      <p:cBhvr additive="base">
                                        <p:cTn id="14" dur="500" fill="hold"/>
                                        <p:tgtEl>
                                          <p:spTgt spid="5570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57060"/>
                                        </p:tgtEl>
                                        <p:attrNameLst>
                                          <p:attrName>style.visibility</p:attrName>
                                        </p:attrNameLst>
                                      </p:cBhvr>
                                      <p:to>
                                        <p:strVal val="visible"/>
                                      </p:to>
                                    </p:set>
                                    <p:anim calcmode="lin" valueType="num">
                                      <p:cBhvr additive="base">
                                        <p:cTn id="19" dur="500" fill="hold"/>
                                        <p:tgtEl>
                                          <p:spTgt spid="557060"/>
                                        </p:tgtEl>
                                        <p:attrNameLst>
                                          <p:attrName>ppt_x</p:attrName>
                                        </p:attrNameLst>
                                      </p:cBhvr>
                                      <p:tavLst>
                                        <p:tav tm="0">
                                          <p:val>
                                            <p:strVal val="0-#ppt_w/2"/>
                                          </p:val>
                                        </p:tav>
                                        <p:tav tm="100000">
                                          <p:val>
                                            <p:strVal val="#ppt_x"/>
                                          </p:val>
                                        </p:tav>
                                      </p:tavLst>
                                    </p:anim>
                                    <p:anim calcmode="lin" valueType="num">
                                      <p:cBhvr additive="base">
                                        <p:cTn id="20" dur="500" fill="hold"/>
                                        <p:tgtEl>
                                          <p:spTgt spid="5570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4558-8A66-F331-5791-C9A6531BF18F}"/>
              </a:ext>
            </a:extLst>
          </p:cNvPr>
          <p:cNvSpPr>
            <a:spLocks noGrp="1"/>
          </p:cNvSpPr>
          <p:nvPr>
            <p:ph type="ctrTitle"/>
          </p:nvPr>
        </p:nvSpPr>
        <p:spPr/>
        <p:txBody>
          <a:bodyPr/>
          <a:lstStyle/>
          <a:p>
            <a:r>
              <a:rPr lang="en-TW" dirty="0"/>
              <a:t>Nanotechnology to Robotics</a:t>
            </a:r>
          </a:p>
        </p:txBody>
      </p:sp>
      <p:sp>
        <p:nvSpPr>
          <p:cNvPr id="3" name="Subtitle 2">
            <a:extLst>
              <a:ext uri="{FF2B5EF4-FFF2-40B4-BE49-F238E27FC236}">
                <a16:creationId xmlns:a16="http://schemas.microsoft.com/office/drawing/2014/main" id="{FF7DF164-41E7-53DE-A8E4-05A2ECB50999}"/>
              </a:ext>
            </a:extLst>
          </p:cNvPr>
          <p:cNvSpPr>
            <a:spLocks noGrp="1"/>
          </p:cNvSpPr>
          <p:nvPr>
            <p:ph type="subTitle" idx="1"/>
          </p:nvPr>
        </p:nvSpPr>
        <p:spPr/>
        <p:txBody>
          <a:bodyPr/>
          <a:lstStyle/>
          <a:p>
            <a:endParaRPr lang="en-TW"/>
          </a:p>
        </p:txBody>
      </p:sp>
      <p:pic>
        <p:nvPicPr>
          <p:cNvPr id="4" name="Picture 3">
            <a:extLst>
              <a:ext uri="{FF2B5EF4-FFF2-40B4-BE49-F238E27FC236}">
                <a16:creationId xmlns:a16="http://schemas.microsoft.com/office/drawing/2014/main" id="{73AB6227-8260-DE86-7257-7F28855BFADA}"/>
              </a:ext>
            </a:extLst>
          </p:cNvPr>
          <p:cNvPicPr>
            <a:picLocks noChangeAspect="1"/>
          </p:cNvPicPr>
          <p:nvPr/>
        </p:nvPicPr>
        <p:blipFill>
          <a:blip r:embed="rId2"/>
          <a:stretch>
            <a:fillRect/>
          </a:stretch>
        </p:blipFill>
        <p:spPr>
          <a:xfrm>
            <a:off x="4679950" y="3602038"/>
            <a:ext cx="2832100" cy="2870200"/>
          </a:xfrm>
          <a:prstGeom prst="rect">
            <a:avLst/>
          </a:prstGeom>
        </p:spPr>
      </p:pic>
    </p:spTree>
    <p:extLst>
      <p:ext uri="{BB962C8B-B14F-4D97-AF65-F5344CB8AC3E}">
        <p14:creationId xmlns:p14="http://schemas.microsoft.com/office/powerpoint/2010/main" val="41149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DFEAA726-7FD8-3047-E1FA-D24317A3A2EB}"/>
              </a:ext>
            </a:extLst>
          </p:cNvPr>
          <p:cNvGraphicFramePr>
            <a:graphicFrameLocks noChangeAspect="1"/>
          </p:cNvGraphicFramePr>
          <p:nvPr/>
        </p:nvGraphicFramePr>
        <p:xfrm>
          <a:off x="6237288" y="1397000"/>
          <a:ext cx="3890962" cy="2679700"/>
        </p:xfrm>
        <a:graphic>
          <a:graphicData uri="http://schemas.openxmlformats.org/presentationml/2006/ole">
            <mc:AlternateContent xmlns:mc="http://schemas.openxmlformats.org/markup-compatibility/2006">
              <mc:Choice xmlns:v="urn:schemas-microsoft-com:vml" Requires="v">
                <p:oleObj name="Image" r:id="rId3" imgW="2882900" imgH="1955800" progId="Photoshop.Image.6">
                  <p:embed/>
                </p:oleObj>
              </mc:Choice>
              <mc:Fallback>
                <p:oleObj name="Image" r:id="rId3" imgW="2882900" imgH="1955800" progId="Photoshop.Image.6">
                  <p:embed/>
                  <p:pic>
                    <p:nvPicPr>
                      <p:cNvPr id="6146" name="Object 2">
                        <a:extLst>
                          <a:ext uri="{FF2B5EF4-FFF2-40B4-BE49-F238E27FC236}">
                            <a16:creationId xmlns:a16="http://schemas.microsoft.com/office/drawing/2014/main" id="{DFEAA726-7FD8-3047-E1FA-D24317A3A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288" y="1397000"/>
                        <a:ext cx="3890962"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a:extLst>
              <a:ext uri="{FF2B5EF4-FFF2-40B4-BE49-F238E27FC236}">
                <a16:creationId xmlns:a16="http://schemas.microsoft.com/office/drawing/2014/main" id="{6833297B-0A4F-E715-6C14-32BD0CA3A148}"/>
              </a:ext>
            </a:extLst>
          </p:cNvPr>
          <p:cNvGraphicFramePr>
            <a:graphicFrameLocks noChangeAspect="1"/>
          </p:cNvGraphicFramePr>
          <p:nvPr/>
        </p:nvGraphicFramePr>
        <p:xfrm>
          <a:off x="2085975" y="1430338"/>
          <a:ext cx="3798888" cy="2286000"/>
        </p:xfrm>
        <a:graphic>
          <a:graphicData uri="http://schemas.openxmlformats.org/presentationml/2006/ole">
            <mc:AlternateContent xmlns:mc="http://schemas.openxmlformats.org/markup-compatibility/2006">
              <mc:Choice xmlns:v="urn:schemas-microsoft-com:vml" Requires="v">
                <p:oleObj name="Image" r:id="rId5" imgW="2921000" imgH="1695450" progId="Photoshop.Image.6">
                  <p:embed/>
                </p:oleObj>
              </mc:Choice>
              <mc:Fallback>
                <p:oleObj name="Image" r:id="rId5" imgW="2921000" imgH="1695450" progId="Photoshop.Image.6">
                  <p:embed/>
                  <p:pic>
                    <p:nvPicPr>
                      <p:cNvPr id="6147" name="Object 3">
                        <a:extLst>
                          <a:ext uri="{FF2B5EF4-FFF2-40B4-BE49-F238E27FC236}">
                            <a16:creationId xmlns:a16="http://schemas.microsoft.com/office/drawing/2014/main" id="{6833297B-0A4F-E715-6C14-32BD0CA3A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430338"/>
                        <a:ext cx="379888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4">
            <a:extLst>
              <a:ext uri="{FF2B5EF4-FFF2-40B4-BE49-F238E27FC236}">
                <a16:creationId xmlns:a16="http://schemas.microsoft.com/office/drawing/2014/main" id="{00F59730-11B7-8A78-DECC-AD05280BAE91}"/>
              </a:ext>
            </a:extLst>
          </p:cNvPr>
          <p:cNvSpPr>
            <a:spLocks noChangeArrowheads="1"/>
          </p:cNvSpPr>
          <p:nvPr/>
        </p:nvSpPr>
        <p:spPr bwMode="auto">
          <a:xfrm>
            <a:off x="1524000" y="655638"/>
            <a:ext cx="9144000" cy="685800"/>
          </a:xfrm>
          <a:prstGeom prst="rect">
            <a:avLst/>
          </a:prstGeom>
          <a:noFill/>
          <a:ln w="9525">
            <a:noFill/>
            <a:miter lim="800000"/>
            <a:headEnd/>
            <a:tailEnd/>
          </a:ln>
        </p:spPr>
        <p:txBody>
          <a:bodyPr lIns="92075" tIns="46038" rIns="92075" bIns="46038" anchor="ctr"/>
          <a:lstStyle/>
          <a:p>
            <a:pPr algn="ctr">
              <a:defRPr/>
            </a:pPr>
            <a:r>
              <a:rPr lang="en-US" altLang="zh-TW" sz="3600" b="1" dirty="0">
                <a:solidFill>
                  <a:srgbClr val="FF0000"/>
                </a:solidFill>
                <a:latin typeface="+mj-lt"/>
                <a:ea typeface="標楷體" pitchFamily="65" charset="-120"/>
              </a:rPr>
              <a:t>Materials made with </a:t>
            </a:r>
            <a:r>
              <a:rPr lang="en-US" altLang="zh-TW" sz="3600" b="1" dirty="0" err="1">
                <a:solidFill>
                  <a:srgbClr val="FF0000"/>
                </a:solidFill>
                <a:latin typeface="+mj-lt"/>
                <a:ea typeface="標楷體" pitchFamily="65" charset="-120"/>
              </a:rPr>
              <a:t>Nano</a:t>
            </a:r>
            <a:r>
              <a:rPr lang="en-US" altLang="zh-TW" sz="3600" b="1" dirty="0">
                <a:solidFill>
                  <a:srgbClr val="FF0000"/>
                </a:solidFill>
                <a:latin typeface="+mj-lt"/>
                <a:ea typeface="標楷體" pitchFamily="65" charset="-120"/>
              </a:rPr>
              <a:t>-materials</a:t>
            </a:r>
            <a:endParaRPr lang="zh-TW" altLang="en-US" sz="3600" b="1" dirty="0">
              <a:solidFill>
                <a:srgbClr val="FF0000"/>
              </a:solidFill>
              <a:latin typeface="+mj-lt"/>
              <a:ea typeface="標楷體" pitchFamily="65" charset="-120"/>
            </a:endParaRPr>
          </a:p>
        </p:txBody>
      </p:sp>
      <p:pic>
        <p:nvPicPr>
          <p:cNvPr id="6149" name="Picture 5" descr="Two shoes-blue-good-J">
            <a:extLst>
              <a:ext uri="{FF2B5EF4-FFF2-40B4-BE49-F238E27FC236}">
                <a16:creationId xmlns:a16="http://schemas.microsoft.com/office/drawing/2014/main" id="{2F4EDE26-8E78-7D5F-71ED-D565AB766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0" y="3798888"/>
            <a:ext cx="3798888"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Pouch-J">
            <a:extLst>
              <a:ext uri="{FF2B5EF4-FFF2-40B4-BE49-F238E27FC236}">
                <a16:creationId xmlns:a16="http://schemas.microsoft.com/office/drawing/2014/main" id="{E1D19C85-DC9A-BDAD-FBEF-8DF2D60E8A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822" t="12144" r="11446" b="13879"/>
          <a:stretch>
            <a:fillRect/>
          </a:stretch>
        </p:blipFill>
        <p:spPr bwMode="auto">
          <a:xfrm>
            <a:off x="6237289" y="4221164"/>
            <a:ext cx="386873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E898-E882-4CB8-5674-27A49DA940AA}"/>
              </a:ext>
            </a:extLst>
          </p:cNvPr>
          <p:cNvSpPr>
            <a:spLocks noGrp="1"/>
          </p:cNvSpPr>
          <p:nvPr>
            <p:ph type="title"/>
          </p:nvPr>
        </p:nvSpPr>
        <p:spPr/>
        <p:txBody>
          <a:bodyPr/>
          <a:lstStyle/>
          <a:p>
            <a:r>
              <a:rPr lang="en-TW" dirty="0"/>
              <a:t>Lotus Effect</a:t>
            </a:r>
          </a:p>
        </p:txBody>
      </p:sp>
      <p:sp>
        <p:nvSpPr>
          <p:cNvPr id="3" name="Content Placeholder 2">
            <a:extLst>
              <a:ext uri="{FF2B5EF4-FFF2-40B4-BE49-F238E27FC236}">
                <a16:creationId xmlns:a16="http://schemas.microsoft.com/office/drawing/2014/main" id="{6FC705EF-4081-EAF0-6991-68A6310B9E1D}"/>
              </a:ext>
            </a:extLst>
          </p:cNvPr>
          <p:cNvSpPr>
            <a:spLocks noGrp="1"/>
          </p:cNvSpPr>
          <p:nvPr>
            <p:ph idx="1"/>
          </p:nvPr>
        </p:nvSpPr>
        <p:spPr/>
        <p:txBody>
          <a:bodyPr>
            <a:normAutofit fontScale="92500" lnSpcReduction="20000"/>
          </a:bodyPr>
          <a:lstStyle/>
          <a:p>
            <a:r>
              <a:rPr lang="en-TW" dirty="0"/>
              <a:t>Refers to the ability of a superhydrophobic surface to “clean” itself. This arises from the large surface tensions at the material surface which cause water and other solutions to “ball up” and thereby minimize molecular area of contact with the material surface.</a:t>
            </a:r>
          </a:p>
          <a:p>
            <a:endParaRPr lang="en-TW" dirty="0"/>
          </a:p>
          <a:p>
            <a:r>
              <a:rPr lang="en-TW" dirty="0"/>
              <a:t>In contrast, there are superhydrophilic surfaces that offer complete wettability of the surface with waters and oils. Titania (titanium dioxide) is an example material.</a:t>
            </a:r>
          </a:p>
          <a:p>
            <a:endParaRPr lang="en-TW" dirty="0"/>
          </a:p>
          <a:p>
            <a:r>
              <a:rPr lang="en-TW" dirty="0"/>
              <a:t>Research is developing surfaces that can be tuned from superhydrophobic to superhydrophilic (such as azobenzene on siliconized surface of silica-polyelectrolyte multilayer).</a:t>
            </a:r>
          </a:p>
        </p:txBody>
      </p:sp>
      <p:sp>
        <p:nvSpPr>
          <p:cNvPr id="4" name="TextBox 3">
            <a:extLst>
              <a:ext uri="{FF2B5EF4-FFF2-40B4-BE49-F238E27FC236}">
                <a16:creationId xmlns:a16="http://schemas.microsoft.com/office/drawing/2014/main" id="{D1C94790-B778-C44D-7776-0088E512E7E9}"/>
              </a:ext>
            </a:extLst>
          </p:cNvPr>
          <p:cNvSpPr txBox="1"/>
          <p:nvPr/>
        </p:nvSpPr>
        <p:spPr>
          <a:xfrm>
            <a:off x="290945" y="6311900"/>
            <a:ext cx="2495363" cy="369332"/>
          </a:xfrm>
          <a:prstGeom prst="rect">
            <a:avLst/>
          </a:prstGeom>
          <a:noFill/>
        </p:spPr>
        <p:txBody>
          <a:bodyPr wrap="none" rtlCol="0">
            <a:spAutoFit/>
          </a:bodyPr>
          <a:lstStyle/>
          <a:p>
            <a:r>
              <a:rPr lang="en-TW" dirty="0">
                <a:hlinkClick r:id="rId3"/>
              </a:rPr>
              <a:t>2008 Scientific American</a:t>
            </a:r>
            <a:endParaRPr lang="en-TW" dirty="0"/>
          </a:p>
        </p:txBody>
      </p:sp>
    </p:spTree>
    <p:extLst>
      <p:ext uri="{BB962C8B-B14F-4D97-AF65-F5344CB8AC3E}">
        <p14:creationId xmlns:p14="http://schemas.microsoft.com/office/powerpoint/2010/main" val="3753014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A7B4A110-5702-B5FF-0DC1-D73D9973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55" y="672955"/>
            <a:ext cx="578485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EF69742-E39A-CF0F-4594-ACD0E608684A}"/>
              </a:ext>
            </a:extLst>
          </p:cNvPr>
          <p:cNvPicPr>
            <a:picLocks noChangeAspect="1"/>
          </p:cNvPicPr>
          <p:nvPr/>
        </p:nvPicPr>
        <p:blipFill>
          <a:blip r:embed="rId4"/>
          <a:stretch>
            <a:fillRect/>
          </a:stretch>
        </p:blipFill>
        <p:spPr>
          <a:xfrm>
            <a:off x="7425408" y="3167198"/>
            <a:ext cx="4342572" cy="1479549"/>
          </a:xfrm>
          <a:prstGeom prst="rect">
            <a:avLst/>
          </a:prstGeom>
        </p:spPr>
      </p:pic>
      <p:sp>
        <p:nvSpPr>
          <p:cNvPr id="3" name="TextBox 2">
            <a:extLst>
              <a:ext uri="{FF2B5EF4-FFF2-40B4-BE49-F238E27FC236}">
                <a16:creationId xmlns:a16="http://schemas.microsoft.com/office/drawing/2014/main" id="{DF8134AD-C26C-3DF4-C52B-2E08E5E28B16}"/>
              </a:ext>
            </a:extLst>
          </p:cNvPr>
          <p:cNvSpPr txBox="1"/>
          <p:nvPr/>
        </p:nvSpPr>
        <p:spPr>
          <a:xfrm>
            <a:off x="9892145" y="6359236"/>
            <a:ext cx="1875835" cy="369332"/>
          </a:xfrm>
          <a:prstGeom prst="rect">
            <a:avLst/>
          </a:prstGeom>
          <a:noFill/>
        </p:spPr>
        <p:txBody>
          <a:bodyPr wrap="none" rtlCol="0">
            <a:spAutoFit/>
          </a:bodyPr>
          <a:lstStyle/>
          <a:p>
            <a:r>
              <a:rPr lang="en-TW" dirty="0"/>
              <a:t>STEM </a:t>
            </a:r>
            <a:r>
              <a:rPr lang="en-TW" dirty="0">
                <a:hlinkClick r:id="rId5"/>
              </a:rPr>
              <a:t>Engineering</a:t>
            </a:r>
            <a:endParaRPr lang="en-TW" dirty="0"/>
          </a:p>
        </p:txBody>
      </p:sp>
      <p:pic>
        <p:nvPicPr>
          <p:cNvPr id="4" name="Picture 3">
            <a:extLst>
              <a:ext uri="{FF2B5EF4-FFF2-40B4-BE49-F238E27FC236}">
                <a16:creationId xmlns:a16="http://schemas.microsoft.com/office/drawing/2014/main" id="{5DBBA0F8-31D2-78FF-B8E0-39EDAA96A379}"/>
              </a:ext>
            </a:extLst>
          </p:cNvPr>
          <p:cNvPicPr>
            <a:picLocks noChangeAspect="1"/>
          </p:cNvPicPr>
          <p:nvPr/>
        </p:nvPicPr>
        <p:blipFill>
          <a:blip r:embed="rId6"/>
          <a:stretch>
            <a:fillRect/>
          </a:stretch>
        </p:blipFill>
        <p:spPr>
          <a:xfrm>
            <a:off x="7628194" y="1308968"/>
            <a:ext cx="3937000" cy="1155700"/>
          </a:xfrm>
          <a:prstGeom prst="rect">
            <a:avLst/>
          </a:prstGeom>
        </p:spPr>
      </p:pic>
      <p:sp>
        <p:nvSpPr>
          <p:cNvPr id="5" name="TextBox 4">
            <a:extLst>
              <a:ext uri="{FF2B5EF4-FFF2-40B4-BE49-F238E27FC236}">
                <a16:creationId xmlns:a16="http://schemas.microsoft.com/office/drawing/2014/main" id="{811815CC-827C-80C2-6998-8A1EB10A4029}"/>
              </a:ext>
            </a:extLst>
          </p:cNvPr>
          <p:cNvSpPr txBox="1"/>
          <p:nvPr/>
        </p:nvSpPr>
        <p:spPr>
          <a:xfrm>
            <a:off x="10268850" y="2581696"/>
            <a:ext cx="1122423" cy="369332"/>
          </a:xfrm>
          <a:prstGeom prst="rect">
            <a:avLst/>
          </a:prstGeom>
          <a:noFill/>
        </p:spPr>
        <p:txBody>
          <a:bodyPr wrap="none" rtlCol="0">
            <a:spAutoFit/>
          </a:bodyPr>
          <a:lstStyle/>
          <a:p>
            <a:r>
              <a:rPr lang="en-TW" dirty="0"/>
              <a:t>Wikipedia</a:t>
            </a:r>
          </a:p>
        </p:txBody>
      </p:sp>
      <p:sp>
        <p:nvSpPr>
          <p:cNvPr id="7" name="TextBox 6">
            <a:extLst>
              <a:ext uri="{FF2B5EF4-FFF2-40B4-BE49-F238E27FC236}">
                <a16:creationId xmlns:a16="http://schemas.microsoft.com/office/drawing/2014/main" id="{A8E7952E-572F-65F7-C3EE-F751FB827726}"/>
              </a:ext>
            </a:extLst>
          </p:cNvPr>
          <p:cNvSpPr txBox="1"/>
          <p:nvPr/>
        </p:nvSpPr>
        <p:spPr>
          <a:xfrm>
            <a:off x="8617527" y="5167745"/>
            <a:ext cx="2910092" cy="646331"/>
          </a:xfrm>
          <a:prstGeom prst="rect">
            <a:avLst/>
          </a:prstGeom>
          <a:noFill/>
        </p:spPr>
        <p:txBody>
          <a:bodyPr wrap="none" rtlCol="0">
            <a:spAutoFit/>
          </a:bodyPr>
          <a:lstStyle/>
          <a:p>
            <a:r>
              <a:rPr lang="en-US" dirty="0"/>
              <a:t>V</a:t>
            </a:r>
            <a:r>
              <a:rPr lang="en-TW" dirty="0"/>
              <a:t>ideo of </a:t>
            </a:r>
            <a:r>
              <a:rPr lang="en-TW" dirty="0">
                <a:hlinkClick r:id="rId7"/>
              </a:rPr>
              <a:t>wetting surface</a:t>
            </a:r>
            <a:endParaRPr lang="en-TW" dirty="0"/>
          </a:p>
          <a:p>
            <a:r>
              <a:rPr lang="en-TW" dirty="0"/>
              <a:t>Video of </a:t>
            </a:r>
            <a:r>
              <a:rPr lang="en-TW" dirty="0">
                <a:hlinkClick r:id="rId8"/>
              </a:rPr>
              <a:t>laser tuned surfaces</a:t>
            </a:r>
            <a:endParaRPr lang="en-TW"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0ADF-80FB-D27C-9B60-66A0EECA62AC}"/>
              </a:ext>
            </a:extLst>
          </p:cNvPr>
          <p:cNvSpPr>
            <a:spLocks noGrp="1"/>
          </p:cNvSpPr>
          <p:nvPr>
            <p:ph type="title"/>
          </p:nvPr>
        </p:nvSpPr>
        <p:spPr/>
        <p:txBody>
          <a:bodyPr/>
          <a:lstStyle/>
          <a:p>
            <a:r>
              <a:rPr lang="en-TW" dirty="0"/>
              <a:t>Lotus Effect</a:t>
            </a:r>
          </a:p>
        </p:txBody>
      </p:sp>
      <p:sp>
        <p:nvSpPr>
          <p:cNvPr id="3" name="Content Placeholder 2">
            <a:extLst>
              <a:ext uri="{FF2B5EF4-FFF2-40B4-BE49-F238E27FC236}">
                <a16:creationId xmlns:a16="http://schemas.microsoft.com/office/drawing/2014/main" id="{31AE692F-2AA0-9EEE-1F55-8B51E48BED78}"/>
              </a:ext>
            </a:extLst>
          </p:cNvPr>
          <p:cNvSpPr>
            <a:spLocks noGrp="1"/>
          </p:cNvSpPr>
          <p:nvPr>
            <p:ph idx="1"/>
          </p:nvPr>
        </p:nvSpPr>
        <p:spPr>
          <a:xfrm>
            <a:off x="838200" y="1825625"/>
            <a:ext cx="10515600" cy="1603375"/>
          </a:xfrm>
        </p:spPr>
        <p:txBody>
          <a:bodyPr/>
          <a:lstStyle/>
          <a:p>
            <a:r>
              <a:rPr lang="en-TW" dirty="0"/>
              <a:t>A simple explanation for the Cassie-Baxter Equation used to describe contact angles for wettable surfaces. From this relation energies are obtained.</a:t>
            </a:r>
          </a:p>
        </p:txBody>
      </p:sp>
      <p:pic>
        <p:nvPicPr>
          <p:cNvPr id="5" name="Picture 4">
            <a:extLst>
              <a:ext uri="{FF2B5EF4-FFF2-40B4-BE49-F238E27FC236}">
                <a16:creationId xmlns:a16="http://schemas.microsoft.com/office/drawing/2014/main" id="{78FC36BE-1F92-6C8F-2F30-781E878E851A}"/>
              </a:ext>
            </a:extLst>
          </p:cNvPr>
          <p:cNvPicPr>
            <a:picLocks noChangeAspect="1"/>
          </p:cNvPicPr>
          <p:nvPr/>
        </p:nvPicPr>
        <p:blipFill>
          <a:blip r:embed="rId3"/>
          <a:stretch>
            <a:fillRect/>
          </a:stretch>
        </p:blipFill>
        <p:spPr>
          <a:xfrm>
            <a:off x="838200" y="3048674"/>
            <a:ext cx="4988214" cy="3403364"/>
          </a:xfrm>
          <a:prstGeom prst="rect">
            <a:avLst/>
          </a:prstGeom>
        </p:spPr>
      </p:pic>
      <p:sp>
        <p:nvSpPr>
          <p:cNvPr id="6" name="TextBox 5">
            <a:extLst>
              <a:ext uri="{FF2B5EF4-FFF2-40B4-BE49-F238E27FC236}">
                <a16:creationId xmlns:a16="http://schemas.microsoft.com/office/drawing/2014/main" id="{768EE113-AEDB-941A-419C-E70296B597AE}"/>
              </a:ext>
            </a:extLst>
          </p:cNvPr>
          <p:cNvSpPr txBox="1"/>
          <p:nvPr/>
        </p:nvSpPr>
        <p:spPr>
          <a:xfrm>
            <a:off x="96982" y="6488668"/>
            <a:ext cx="2826415" cy="369332"/>
          </a:xfrm>
          <a:prstGeom prst="rect">
            <a:avLst/>
          </a:prstGeom>
          <a:noFill/>
        </p:spPr>
        <p:txBody>
          <a:bodyPr wrap="none" rtlCol="0">
            <a:spAutoFit/>
          </a:bodyPr>
          <a:lstStyle/>
          <a:p>
            <a:r>
              <a:rPr lang="en-TW" dirty="0"/>
              <a:t>Banerjee arXiv:0808.1460v1</a:t>
            </a:r>
          </a:p>
        </p:txBody>
      </p:sp>
      <p:pic>
        <p:nvPicPr>
          <p:cNvPr id="7" name="Picture 6">
            <a:extLst>
              <a:ext uri="{FF2B5EF4-FFF2-40B4-BE49-F238E27FC236}">
                <a16:creationId xmlns:a16="http://schemas.microsoft.com/office/drawing/2014/main" id="{8313582D-1C39-2884-1FAE-8A13D9EF95A9}"/>
              </a:ext>
            </a:extLst>
          </p:cNvPr>
          <p:cNvPicPr>
            <a:picLocks noChangeAspect="1"/>
          </p:cNvPicPr>
          <p:nvPr/>
        </p:nvPicPr>
        <p:blipFill>
          <a:blip r:embed="rId4"/>
          <a:stretch>
            <a:fillRect/>
          </a:stretch>
        </p:blipFill>
        <p:spPr>
          <a:xfrm>
            <a:off x="6594815" y="3048674"/>
            <a:ext cx="4758985" cy="1325562"/>
          </a:xfrm>
          <a:prstGeom prst="rect">
            <a:avLst/>
          </a:prstGeom>
        </p:spPr>
      </p:pic>
      <p:sp>
        <p:nvSpPr>
          <p:cNvPr id="8" name="TextBox 7">
            <a:extLst>
              <a:ext uri="{FF2B5EF4-FFF2-40B4-BE49-F238E27FC236}">
                <a16:creationId xmlns:a16="http://schemas.microsoft.com/office/drawing/2014/main" id="{CD6FEEDD-07A2-0514-A57F-44CF9BE77A4E}"/>
              </a:ext>
            </a:extLst>
          </p:cNvPr>
          <p:cNvSpPr txBox="1"/>
          <p:nvPr/>
        </p:nvSpPr>
        <p:spPr>
          <a:xfrm>
            <a:off x="9892145" y="6359236"/>
            <a:ext cx="1875835" cy="369332"/>
          </a:xfrm>
          <a:prstGeom prst="rect">
            <a:avLst/>
          </a:prstGeom>
          <a:noFill/>
        </p:spPr>
        <p:txBody>
          <a:bodyPr wrap="none" rtlCol="0">
            <a:spAutoFit/>
          </a:bodyPr>
          <a:lstStyle/>
          <a:p>
            <a:r>
              <a:rPr lang="en-TW" dirty="0"/>
              <a:t>STEM </a:t>
            </a:r>
            <a:r>
              <a:rPr lang="en-TW" dirty="0">
                <a:hlinkClick r:id="rId5"/>
              </a:rPr>
              <a:t>Engineering</a:t>
            </a:r>
            <a:endParaRPr lang="en-TW" dirty="0"/>
          </a:p>
        </p:txBody>
      </p:sp>
      <p:pic>
        <p:nvPicPr>
          <p:cNvPr id="9" name="Picture 8">
            <a:extLst>
              <a:ext uri="{FF2B5EF4-FFF2-40B4-BE49-F238E27FC236}">
                <a16:creationId xmlns:a16="http://schemas.microsoft.com/office/drawing/2014/main" id="{C2B02A1E-770C-F34C-DCD9-1F818E81FE8A}"/>
              </a:ext>
            </a:extLst>
          </p:cNvPr>
          <p:cNvPicPr>
            <a:picLocks noChangeAspect="1"/>
          </p:cNvPicPr>
          <p:nvPr/>
        </p:nvPicPr>
        <p:blipFill>
          <a:blip r:embed="rId6"/>
          <a:stretch>
            <a:fillRect/>
          </a:stretch>
        </p:blipFill>
        <p:spPr>
          <a:xfrm>
            <a:off x="7192693" y="4463113"/>
            <a:ext cx="3637369" cy="1807246"/>
          </a:xfrm>
          <a:prstGeom prst="rect">
            <a:avLst/>
          </a:prstGeom>
        </p:spPr>
      </p:pic>
      <p:sp>
        <p:nvSpPr>
          <p:cNvPr id="4" name="TextBox 3">
            <a:extLst>
              <a:ext uri="{FF2B5EF4-FFF2-40B4-BE49-F238E27FC236}">
                <a16:creationId xmlns:a16="http://schemas.microsoft.com/office/drawing/2014/main" id="{90F172FD-1B8A-E524-7D40-B1CB093176A2}"/>
              </a:ext>
            </a:extLst>
          </p:cNvPr>
          <p:cNvSpPr txBox="1"/>
          <p:nvPr/>
        </p:nvSpPr>
        <p:spPr>
          <a:xfrm>
            <a:off x="96982" y="3048674"/>
            <a:ext cx="936667" cy="369332"/>
          </a:xfrm>
          <a:prstGeom prst="rect">
            <a:avLst/>
          </a:prstGeom>
          <a:noFill/>
        </p:spPr>
        <p:txBody>
          <a:bodyPr wrap="none" rtlCol="0">
            <a:spAutoFit/>
          </a:bodyPr>
          <a:lstStyle/>
          <a:p>
            <a:r>
              <a:rPr lang="en-TW" dirty="0"/>
              <a:t>Figure 1</a:t>
            </a:r>
          </a:p>
        </p:txBody>
      </p:sp>
      <p:sp>
        <p:nvSpPr>
          <p:cNvPr id="10" name="TextBox 9">
            <a:extLst>
              <a:ext uri="{FF2B5EF4-FFF2-40B4-BE49-F238E27FC236}">
                <a16:creationId xmlns:a16="http://schemas.microsoft.com/office/drawing/2014/main" id="{BFC0F037-A66B-0388-5A13-EE176DA17D0E}"/>
              </a:ext>
            </a:extLst>
          </p:cNvPr>
          <p:cNvSpPr txBox="1"/>
          <p:nvPr/>
        </p:nvSpPr>
        <p:spPr>
          <a:xfrm>
            <a:off x="10938796" y="3048674"/>
            <a:ext cx="936667" cy="369332"/>
          </a:xfrm>
          <a:prstGeom prst="rect">
            <a:avLst/>
          </a:prstGeom>
          <a:noFill/>
        </p:spPr>
        <p:txBody>
          <a:bodyPr wrap="none" rtlCol="0">
            <a:spAutoFit/>
          </a:bodyPr>
          <a:lstStyle/>
          <a:p>
            <a:r>
              <a:rPr lang="en-TW" dirty="0"/>
              <a:t>Figure 2</a:t>
            </a:r>
          </a:p>
        </p:txBody>
      </p:sp>
    </p:spTree>
    <p:extLst>
      <p:ext uri="{BB962C8B-B14F-4D97-AF65-F5344CB8AC3E}">
        <p14:creationId xmlns:p14="http://schemas.microsoft.com/office/powerpoint/2010/main" val="1988564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555F-8592-2083-4F00-B913DBCF0C1F}"/>
              </a:ext>
            </a:extLst>
          </p:cNvPr>
          <p:cNvSpPr>
            <a:spLocks noGrp="1"/>
          </p:cNvSpPr>
          <p:nvPr>
            <p:ph type="title"/>
          </p:nvPr>
        </p:nvSpPr>
        <p:spPr/>
        <p:txBody>
          <a:bodyPr/>
          <a:lstStyle/>
          <a:p>
            <a:r>
              <a:rPr lang="en-TW" dirty="0"/>
              <a:t>Spectroscopy and Materials</a:t>
            </a:r>
          </a:p>
        </p:txBody>
      </p:sp>
      <p:sp>
        <p:nvSpPr>
          <p:cNvPr id="3" name="Content Placeholder 2">
            <a:extLst>
              <a:ext uri="{FF2B5EF4-FFF2-40B4-BE49-F238E27FC236}">
                <a16:creationId xmlns:a16="http://schemas.microsoft.com/office/drawing/2014/main" id="{7EE1B00A-BFFD-01A6-DB8D-F340755D7455}"/>
              </a:ext>
            </a:extLst>
          </p:cNvPr>
          <p:cNvSpPr>
            <a:spLocks noGrp="1"/>
          </p:cNvSpPr>
          <p:nvPr>
            <p:ph idx="1"/>
          </p:nvPr>
        </p:nvSpPr>
        <p:spPr>
          <a:xfrm>
            <a:off x="242451" y="1825625"/>
            <a:ext cx="5257800" cy="4351338"/>
          </a:xfrm>
        </p:spPr>
        <p:txBody>
          <a:bodyPr>
            <a:normAutofit fontScale="62500" lnSpcReduction="20000"/>
          </a:bodyPr>
          <a:lstStyle/>
          <a:p>
            <a:r>
              <a:rPr lang="en-TW" dirty="0"/>
              <a:t>Many of the materials and molecules of interest have vibrations that can be measured in the infrared. The wave equation and QM versions, can be solved using fourier series/transforms and the spherical harmonics.</a:t>
            </a:r>
          </a:p>
          <a:p>
            <a:r>
              <a:rPr lang="en-TW" dirty="0"/>
              <a:t>Spectroscopy, or </a:t>
            </a:r>
            <a:r>
              <a:rPr lang="en-US" b="0" i="0" u="none" strike="noStrike" dirty="0">
                <a:effectLst/>
                <a:latin typeface="-apple-system"/>
              </a:rPr>
              <a:t>the branch of science concerned with the investigation and measurement of spectra produced when matter interacts with or emits electromagnetic radiation, was developed. UV-Visible measures in the 400 nm to 700 nm range.</a:t>
            </a:r>
          </a:p>
          <a:p>
            <a:r>
              <a:rPr lang="en-US" dirty="0">
                <a:latin typeface="-apple-system"/>
              </a:rPr>
              <a:t>A particular method, Fourier transform infrared spectroscopy, was made possible by the development of computers that could construct the Fourier transform of measured data. FTIR measures in the 4000 /cm to 600 /cm range, then 400 /cm and 200 /cm (depending on detector.</a:t>
            </a:r>
            <a:endParaRPr lang="en-TW" dirty="0"/>
          </a:p>
        </p:txBody>
      </p:sp>
      <p:pic>
        <p:nvPicPr>
          <p:cNvPr id="4" name="Picture 3">
            <a:extLst>
              <a:ext uri="{FF2B5EF4-FFF2-40B4-BE49-F238E27FC236}">
                <a16:creationId xmlns:a16="http://schemas.microsoft.com/office/drawing/2014/main" id="{E2E64101-038A-49A4-D822-FE5D0CA85B2A}"/>
              </a:ext>
            </a:extLst>
          </p:cNvPr>
          <p:cNvPicPr>
            <a:picLocks noChangeAspect="1"/>
          </p:cNvPicPr>
          <p:nvPr/>
        </p:nvPicPr>
        <p:blipFill>
          <a:blip r:embed="rId3"/>
          <a:stretch>
            <a:fillRect/>
          </a:stretch>
        </p:blipFill>
        <p:spPr>
          <a:xfrm>
            <a:off x="5500251" y="1319353"/>
            <a:ext cx="3162300" cy="1828800"/>
          </a:xfrm>
          <a:prstGeom prst="rect">
            <a:avLst/>
          </a:prstGeom>
        </p:spPr>
      </p:pic>
      <p:pic>
        <p:nvPicPr>
          <p:cNvPr id="5" name="Picture 4">
            <a:extLst>
              <a:ext uri="{FF2B5EF4-FFF2-40B4-BE49-F238E27FC236}">
                <a16:creationId xmlns:a16="http://schemas.microsoft.com/office/drawing/2014/main" id="{DBA593FC-E637-0B73-74FE-53AE33EDAEA2}"/>
              </a:ext>
            </a:extLst>
          </p:cNvPr>
          <p:cNvPicPr>
            <a:picLocks noChangeAspect="1"/>
          </p:cNvPicPr>
          <p:nvPr/>
        </p:nvPicPr>
        <p:blipFill>
          <a:blip r:embed="rId4"/>
          <a:stretch>
            <a:fillRect/>
          </a:stretch>
        </p:blipFill>
        <p:spPr>
          <a:xfrm>
            <a:off x="8787248" y="1308601"/>
            <a:ext cx="3162301" cy="1954140"/>
          </a:xfrm>
          <a:prstGeom prst="rect">
            <a:avLst/>
          </a:prstGeom>
        </p:spPr>
      </p:pic>
      <p:pic>
        <p:nvPicPr>
          <p:cNvPr id="6" name="Picture 5">
            <a:extLst>
              <a:ext uri="{FF2B5EF4-FFF2-40B4-BE49-F238E27FC236}">
                <a16:creationId xmlns:a16="http://schemas.microsoft.com/office/drawing/2014/main" id="{13E62CC4-EF69-14F4-09C8-7BB38691FBE0}"/>
              </a:ext>
            </a:extLst>
          </p:cNvPr>
          <p:cNvPicPr>
            <a:picLocks noChangeAspect="1"/>
          </p:cNvPicPr>
          <p:nvPr/>
        </p:nvPicPr>
        <p:blipFill>
          <a:blip r:embed="rId5"/>
          <a:stretch>
            <a:fillRect/>
          </a:stretch>
        </p:blipFill>
        <p:spPr>
          <a:xfrm>
            <a:off x="8487044" y="4107615"/>
            <a:ext cx="3071113" cy="2197027"/>
          </a:xfrm>
          <a:prstGeom prst="rect">
            <a:avLst/>
          </a:prstGeom>
        </p:spPr>
      </p:pic>
      <p:sp>
        <p:nvSpPr>
          <p:cNvPr id="7" name="TextBox 6">
            <a:extLst>
              <a:ext uri="{FF2B5EF4-FFF2-40B4-BE49-F238E27FC236}">
                <a16:creationId xmlns:a16="http://schemas.microsoft.com/office/drawing/2014/main" id="{B398FA93-4508-4809-464D-98B7EB06C740}"/>
              </a:ext>
            </a:extLst>
          </p:cNvPr>
          <p:cNvSpPr txBox="1"/>
          <p:nvPr/>
        </p:nvSpPr>
        <p:spPr>
          <a:xfrm>
            <a:off x="6016339" y="3304883"/>
            <a:ext cx="5541818" cy="646331"/>
          </a:xfrm>
          <a:prstGeom prst="rect">
            <a:avLst/>
          </a:prstGeom>
          <a:noFill/>
        </p:spPr>
        <p:txBody>
          <a:bodyPr wrap="square" rtlCol="0">
            <a:spAutoFit/>
          </a:bodyPr>
          <a:lstStyle/>
          <a:p>
            <a:r>
              <a:rPr lang="en-US" dirty="0"/>
              <a:t>M</a:t>
            </a:r>
            <a:r>
              <a:rPr lang="en-TW" dirty="0"/>
              <a:t>onochromatic light is shined at sample and absorption/transmission measured.</a:t>
            </a:r>
          </a:p>
        </p:txBody>
      </p:sp>
      <p:pic>
        <p:nvPicPr>
          <p:cNvPr id="8" name="Picture 7">
            <a:extLst>
              <a:ext uri="{FF2B5EF4-FFF2-40B4-BE49-F238E27FC236}">
                <a16:creationId xmlns:a16="http://schemas.microsoft.com/office/drawing/2014/main" id="{69204D7E-7964-21C8-BC25-F27BCE28AB94}"/>
              </a:ext>
            </a:extLst>
          </p:cNvPr>
          <p:cNvPicPr>
            <a:picLocks noChangeAspect="1"/>
          </p:cNvPicPr>
          <p:nvPr/>
        </p:nvPicPr>
        <p:blipFill>
          <a:blip r:embed="rId6"/>
          <a:stretch>
            <a:fillRect/>
          </a:stretch>
        </p:blipFill>
        <p:spPr>
          <a:xfrm>
            <a:off x="5527966" y="4077060"/>
            <a:ext cx="2794000" cy="2159000"/>
          </a:xfrm>
          <a:prstGeom prst="rect">
            <a:avLst/>
          </a:prstGeom>
        </p:spPr>
      </p:pic>
      <p:sp>
        <p:nvSpPr>
          <p:cNvPr id="9" name="TextBox 8">
            <a:extLst>
              <a:ext uri="{FF2B5EF4-FFF2-40B4-BE49-F238E27FC236}">
                <a16:creationId xmlns:a16="http://schemas.microsoft.com/office/drawing/2014/main" id="{E7D1C6AA-78EB-B39F-7721-1FF1792F376B}"/>
              </a:ext>
            </a:extLst>
          </p:cNvPr>
          <p:cNvSpPr txBox="1"/>
          <p:nvPr/>
        </p:nvSpPr>
        <p:spPr>
          <a:xfrm>
            <a:off x="9528630" y="6470901"/>
            <a:ext cx="2420919" cy="369332"/>
          </a:xfrm>
          <a:prstGeom prst="rect">
            <a:avLst/>
          </a:prstGeom>
          <a:noFill/>
        </p:spPr>
        <p:txBody>
          <a:bodyPr wrap="none" rtlCol="0">
            <a:spAutoFit/>
          </a:bodyPr>
          <a:lstStyle/>
          <a:p>
            <a:r>
              <a:rPr lang="en-US" dirty="0"/>
              <a:t>W</a:t>
            </a:r>
            <a:r>
              <a:rPr lang="en-TW" dirty="0"/>
              <a:t>ikipedia and Wu et al.</a:t>
            </a:r>
          </a:p>
        </p:txBody>
      </p:sp>
    </p:spTree>
    <p:extLst>
      <p:ext uri="{BB962C8B-B14F-4D97-AF65-F5344CB8AC3E}">
        <p14:creationId xmlns:p14="http://schemas.microsoft.com/office/powerpoint/2010/main" val="2795455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2E907-D8F9-19D2-C158-F0E6E828FD20}"/>
              </a:ext>
            </a:extLst>
          </p:cNvPr>
          <p:cNvSpPr>
            <a:spLocks noGrp="1"/>
          </p:cNvSpPr>
          <p:nvPr>
            <p:ph type="title"/>
          </p:nvPr>
        </p:nvSpPr>
        <p:spPr/>
        <p:txBody>
          <a:bodyPr/>
          <a:lstStyle/>
          <a:p>
            <a:r>
              <a:rPr lang="en-TW" dirty="0"/>
              <a:t>Fourier Transform Infrared</a:t>
            </a:r>
          </a:p>
        </p:txBody>
      </p:sp>
      <p:sp>
        <p:nvSpPr>
          <p:cNvPr id="3" name="Content Placeholder 2">
            <a:extLst>
              <a:ext uri="{FF2B5EF4-FFF2-40B4-BE49-F238E27FC236}">
                <a16:creationId xmlns:a16="http://schemas.microsoft.com/office/drawing/2014/main" id="{4F886A11-ED5C-5A72-181F-E582A559731B}"/>
              </a:ext>
            </a:extLst>
          </p:cNvPr>
          <p:cNvSpPr>
            <a:spLocks noGrp="1"/>
          </p:cNvSpPr>
          <p:nvPr>
            <p:ph idx="1"/>
          </p:nvPr>
        </p:nvSpPr>
        <p:spPr>
          <a:xfrm>
            <a:off x="838200" y="1825625"/>
            <a:ext cx="10515600" cy="737466"/>
          </a:xfrm>
        </p:spPr>
        <p:txBody>
          <a:bodyPr/>
          <a:lstStyle/>
          <a:p>
            <a:r>
              <a:rPr lang="en-TW" dirty="0"/>
              <a:t>Spectroscopy used in studies of polystyrene materials, for example.</a:t>
            </a:r>
          </a:p>
        </p:txBody>
      </p:sp>
      <p:pic>
        <p:nvPicPr>
          <p:cNvPr id="4" name="Picture 3">
            <a:extLst>
              <a:ext uri="{FF2B5EF4-FFF2-40B4-BE49-F238E27FC236}">
                <a16:creationId xmlns:a16="http://schemas.microsoft.com/office/drawing/2014/main" id="{4E07677F-D69E-B6CB-C22C-0F7BD123CB4B}"/>
              </a:ext>
            </a:extLst>
          </p:cNvPr>
          <p:cNvPicPr>
            <a:picLocks noChangeAspect="1"/>
          </p:cNvPicPr>
          <p:nvPr/>
        </p:nvPicPr>
        <p:blipFill>
          <a:blip r:embed="rId3"/>
          <a:stretch>
            <a:fillRect/>
          </a:stretch>
        </p:blipFill>
        <p:spPr>
          <a:xfrm>
            <a:off x="106772" y="2556164"/>
            <a:ext cx="2717800" cy="1663700"/>
          </a:xfrm>
          <a:prstGeom prst="rect">
            <a:avLst/>
          </a:prstGeom>
        </p:spPr>
      </p:pic>
      <p:pic>
        <p:nvPicPr>
          <p:cNvPr id="6" name="Picture 5">
            <a:extLst>
              <a:ext uri="{FF2B5EF4-FFF2-40B4-BE49-F238E27FC236}">
                <a16:creationId xmlns:a16="http://schemas.microsoft.com/office/drawing/2014/main" id="{DC19E384-9AFB-16DD-10BA-4FCA388D5A20}"/>
              </a:ext>
            </a:extLst>
          </p:cNvPr>
          <p:cNvPicPr>
            <a:picLocks noChangeAspect="1"/>
          </p:cNvPicPr>
          <p:nvPr/>
        </p:nvPicPr>
        <p:blipFill>
          <a:blip r:embed="rId4"/>
          <a:stretch>
            <a:fillRect/>
          </a:stretch>
        </p:blipFill>
        <p:spPr>
          <a:xfrm>
            <a:off x="2824572" y="2698028"/>
            <a:ext cx="3400183" cy="3794847"/>
          </a:xfrm>
          <a:prstGeom prst="rect">
            <a:avLst/>
          </a:prstGeom>
        </p:spPr>
      </p:pic>
      <p:pic>
        <p:nvPicPr>
          <p:cNvPr id="7" name="Picture 6">
            <a:extLst>
              <a:ext uri="{FF2B5EF4-FFF2-40B4-BE49-F238E27FC236}">
                <a16:creationId xmlns:a16="http://schemas.microsoft.com/office/drawing/2014/main" id="{ECC4BC72-A4E1-431D-1B93-343630EEAABE}"/>
              </a:ext>
            </a:extLst>
          </p:cNvPr>
          <p:cNvPicPr>
            <a:picLocks noChangeAspect="1"/>
          </p:cNvPicPr>
          <p:nvPr/>
        </p:nvPicPr>
        <p:blipFill>
          <a:blip r:embed="rId5"/>
          <a:stretch>
            <a:fillRect/>
          </a:stretch>
        </p:blipFill>
        <p:spPr>
          <a:xfrm>
            <a:off x="6224754" y="2698028"/>
            <a:ext cx="5921563" cy="2843790"/>
          </a:xfrm>
          <a:prstGeom prst="rect">
            <a:avLst/>
          </a:prstGeom>
        </p:spPr>
      </p:pic>
    </p:spTree>
    <p:extLst>
      <p:ext uri="{BB962C8B-B14F-4D97-AF65-F5344CB8AC3E}">
        <p14:creationId xmlns:p14="http://schemas.microsoft.com/office/powerpoint/2010/main" val="2878336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54E6-9008-DB57-611D-939F32878997}"/>
              </a:ext>
            </a:extLst>
          </p:cNvPr>
          <p:cNvSpPr>
            <a:spLocks noGrp="1"/>
          </p:cNvSpPr>
          <p:nvPr>
            <p:ph type="title"/>
          </p:nvPr>
        </p:nvSpPr>
        <p:spPr/>
        <p:txBody>
          <a:bodyPr/>
          <a:lstStyle/>
          <a:p>
            <a:r>
              <a:rPr lang="en-TW" dirty="0"/>
              <a:t>FTIR Vinyl Acetate</a:t>
            </a:r>
          </a:p>
        </p:txBody>
      </p:sp>
      <p:pic>
        <p:nvPicPr>
          <p:cNvPr id="4" name="Picture 3">
            <a:extLst>
              <a:ext uri="{FF2B5EF4-FFF2-40B4-BE49-F238E27FC236}">
                <a16:creationId xmlns:a16="http://schemas.microsoft.com/office/drawing/2014/main" id="{D49CC0E0-EFF6-A6EE-C1CA-FB82EE1AE686}"/>
              </a:ext>
            </a:extLst>
          </p:cNvPr>
          <p:cNvPicPr>
            <a:picLocks noChangeAspect="1"/>
          </p:cNvPicPr>
          <p:nvPr/>
        </p:nvPicPr>
        <p:blipFill>
          <a:blip r:embed="rId3"/>
          <a:stretch>
            <a:fillRect/>
          </a:stretch>
        </p:blipFill>
        <p:spPr>
          <a:xfrm>
            <a:off x="2083532" y="1435747"/>
            <a:ext cx="8024935" cy="5422253"/>
          </a:xfrm>
          <a:prstGeom prst="rect">
            <a:avLst/>
          </a:prstGeom>
        </p:spPr>
      </p:pic>
      <p:sp>
        <p:nvSpPr>
          <p:cNvPr id="5" name="TextBox 4">
            <a:extLst>
              <a:ext uri="{FF2B5EF4-FFF2-40B4-BE49-F238E27FC236}">
                <a16:creationId xmlns:a16="http://schemas.microsoft.com/office/drawing/2014/main" id="{CE192342-1873-A4F2-2940-B99366F96826}"/>
              </a:ext>
            </a:extLst>
          </p:cNvPr>
          <p:cNvSpPr txBox="1"/>
          <p:nvPr/>
        </p:nvSpPr>
        <p:spPr>
          <a:xfrm>
            <a:off x="298938" y="6242538"/>
            <a:ext cx="1520929" cy="369332"/>
          </a:xfrm>
          <a:prstGeom prst="rect">
            <a:avLst/>
          </a:prstGeom>
          <a:noFill/>
        </p:spPr>
        <p:txBody>
          <a:bodyPr wrap="none" rtlCol="0">
            <a:spAutoFit/>
          </a:bodyPr>
          <a:lstStyle/>
          <a:p>
            <a:r>
              <a:rPr lang="en-TW" dirty="0"/>
              <a:t>Chang, Rankin</a:t>
            </a:r>
          </a:p>
        </p:txBody>
      </p:sp>
      <p:pic>
        <p:nvPicPr>
          <p:cNvPr id="3" name="Picture 2">
            <a:extLst>
              <a:ext uri="{FF2B5EF4-FFF2-40B4-BE49-F238E27FC236}">
                <a16:creationId xmlns:a16="http://schemas.microsoft.com/office/drawing/2014/main" id="{4545C6DC-8892-69E6-1A15-A352B43C43F4}"/>
              </a:ext>
            </a:extLst>
          </p:cNvPr>
          <p:cNvPicPr>
            <a:picLocks noChangeAspect="1"/>
          </p:cNvPicPr>
          <p:nvPr/>
        </p:nvPicPr>
        <p:blipFill>
          <a:blip r:embed="rId4"/>
          <a:stretch>
            <a:fillRect/>
          </a:stretch>
        </p:blipFill>
        <p:spPr>
          <a:xfrm>
            <a:off x="9744767" y="3429000"/>
            <a:ext cx="1905000" cy="1066800"/>
          </a:xfrm>
          <a:prstGeom prst="rect">
            <a:avLst/>
          </a:prstGeom>
        </p:spPr>
      </p:pic>
      <p:sp>
        <p:nvSpPr>
          <p:cNvPr id="6" name="TextBox 5">
            <a:extLst>
              <a:ext uri="{FF2B5EF4-FFF2-40B4-BE49-F238E27FC236}">
                <a16:creationId xmlns:a16="http://schemas.microsoft.com/office/drawing/2014/main" id="{92B0B0A7-62AA-96C4-519A-F9F540C8154A}"/>
              </a:ext>
            </a:extLst>
          </p:cNvPr>
          <p:cNvSpPr txBox="1"/>
          <p:nvPr/>
        </p:nvSpPr>
        <p:spPr>
          <a:xfrm>
            <a:off x="10266158" y="4495800"/>
            <a:ext cx="1391599" cy="923330"/>
          </a:xfrm>
          <a:prstGeom prst="rect">
            <a:avLst/>
          </a:prstGeom>
          <a:noFill/>
        </p:spPr>
        <p:txBody>
          <a:bodyPr wrap="none" rtlCol="0">
            <a:spAutoFit/>
          </a:bodyPr>
          <a:lstStyle/>
          <a:p>
            <a:r>
              <a:rPr lang="en-US" dirty="0"/>
              <a:t>V</a:t>
            </a:r>
            <a:r>
              <a:rPr lang="en-TW" dirty="0"/>
              <a:t>inyl acetate</a:t>
            </a:r>
          </a:p>
          <a:p>
            <a:r>
              <a:rPr lang="en-TW" dirty="0"/>
              <a:t>C</a:t>
            </a:r>
            <a:r>
              <a:rPr lang="en-TW" baseline="-25000" dirty="0"/>
              <a:t>4</a:t>
            </a:r>
            <a:r>
              <a:rPr lang="en-TW" dirty="0"/>
              <a:t>H</a:t>
            </a:r>
            <a:r>
              <a:rPr lang="en-TW" baseline="-25000" dirty="0"/>
              <a:t>6</a:t>
            </a:r>
            <a:r>
              <a:rPr lang="en-TW" dirty="0"/>
              <a:t>O</a:t>
            </a:r>
            <a:r>
              <a:rPr lang="en-TW" baseline="-25000" dirty="0"/>
              <a:t>2</a:t>
            </a:r>
          </a:p>
          <a:p>
            <a:r>
              <a:rPr lang="en-TW" dirty="0"/>
              <a:t>wikipedia</a:t>
            </a:r>
          </a:p>
        </p:txBody>
      </p:sp>
      <p:pic>
        <p:nvPicPr>
          <p:cNvPr id="7" name="Picture 6">
            <a:extLst>
              <a:ext uri="{FF2B5EF4-FFF2-40B4-BE49-F238E27FC236}">
                <a16:creationId xmlns:a16="http://schemas.microsoft.com/office/drawing/2014/main" id="{A7C7FA9F-0A5E-9181-BBA0-66B315974EA6}"/>
              </a:ext>
            </a:extLst>
          </p:cNvPr>
          <p:cNvPicPr>
            <a:picLocks noChangeAspect="1"/>
          </p:cNvPicPr>
          <p:nvPr/>
        </p:nvPicPr>
        <p:blipFill>
          <a:blip r:embed="rId5"/>
          <a:stretch>
            <a:fillRect/>
          </a:stretch>
        </p:blipFill>
        <p:spPr>
          <a:xfrm>
            <a:off x="9847565" y="1311870"/>
            <a:ext cx="2032000" cy="1193800"/>
          </a:xfrm>
          <a:prstGeom prst="rect">
            <a:avLst/>
          </a:prstGeom>
        </p:spPr>
      </p:pic>
      <p:sp>
        <p:nvSpPr>
          <p:cNvPr id="8" name="TextBox 7">
            <a:extLst>
              <a:ext uri="{FF2B5EF4-FFF2-40B4-BE49-F238E27FC236}">
                <a16:creationId xmlns:a16="http://schemas.microsoft.com/office/drawing/2014/main" id="{FB6713CD-CC55-F4F0-ACD4-7C5B320DF49B}"/>
              </a:ext>
            </a:extLst>
          </p:cNvPr>
          <p:cNvSpPr txBox="1"/>
          <p:nvPr/>
        </p:nvSpPr>
        <p:spPr>
          <a:xfrm>
            <a:off x="10231926" y="2614018"/>
            <a:ext cx="998415" cy="369332"/>
          </a:xfrm>
          <a:prstGeom prst="rect">
            <a:avLst/>
          </a:prstGeom>
          <a:noFill/>
        </p:spPr>
        <p:txBody>
          <a:bodyPr wrap="none" rtlCol="0">
            <a:spAutoFit/>
          </a:bodyPr>
          <a:lstStyle/>
          <a:p>
            <a:r>
              <a:rPr lang="en-TW" dirty="0"/>
              <a:t>Ethylene</a:t>
            </a:r>
          </a:p>
        </p:txBody>
      </p:sp>
    </p:spTree>
    <p:extLst>
      <p:ext uri="{BB962C8B-B14F-4D97-AF65-F5344CB8AC3E}">
        <p14:creationId xmlns:p14="http://schemas.microsoft.com/office/powerpoint/2010/main" val="2518895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8F74-2589-4D76-1CE6-0AC386A0D1B3}"/>
              </a:ext>
            </a:extLst>
          </p:cNvPr>
          <p:cNvSpPr>
            <a:spLocks noGrp="1"/>
          </p:cNvSpPr>
          <p:nvPr>
            <p:ph type="title"/>
          </p:nvPr>
        </p:nvSpPr>
        <p:spPr/>
        <p:txBody>
          <a:bodyPr/>
          <a:lstStyle/>
          <a:p>
            <a:r>
              <a:rPr lang="en-TW" dirty="0"/>
              <a:t>Poly(vinyl alcohol)</a:t>
            </a:r>
          </a:p>
        </p:txBody>
      </p:sp>
      <p:pic>
        <p:nvPicPr>
          <p:cNvPr id="4" name="Picture 3">
            <a:extLst>
              <a:ext uri="{FF2B5EF4-FFF2-40B4-BE49-F238E27FC236}">
                <a16:creationId xmlns:a16="http://schemas.microsoft.com/office/drawing/2014/main" id="{1DF4F24F-25EE-6CFD-1173-808CB94FB814}"/>
              </a:ext>
            </a:extLst>
          </p:cNvPr>
          <p:cNvPicPr>
            <a:picLocks noChangeAspect="1"/>
          </p:cNvPicPr>
          <p:nvPr/>
        </p:nvPicPr>
        <p:blipFill>
          <a:blip r:embed="rId3"/>
          <a:stretch>
            <a:fillRect/>
          </a:stretch>
        </p:blipFill>
        <p:spPr>
          <a:xfrm>
            <a:off x="3086100" y="2027604"/>
            <a:ext cx="6019800" cy="4279900"/>
          </a:xfrm>
          <a:prstGeom prst="rect">
            <a:avLst/>
          </a:prstGeom>
        </p:spPr>
      </p:pic>
      <p:sp>
        <p:nvSpPr>
          <p:cNvPr id="5" name="TextBox 4">
            <a:extLst>
              <a:ext uri="{FF2B5EF4-FFF2-40B4-BE49-F238E27FC236}">
                <a16:creationId xmlns:a16="http://schemas.microsoft.com/office/drawing/2014/main" id="{6AF7D1BE-B53B-C6C4-B6AD-7BC4EDC40AA2}"/>
              </a:ext>
            </a:extLst>
          </p:cNvPr>
          <p:cNvSpPr txBox="1"/>
          <p:nvPr/>
        </p:nvSpPr>
        <p:spPr>
          <a:xfrm>
            <a:off x="298938" y="6242538"/>
            <a:ext cx="1520929" cy="369332"/>
          </a:xfrm>
          <a:prstGeom prst="rect">
            <a:avLst/>
          </a:prstGeom>
          <a:noFill/>
        </p:spPr>
        <p:txBody>
          <a:bodyPr wrap="none" rtlCol="0">
            <a:spAutoFit/>
          </a:bodyPr>
          <a:lstStyle/>
          <a:p>
            <a:r>
              <a:rPr lang="en-TW" dirty="0"/>
              <a:t>Chang, Rankin</a:t>
            </a:r>
          </a:p>
        </p:txBody>
      </p:sp>
    </p:spTree>
    <p:extLst>
      <p:ext uri="{BB962C8B-B14F-4D97-AF65-F5344CB8AC3E}">
        <p14:creationId xmlns:p14="http://schemas.microsoft.com/office/powerpoint/2010/main" val="1760372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D4FD-0EA9-379C-63A6-E3DB38EEF1DF}"/>
              </a:ext>
            </a:extLst>
          </p:cNvPr>
          <p:cNvSpPr>
            <a:spLocks noGrp="1"/>
          </p:cNvSpPr>
          <p:nvPr>
            <p:ph type="title"/>
          </p:nvPr>
        </p:nvSpPr>
        <p:spPr/>
        <p:txBody>
          <a:bodyPr/>
          <a:lstStyle/>
          <a:p>
            <a:r>
              <a:rPr lang="en-TW" dirty="0"/>
              <a:t>Polyethylene</a:t>
            </a:r>
          </a:p>
        </p:txBody>
      </p:sp>
      <p:pic>
        <p:nvPicPr>
          <p:cNvPr id="4" name="Picture 3">
            <a:extLst>
              <a:ext uri="{FF2B5EF4-FFF2-40B4-BE49-F238E27FC236}">
                <a16:creationId xmlns:a16="http://schemas.microsoft.com/office/drawing/2014/main" id="{1872A2A3-F96C-441D-B61F-D651448C252C}"/>
              </a:ext>
            </a:extLst>
          </p:cNvPr>
          <p:cNvPicPr>
            <a:picLocks noChangeAspect="1"/>
          </p:cNvPicPr>
          <p:nvPr/>
        </p:nvPicPr>
        <p:blipFill>
          <a:blip r:embed="rId3"/>
          <a:stretch>
            <a:fillRect/>
          </a:stretch>
        </p:blipFill>
        <p:spPr>
          <a:xfrm>
            <a:off x="3124200" y="1498600"/>
            <a:ext cx="5943600" cy="3860800"/>
          </a:xfrm>
          <a:prstGeom prst="rect">
            <a:avLst/>
          </a:prstGeom>
        </p:spPr>
      </p:pic>
      <p:sp>
        <p:nvSpPr>
          <p:cNvPr id="5" name="TextBox 4">
            <a:extLst>
              <a:ext uri="{FF2B5EF4-FFF2-40B4-BE49-F238E27FC236}">
                <a16:creationId xmlns:a16="http://schemas.microsoft.com/office/drawing/2014/main" id="{F58F9DD7-EAD9-117C-F7C4-9E9676024020}"/>
              </a:ext>
            </a:extLst>
          </p:cNvPr>
          <p:cNvSpPr txBox="1"/>
          <p:nvPr/>
        </p:nvSpPr>
        <p:spPr>
          <a:xfrm>
            <a:off x="298938" y="6242538"/>
            <a:ext cx="1520929" cy="369332"/>
          </a:xfrm>
          <a:prstGeom prst="rect">
            <a:avLst/>
          </a:prstGeom>
          <a:noFill/>
        </p:spPr>
        <p:txBody>
          <a:bodyPr wrap="none" rtlCol="0">
            <a:spAutoFit/>
          </a:bodyPr>
          <a:lstStyle/>
          <a:p>
            <a:r>
              <a:rPr lang="en-TW" dirty="0"/>
              <a:t>Chang, Rankin</a:t>
            </a:r>
          </a:p>
        </p:txBody>
      </p:sp>
    </p:spTree>
    <p:extLst>
      <p:ext uri="{BB962C8B-B14F-4D97-AF65-F5344CB8AC3E}">
        <p14:creationId xmlns:p14="http://schemas.microsoft.com/office/powerpoint/2010/main" val="2457765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AD2A-5022-2B35-FE2C-5B5AEFFE4F16}"/>
              </a:ext>
            </a:extLst>
          </p:cNvPr>
          <p:cNvSpPr>
            <a:spLocks noGrp="1"/>
          </p:cNvSpPr>
          <p:nvPr>
            <p:ph type="title"/>
          </p:nvPr>
        </p:nvSpPr>
        <p:spPr/>
        <p:txBody>
          <a:bodyPr/>
          <a:lstStyle/>
          <a:p>
            <a:r>
              <a:rPr lang="en-TW" dirty="0"/>
              <a:t>Stern-Gerlach Experiment</a:t>
            </a:r>
          </a:p>
        </p:txBody>
      </p:sp>
      <p:sp>
        <p:nvSpPr>
          <p:cNvPr id="3" name="Content Placeholder 2">
            <a:extLst>
              <a:ext uri="{FF2B5EF4-FFF2-40B4-BE49-F238E27FC236}">
                <a16:creationId xmlns:a16="http://schemas.microsoft.com/office/drawing/2014/main" id="{1B2937AD-79F1-63BE-61AE-1F5D8B0D4FE7}"/>
              </a:ext>
            </a:extLst>
          </p:cNvPr>
          <p:cNvSpPr>
            <a:spLocks noGrp="1"/>
          </p:cNvSpPr>
          <p:nvPr>
            <p:ph idx="1"/>
          </p:nvPr>
        </p:nvSpPr>
        <p:spPr>
          <a:xfrm>
            <a:off x="838200" y="1825625"/>
            <a:ext cx="5257800" cy="4351338"/>
          </a:xfrm>
        </p:spPr>
        <p:txBody>
          <a:bodyPr>
            <a:normAutofit fontScale="62500" lnSpcReduction="20000"/>
          </a:bodyPr>
          <a:lstStyle/>
          <a:p>
            <a:r>
              <a:rPr lang="en-TW" dirty="0"/>
              <a:t>A beam of silver atoms is passed through an inhomogeneous magnetic field. </a:t>
            </a:r>
          </a:p>
          <a:p>
            <a:r>
              <a:rPr lang="en-TW" dirty="0"/>
              <a:t>Classical theory predicts no preference for the spin of silver particle, and there should be a maximum at the center.</a:t>
            </a:r>
          </a:p>
          <a:p>
            <a:r>
              <a:rPr lang="en-TW" dirty="0"/>
              <a:t>Quantum theory predicts a spatial selection, just as the spherical harmonics, and there should be two components. One where the spin is attracted by the magnetic field, and another where the spin is repelled.</a:t>
            </a:r>
          </a:p>
          <a:p>
            <a:r>
              <a:rPr lang="en-US" dirty="0"/>
              <a:t>Sommerfeld theory provided the ability to estimate a </a:t>
            </a:r>
            <a:r>
              <a:rPr lang="en-TW" dirty="0"/>
              <a:t>10,000 Gauss field as needed and used in the study.</a:t>
            </a:r>
          </a:p>
          <a:p>
            <a:r>
              <a:rPr lang="en-TW" dirty="0"/>
              <a:t>Later quantum theory explained that the electron also has a spin, and the spin splitting arising from electron spin explains the observation.</a:t>
            </a:r>
          </a:p>
          <a:p>
            <a:r>
              <a:rPr lang="en-TW" dirty="0"/>
              <a:t>We ask, do robots need to know about an electron spin?</a:t>
            </a:r>
          </a:p>
        </p:txBody>
      </p:sp>
      <p:pic>
        <p:nvPicPr>
          <p:cNvPr id="4" name="Picture 3">
            <a:extLst>
              <a:ext uri="{FF2B5EF4-FFF2-40B4-BE49-F238E27FC236}">
                <a16:creationId xmlns:a16="http://schemas.microsoft.com/office/drawing/2014/main" id="{ED0C7D54-268E-E8CE-88B7-498726857DB3}"/>
              </a:ext>
            </a:extLst>
          </p:cNvPr>
          <p:cNvPicPr>
            <a:picLocks noChangeAspect="1"/>
          </p:cNvPicPr>
          <p:nvPr/>
        </p:nvPicPr>
        <p:blipFill>
          <a:blip r:embed="rId3"/>
          <a:stretch>
            <a:fillRect/>
          </a:stretch>
        </p:blipFill>
        <p:spPr>
          <a:xfrm>
            <a:off x="6947930" y="517525"/>
            <a:ext cx="5029200" cy="2616200"/>
          </a:xfrm>
          <a:prstGeom prst="rect">
            <a:avLst/>
          </a:prstGeom>
        </p:spPr>
      </p:pic>
      <p:pic>
        <p:nvPicPr>
          <p:cNvPr id="5" name="Picture 4">
            <a:extLst>
              <a:ext uri="{FF2B5EF4-FFF2-40B4-BE49-F238E27FC236}">
                <a16:creationId xmlns:a16="http://schemas.microsoft.com/office/drawing/2014/main" id="{3E031C76-ABAC-F48A-4060-3DAF6E87FCA4}"/>
              </a:ext>
            </a:extLst>
          </p:cNvPr>
          <p:cNvPicPr>
            <a:picLocks noChangeAspect="1"/>
          </p:cNvPicPr>
          <p:nvPr/>
        </p:nvPicPr>
        <p:blipFill>
          <a:blip r:embed="rId4"/>
          <a:stretch>
            <a:fillRect/>
          </a:stretch>
        </p:blipFill>
        <p:spPr>
          <a:xfrm>
            <a:off x="7006281" y="3286125"/>
            <a:ext cx="4912498" cy="2883855"/>
          </a:xfrm>
          <a:prstGeom prst="rect">
            <a:avLst/>
          </a:prstGeom>
        </p:spPr>
      </p:pic>
      <p:sp>
        <p:nvSpPr>
          <p:cNvPr id="6" name="TextBox 5">
            <a:extLst>
              <a:ext uri="{FF2B5EF4-FFF2-40B4-BE49-F238E27FC236}">
                <a16:creationId xmlns:a16="http://schemas.microsoft.com/office/drawing/2014/main" id="{BC440608-7E57-286B-F492-795706CF5592}"/>
              </a:ext>
            </a:extLst>
          </p:cNvPr>
          <p:cNvSpPr txBox="1"/>
          <p:nvPr/>
        </p:nvSpPr>
        <p:spPr>
          <a:xfrm>
            <a:off x="9462530" y="6299125"/>
            <a:ext cx="2034724" cy="369332"/>
          </a:xfrm>
          <a:prstGeom prst="rect">
            <a:avLst/>
          </a:prstGeom>
          <a:noFill/>
        </p:spPr>
        <p:txBody>
          <a:bodyPr wrap="none" rtlCol="0">
            <a:spAutoFit/>
          </a:bodyPr>
          <a:lstStyle/>
          <a:p>
            <a:r>
              <a:rPr lang="en-TW" dirty="0">
                <a:hlinkClick r:id="rId5"/>
              </a:rPr>
              <a:t>Reference, Stanford</a:t>
            </a:r>
            <a:endParaRPr lang="en-TW" dirty="0"/>
          </a:p>
        </p:txBody>
      </p:sp>
    </p:spTree>
    <p:extLst>
      <p:ext uri="{BB962C8B-B14F-4D97-AF65-F5344CB8AC3E}">
        <p14:creationId xmlns:p14="http://schemas.microsoft.com/office/powerpoint/2010/main" val="321190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710A-B887-616B-48F5-B0F9BA848093}"/>
              </a:ext>
            </a:extLst>
          </p:cNvPr>
          <p:cNvSpPr>
            <a:spLocks noGrp="1"/>
          </p:cNvSpPr>
          <p:nvPr>
            <p:ph type="title"/>
          </p:nvPr>
        </p:nvSpPr>
        <p:spPr/>
        <p:txBody>
          <a:bodyPr/>
          <a:lstStyle/>
          <a:p>
            <a:r>
              <a:rPr lang="en-TW" dirty="0"/>
              <a:t>Atoms and Molecules</a:t>
            </a:r>
          </a:p>
        </p:txBody>
      </p:sp>
      <p:sp>
        <p:nvSpPr>
          <p:cNvPr id="3" name="Content Placeholder 2">
            <a:extLst>
              <a:ext uri="{FF2B5EF4-FFF2-40B4-BE49-F238E27FC236}">
                <a16:creationId xmlns:a16="http://schemas.microsoft.com/office/drawing/2014/main" id="{99D112E4-3B5A-A2EA-5A0C-B418D9D161EC}"/>
              </a:ext>
            </a:extLst>
          </p:cNvPr>
          <p:cNvSpPr>
            <a:spLocks noGrp="1"/>
          </p:cNvSpPr>
          <p:nvPr>
            <p:ph idx="1"/>
          </p:nvPr>
        </p:nvSpPr>
        <p:spPr/>
        <p:txBody>
          <a:bodyPr/>
          <a:lstStyle/>
          <a:p>
            <a:r>
              <a:rPr lang="en-TW" dirty="0"/>
              <a:t>Pendulum and Double Pendulum</a:t>
            </a:r>
          </a:p>
          <a:p>
            <a:r>
              <a:rPr lang="en-TW" dirty="0"/>
              <a:t>Spherical Harmonics</a:t>
            </a:r>
          </a:p>
          <a:p>
            <a:r>
              <a:rPr lang="en-TW" dirty="0"/>
              <a:t>Lotus Effect</a:t>
            </a:r>
          </a:p>
          <a:p>
            <a:r>
              <a:rPr lang="en-TW" dirty="0"/>
              <a:t>Hydrophobic-hydrophilic surfaces</a:t>
            </a:r>
          </a:p>
          <a:p>
            <a:r>
              <a:rPr lang="en-TW" dirty="0"/>
              <a:t>Spectroscopy and materials considerations</a:t>
            </a:r>
          </a:p>
          <a:p>
            <a:r>
              <a:rPr lang="en-TW" dirty="0"/>
              <a:t>Stern-Gerlach Experiment and Spin</a:t>
            </a:r>
          </a:p>
          <a:p>
            <a:r>
              <a:rPr lang="en-TW" dirty="0"/>
              <a:t>X-rays and Photoelectrons</a:t>
            </a:r>
          </a:p>
        </p:txBody>
      </p:sp>
    </p:spTree>
    <p:extLst>
      <p:ext uri="{BB962C8B-B14F-4D97-AF65-F5344CB8AC3E}">
        <p14:creationId xmlns:p14="http://schemas.microsoft.com/office/powerpoint/2010/main" val="3739514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8199-A3BF-DA4C-103E-B55BB7EE14DD}"/>
              </a:ext>
            </a:extLst>
          </p:cNvPr>
          <p:cNvSpPr>
            <a:spLocks noGrp="1"/>
          </p:cNvSpPr>
          <p:nvPr>
            <p:ph type="title"/>
          </p:nvPr>
        </p:nvSpPr>
        <p:spPr/>
        <p:txBody>
          <a:bodyPr/>
          <a:lstStyle/>
          <a:p>
            <a:r>
              <a:rPr lang="en-TW" dirty="0"/>
              <a:t>Electron Paramagnetic Resonance</a:t>
            </a:r>
          </a:p>
        </p:txBody>
      </p:sp>
      <p:sp>
        <p:nvSpPr>
          <p:cNvPr id="3" name="Content Placeholder 2">
            <a:extLst>
              <a:ext uri="{FF2B5EF4-FFF2-40B4-BE49-F238E27FC236}">
                <a16:creationId xmlns:a16="http://schemas.microsoft.com/office/drawing/2014/main" id="{17FA36B1-AA19-1ECB-B317-AE321E1F3B08}"/>
              </a:ext>
            </a:extLst>
          </p:cNvPr>
          <p:cNvSpPr>
            <a:spLocks noGrp="1"/>
          </p:cNvSpPr>
          <p:nvPr>
            <p:ph idx="1"/>
          </p:nvPr>
        </p:nvSpPr>
        <p:spPr>
          <a:xfrm>
            <a:off x="838200" y="1825625"/>
            <a:ext cx="10515600" cy="1603375"/>
          </a:xfrm>
        </p:spPr>
        <p:txBody>
          <a:bodyPr>
            <a:normAutofit lnSpcReduction="10000"/>
          </a:bodyPr>
          <a:lstStyle/>
          <a:p>
            <a:r>
              <a:rPr lang="en-US" b="0" i="0" u="none" strike="noStrike" dirty="0">
                <a:solidFill>
                  <a:srgbClr val="382F2D"/>
                </a:solidFill>
                <a:effectLst/>
                <a:latin typeface="Benton Sans RE"/>
              </a:rPr>
              <a:t>A versatile, nondestructive analytical technique which can be used for a variety of applications including: oxidation and reduction processes, biradicals and triplet state molecules, reaction kinetics. </a:t>
            </a:r>
          </a:p>
          <a:p>
            <a:r>
              <a:rPr lang="en-US" dirty="0"/>
              <a:t>E = </a:t>
            </a:r>
            <a:r>
              <a:rPr lang="en-US" i="1" dirty="0"/>
              <a:t>g</a:t>
            </a:r>
            <a:r>
              <a:rPr lang="el-GR" i="1" dirty="0"/>
              <a:t>μ</a:t>
            </a:r>
            <a:r>
              <a:rPr lang="en-US" i="1" baseline="-25000" dirty="0" err="1"/>
              <a:t>B</a:t>
            </a:r>
            <a:r>
              <a:rPr lang="en-US" i="1" dirty="0" err="1"/>
              <a:t>B</a:t>
            </a:r>
            <a:r>
              <a:rPr lang="en-US" i="1" baseline="-25000" dirty="0" err="1"/>
              <a:t>o</a:t>
            </a:r>
            <a:r>
              <a:rPr lang="en-US" i="1" dirty="0" err="1"/>
              <a:t>M</a:t>
            </a:r>
            <a:r>
              <a:rPr lang="en-US" i="1" baseline="-25000" dirty="0" err="1"/>
              <a:t>S</a:t>
            </a:r>
            <a:r>
              <a:rPr lang="en-US" dirty="0"/>
              <a:t> = ±1/2</a:t>
            </a:r>
            <a:r>
              <a:rPr lang="en-US" i="1" dirty="0"/>
              <a:t>g</a:t>
            </a:r>
            <a:r>
              <a:rPr lang="el-GR" i="1" dirty="0"/>
              <a:t>μ</a:t>
            </a:r>
            <a:r>
              <a:rPr lang="en-US" i="1" baseline="-25000" dirty="0" err="1"/>
              <a:t>B</a:t>
            </a:r>
            <a:r>
              <a:rPr lang="en-US" i="1" dirty="0" err="1"/>
              <a:t>B</a:t>
            </a:r>
            <a:r>
              <a:rPr lang="en-US" i="1" baseline="-25000" dirty="0" err="1"/>
              <a:t>o</a:t>
            </a:r>
            <a:endParaRPr lang="en-TW" dirty="0"/>
          </a:p>
        </p:txBody>
      </p:sp>
      <p:pic>
        <p:nvPicPr>
          <p:cNvPr id="4" name="Picture 3">
            <a:extLst>
              <a:ext uri="{FF2B5EF4-FFF2-40B4-BE49-F238E27FC236}">
                <a16:creationId xmlns:a16="http://schemas.microsoft.com/office/drawing/2014/main" id="{9C970040-0EBF-7579-EB03-0E42C7F2877C}"/>
              </a:ext>
            </a:extLst>
          </p:cNvPr>
          <p:cNvPicPr>
            <a:picLocks noChangeAspect="1"/>
          </p:cNvPicPr>
          <p:nvPr/>
        </p:nvPicPr>
        <p:blipFill>
          <a:blip r:embed="rId3"/>
          <a:stretch>
            <a:fillRect/>
          </a:stretch>
        </p:blipFill>
        <p:spPr>
          <a:xfrm>
            <a:off x="260340" y="3640226"/>
            <a:ext cx="2328334" cy="2142067"/>
          </a:xfrm>
          <a:prstGeom prst="rect">
            <a:avLst/>
          </a:prstGeom>
        </p:spPr>
      </p:pic>
      <p:sp>
        <p:nvSpPr>
          <p:cNvPr id="5" name="TextBox 4">
            <a:extLst>
              <a:ext uri="{FF2B5EF4-FFF2-40B4-BE49-F238E27FC236}">
                <a16:creationId xmlns:a16="http://schemas.microsoft.com/office/drawing/2014/main" id="{34313E45-67DA-5C46-98D0-C5194D46474D}"/>
              </a:ext>
            </a:extLst>
          </p:cNvPr>
          <p:cNvSpPr txBox="1"/>
          <p:nvPr/>
        </p:nvSpPr>
        <p:spPr>
          <a:xfrm>
            <a:off x="260340" y="6308209"/>
            <a:ext cx="2638158" cy="369332"/>
          </a:xfrm>
          <a:prstGeom prst="rect">
            <a:avLst/>
          </a:prstGeom>
          <a:noFill/>
        </p:spPr>
        <p:txBody>
          <a:bodyPr wrap="none" rtlCol="0">
            <a:spAutoFit/>
          </a:bodyPr>
          <a:lstStyle/>
          <a:p>
            <a:r>
              <a:rPr lang="en-TW" dirty="0">
                <a:hlinkClick r:id="rId4"/>
              </a:rPr>
              <a:t>Reference UT Texas Austin</a:t>
            </a:r>
            <a:endParaRPr lang="en-TW" dirty="0"/>
          </a:p>
        </p:txBody>
      </p:sp>
      <p:pic>
        <p:nvPicPr>
          <p:cNvPr id="6" name="Picture 5">
            <a:extLst>
              <a:ext uri="{FF2B5EF4-FFF2-40B4-BE49-F238E27FC236}">
                <a16:creationId xmlns:a16="http://schemas.microsoft.com/office/drawing/2014/main" id="{5053DDB2-3373-9DAE-D396-63C32826EEC9}"/>
              </a:ext>
            </a:extLst>
          </p:cNvPr>
          <p:cNvPicPr>
            <a:picLocks noChangeAspect="1"/>
          </p:cNvPicPr>
          <p:nvPr/>
        </p:nvPicPr>
        <p:blipFill>
          <a:blip r:embed="rId5"/>
          <a:stretch>
            <a:fillRect/>
          </a:stretch>
        </p:blipFill>
        <p:spPr>
          <a:xfrm>
            <a:off x="2898498" y="3640225"/>
            <a:ext cx="3067158" cy="1913907"/>
          </a:xfrm>
          <a:prstGeom prst="rect">
            <a:avLst/>
          </a:prstGeom>
        </p:spPr>
      </p:pic>
      <p:pic>
        <p:nvPicPr>
          <p:cNvPr id="7" name="Picture 6">
            <a:extLst>
              <a:ext uri="{FF2B5EF4-FFF2-40B4-BE49-F238E27FC236}">
                <a16:creationId xmlns:a16="http://schemas.microsoft.com/office/drawing/2014/main" id="{D8879443-64BC-1698-7CB9-D6476868D5F6}"/>
              </a:ext>
            </a:extLst>
          </p:cNvPr>
          <p:cNvPicPr>
            <a:picLocks noChangeAspect="1"/>
          </p:cNvPicPr>
          <p:nvPr/>
        </p:nvPicPr>
        <p:blipFill>
          <a:blip r:embed="rId6"/>
          <a:stretch>
            <a:fillRect/>
          </a:stretch>
        </p:blipFill>
        <p:spPr>
          <a:xfrm>
            <a:off x="9293502" y="3593009"/>
            <a:ext cx="2249445" cy="1844545"/>
          </a:xfrm>
          <a:prstGeom prst="rect">
            <a:avLst/>
          </a:prstGeom>
        </p:spPr>
      </p:pic>
      <p:pic>
        <p:nvPicPr>
          <p:cNvPr id="8" name="Picture 7">
            <a:extLst>
              <a:ext uri="{FF2B5EF4-FFF2-40B4-BE49-F238E27FC236}">
                <a16:creationId xmlns:a16="http://schemas.microsoft.com/office/drawing/2014/main" id="{E1487755-D607-9426-FFB2-027650E71D66}"/>
              </a:ext>
            </a:extLst>
          </p:cNvPr>
          <p:cNvPicPr>
            <a:picLocks noChangeAspect="1"/>
          </p:cNvPicPr>
          <p:nvPr/>
        </p:nvPicPr>
        <p:blipFill>
          <a:blip r:embed="rId7"/>
          <a:stretch>
            <a:fillRect/>
          </a:stretch>
        </p:blipFill>
        <p:spPr>
          <a:xfrm>
            <a:off x="6767940" y="3593010"/>
            <a:ext cx="2249444" cy="1844544"/>
          </a:xfrm>
          <a:prstGeom prst="rect">
            <a:avLst/>
          </a:prstGeom>
        </p:spPr>
      </p:pic>
    </p:spTree>
    <p:extLst>
      <p:ext uri="{BB962C8B-B14F-4D97-AF65-F5344CB8AC3E}">
        <p14:creationId xmlns:p14="http://schemas.microsoft.com/office/powerpoint/2010/main" val="664652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8199-A3BF-DA4C-103E-B55BB7EE14DD}"/>
              </a:ext>
            </a:extLst>
          </p:cNvPr>
          <p:cNvSpPr>
            <a:spLocks noGrp="1"/>
          </p:cNvSpPr>
          <p:nvPr>
            <p:ph type="title"/>
          </p:nvPr>
        </p:nvSpPr>
        <p:spPr/>
        <p:txBody>
          <a:bodyPr/>
          <a:lstStyle/>
          <a:p>
            <a:r>
              <a:rPr lang="en-TW" dirty="0"/>
              <a:t>Electron Paramagnetic Resonance</a:t>
            </a:r>
          </a:p>
        </p:txBody>
      </p:sp>
      <p:sp>
        <p:nvSpPr>
          <p:cNvPr id="3" name="Content Placeholder 2">
            <a:extLst>
              <a:ext uri="{FF2B5EF4-FFF2-40B4-BE49-F238E27FC236}">
                <a16:creationId xmlns:a16="http://schemas.microsoft.com/office/drawing/2014/main" id="{17FA36B1-AA19-1ECB-B317-AE321E1F3B08}"/>
              </a:ext>
            </a:extLst>
          </p:cNvPr>
          <p:cNvSpPr>
            <a:spLocks noGrp="1"/>
          </p:cNvSpPr>
          <p:nvPr>
            <p:ph idx="1"/>
          </p:nvPr>
        </p:nvSpPr>
        <p:spPr>
          <a:xfrm>
            <a:off x="838200" y="1295186"/>
            <a:ext cx="10515600" cy="1812087"/>
          </a:xfrm>
        </p:spPr>
        <p:txBody>
          <a:bodyPr>
            <a:normAutofit/>
          </a:bodyPr>
          <a:lstStyle/>
          <a:p>
            <a:r>
              <a:rPr lang="en-US" b="0" i="0" u="none" strike="noStrike" dirty="0">
                <a:solidFill>
                  <a:srgbClr val="382F2D"/>
                </a:solidFill>
                <a:effectLst/>
                <a:latin typeface="Benton Sans RE"/>
              </a:rPr>
              <a:t>A versatile, nondestructive analytical technique which can be used for a variety of applications including: oxidation and reduction processes, biradicals and triplet state molecules, reaction kinetics.</a:t>
            </a:r>
          </a:p>
          <a:p>
            <a:r>
              <a:rPr lang="en-US" dirty="0"/>
              <a:t>E = </a:t>
            </a:r>
            <a:r>
              <a:rPr lang="en-US" i="1" dirty="0"/>
              <a:t>g</a:t>
            </a:r>
            <a:r>
              <a:rPr lang="el-GR" i="1" dirty="0"/>
              <a:t>μ</a:t>
            </a:r>
            <a:r>
              <a:rPr lang="en-US" i="1" baseline="-25000" dirty="0" err="1"/>
              <a:t>B</a:t>
            </a:r>
            <a:r>
              <a:rPr lang="en-US" i="1" dirty="0" err="1"/>
              <a:t>B</a:t>
            </a:r>
            <a:r>
              <a:rPr lang="en-US" i="1" baseline="-25000" dirty="0" err="1"/>
              <a:t>o</a:t>
            </a:r>
            <a:r>
              <a:rPr lang="en-US" i="1" dirty="0" err="1"/>
              <a:t>M</a:t>
            </a:r>
            <a:r>
              <a:rPr lang="en-US" i="1" baseline="-25000" dirty="0" err="1"/>
              <a:t>S</a:t>
            </a:r>
            <a:r>
              <a:rPr lang="en-US" dirty="0"/>
              <a:t> = ±1/2</a:t>
            </a:r>
            <a:r>
              <a:rPr lang="en-US" i="1" dirty="0"/>
              <a:t>g</a:t>
            </a:r>
            <a:r>
              <a:rPr lang="el-GR" i="1" dirty="0"/>
              <a:t>μ</a:t>
            </a:r>
            <a:r>
              <a:rPr lang="en-US" i="1" baseline="-25000" dirty="0" err="1"/>
              <a:t>B</a:t>
            </a:r>
            <a:r>
              <a:rPr lang="en-US" i="1" dirty="0" err="1"/>
              <a:t>B</a:t>
            </a:r>
            <a:r>
              <a:rPr lang="en-US" i="1" baseline="-25000" dirty="0" err="1"/>
              <a:t>o</a:t>
            </a:r>
            <a:endParaRPr lang="en-TW" dirty="0"/>
          </a:p>
        </p:txBody>
      </p:sp>
      <p:sp>
        <p:nvSpPr>
          <p:cNvPr id="5" name="TextBox 4">
            <a:extLst>
              <a:ext uri="{FF2B5EF4-FFF2-40B4-BE49-F238E27FC236}">
                <a16:creationId xmlns:a16="http://schemas.microsoft.com/office/drawing/2014/main" id="{34313E45-67DA-5C46-98D0-C5194D46474D}"/>
              </a:ext>
            </a:extLst>
          </p:cNvPr>
          <p:cNvSpPr txBox="1"/>
          <p:nvPr/>
        </p:nvSpPr>
        <p:spPr>
          <a:xfrm>
            <a:off x="260340" y="6308209"/>
            <a:ext cx="2638158" cy="369332"/>
          </a:xfrm>
          <a:prstGeom prst="rect">
            <a:avLst/>
          </a:prstGeom>
          <a:noFill/>
        </p:spPr>
        <p:txBody>
          <a:bodyPr wrap="none" rtlCol="0">
            <a:spAutoFit/>
          </a:bodyPr>
          <a:lstStyle/>
          <a:p>
            <a:r>
              <a:rPr lang="en-TW" dirty="0">
                <a:hlinkClick r:id="rId2"/>
              </a:rPr>
              <a:t>Reference UT Texas Austin</a:t>
            </a:r>
            <a:endParaRPr lang="en-TW" dirty="0"/>
          </a:p>
        </p:txBody>
      </p:sp>
      <p:pic>
        <p:nvPicPr>
          <p:cNvPr id="6" name="Picture 5">
            <a:extLst>
              <a:ext uri="{FF2B5EF4-FFF2-40B4-BE49-F238E27FC236}">
                <a16:creationId xmlns:a16="http://schemas.microsoft.com/office/drawing/2014/main" id="{5053DDB2-3373-9DAE-D396-63C32826EEC9}"/>
              </a:ext>
            </a:extLst>
          </p:cNvPr>
          <p:cNvPicPr>
            <a:picLocks noChangeAspect="1"/>
          </p:cNvPicPr>
          <p:nvPr/>
        </p:nvPicPr>
        <p:blipFill>
          <a:blip r:embed="rId3"/>
          <a:stretch>
            <a:fillRect/>
          </a:stretch>
        </p:blipFill>
        <p:spPr>
          <a:xfrm>
            <a:off x="592280" y="3699713"/>
            <a:ext cx="2470150" cy="1541374"/>
          </a:xfrm>
          <a:prstGeom prst="rect">
            <a:avLst/>
          </a:prstGeom>
        </p:spPr>
      </p:pic>
      <p:pic>
        <p:nvPicPr>
          <p:cNvPr id="9" name="Picture 8">
            <a:extLst>
              <a:ext uri="{FF2B5EF4-FFF2-40B4-BE49-F238E27FC236}">
                <a16:creationId xmlns:a16="http://schemas.microsoft.com/office/drawing/2014/main" id="{2AC26808-6ACF-EE14-F806-C0EF18E73490}"/>
              </a:ext>
            </a:extLst>
          </p:cNvPr>
          <p:cNvPicPr>
            <a:picLocks noChangeAspect="1"/>
          </p:cNvPicPr>
          <p:nvPr/>
        </p:nvPicPr>
        <p:blipFill>
          <a:blip r:embed="rId4"/>
          <a:stretch>
            <a:fillRect/>
          </a:stretch>
        </p:blipFill>
        <p:spPr>
          <a:xfrm>
            <a:off x="3723120" y="3045990"/>
            <a:ext cx="2698172" cy="1690854"/>
          </a:xfrm>
          <a:prstGeom prst="rect">
            <a:avLst/>
          </a:prstGeom>
        </p:spPr>
      </p:pic>
      <p:pic>
        <p:nvPicPr>
          <p:cNvPr id="10" name="Picture 9">
            <a:extLst>
              <a:ext uri="{FF2B5EF4-FFF2-40B4-BE49-F238E27FC236}">
                <a16:creationId xmlns:a16="http://schemas.microsoft.com/office/drawing/2014/main" id="{52697207-4DB7-1186-D612-E81C876FC656}"/>
              </a:ext>
            </a:extLst>
          </p:cNvPr>
          <p:cNvPicPr>
            <a:picLocks noChangeAspect="1"/>
          </p:cNvPicPr>
          <p:nvPr/>
        </p:nvPicPr>
        <p:blipFill>
          <a:blip r:embed="rId5"/>
          <a:stretch>
            <a:fillRect/>
          </a:stretch>
        </p:blipFill>
        <p:spPr>
          <a:xfrm>
            <a:off x="3948690" y="4893651"/>
            <a:ext cx="1308835" cy="173006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4F8B3-6724-AB64-D84F-5BF86F5597E5}"/>
                  </a:ext>
                </a:extLst>
              </p:cNvPr>
              <p:cNvSpPr txBox="1"/>
              <p:nvPr/>
            </p:nvSpPr>
            <p:spPr>
              <a:xfrm>
                <a:off x="6968837" y="3133469"/>
                <a:ext cx="358140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1" baseline="-25000"/>
                        <m:t>2</m:t>
                      </m:r>
                      <m:r>
                        <m:rPr>
                          <m:nor/>
                        </m:rPr>
                        <a:rPr lang="en-US" sz="2800" i="1" baseline="-25000"/>
                        <m:t>NI</m:t>
                      </m:r>
                      <m:r>
                        <m:rPr>
                          <m:nor/>
                        </m:rPr>
                        <a:rPr lang="en-US" sz="2800" i="1" baseline="-25000"/>
                        <m:t> + 1 = 2(1)(</m:t>
                      </m:r>
                      <m:r>
                        <m:rPr>
                          <m:nor/>
                        </m:rPr>
                        <a:rPr lang="en-US" sz="2800" i="1" baseline="-25000"/>
                        <m:t>n</m:t>
                      </m:r>
                      <m:r>
                        <m:rPr>
                          <m:nor/>
                        </m:rPr>
                        <a:rPr lang="en-US" sz="2800" i="1" baseline="-25000"/>
                        <m:t>/2) + 1 = </m:t>
                      </m:r>
                      <m:r>
                        <m:rPr>
                          <m:nor/>
                        </m:rPr>
                        <a:rPr lang="en-US" sz="2800" i="1" baseline="-25000"/>
                        <m:t>n</m:t>
                      </m:r>
                      <m:r>
                        <m:rPr>
                          <m:nor/>
                        </m:rPr>
                        <a:rPr lang="en-US" sz="2800" i="1" baseline="-25000"/>
                        <m:t> + 1 </m:t>
                      </m:r>
                      <m:r>
                        <m:rPr>
                          <m:nor/>
                        </m:rPr>
                        <a:rPr lang="en-US" sz="2800" i="1" baseline="-25000"/>
                        <m:t>lines</m:t>
                      </m:r>
                    </m:oMath>
                  </m:oMathPara>
                </a14:m>
                <a:endParaRPr lang="en-TW" sz="2800" dirty="0"/>
              </a:p>
            </p:txBody>
          </p:sp>
        </mc:Choice>
        <mc:Fallback xmlns="">
          <p:sp>
            <p:nvSpPr>
              <p:cNvPr id="11" name="TextBox 10">
                <a:extLst>
                  <a:ext uri="{FF2B5EF4-FFF2-40B4-BE49-F238E27FC236}">
                    <a16:creationId xmlns:a16="http://schemas.microsoft.com/office/drawing/2014/main" id="{9A34F8B3-6724-AB64-D84F-5BF86F5597E5}"/>
                  </a:ext>
                </a:extLst>
              </p:cNvPr>
              <p:cNvSpPr txBox="1">
                <a:spLocks noRot="1" noChangeAspect="1" noMove="1" noResize="1" noEditPoints="1" noAdjustHandles="1" noChangeArrowheads="1" noChangeShapeType="1" noTextEdit="1"/>
              </p:cNvSpPr>
              <p:nvPr/>
            </p:nvSpPr>
            <p:spPr>
              <a:xfrm>
                <a:off x="6968837" y="3133469"/>
                <a:ext cx="3581400" cy="430887"/>
              </a:xfrm>
              <a:prstGeom prst="rect">
                <a:avLst/>
              </a:prstGeom>
              <a:blipFill>
                <a:blip r:embed="rId6"/>
                <a:stretch>
                  <a:fillRect b="-54286"/>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46D75657-FF9D-AC3F-DEFD-746397164BC9}"/>
              </a:ext>
            </a:extLst>
          </p:cNvPr>
          <p:cNvPicPr>
            <a:picLocks noChangeAspect="1"/>
          </p:cNvPicPr>
          <p:nvPr/>
        </p:nvPicPr>
        <p:blipFill>
          <a:blip r:embed="rId7"/>
          <a:stretch>
            <a:fillRect/>
          </a:stretch>
        </p:blipFill>
        <p:spPr>
          <a:xfrm>
            <a:off x="7780485" y="3683657"/>
            <a:ext cx="2698173" cy="1762806"/>
          </a:xfrm>
          <a:prstGeom prst="rect">
            <a:avLst/>
          </a:prstGeom>
        </p:spPr>
      </p:pic>
      <p:sp>
        <p:nvSpPr>
          <p:cNvPr id="14" name="TextBox 13">
            <a:extLst>
              <a:ext uri="{FF2B5EF4-FFF2-40B4-BE49-F238E27FC236}">
                <a16:creationId xmlns:a16="http://schemas.microsoft.com/office/drawing/2014/main" id="{E4B9EE2C-F562-7356-2494-D14DCCD71BBC}"/>
              </a:ext>
            </a:extLst>
          </p:cNvPr>
          <p:cNvSpPr txBox="1"/>
          <p:nvPr/>
        </p:nvSpPr>
        <p:spPr>
          <a:xfrm>
            <a:off x="5472545" y="5758686"/>
            <a:ext cx="6096000" cy="923330"/>
          </a:xfrm>
          <a:prstGeom prst="rect">
            <a:avLst/>
          </a:prstGeom>
          <a:noFill/>
        </p:spPr>
        <p:txBody>
          <a:bodyPr wrap="square">
            <a:spAutoFit/>
          </a:bodyPr>
          <a:lstStyle/>
          <a:p>
            <a:r>
              <a:rPr lang="en-US" b="0" i="0" u="none" strike="noStrike" dirty="0">
                <a:solidFill>
                  <a:srgbClr val="382F2D"/>
                </a:solidFill>
                <a:effectLst/>
                <a:latin typeface="Benton Sans RE"/>
              </a:rPr>
              <a:t>For a doublet, the center would be half way between the two signals and for a triplet, the center would be the center of the middle line.</a:t>
            </a:r>
            <a:endParaRPr lang="en-TW" dirty="0"/>
          </a:p>
        </p:txBody>
      </p:sp>
    </p:spTree>
    <p:extLst>
      <p:ext uri="{BB962C8B-B14F-4D97-AF65-F5344CB8AC3E}">
        <p14:creationId xmlns:p14="http://schemas.microsoft.com/office/powerpoint/2010/main" val="300098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8199-A3BF-DA4C-103E-B55BB7EE14DD}"/>
              </a:ext>
            </a:extLst>
          </p:cNvPr>
          <p:cNvSpPr>
            <a:spLocks noGrp="1"/>
          </p:cNvSpPr>
          <p:nvPr>
            <p:ph type="title"/>
          </p:nvPr>
        </p:nvSpPr>
        <p:spPr/>
        <p:txBody>
          <a:bodyPr/>
          <a:lstStyle/>
          <a:p>
            <a:r>
              <a:rPr lang="en-TW" dirty="0"/>
              <a:t>Electron Paramagnetic Resonance</a:t>
            </a:r>
          </a:p>
        </p:txBody>
      </p:sp>
      <p:sp>
        <p:nvSpPr>
          <p:cNvPr id="3" name="Content Placeholder 2">
            <a:extLst>
              <a:ext uri="{FF2B5EF4-FFF2-40B4-BE49-F238E27FC236}">
                <a16:creationId xmlns:a16="http://schemas.microsoft.com/office/drawing/2014/main" id="{17FA36B1-AA19-1ECB-B317-AE321E1F3B08}"/>
              </a:ext>
            </a:extLst>
          </p:cNvPr>
          <p:cNvSpPr>
            <a:spLocks noGrp="1"/>
          </p:cNvSpPr>
          <p:nvPr>
            <p:ph idx="1"/>
          </p:nvPr>
        </p:nvSpPr>
        <p:spPr>
          <a:xfrm>
            <a:off x="838200" y="1825625"/>
            <a:ext cx="10515600" cy="1603375"/>
          </a:xfrm>
        </p:spPr>
        <p:txBody>
          <a:bodyPr>
            <a:normAutofit lnSpcReduction="10000"/>
          </a:bodyPr>
          <a:lstStyle/>
          <a:p>
            <a:r>
              <a:rPr lang="en-US" b="0" i="0" u="none" strike="noStrike" dirty="0">
                <a:solidFill>
                  <a:srgbClr val="382F2D"/>
                </a:solidFill>
                <a:effectLst/>
                <a:latin typeface="Benton Sans RE"/>
              </a:rPr>
              <a:t>A versatile, nondestructive analytical technique which can be used for a variety of applications including: oxidation and reduction processes, biradicals and triplet state molecules, reaction kinetics.</a:t>
            </a:r>
          </a:p>
          <a:p>
            <a:r>
              <a:rPr lang="en-US" dirty="0"/>
              <a:t>E = </a:t>
            </a:r>
            <a:r>
              <a:rPr lang="en-US" i="1" dirty="0"/>
              <a:t>g</a:t>
            </a:r>
            <a:r>
              <a:rPr lang="el-GR" i="1" dirty="0"/>
              <a:t>μ</a:t>
            </a:r>
            <a:r>
              <a:rPr lang="en-US" i="1" baseline="-25000" dirty="0" err="1"/>
              <a:t>B</a:t>
            </a:r>
            <a:r>
              <a:rPr lang="en-US" i="1" dirty="0" err="1"/>
              <a:t>B</a:t>
            </a:r>
            <a:r>
              <a:rPr lang="en-US" i="1" baseline="-25000" dirty="0" err="1"/>
              <a:t>o</a:t>
            </a:r>
            <a:r>
              <a:rPr lang="en-US" i="1" dirty="0" err="1"/>
              <a:t>M</a:t>
            </a:r>
            <a:r>
              <a:rPr lang="en-US" i="1" baseline="-25000" dirty="0" err="1"/>
              <a:t>S</a:t>
            </a:r>
            <a:r>
              <a:rPr lang="en-US" dirty="0"/>
              <a:t> = ±1/2</a:t>
            </a:r>
            <a:r>
              <a:rPr lang="en-US" i="1" dirty="0"/>
              <a:t>g</a:t>
            </a:r>
            <a:r>
              <a:rPr lang="el-GR" i="1" dirty="0"/>
              <a:t>μ</a:t>
            </a:r>
            <a:r>
              <a:rPr lang="en-US" i="1" baseline="-25000" dirty="0" err="1"/>
              <a:t>B</a:t>
            </a:r>
            <a:r>
              <a:rPr lang="en-US" i="1" dirty="0" err="1"/>
              <a:t>B</a:t>
            </a:r>
            <a:r>
              <a:rPr lang="en-US" i="1" baseline="-25000" dirty="0" err="1"/>
              <a:t>o</a:t>
            </a:r>
            <a:endParaRPr lang="en-TW" dirty="0"/>
          </a:p>
        </p:txBody>
      </p:sp>
      <p:sp>
        <p:nvSpPr>
          <p:cNvPr id="5" name="TextBox 4">
            <a:extLst>
              <a:ext uri="{FF2B5EF4-FFF2-40B4-BE49-F238E27FC236}">
                <a16:creationId xmlns:a16="http://schemas.microsoft.com/office/drawing/2014/main" id="{34313E45-67DA-5C46-98D0-C5194D46474D}"/>
              </a:ext>
            </a:extLst>
          </p:cNvPr>
          <p:cNvSpPr txBox="1"/>
          <p:nvPr/>
        </p:nvSpPr>
        <p:spPr>
          <a:xfrm>
            <a:off x="260340" y="6308209"/>
            <a:ext cx="2638158" cy="369332"/>
          </a:xfrm>
          <a:prstGeom prst="rect">
            <a:avLst/>
          </a:prstGeom>
          <a:noFill/>
        </p:spPr>
        <p:txBody>
          <a:bodyPr wrap="none" rtlCol="0">
            <a:spAutoFit/>
          </a:bodyPr>
          <a:lstStyle/>
          <a:p>
            <a:r>
              <a:rPr lang="en-TW" dirty="0">
                <a:hlinkClick r:id="rId2"/>
              </a:rPr>
              <a:t>Reference UT Texas Austin</a:t>
            </a:r>
            <a:endParaRPr lang="en-TW" dirty="0"/>
          </a:p>
        </p:txBody>
      </p:sp>
      <p:pic>
        <p:nvPicPr>
          <p:cNvPr id="4" name="Picture 3">
            <a:extLst>
              <a:ext uri="{FF2B5EF4-FFF2-40B4-BE49-F238E27FC236}">
                <a16:creationId xmlns:a16="http://schemas.microsoft.com/office/drawing/2014/main" id="{41A82EAF-059A-A15A-5535-98A3D976E52E}"/>
              </a:ext>
            </a:extLst>
          </p:cNvPr>
          <p:cNvPicPr>
            <a:picLocks noChangeAspect="1"/>
          </p:cNvPicPr>
          <p:nvPr/>
        </p:nvPicPr>
        <p:blipFill>
          <a:blip r:embed="rId3"/>
          <a:stretch>
            <a:fillRect/>
          </a:stretch>
        </p:blipFill>
        <p:spPr>
          <a:xfrm>
            <a:off x="145473" y="3669650"/>
            <a:ext cx="5849214" cy="1949738"/>
          </a:xfrm>
          <a:prstGeom prst="rect">
            <a:avLst/>
          </a:prstGeom>
        </p:spPr>
      </p:pic>
      <p:pic>
        <p:nvPicPr>
          <p:cNvPr id="7" name="Picture 6">
            <a:extLst>
              <a:ext uri="{FF2B5EF4-FFF2-40B4-BE49-F238E27FC236}">
                <a16:creationId xmlns:a16="http://schemas.microsoft.com/office/drawing/2014/main" id="{C4F147AB-1258-F150-5C8C-7BE7852562B0}"/>
              </a:ext>
            </a:extLst>
          </p:cNvPr>
          <p:cNvPicPr>
            <a:picLocks noChangeAspect="1"/>
          </p:cNvPicPr>
          <p:nvPr/>
        </p:nvPicPr>
        <p:blipFill>
          <a:blip r:embed="rId4"/>
          <a:stretch>
            <a:fillRect/>
          </a:stretch>
        </p:blipFill>
        <p:spPr>
          <a:xfrm>
            <a:off x="5708505" y="3563937"/>
            <a:ext cx="6483495" cy="2161165"/>
          </a:xfrm>
          <a:prstGeom prst="rect">
            <a:avLst/>
          </a:prstGeom>
        </p:spPr>
      </p:pic>
    </p:spTree>
    <p:extLst>
      <p:ext uri="{BB962C8B-B14F-4D97-AF65-F5344CB8AC3E}">
        <p14:creationId xmlns:p14="http://schemas.microsoft.com/office/powerpoint/2010/main" val="2403756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98FD-64A0-A41E-9251-486426C3F424}"/>
              </a:ext>
            </a:extLst>
          </p:cNvPr>
          <p:cNvSpPr>
            <a:spLocks noGrp="1"/>
          </p:cNvSpPr>
          <p:nvPr>
            <p:ph type="title"/>
          </p:nvPr>
        </p:nvSpPr>
        <p:spPr/>
        <p:txBody>
          <a:bodyPr/>
          <a:lstStyle/>
          <a:p>
            <a:r>
              <a:rPr lang="en-TW" dirty="0"/>
              <a:t>Stenocara sp.</a:t>
            </a:r>
          </a:p>
        </p:txBody>
      </p:sp>
      <p:sp>
        <p:nvSpPr>
          <p:cNvPr id="3" name="Content Placeholder 2">
            <a:extLst>
              <a:ext uri="{FF2B5EF4-FFF2-40B4-BE49-F238E27FC236}">
                <a16:creationId xmlns:a16="http://schemas.microsoft.com/office/drawing/2014/main" id="{E4419C1A-C189-27E4-C7D8-C4A91817A4C9}"/>
              </a:ext>
            </a:extLst>
          </p:cNvPr>
          <p:cNvSpPr>
            <a:spLocks noGrp="1"/>
          </p:cNvSpPr>
          <p:nvPr>
            <p:ph idx="1"/>
          </p:nvPr>
        </p:nvSpPr>
        <p:spPr>
          <a:xfrm>
            <a:off x="838200" y="1825625"/>
            <a:ext cx="6670964" cy="4351338"/>
          </a:xfrm>
        </p:spPr>
        <p:txBody>
          <a:bodyPr>
            <a:normAutofit fontScale="77500" lnSpcReduction="20000"/>
          </a:bodyPr>
          <a:lstStyle/>
          <a:p>
            <a:r>
              <a:rPr lang="en-TW" dirty="0"/>
              <a:t>The Stenocara beetle of Namibia uses the water collected on its back. The surface structure of the backside of the beetle allows for efficient accumulation of water.</a:t>
            </a:r>
          </a:p>
          <a:p>
            <a:r>
              <a:rPr lang="en-US" b="0" i="0" u="none" strike="noStrike" dirty="0">
                <a:solidFill>
                  <a:srgbClr val="404049"/>
                </a:solidFill>
                <a:effectLst/>
                <a:latin typeface="Arial" panose="020B0604020202020204" pitchFamily="34" charset="0"/>
              </a:rPr>
              <a:t>The back has grooves just one-fiftieth of an inch across, with waxy, hydrophobic (water-averse) valleys. A fog droplet collects on each little bump, and further droplets attach to the first. The droplets coalesce and grow until they reach about two-tenths of an inch in diameter. At that size, because the insect’s back slopes at roughly forty-five degrees to the horizontal, the drops are heavy enough to unstick from the bumps and buck the wind. Each drop slides down the wings toward the beetle’s mouth like a bead of rain on the hood of a freshly waxed car.</a:t>
            </a:r>
          </a:p>
          <a:p>
            <a:r>
              <a:rPr lang="en-US" dirty="0">
                <a:solidFill>
                  <a:srgbClr val="404049"/>
                </a:solidFill>
                <a:latin typeface="Arial" panose="020B0604020202020204" pitchFamily="34" charset="0"/>
              </a:rPr>
              <a:t>Here is a </a:t>
            </a:r>
            <a:r>
              <a:rPr lang="en-US" dirty="0">
                <a:solidFill>
                  <a:srgbClr val="404049"/>
                </a:solidFill>
                <a:latin typeface="Arial" panose="020B0604020202020204" pitchFamily="34" charset="0"/>
                <a:hlinkClick r:id="rId3"/>
              </a:rPr>
              <a:t>video</a:t>
            </a:r>
            <a:r>
              <a:rPr lang="en-US" dirty="0">
                <a:solidFill>
                  <a:srgbClr val="404049"/>
                </a:solidFill>
                <a:latin typeface="Arial" panose="020B0604020202020204" pitchFamily="34" charset="0"/>
              </a:rPr>
              <a:t>.</a:t>
            </a:r>
            <a:endParaRPr lang="en-TW" dirty="0"/>
          </a:p>
        </p:txBody>
      </p:sp>
      <p:sp>
        <p:nvSpPr>
          <p:cNvPr id="4" name="TextBox 3">
            <a:extLst>
              <a:ext uri="{FF2B5EF4-FFF2-40B4-BE49-F238E27FC236}">
                <a16:creationId xmlns:a16="http://schemas.microsoft.com/office/drawing/2014/main" id="{4F8FC053-899C-64B7-716E-69A4BCBC0D91}"/>
              </a:ext>
            </a:extLst>
          </p:cNvPr>
          <p:cNvSpPr txBox="1"/>
          <p:nvPr/>
        </p:nvSpPr>
        <p:spPr>
          <a:xfrm>
            <a:off x="235527" y="6320848"/>
            <a:ext cx="8644867" cy="369332"/>
          </a:xfrm>
          <a:prstGeom prst="rect">
            <a:avLst/>
          </a:prstGeom>
          <a:noFill/>
        </p:spPr>
        <p:txBody>
          <a:bodyPr wrap="none" rtlCol="0">
            <a:spAutoFit/>
          </a:bodyPr>
          <a:lstStyle/>
          <a:p>
            <a:r>
              <a:rPr lang="en-US" dirty="0"/>
              <a:t>https://</a:t>
            </a:r>
            <a:r>
              <a:rPr lang="en-US" dirty="0" err="1"/>
              <a:t>www.naturalhistorymag.com</a:t>
            </a:r>
            <a:r>
              <a:rPr lang="en-US" dirty="0"/>
              <a:t>/biomechanics/171934/like-water-off-a-beetle-s-back</a:t>
            </a:r>
            <a:endParaRPr lang="en-TW" dirty="0"/>
          </a:p>
        </p:txBody>
      </p:sp>
      <p:pic>
        <p:nvPicPr>
          <p:cNvPr id="5" name="Picture 4">
            <a:extLst>
              <a:ext uri="{FF2B5EF4-FFF2-40B4-BE49-F238E27FC236}">
                <a16:creationId xmlns:a16="http://schemas.microsoft.com/office/drawing/2014/main" id="{B6E9909C-406C-EA2F-7E2F-7DEC30B3BBD5}"/>
              </a:ext>
            </a:extLst>
          </p:cNvPr>
          <p:cNvPicPr>
            <a:picLocks noChangeAspect="1"/>
          </p:cNvPicPr>
          <p:nvPr/>
        </p:nvPicPr>
        <p:blipFill>
          <a:blip r:embed="rId4"/>
          <a:stretch>
            <a:fillRect/>
          </a:stretch>
        </p:blipFill>
        <p:spPr>
          <a:xfrm>
            <a:off x="7509164" y="2522103"/>
            <a:ext cx="4174259" cy="2717471"/>
          </a:xfrm>
          <a:prstGeom prst="rect">
            <a:avLst/>
          </a:prstGeom>
        </p:spPr>
      </p:pic>
    </p:spTree>
    <p:extLst>
      <p:ext uri="{BB962C8B-B14F-4D97-AF65-F5344CB8AC3E}">
        <p14:creationId xmlns:p14="http://schemas.microsoft.com/office/powerpoint/2010/main" val="660604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20B4-5FFF-D1B1-889D-B968AD74EF0D}"/>
              </a:ext>
            </a:extLst>
          </p:cNvPr>
          <p:cNvSpPr>
            <a:spLocks noGrp="1"/>
          </p:cNvSpPr>
          <p:nvPr>
            <p:ph type="title"/>
          </p:nvPr>
        </p:nvSpPr>
        <p:spPr/>
        <p:txBody>
          <a:bodyPr/>
          <a:lstStyle/>
          <a:p>
            <a:r>
              <a:rPr lang="en-TW" dirty="0"/>
              <a:t>Pendulum Model</a:t>
            </a:r>
          </a:p>
        </p:txBody>
      </p:sp>
      <p:sp>
        <p:nvSpPr>
          <p:cNvPr id="3" name="Content Placeholder 2">
            <a:extLst>
              <a:ext uri="{FF2B5EF4-FFF2-40B4-BE49-F238E27FC236}">
                <a16:creationId xmlns:a16="http://schemas.microsoft.com/office/drawing/2014/main" id="{4E3ED4DD-3B5C-502F-69C0-E9CF23D3220E}"/>
              </a:ext>
            </a:extLst>
          </p:cNvPr>
          <p:cNvSpPr>
            <a:spLocks noGrp="1"/>
          </p:cNvSpPr>
          <p:nvPr>
            <p:ph idx="1"/>
          </p:nvPr>
        </p:nvSpPr>
        <p:spPr/>
        <p:txBody>
          <a:bodyPr/>
          <a:lstStyle/>
          <a:p>
            <a:r>
              <a:rPr lang="en-TW" dirty="0"/>
              <a:t>Earlier on, we considered the simple pendulum.</a:t>
            </a:r>
          </a:p>
          <a:p>
            <a:r>
              <a:rPr lang="en-TW" dirty="0"/>
              <a:t>In our Matlab example, we found that we could use the function diff(X,n,dim) to write out the second order differential equation, and then use the symbolic math to solve the problem.</a:t>
            </a:r>
          </a:p>
        </p:txBody>
      </p:sp>
    </p:spTree>
    <p:extLst>
      <p:ext uri="{BB962C8B-B14F-4D97-AF65-F5344CB8AC3E}">
        <p14:creationId xmlns:p14="http://schemas.microsoft.com/office/powerpoint/2010/main" val="2858833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A576-9F4E-F55E-AF75-49507727BAB8}"/>
              </a:ext>
            </a:extLst>
          </p:cNvPr>
          <p:cNvSpPr>
            <a:spLocks noGrp="1"/>
          </p:cNvSpPr>
          <p:nvPr>
            <p:ph type="title"/>
          </p:nvPr>
        </p:nvSpPr>
        <p:spPr/>
        <p:txBody>
          <a:bodyPr/>
          <a:lstStyle/>
          <a:p>
            <a:r>
              <a:rPr lang="en-TW" dirty="0"/>
              <a:t>Oscillatory Effects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452AB4-42F8-3389-7229-F268A29F37B4}"/>
                  </a:ext>
                </a:extLst>
              </p:cNvPr>
              <p:cNvSpPr>
                <a:spLocks noGrp="1"/>
              </p:cNvSpPr>
              <p:nvPr>
                <p:ph idx="1"/>
              </p:nvPr>
            </p:nvSpPr>
            <p:spPr>
              <a:xfrm>
                <a:off x="838200" y="1825625"/>
                <a:ext cx="6986666" cy="4351338"/>
              </a:xfrm>
            </p:spPr>
            <p:txBody>
              <a:bodyPr>
                <a:normAutofit fontScale="47500" lnSpcReduction="20000"/>
              </a:bodyPr>
              <a:lstStyle/>
              <a:p>
                <a:pPr>
                  <a:lnSpc>
                    <a:spcPct val="210000"/>
                  </a:lnSpc>
                </a:pPr>
                <a:r>
                  <a:rPr lang="en-TW" dirty="0"/>
                  <a:t>Consider the simple pendulum problem: we have coupled differential equations for the x- and y- axes motion of the pendulum. These solve the force balance problem.</a:t>
                </a:r>
              </a:p>
              <a:p>
                <a:pPr>
                  <a:lnSpc>
                    <a:spcPct val="210000"/>
                  </a:lnSpc>
                </a:pPr>
                <a:r>
                  <a:rPr lang="en-TW" dirty="0"/>
                  <a:t>Newton’s Laws of motion </a:t>
                </a:r>
                <a14:m>
                  <m:oMath xmlns:m="http://schemas.openxmlformats.org/officeDocument/2006/math">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b="0" i="1"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e>
                    </m:nary>
                  </m:oMath>
                </a14:m>
                <a:endParaRPr lang="en-TW" dirty="0"/>
              </a:p>
              <a:p>
                <a:pPr>
                  <a:lnSpc>
                    <a:spcPct val="21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𝑡</m:t>
                            </m:r>
                          </m:e>
                        </m:d>
                      </m:num>
                      <m:den>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1</m:t>
                            </m:r>
                          </m:sub>
                        </m:sSub>
                      </m:den>
                    </m:f>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𝑔</m:t>
                    </m:r>
                  </m:oMath>
                </a14:m>
                <a:endParaRPr lang="en-TW" dirty="0"/>
              </a:p>
              <a:p>
                <a:pPr>
                  <a:lnSpc>
                    <a:spcPct val="210000"/>
                  </a:lnSpc>
                </a:pPr>
                <a:r>
                  <a:rPr lang="en-TW" dirty="0"/>
                  <a:t>These two equations are coupled to one another with the following constraint for the length of the pendulum: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𝑦</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1</m:t>
                        </m:r>
                      </m:sub>
                      <m:sup>
                        <m:r>
                          <a:rPr lang="en-US" b="0" i="1" smtClean="0">
                            <a:latin typeface="Cambria Math" panose="02040503050406030204" pitchFamily="18" charset="0"/>
                          </a:rPr>
                          <m:t>2</m:t>
                        </m:r>
                      </m:sup>
                    </m:sSubSup>
                  </m:oMath>
                </a14:m>
                <a:endParaRPr lang="en-TW" dirty="0"/>
              </a:p>
              <a:p>
                <a:pPr>
                  <a:lnSpc>
                    <a:spcPct val="210000"/>
                  </a:lnSpc>
                </a:pPr>
                <a:r>
                  <a:rPr lang="en-TW" dirty="0"/>
                  <a:t>Furthermore, we set initial conditions and then proceed to work with the program to solve the problem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m:t>
                        </m:r>
                      </m:e>
                    </m:d>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=0</m:t>
                        </m:r>
                      </m:e>
                    </m:d>
                    <m:r>
                      <a:rPr lang="en-US" b="0" i="1" smtClean="0">
                        <a:latin typeface="Cambria Math" panose="02040503050406030204" pitchFamily="18" charset="0"/>
                      </a:rPr>
                      <m:t>=0; </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=0)</m:t>
                        </m:r>
                      </m:num>
                      <m:den>
                        <m:r>
                          <a:rPr lang="en-US" b="0" i="1" smtClean="0">
                            <a:latin typeface="Cambria Math" panose="02040503050406030204" pitchFamily="18" charset="0"/>
                          </a:rPr>
                          <m:t>𝑑𝑡</m:t>
                        </m:r>
                      </m:den>
                    </m:f>
                    <m:r>
                      <a:rPr lang="en-US" b="0" i="1" smtClean="0">
                        <a:latin typeface="Cambria Math" panose="02040503050406030204" pitchFamily="18" charset="0"/>
                      </a:rPr>
                      <m:t>=0.</m:t>
                    </m:r>
                  </m:oMath>
                </a14:m>
                <a:endParaRPr lang="en-TW" dirty="0"/>
              </a:p>
              <a:p>
                <a:pPr>
                  <a:lnSpc>
                    <a:spcPct val="210000"/>
                  </a:lnSpc>
                </a:pPr>
                <a:endParaRPr lang="en-TW" dirty="0"/>
              </a:p>
            </p:txBody>
          </p:sp>
        </mc:Choice>
        <mc:Fallback xmlns="">
          <p:sp>
            <p:nvSpPr>
              <p:cNvPr id="3" name="Content Placeholder 2">
                <a:extLst>
                  <a:ext uri="{FF2B5EF4-FFF2-40B4-BE49-F238E27FC236}">
                    <a16:creationId xmlns:a16="http://schemas.microsoft.com/office/drawing/2014/main" id="{F5452AB4-42F8-3389-7229-F268A29F37B4}"/>
                  </a:ext>
                </a:extLst>
              </p:cNvPr>
              <p:cNvSpPr>
                <a:spLocks noGrp="1" noRot="1" noChangeAspect="1" noMove="1" noResize="1" noEditPoints="1" noAdjustHandles="1" noChangeArrowheads="1" noChangeShapeType="1" noTextEdit="1"/>
              </p:cNvSpPr>
              <p:nvPr>
                <p:ph idx="1"/>
              </p:nvPr>
            </p:nvSpPr>
            <p:spPr>
              <a:xfrm>
                <a:off x="838200" y="1825625"/>
                <a:ext cx="6986666" cy="4351338"/>
              </a:xfrm>
              <a:blipFill>
                <a:blip r:embed="rId3"/>
                <a:stretch>
                  <a:fillRect l="-181"/>
                </a:stretch>
              </a:blipFill>
            </p:spPr>
            <p:txBody>
              <a:bodyPr/>
              <a:lstStyle/>
              <a:p>
                <a:r>
                  <a:rPr lang="en-TW">
                    <a:noFill/>
                  </a:rPr>
                  <a:t> </a:t>
                </a:r>
              </a:p>
            </p:txBody>
          </p:sp>
        </mc:Fallback>
      </mc:AlternateContent>
      <p:cxnSp>
        <p:nvCxnSpPr>
          <p:cNvPr id="5" name="Straight Connector 4">
            <a:extLst>
              <a:ext uri="{FF2B5EF4-FFF2-40B4-BE49-F238E27FC236}">
                <a16:creationId xmlns:a16="http://schemas.microsoft.com/office/drawing/2014/main" id="{96B164A7-98C5-CECB-B619-7D70775EC202}"/>
              </a:ext>
            </a:extLst>
          </p:cNvPr>
          <p:cNvCxnSpPr/>
          <p:nvPr/>
        </p:nvCxnSpPr>
        <p:spPr>
          <a:xfrm>
            <a:off x="9381900" y="1899865"/>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7439B2B-341F-E1E0-9D48-171E6303BA44}"/>
              </a:ext>
            </a:extLst>
          </p:cNvPr>
          <p:cNvSpPr/>
          <p:nvPr/>
        </p:nvSpPr>
        <p:spPr>
          <a:xfrm>
            <a:off x="10041468" y="3674534"/>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7" name="Straight Arrow Connector 6">
            <a:extLst>
              <a:ext uri="{FF2B5EF4-FFF2-40B4-BE49-F238E27FC236}">
                <a16:creationId xmlns:a16="http://schemas.microsoft.com/office/drawing/2014/main" id="{01F5F7C7-3210-8DEF-0718-9A39A439E003}"/>
              </a:ext>
            </a:extLst>
          </p:cNvPr>
          <p:cNvCxnSpPr/>
          <p:nvPr/>
        </p:nvCxnSpPr>
        <p:spPr>
          <a:xfrm flipV="1">
            <a:off x="9372183" y="129412"/>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48679D3-0700-88FF-D3C5-EA0B60DECD4B}"/>
              </a:ext>
            </a:extLst>
          </p:cNvPr>
          <p:cNvCxnSpPr>
            <a:cxnSpLocks/>
          </p:cNvCxnSpPr>
          <p:nvPr/>
        </p:nvCxnSpPr>
        <p:spPr>
          <a:xfrm>
            <a:off x="9355250" y="1876720"/>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7936BB-2D6B-F099-3876-3C00559B9148}"/>
              </a:ext>
            </a:extLst>
          </p:cNvPr>
          <p:cNvCxnSpPr>
            <a:cxnSpLocks/>
          </p:cNvCxnSpPr>
          <p:nvPr/>
        </p:nvCxnSpPr>
        <p:spPr>
          <a:xfrm flipH="1">
            <a:off x="8898043" y="1402588"/>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7A26AB-FA3F-3140-6A8A-0C6F213B0790}"/>
              </a:ext>
            </a:extLst>
          </p:cNvPr>
          <p:cNvSpPr txBox="1"/>
          <p:nvPr/>
        </p:nvSpPr>
        <p:spPr>
          <a:xfrm>
            <a:off x="10031752" y="2523067"/>
            <a:ext cx="316112" cy="369332"/>
          </a:xfrm>
          <a:prstGeom prst="rect">
            <a:avLst/>
          </a:prstGeom>
          <a:noFill/>
        </p:spPr>
        <p:txBody>
          <a:bodyPr wrap="none" rtlCol="0">
            <a:spAutoFit/>
          </a:bodyPr>
          <a:lstStyle/>
          <a:p>
            <a:r>
              <a:rPr lang="en-US" dirty="0"/>
              <a:t>l</a:t>
            </a:r>
            <a:r>
              <a:rPr lang="en-TW" baseline="-25000" dirty="0"/>
              <a:t>1</a:t>
            </a:r>
          </a:p>
        </p:txBody>
      </p:sp>
    </p:spTree>
    <p:extLst>
      <p:ext uri="{BB962C8B-B14F-4D97-AF65-F5344CB8AC3E}">
        <p14:creationId xmlns:p14="http://schemas.microsoft.com/office/powerpoint/2010/main" val="108856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9B81-4F4A-CFA1-15EB-00B0BA8C49C6}"/>
              </a:ext>
            </a:extLst>
          </p:cNvPr>
          <p:cNvSpPr>
            <a:spLocks noGrp="1"/>
          </p:cNvSpPr>
          <p:nvPr>
            <p:ph type="title"/>
          </p:nvPr>
        </p:nvSpPr>
        <p:spPr/>
        <p:txBody>
          <a:bodyPr/>
          <a:lstStyle/>
          <a:p>
            <a:r>
              <a:rPr lang="en-TW" dirty="0"/>
              <a:t>Binomial and Taylor Series</a:t>
            </a:r>
          </a:p>
        </p:txBody>
      </p:sp>
      <p:pic>
        <p:nvPicPr>
          <p:cNvPr id="4" name="Picture 3">
            <a:extLst>
              <a:ext uri="{FF2B5EF4-FFF2-40B4-BE49-F238E27FC236}">
                <a16:creationId xmlns:a16="http://schemas.microsoft.com/office/drawing/2014/main" id="{60B2AB3C-F975-2513-0155-05771DA9EAA8}"/>
              </a:ext>
            </a:extLst>
          </p:cNvPr>
          <p:cNvPicPr>
            <a:picLocks noChangeAspect="1"/>
          </p:cNvPicPr>
          <p:nvPr/>
        </p:nvPicPr>
        <p:blipFill>
          <a:blip r:embed="rId3"/>
          <a:stretch>
            <a:fillRect/>
          </a:stretch>
        </p:blipFill>
        <p:spPr>
          <a:xfrm>
            <a:off x="2708030" y="1561856"/>
            <a:ext cx="7076831" cy="2672633"/>
          </a:xfrm>
          <a:prstGeom prst="rect">
            <a:avLst/>
          </a:prstGeom>
        </p:spPr>
      </p:pic>
      <p:sp>
        <p:nvSpPr>
          <p:cNvPr id="6" name="Content Placeholder 5">
            <a:extLst>
              <a:ext uri="{FF2B5EF4-FFF2-40B4-BE49-F238E27FC236}">
                <a16:creationId xmlns:a16="http://schemas.microsoft.com/office/drawing/2014/main" id="{C124359E-4F2F-1408-2D51-363A4BFE29F3}"/>
              </a:ext>
            </a:extLst>
          </p:cNvPr>
          <p:cNvSpPr>
            <a:spLocks noGrp="1"/>
          </p:cNvSpPr>
          <p:nvPr>
            <p:ph idx="1"/>
          </p:nvPr>
        </p:nvSpPr>
        <p:spPr/>
        <p:txBody>
          <a:bodyPr/>
          <a:lstStyle/>
          <a:p>
            <a:endParaRPr lang="en-TW" dirty="0"/>
          </a:p>
        </p:txBody>
      </p:sp>
      <p:sp>
        <p:nvSpPr>
          <p:cNvPr id="7" name="TextBox 6">
            <a:extLst>
              <a:ext uri="{FF2B5EF4-FFF2-40B4-BE49-F238E27FC236}">
                <a16:creationId xmlns:a16="http://schemas.microsoft.com/office/drawing/2014/main" id="{246106E6-1EB4-4D2A-D1E6-3548F0577F58}"/>
              </a:ext>
            </a:extLst>
          </p:cNvPr>
          <p:cNvSpPr txBox="1"/>
          <p:nvPr/>
        </p:nvSpPr>
        <p:spPr>
          <a:xfrm>
            <a:off x="650631" y="6383215"/>
            <a:ext cx="631904" cy="369332"/>
          </a:xfrm>
          <a:prstGeom prst="rect">
            <a:avLst/>
          </a:prstGeom>
          <a:noFill/>
        </p:spPr>
        <p:txBody>
          <a:bodyPr wrap="none" rtlCol="0">
            <a:spAutoFit/>
          </a:bodyPr>
          <a:lstStyle/>
          <a:p>
            <a:r>
              <a:rPr lang="en-TW" dirty="0"/>
              <a:t>Boas</a:t>
            </a:r>
          </a:p>
        </p:txBody>
      </p:sp>
    </p:spTree>
    <p:extLst>
      <p:ext uri="{BB962C8B-B14F-4D97-AF65-F5344CB8AC3E}">
        <p14:creationId xmlns:p14="http://schemas.microsoft.com/office/powerpoint/2010/main" val="305560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9B81-4F4A-CFA1-15EB-00B0BA8C49C6}"/>
              </a:ext>
            </a:extLst>
          </p:cNvPr>
          <p:cNvSpPr>
            <a:spLocks noGrp="1"/>
          </p:cNvSpPr>
          <p:nvPr>
            <p:ph type="title"/>
          </p:nvPr>
        </p:nvSpPr>
        <p:spPr/>
        <p:txBody>
          <a:bodyPr/>
          <a:lstStyle/>
          <a:p>
            <a:r>
              <a:rPr lang="en-TW" dirty="0"/>
              <a:t>Binomial and Taylor Series</a:t>
            </a:r>
          </a:p>
        </p:txBody>
      </p:sp>
      <p:pic>
        <p:nvPicPr>
          <p:cNvPr id="3" name="Picture 2">
            <a:extLst>
              <a:ext uri="{FF2B5EF4-FFF2-40B4-BE49-F238E27FC236}">
                <a16:creationId xmlns:a16="http://schemas.microsoft.com/office/drawing/2014/main" id="{0EF493BE-B375-5E1A-2E5E-3A6CE463A0AC}"/>
              </a:ext>
            </a:extLst>
          </p:cNvPr>
          <p:cNvPicPr>
            <a:picLocks noChangeAspect="1"/>
          </p:cNvPicPr>
          <p:nvPr/>
        </p:nvPicPr>
        <p:blipFill>
          <a:blip r:embed="rId3"/>
          <a:stretch>
            <a:fillRect/>
          </a:stretch>
        </p:blipFill>
        <p:spPr>
          <a:xfrm>
            <a:off x="3765550" y="1690688"/>
            <a:ext cx="4660900" cy="3530600"/>
          </a:xfrm>
          <a:prstGeom prst="rect">
            <a:avLst/>
          </a:prstGeom>
        </p:spPr>
      </p:pic>
      <p:sp>
        <p:nvSpPr>
          <p:cNvPr id="5" name="TextBox 4">
            <a:extLst>
              <a:ext uri="{FF2B5EF4-FFF2-40B4-BE49-F238E27FC236}">
                <a16:creationId xmlns:a16="http://schemas.microsoft.com/office/drawing/2014/main" id="{3F0D914F-0157-58A2-1C61-A2DEEC1D1778}"/>
              </a:ext>
            </a:extLst>
          </p:cNvPr>
          <p:cNvSpPr txBox="1"/>
          <p:nvPr/>
        </p:nvSpPr>
        <p:spPr>
          <a:xfrm>
            <a:off x="650631" y="6383215"/>
            <a:ext cx="631904" cy="369332"/>
          </a:xfrm>
          <a:prstGeom prst="rect">
            <a:avLst/>
          </a:prstGeom>
          <a:noFill/>
        </p:spPr>
        <p:txBody>
          <a:bodyPr wrap="none" rtlCol="0">
            <a:spAutoFit/>
          </a:bodyPr>
          <a:lstStyle/>
          <a:p>
            <a:r>
              <a:rPr lang="en-TW" dirty="0"/>
              <a:t>Boas</a:t>
            </a:r>
          </a:p>
        </p:txBody>
      </p:sp>
      <p:sp>
        <p:nvSpPr>
          <p:cNvPr id="7" name="TextBox 6">
            <a:extLst>
              <a:ext uri="{FF2B5EF4-FFF2-40B4-BE49-F238E27FC236}">
                <a16:creationId xmlns:a16="http://schemas.microsoft.com/office/drawing/2014/main" id="{CDFBB80D-4A0C-A820-AF8A-82BAB6A15A4B}"/>
              </a:ext>
            </a:extLst>
          </p:cNvPr>
          <p:cNvSpPr txBox="1"/>
          <p:nvPr/>
        </p:nvSpPr>
        <p:spPr>
          <a:xfrm>
            <a:off x="9925928" y="6383215"/>
            <a:ext cx="2141805" cy="369332"/>
          </a:xfrm>
          <a:prstGeom prst="rect">
            <a:avLst/>
          </a:prstGeom>
          <a:noFill/>
        </p:spPr>
        <p:txBody>
          <a:bodyPr wrap="none" rtlCol="0">
            <a:spAutoFit/>
          </a:bodyPr>
          <a:lstStyle/>
          <a:p>
            <a:r>
              <a:rPr lang="en-US" dirty="0"/>
              <a:t>F</a:t>
            </a:r>
            <a:r>
              <a:rPr lang="en-TW" dirty="0"/>
              <a:t>ree icons, wikipedia</a:t>
            </a:r>
          </a:p>
        </p:txBody>
      </p:sp>
      <p:pic>
        <p:nvPicPr>
          <p:cNvPr id="8" name="Picture 7">
            <a:extLst>
              <a:ext uri="{FF2B5EF4-FFF2-40B4-BE49-F238E27FC236}">
                <a16:creationId xmlns:a16="http://schemas.microsoft.com/office/drawing/2014/main" id="{A262F029-68AD-84B5-5680-375954A67AD8}"/>
              </a:ext>
            </a:extLst>
          </p:cNvPr>
          <p:cNvPicPr>
            <a:picLocks noChangeAspect="1"/>
          </p:cNvPicPr>
          <p:nvPr/>
        </p:nvPicPr>
        <p:blipFill>
          <a:blip r:embed="rId4"/>
          <a:stretch>
            <a:fillRect/>
          </a:stretch>
        </p:blipFill>
        <p:spPr>
          <a:xfrm>
            <a:off x="9582050" y="2381216"/>
            <a:ext cx="1016000" cy="939800"/>
          </a:xfrm>
          <a:prstGeom prst="rect">
            <a:avLst/>
          </a:prstGeom>
        </p:spPr>
      </p:pic>
      <p:pic>
        <p:nvPicPr>
          <p:cNvPr id="9" name="Picture 8">
            <a:extLst>
              <a:ext uri="{FF2B5EF4-FFF2-40B4-BE49-F238E27FC236}">
                <a16:creationId xmlns:a16="http://schemas.microsoft.com/office/drawing/2014/main" id="{4CB208FF-74D2-9DB8-8FB7-E9CCFB550B97}"/>
              </a:ext>
            </a:extLst>
          </p:cNvPr>
          <p:cNvPicPr>
            <a:picLocks noChangeAspect="1"/>
          </p:cNvPicPr>
          <p:nvPr/>
        </p:nvPicPr>
        <p:blipFill>
          <a:blip r:embed="rId4"/>
          <a:stretch>
            <a:fillRect/>
          </a:stretch>
        </p:blipFill>
        <p:spPr>
          <a:xfrm rot="10800000">
            <a:off x="9623860" y="5510945"/>
            <a:ext cx="1016000" cy="939800"/>
          </a:xfrm>
          <a:prstGeom prst="rect">
            <a:avLst/>
          </a:prstGeom>
        </p:spPr>
      </p:pic>
      <p:pic>
        <p:nvPicPr>
          <p:cNvPr id="4" name="Content Placeholder 3">
            <a:extLst>
              <a:ext uri="{FF2B5EF4-FFF2-40B4-BE49-F238E27FC236}">
                <a16:creationId xmlns:a16="http://schemas.microsoft.com/office/drawing/2014/main" id="{C5257DAD-CF30-F297-204A-2D269307FE08}"/>
              </a:ext>
            </a:extLst>
          </p:cNvPr>
          <p:cNvPicPr>
            <a:picLocks noGrp="1" noChangeAspect="1"/>
          </p:cNvPicPr>
          <p:nvPr>
            <p:ph idx="1"/>
          </p:nvPr>
        </p:nvPicPr>
        <p:blipFill>
          <a:blip r:embed="rId5"/>
          <a:stretch>
            <a:fillRect/>
          </a:stretch>
        </p:blipFill>
        <p:spPr>
          <a:xfrm>
            <a:off x="8759952" y="3129008"/>
            <a:ext cx="2593848" cy="2559263"/>
          </a:xfrm>
        </p:spPr>
      </p:pic>
      <p:pic>
        <p:nvPicPr>
          <p:cNvPr id="10" name="Picture 9">
            <a:extLst>
              <a:ext uri="{FF2B5EF4-FFF2-40B4-BE49-F238E27FC236}">
                <a16:creationId xmlns:a16="http://schemas.microsoft.com/office/drawing/2014/main" id="{E655580A-E430-A00F-B418-FEF2D6B87F95}"/>
              </a:ext>
            </a:extLst>
          </p:cNvPr>
          <p:cNvPicPr>
            <a:picLocks noChangeAspect="1"/>
          </p:cNvPicPr>
          <p:nvPr/>
        </p:nvPicPr>
        <p:blipFill>
          <a:blip r:embed="rId6"/>
          <a:stretch>
            <a:fillRect/>
          </a:stretch>
        </p:blipFill>
        <p:spPr>
          <a:xfrm>
            <a:off x="8465012" y="407254"/>
            <a:ext cx="2317696" cy="2081998"/>
          </a:xfrm>
          <a:prstGeom prst="rect">
            <a:avLst/>
          </a:prstGeom>
        </p:spPr>
      </p:pic>
      <p:sp>
        <p:nvSpPr>
          <p:cNvPr id="11" name="TextBox 10">
            <a:extLst>
              <a:ext uri="{FF2B5EF4-FFF2-40B4-BE49-F238E27FC236}">
                <a16:creationId xmlns:a16="http://schemas.microsoft.com/office/drawing/2014/main" id="{EB72482E-5D1F-2759-52A9-ED3E387CA5D5}"/>
              </a:ext>
            </a:extLst>
          </p:cNvPr>
          <p:cNvSpPr txBox="1"/>
          <p:nvPr/>
        </p:nvSpPr>
        <p:spPr>
          <a:xfrm>
            <a:off x="8826843" y="985063"/>
            <a:ext cx="1510413" cy="369332"/>
          </a:xfrm>
          <a:prstGeom prst="rect">
            <a:avLst/>
          </a:prstGeom>
          <a:noFill/>
        </p:spPr>
        <p:txBody>
          <a:bodyPr wrap="none" rtlCol="0">
            <a:spAutoFit/>
          </a:bodyPr>
          <a:lstStyle/>
          <a:p>
            <a:r>
              <a:rPr lang="en-TW" dirty="0"/>
              <a:t>Good to know</a:t>
            </a:r>
          </a:p>
        </p:txBody>
      </p:sp>
    </p:spTree>
    <p:extLst>
      <p:ext uri="{BB962C8B-B14F-4D97-AF65-F5344CB8AC3E}">
        <p14:creationId xmlns:p14="http://schemas.microsoft.com/office/powerpoint/2010/main" val="420757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884C-57F5-F210-0E7C-CC62C21D4DBB}"/>
              </a:ext>
            </a:extLst>
          </p:cNvPr>
          <p:cNvSpPr>
            <a:spLocks noGrp="1"/>
          </p:cNvSpPr>
          <p:nvPr>
            <p:ph type="title"/>
          </p:nvPr>
        </p:nvSpPr>
        <p:spPr/>
        <p:txBody>
          <a:bodyPr/>
          <a:lstStyle/>
          <a:p>
            <a:r>
              <a:rPr lang="en-TW" dirty="0"/>
              <a:t>Double Pendulum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C7D659-DA10-55BD-42E2-1B983C5E74B0}"/>
                  </a:ext>
                </a:extLst>
              </p:cNvPr>
              <p:cNvSpPr>
                <a:spLocks noGrp="1"/>
              </p:cNvSpPr>
              <p:nvPr>
                <p:ph idx="1"/>
              </p:nvPr>
            </p:nvSpPr>
            <p:spPr>
              <a:xfrm>
                <a:off x="838200" y="1825625"/>
                <a:ext cx="5521036" cy="4351338"/>
              </a:xfrm>
            </p:spPr>
            <p:txBody>
              <a:bodyPr>
                <a:normAutofit fontScale="70000" lnSpcReduction="20000"/>
              </a:bodyPr>
              <a:lstStyle/>
              <a:p>
                <a:pPr>
                  <a:lnSpc>
                    <a:spcPct val="150000"/>
                  </a:lnSpc>
                </a:pPr>
                <a:r>
                  <a:rPr lang="en-TW" dirty="0"/>
                  <a:t>Suppose we now have a system of two pendulums, one connected to the another.</a:t>
                </a:r>
              </a:p>
              <a:p>
                <a:pPr>
                  <a:lnSpc>
                    <a:spcPct val="150000"/>
                  </a:lnSpc>
                </a:pPr>
                <a:r>
                  <a:rPr lang="en-TW" dirty="0"/>
                  <a:t>The </a:t>
                </a:r>
                <a:r>
                  <a:rPr lang="en-TW" dirty="0">
                    <a:solidFill>
                      <a:schemeClr val="accent6"/>
                    </a:solidFill>
                  </a:rPr>
                  <a:t>displacements</a:t>
                </a:r>
                <a:r>
                  <a:rPr lang="en-TW" dirty="0"/>
                  <a:t> of the double pendulum in Cartesian coordinates, </a:t>
                </a:r>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TW" dirty="0"/>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TW" dirty="0"/>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e>
                        </m:d>
                      </m:e>
                    </m:func>
                  </m:oMath>
                </a14:m>
                <a:endParaRPr lang="en-US" b="0" dirty="0"/>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TW" dirty="0"/>
              </a:p>
              <a:p>
                <a:pPr>
                  <a:lnSpc>
                    <a:spcPct val="150000"/>
                  </a:lnSpc>
                </a:pPr>
                <a:endParaRPr lang="en-TW" dirty="0"/>
              </a:p>
              <a:p>
                <a:pPr>
                  <a:lnSpc>
                    <a:spcPct val="150000"/>
                  </a:lnSpc>
                </a:pPr>
                <a:endParaRPr lang="en-TW" dirty="0"/>
              </a:p>
            </p:txBody>
          </p:sp>
        </mc:Choice>
        <mc:Fallback xmlns="">
          <p:sp>
            <p:nvSpPr>
              <p:cNvPr id="3" name="Content Placeholder 2">
                <a:extLst>
                  <a:ext uri="{FF2B5EF4-FFF2-40B4-BE49-F238E27FC236}">
                    <a16:creationId xmlns:a16="http://schemas.microsoft.com/office/drawing/2014/main" id="{42C7D659-DA10-55BD-42E2-1B983C5E74B0}"/>
                  </a:ext>
                </a:extLst>
              </p:cNvPr>
              <p:cNvSpPr>
                <a:spLocks noGrp="1" noRot="1" noChangeAspect="1" noMove="1" noResize="1" noEditPoints="1" noAdjustHandles="1" noChangeArrowheads="1" noChangeShapeType="1" noTextEdit="1"/>
              </p:cNvSpPr>
              <p:nvPr>
                <p:ph idx="1"/>
              </p:nvPr>
            </p:nvSpPr>
            <p:spPr>
              <a:xfrm>
                <a:off x="838200" y="1825625"/>
                <a:ext cx="5521036" cy="4351338"/>
              </a:xfrm>
              <a:blipFill>
                <a:blip r:embed="rId3"/>
                <a:stretch>
                  <a:fillRect l="-1149"/>
                </a:stretch>
              </a:blipFill>
            </p:spPr>
            <p:txBody>
              <a:bodyPr/>
              <a:lstStyle/>
              <a:p>
                <a:r>
                  <a:rPr lang="en-TW">
                    <a:noFill/>
                  </a:rPr>
                  <a:t> </a:t>
                </a:r>
              </a:p>
            </p:txBody>
          </p:sp>
        </mc:Fallback>
      </mc:AlternateContent>
      <p:cxnSp>
        <p:nvCxnSpPr>
          <p:cNvPr id="4" name="Straight Connector 3">
            <a:extLst>
              <a:ext uri="{FF2B5EF4-FFF2-40B4-BE49-F238E27FC236}">
                <a16:creationId xmlns:a16="http://schemas.microsoft.com/office/drawing/2014/main" id="{CA53D597-F260-2416-C033-4040D5781EAA}"/>
              </a:ext>
            </a:extLst>
          </p:cNvPr>
          <p:cNvCxnSpPr/>
          <p:nvPr/>
        </p:nvCxnSpPr>
        <p:spPr>
          <a:xfrm>
            <a:off x="9381900" y="1899865"/>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CB811AB-3636-B7A3-8C56-C47350E5435F}"/>
              </a:ext>
            </a:extLst>
          </p:cNvPr>
          <p:cNvSpPr/>
          <p:nvPr/>
        </p:nvSpPr>
        <p:spPr>
          <a:xfrm>
            <a:off x="10041468" y="3674534"/>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6" name="Straight Arrow Connector 5">
            <a:extLst>
              <a:ext uri="{FF2B5EF4-FFF2-40B4-BE49-F238E27FC236}">
                <a16:creationId xmlns:a16="http://schemas.microsoft.com/office/drawing/2014/main" id="{7A10B52D-A3BE-097C-543E-8B7BE10BFA84}"/>
              </a:ext>
            </a:extLst>
          </p:cNvPr>
          <p:cNvCxnSpPr/>
          <p:nvPr/>
        </p:nvCxnSpPr>
        <p:spPr>
          <a:xfrm flipV="1">
            <a:off x="9372183" y="129412"/>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F97CE50-86FB-EF08-6001-D2DDE2FC3795}"/>
              </a:ext>
            </a:extLst>
          </p:cNvPr>
          <p:cNvCxnSpPr>
            <a:cxnSpLocks/>
          </p:cNvCxnSpPr>
          <p:nvPr/>
        </p:nvCxnSpPr>
        <p:spPr>
          <a:xfrm>
            <a:off x="9355250" y="1876720"/>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DB5ECC5-A35A-1590-D062-5E42B338C904}"/>
              </a:ext>
            </a:extLst>
          </p:cNvPr>
          <p:cNvCxnSpPr>
            <a:cxnSpLocks/>
          </p:cNvCxnSpPr>
          <p:nvPr/>
        </p:nvCxnSpPr>
        <p:spPr>
          <a:xfrm flipH="1">
            <a:off x="8898043" y="1402588"/>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F8975A5-49C0-6CE0-EF93-9FB2ED232586}"/>
              </a:ext>
            </a:extLst>
          </p:cNvPr>
          <p:cNvSpPr txBox="1"/>
          <p:nvPr/>
        </p:nvSpPr>
        <p:spPr>
          <a:xfrm>
            <a:off x="10031752" y="2523067"/>
            <a:ext cx="316112" cy="369332"/>
          </a:xfrm>
          <a:prstGeom prst="rect">
            <a:avLst/>
          </a:prstGeom>
          <a:noFill/>
        </p:spPr>
        <p:txBody>
          <a:bodyPr wrap="none" rtlCol="0">
            <a:spAutoFit/>
          </a:bodyPr>
          <a:lstStyle/>
          <a:p>
            <a:r>
              <a:rPr lang="en-US" dirty="0"/>
              <a:t>l</a:t>
            </a:r>
            <a:r>
              <a:rPr lang="en-TW" baseline="-25000" dirty="0"/>
              <a:t>1</a:t>
            </a:r>
          </a:p>
        </p:txBody>
      </p:sp>
      <p:cxnSp>
        <p:nvCxnSpPr>
          <p:cNvPr id="10" name="Straight Connector 9">
            <a:extLst>
              <a:ext uri="{FF2B5EF4-FFF2-40B4-BE49-F238E27FC236}">
                <a16:creationId xmlns:a16="http://schemas.microsoft.com/office/drawing/2014/main" id="{0D6AFE02-6821-AB7D-0626-CA73289BAB25}"/>
              </a:ext>
            </a:extLst>
          </p:cNvPr>
          <p:cNvCxnSpPr/>
          <p:nvPr/>
        </p:nvCxnSpPr>
        <p:spPr>
          <a:xfrm>
            <a:off x="10236339" y="3826760"/>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66571E6-3D9F-87DF-C7FF-AC9EFD0DA740}"/>
              </a:ext>
            </a:extLst>
          </p:cNvPr>
          <p:cNvSpPr/>
          <p:nvPr/>
        </p:nvSpPr>
        <p:spPr>
          <a:xfrm>
            <a:off x="10895907" y="5601429"/>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96DCA798-FB89-D90E-CFC7-82B685816536}"/>
              </a:ext>
            </a:extLst>
          </p:cNvPr>
          <p:cNvSpPr txBox="1"/>
          <p:nvPr/>
        </p:nvSpPr>
        <p:spPr>
          <a:xfrm>
            <a:off x="10782993" y="4344763"/>
            <a:ext cx="316112" cy="369332"/>
          </a:xfrm>
          <a:prstGeom prst="rect">
            <a:avLst/>
          </a:prstGeom>
          <a:noFill/>
        </p:spPr>
        <p:txBody>
          <a:bodyPr wrap="square" rtlCol="0">
            <a:spAutoFit/>
          </a:bodyPr>
          <a:lstStyle/>
          <a:p>
            <a:r>
              <a:rPr lang="en-US" dirty="0"/>
              <a:t>l</a:t>
            </a:r>
            <a:r>
              <a:rPr lang="en-TW" baseline="-25000" dirty="0"/>
              <a:t>2</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405B1D4-AC2B-854A-61A3-E3CFFB56F18C}"/>
                  </a:ext>
                </a:extLst>
              </p:cNvPr>
              <p:cNvSpPr txBox="1"/>
              <p:nvPr/>
            </p:nvSpPr>
            <p:spPr>
              <a:xfrm>
                <a:off x="9401963" y="2920268"/>
                <a:ext cx="461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oMath>
                  </m:oMathPara>
                </a14:m>
                <a:endParaRPr lang="en-TW" dirty="0"/>
              </a:p>
            </p:txBody>
          </p:sp>
        </mc:Choice>
        <mc:Fallback xmlns="">
          <p:sp>
            <p:nvSpPr>
              <p:cNvPr id="13" name="TextBox 12">
                <a:extLst>
                  <a:ext uri="{FF2B5EF4-FFF2-40B4-BE49-F238E27FC236}">
                    <a16:creationId xmlns:a16="http://schemas.microsoft.com/office/drawing/2014/main" id="{E405B1D4-AC2B-854A-61A3-E3CFFB56F18C}"/>
                  </a:ext>
                </a:extLst>
              </p:cNvPr>
              <p:cNvSpPr txBox="1">
                <a:spLocks noRot="1" noChangeAspect="1" noMove="1" noResize="1" noEditPoints="1" noAdjustHandles="1" noChangeArrowheads="1" noChangeShapeType="1" noTextEdit="1"/>
              </p:cNvSpPr>
              <p:nvPr/>
            </p:nvSpPr>
            <p:spPr>
              <a:xfrm>
                <a:off x="9401963" y="2920268"/>
                <a:ext cx="461280"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711C90-818B-C3E0-C233-E78B513D3B79}"/>
                  </a:ext>
                </a:extLst>
              </p:cNvPr>
              <p:cNvSpPr txBox="1"/>
              <p:nvPr/>
            </p:nvSpPr>
            <p:spPr>
              <a:xfrm>
                <a:off x="10316391" y="5047432"/>
                <a:ext cx="4666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oMath>
                  </m:oMathPara>
                </a14:m>
                <a:endParaRPr lang="en-TW" dirty="0"/>
              </a:p>
            </p:txBody>
          </p:sp>
        </mc:Choice>
        <mc:Fallback xmlns="">
          <p:sp>
            <p:nvSpPr>
              <p:cNvPr id="14" name="TextBox 13">
                <a:extLst>
                  <a:ext uri="{FF2B5EF4-FFF2-40B4-BE49-F238E27FC236}">
                    <a16:creationId xmlns:a16="http://schemas.microsoft.com/office/drawing/2014/main" id="{DB711C90-818B-C3E0-C233-E78B513D3B79}"/>
                  </a:ext>
                </a:extLst>
              </p:cNvPr>
              <p:cNvSpPr txBox="1">
                <a:spLocks noRot="1" noChangeAspect="1" noMove="1" noResize="1" noEditPoints="1" noAdjustHandles="1" noChangeArrowheads="1" noChangeShapeType="1" noTextEdit="1"/>
              </p:cNvSpPr>
              <p:nvPr/>
            </p:nvSpPr>
            <p:spPr>
              <a:xfrm>
                <a:off x="10316391" y="5047432"/>
                <a:ext cx="466602" cy="369332"/>
              </a:xfrm>
              <a:prstGeom prst="rect">
                <a:avLst/>
              </a:prstGeom>
              <a:blipFill>
                <a:blip r:embed="rId5"/>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0BB4C0AE-67A1-4AC7-53D2-A698CDC7D814}"/>
              </a:ext>
            </a:extLst>
          </p:cNvPr>
          <p:cNvCxnSpPr>
            <a:cxnSpLocks/>
          </p:cNvCxnSpPr>
          <p:nvPr/>
        </p:nvCxnSpPr>
        <p:spPr>
          <a:xfrm flipH="1">
            <a:off x="9372183" y="1876720"/>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113828-65DB-1DA1-345D-E53DE5285B74}"/>
              </a:ext>
            </a:extLst>
          </p:cNvPr>
          <p:cNvCxnSpPr>
            <a:cxnSpLocks/>
          </p:cNvCxnSpPr>
          <p:nvPr/>
        </p:nvCxnSpPr>
        <p:spPr>
          <a:xfrm flipH="1">
            <a:off x="10228012" y="3780471"/>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11CE854-08DA-F4BB-3AA1-1BB89B7737B6}"/>
              </a:ext>
            </a:extLst>
          </p:cNvPr>
          <p:cNvPicPr>
            <a:picLocks noChangeAspect="1"/>
          </p:cNvPicPr>
          <p:nvPr/>
        </p:nvPicPr>
        <p:blipFill>
          <a:blip r:embed="rId6"/>
          <a:stretch>
            <a:fillRect/>
          </a:stretch>
        </p:blipFill>
        <p:spPr>
          <a:xfrm>
            <a:off x="4443089" y="3733464"/>
            <a:ext cx="4231368" cy="2294898"/>
          </a:xfrm>
          <a:prstGeom prst="rect">
            <a:avLst/>
          </a:prstGeom>
        </p:spPr>
      </p:pic>
      <p:sp>
        <p:nvSpPr>
          <p:cNvPr id="17" name="TextBox 16">
            <a:extLst>
              <a:ext uri="{FF2B5EF4-FFF2-40B4-BE49-F238E27FC236}">
                <a16:creationId xmlns:a16="http://schemas.microsoft.com/office/drawing/2014/main" id="{8685E56F-B73C-95C7-D5D9-4EC3FD7798D1}"/>
              </a:ext>
            </a:extLst>
          </p:cNvPr>
          <p:cNvSpPr txBox="1"/>
          <p:nvPr/>
        </p:nvSpPr>
        <p:spPr>
          <a:xfrm>
            <a:off x="5703282" y="5011491"/>
            <a:ext cx="1710981" cy="646331"/>
          </a:xfrm>
          <a:prstGeom prst="rect">
            <a:avLst/>
          </a:prstGeom>
          <a:noFill/>
        </p:spPr>
        <p:txBody>
          <a:bodyPr wrap="none" rtlCol="0">
            <a:spAutoFit/>
          </a:bodyPr>
          <a:lstStyle/>
          <a:p>
            <a:r>
              <a:rPr lang="en-TW" dirty="0"/>
              <a:t>Figure 2</a:t>
            </a:r>
          </a:p>
          <a:p>
            <a:r>
              <a:rPr lang="en-TW" dirty="0"/>
              <a:t>Image </a:t>
            </a:r>
            <a:r>
              <a:rPr lang="en-TW" dirty="0">
                <a:hlinkClick r:id="rId7"/>
              </a:rPr>
              <a:t>reference</a:t>
            </a:r>
            <a:endParaRPr lang="en-TW" dirty="0"/>
          </a:p>
        </p:txBody>
      </p:sp>
      <p:sp>
        <p:nvSpPr>
          <p:cNvPr id="19" name="TextBox 18">
            <a:extLst>
              <a:ext uri="{FF2B5EF4-FFF2-40B4-BE49-F238E27FC236}">
                <a16:creationId xmlns:a16="http://schemas.microsoft.com/office/drawing/2014/main" id="{BA323D2C-2C1D-3A89-D1B3-A2ECF8EE5168}"/>
              </a:ext>
            </a:extLst>
          </p:cNvPr>
          <p:cNvSpPr txBox="1"/>
          <p:nvPr/>
        </p:nvSpPr>
        <p:spPr>
          <a:xfrm>
            <a:off x="9401963" y="768302"/>
            <a:ext cx="936667" cy="369332"/>
          </a:xfrm>
          <a:prstGeom prst="rect">
            <a:avLst/>
          </a:prstGeom>
          <a:noFill/>
        </p:spPr>
        <p:txBody>
          <a:bodyPr wrap="none" rtlCol="0">
            <a:spAutoFit/>
          </a:bodyPr>
          <a:lstStyle/>
          <a:p>
            <a:r>
              <a:rPr lang="en-TW" dirty="0"/>
              <a:t>Figure 1</a:t>
            </a:r>
          </a:p>
        </p:txBody>
      </p:sp>
      <p:sp>
        <p:nvSpPr>
          <p:cNvPr id="20" name="TextBox 19">
            <a:extLst>
              <a:ext uri="{FF2B5EF4-FFF2-40B4-BE49-F238E27FC236}">
                <a16:creationId xmlns:a16="http://schemas.microsoft.com/office/drawing/2014/main" id="{3EDD185B-BBAD-C625-5635-9090CB3E04B9}"/>
              </a:ext>
            </a:extLst>
          </p:cNvPr>
          <p:cNvSpPr txBox="1"/>
          <p:nvPr/>
        </p:nvSpPr>
        <p:spPr>
          <a:xfrm>
            <a:off x="10525204" y="3606129"/>
            <a:ext cx="447558" cy="369332"/>
          </a:xfrm>
          <a:prstGeom prst="rect">
            <a:avLst/>
          </a:prstGeom>
          <a:noFill/>
        </p:spPr>
        <p:txBody>
          <a:bodyPr wrap="none" rtlCol="0">
            <a:spAutoFit/>
          </a:bodyPr>
          <a:lstStyle/>
          <a:p>
            <a:r>
              <a:rPr lang="en-TW" dirty="0"/>
              <a:t>m</a:t>
            </a:r>
            <a:r>
              <a:rPr lang="en-TW" baseline="-25000" dirty="0"/>
              <a:t>1</a:t>
            </a:r>
          </a:p>
        </p:txBody>
      </p:sp>
      <p:sp>
        <p:nvSpPr>
          <p:cNvPr id="21" name="TextBox 20">
            <a:extLst>
              <a:ext uri="{FF2B5EF4-FFF2-40B4-BE49-F238E27FC236}">
                <a16:creationId xmlns:a16="http://schemas.microsoft.com/office/drawing/2014/main" id="{635975B5-239C-AFD4-259C-0730D8AA9F13}"/>
              </a:ext>
            </a:extLst>
          </p:cNvPr>
          <p:cNvSpPr txBox="1"/>
          <p:nvPr/>
        </p:nvSpPr>
        <p:spPr>
          <a:xfrm>
            <a:off x="11302304" y="5784556"/>
            <a:ext cx="447558" cy="369332"/>
          </a:xfrm>
          <a:prstGeom prst="rect">
            <a:avLst/>
          </a:prstGeom>
          <a:noFill/>
        </p:spPr>
        <p:txBody>
          <a:bodyPr wrap="none" rtlCol="0">
            <a:spAutoFit/>
          </a:bodyPr>
          <a:lstStyle/>
          <a:p>
            <a:r>
              <a:rPr lang="en-TW" dirty="0"/>
              <a:t>m</a:t>
            </a:r>
            <a:r>
              <a:rPr lang="en-TW" baseline="-25000" dirty="0"/>
              <a:t>2</a:t>
            </a:r>
          </a:p>
        </p:txBody>
      </p:sp>
    </p:spTree>
    <p:extLst>
      <p:ext uri="{BB962C8B-B14F-4D97-AF65-F5344CB8AC3E}">
        <p14:creationId xmlns:p14="http://schemas.microsoft.com/office/powerpoint/2010/main" val="35174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884C-57F5-F210-0E7C-CC62C21D4DBB}"/>
              </a:ext>
            </a:extLst>
          </p:cNvPr>
          <p:cNvSpPr>
            <a:spLocks noGrp="1"/>
          </p:cNvSpPr>
          <p:nvPr>
            <p:ph type="title"/>
          </p:nvPr>
        </p:nvSpPr>
        <p:spPr/>
        <p:txBody>
          <a:bodyPr/>
          <a:lstStyle/>
          <a:p>
            <a:r>
              <a:rPr lang="en-TW" dirty="0"/>
              <a:t>Double Pendulum</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2C7D659-DA10-55BD-42E2-1B983C5E74B0}"/>
                  </a:ext>
                </a:extLst>
              </p:cNvPr>
              <p:cNvSpPr>
                <a:spLocks noGrp="1"/>
              </p:cNvSpPr>
              <p:nvPr>
                <p:ph idx="1"/>
              </p:nvPr>
            </p:nvSpPr>
            <p:spPr>
              <a:xfrm>
                <a:off x="838199" y="1825625"/>
                <a:ext cx="6264904" cy="3591139"/>
              </a:xfrm>
            </p:spPr>
            <p:txBody>
              <a:bodyPr>
                <a:normAutofit fontScale="85000" lnSpcReduction="10000"/>
              </a:bodyPr>
              <a:lstStyle/>
              <a:p>
                <a:pPr>
                  <a:lnSpc>
                    <a:spcPct val="150000"/>
                  </a:lnSpc>
                </a:pPr>
                <a:r>
                  <a:rPr lang="en-TW" dirty="0"/>
                  <a:t>The </a:t>
                </a:r>
                <a:r>
                  <a:rPr lang="en-TW" dirty="0">
                    <a:solidFill>
                      <a:schemeClr val="accent6"/>
                    </a:solidFill>
                  </a:rPr>
                  <a:t>velocity </a:t>
                </a:r>
                <a:r>
                  <a:rPr lang="en-TW" dirty="0"/>
                  <a:t>and</a:t>
                </a:r>
                <a:r>
                  <a:rPr lang="en-TW" dirty="0">
                    <a:solidFill>
                      <a:schemeClr val="accent6"/>
                    </a:solidFill>
                  </a:rPr>
                  <a:t> acceleration</a:t>
                </a:r>
                <a:r>
                  <a:rPr lang="en-TW" dirty="0"/>
                  <a:t> of the double pendulum in Cartesian coordinates, </a:t>
                </a:r>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𝑥</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num>
                      <m:den>
                        <m:r>
                          <a:rPr lang="en-US" b="0" i="1" smtClean="0">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𝑥</m:t>
                        </m:r>
                        <m:r>
                          <a:rPr lang="en-US" b="0" i="1" smtClean="0">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2</m:t>
                            </m:r>
                          </m:sub>
                        </m:sSub>
                      </m:num>
                      <m:den>
                        <m:r>
                          <a:rPr lang="en-US" i="1">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𝑦</m:t>
                        </m:r>
                        <m:r>
                          <a:rPr lang="en-US" i="1">
                            <a:latin typeface="Cambria Math" panose="02040503050406030204" pitchFamily="18" charset="0"/>
                          </a:rPr>
                          <m:t>1</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num>
                      <m:den>
                        <m:r>
                          <a:rPr lang="en-US" i="1">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𝑦</m:t>
                        </m:r>
                        <m:r>
                          <a:rPr lang="en-US" b="0" i="1" smtClean="0">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num>
                      <m:den>
                        <m:r>
                          <a:rPr lang="en-US" i="1">
                            <a:latin typeface="Cambria Math" panose="02040503050406030204" pitchFamily="18" charset="0"/>
                          </a:rPr>
                          <m:t>𝑑𝑡</m:t>
                        </m:r>
                      </m:den>
                    </m:f>
                  </m:oMath>
                </a14:m>
                <a:endParaRPr lang="en-TW" dirty="0"/>
              </a:p>
              <a:p>
                <a:pPr>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𝑥</m:t>
                            </m:r>
                            <m:r>
                              <a:rPr lang="en-US" b="0" i="1" smtClean="0">
                                <a:latin typeface="Cambria Math" panose="02040503050406030204" pitchFamily="18" charset="0"/>
                              </a:rPr>
                              <m:t>1</m:t>
                            </m:r>
                          </m:sub>
                        </m:sSub>
                      </m:num>
                      <m:den>
                        <m:r>
                          <a:rPr lang="en-US" b="0" i="1" smtClean="0">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r>
                          <a:rPr lang="en-US" b="0" i="1" smtClean="0">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𝑥</m:t>
                            </m:r>
                            <m:r>
                              <a:rPr lang="en-US" b="0" i="1" smtClean="0">
                                <a:latin typeface="Cambria Math" panose="02040503050406030204" pitchFamily="18" charset="0"/>
                              </a:rPr>
                              <m:t>2</m:t>
                            </m:r>
                          </m:sub>
                        </m:sSub>
                      </m:num>
                      <m:den>
                        <m:r>
                          <a:rPr lang="en-US" i="1">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r>
                          <a:rPr lang="en-US" i="1">
                            <a:latin typeface="Cambria Math" panose="02040503050406030204" pitchFamily="18" charset="0"/>
                          </a:rPr>
                          <m:t>1</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𝑦</m:t>
                            </m:r>
                            <m:r>
                              <a:rPr lang="en-US" i="1">
                                <a:latin typeface="Cambria Math" panose="02040503050406030204" pitchFamily="18" charset="0"/>
                              </a:rPr>
                              <m:t>1</m:t>
                            </m:r>
                          </m:sub>
                        </m:sSub>
                      </m:num>
                      <m:den>
                        <m:r>
                          <a:rPr lang="en-US" i="1">
                            <a:latin typeface="Cambria Math" panose="02040503050406030204" pitchFamily="18" charset="0"/>
                          </a:rPr>
                          <m:t>𝑑𝑡</m:t>
                        </m:r>
                      </m:den>
                    </m:f>
                  </m:oMath>
                </a14:m>
                <a:r>
                  <a:rPr lang="en-TW"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r>
                          <a:rPr lang="en-US" b="0" i="1" smtClean="0">
                            <a:latin typeface="Cambria Math" panose="02040503050406030204" pitchFamily="18" charset="0"/>
                          </a:rPr>
                          <m:t>2</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𝑦</m:t>
                            </m:r>
                            <m:r>
                              <a:rPr lang="en-US" b="0" i="1" smtClean="0">
                                <a:latin typeface="Cambria Math" panose="02040503050406030204" pitchFamily="18" charset="0"/>
                              </a:rPr>
                              <m:t>2</m:t>
                            </m:r>
                          </m:sub>
                        </m:sSub>
                      </m:num>
                      <m:den>
                        <m:r>
                          <a:rPr lang="en-US" i="1">
                            <a:latin typeface="Cambria Math" panose="02040503050406030204" pitchFamily="18" charset="0"/>
                          </a:rPr>
                          <m:t>𝑑𝑡</m:t>
                        </m:r>
                      </m:den>
                    </m:f>
                  </m:oMath>
                </a14:m>
                <a:endParaRPr lang="en-TW" dirty="0"/>
              </a:p>
              <a:p>
                <a:pPr>
                  <a:lnSpc>
                    <a:spcPct val="150000"/>
                  </a:lnSpc>
                </a:pPr>
                <a:endParaRPr lang="en-TW" dirty="0"/>
              </a:p>
              <a:p>
                <a:pPr>
                  <a:lnSpc>
                    <a:spcPct val="150000"/>
                  </a:lnSpc>
                </a:pPr>
                <a:endParaRPr lang="en-TW" dirty="0"/>
              </a:p>
            </p:txBody>
          </p:sp>
        </mc:Choice>
        <mc:Fallback>
          <p:sp>
            <p:nvSpPr>
              <p:cNvPr id="3" name="Content Placeholder 2">
                <a:extLst>
                  <a:ext uri="{FF2B5EF4-FFF2-40B4-BE49-F238E27FC236}">
                    <a16:creationId xmlns:a16="http://schemas.microsoft.com/office/drawing/2014/main" id="{42C7D659-DA10-55BD-42E2-1B983C5E74B0}"/>
                  </a:ext>
                </a:extLst>
              </p:cNvPr>
              <p:cNvSpPr>
                <a:spLocks noGrp="1" noRot="1" noChangeAspect="1" noMove="1" noResize="1" noEditPoints="1" noAdjustHandles="1" noChangeArrowheads="1" noChangeShapeType="1" noTextEdit="1"/>
              </p:cNvSpPr>
              <p:nvPr>
                <p:ph idx="1"/>
              </p:nvPr>
            </p:nvSpPr>
            <p:spPr>
              <a:xfrm>
                <a:off x="838199" y="1825625"/>
                <a:ext cx="6264904" cy="3591139"/>
              </a:xfrm>
              <a:blipFill>
                <a:blip r:embed="rId3"/>
                <a:stretch>
                  <a:fillRect l="-1212"/>
                </a:stretch>
              </a:blipFill>
            </p:spPr>
            <p:txBody>
              <a:bodyPr/>
              <a:lstStyle/>
              <a:p>
                <a:r>
                  <a:rPr lang="en-TW">
                    <a:noFill/>
                  </a:rPr>
                  <a:t> </a:t>
                </a:r>
              </a:p>
            </p:txBody>
          </p:sp>
        </mc:Fallback>
      </mc:AlternateContent>
      <p:cxnSp>
        <p:nvCxnSpPr>
          <p:cNvPr id="4" name="Straight Connector 3">
            <a:extLst>
              <a:ext uri="{FF2B5EF4-FFF2-40B4-BE49-F238E27FC236}">
                <a16:creationId xmlns:a16="http://schemas.microsoft.com/office/drawing/2014/main" id="{CA53D597-F260-2416-C033-4040D5781EAA}"/>
              </a:ext>
            </a:extLst>
          </p:cNvPr>
          <p:cNvCxnSpPr/>
          <p:nvPr/>
        </p:nvCxnSpPr>
        <p:spPr>
          <a:xfrm>
            <a:off x="9381900" y="1899865"/>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CB811AB-3636-B7A3-8C56-C47350E5435F}"/>
              </a:ext>
            </a:extLst>
          </p:cNvPr>
          <p:cNvSpPr/>
          <p:nvPr/>
        </p:nvSpPr>
        <p:spPr>
          <a:xfrm>
            <a:off x="10041468" y="3674534"/>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6" name="Straight Arrow Connector 5">
            <a:extLst>
              <a:ext uri="{FF2B5EF4-FFF2-40B4-BE49-F238E27FC236}">
                <a16:creationId xmlns:a16="http://schemas.microsoft.com/office/drawing/2014/main" id="{7A10B52D-A3BE-097C-543E-8B7BE10BFA84}"/>
              </a:ext>
            </a:extLst>
          </p:cNvPr>
          <p:cNvCxnSpPr/>
          <p:nvPr/>
        </p:nvCxnSpPr>
        <p:spPr>
          <a:xfrm flipV="1">
            <a:off x="9372183" y="129412"/>
            <a:ext cx="0" cy="17473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F97CE50-86FB-EF08-6001-D2DDE2FC3795}"/>
              </a:ext>
            </a:extLst>
          </p:cNvPr>
          <p:cNvCxnSpPr>
            <a:cxnSpLocks/>
          </p:cNvCxnSpPr>
          <p:nvPr/>
        </p:nvCxnSpPr>
        <p:spPr>
          <a:xfrm>
            <a:off x="9355250" y="1876720"/>
            <a:ext cx="230293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DB5ECC5-A35A-1590-D062-5E42B338C904}"/>
              </a:ext>
            </a:extLst>
          </p:cNvPr>
          <p:cNvCxnSpPr>
            <a:cxnSpLocks/>
          </p:cNvCxnSpPr>
          <p:nvPr/>
        </p:nvCxnSpPr>
        <p:spPr>
          <a:xfrm flipH="1">
            <a:off x="8898043" y="1402588"/>
            <a:ext cx="965200" cy="920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F8975A5-49C0-6CE0-EF93-9FB2ED232586}"/>
              </a:ext>
            </a:extLst>
          </p:cNvPr>
          <p:cNvSpPr txBox="1"/>
          <p:nvPr/>
        </p:nvSpPr>
        <p:spPr>
          <a:xfrm>
            <a:off x="10031752" y="2523067"/>
            <a:ext cx="316112" cy="369332"/>
          </a:xfrm>
          <a:prstGeom prst="rect">
            <a:avLst/>
          </a:prstGeom>
          <a:noFill/>
        </p:spPr>
        <p:txBody>
          <a:bodyPr wrap="none" rtlCol="0">
            <a:spAutoFit/>
          </a:bodyPr>
          <a:lstStyle/>
          <a:p>
            <a:r>
              <a:rPr lang="en-US" dirty="0"/>
              <a:t>l</a:t>
            </a:r>
            <a:r>
              <a:rPr lang="en-TW" baseline="-25000" dirty="0"/>
              <a:t>1</a:t>
            </a:r>
          </a:p>
        </p:txBody>
      </p:sp>
      <p:cxnSp>
        <p:nvCxnSpPr>
          <p:cNvPr id="10" name="Straight Connector 9">
            <a:extLst>
              <a:ext uri="{FF2B5EF4-FFF2-40B4-BE49-F238E27FC236}">
                <a16:creationId xmlns:a16="http://schemas.microsoft.com/office/drawing/2014/main" id="{0D6AFE02-6821-AB7D-0626-CA73289BAB25}"/>
              </a:ext>
            </a:extLst>
          </p:cNvPr>
          <p:cNvCxnSpPr/>
          <p:nvPr/>
        </p:nvCxnSpPr>
        <p:spPr>
          <a:xfrm>
            <a:off x="10236339" y="3826760"/>
            <a:ext cx="854439" cy="1903751"/>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66571E6-3D9F-87DF-C7FF-AC9EFD0DA740}"/>
              </a:ext>
            </a:extLst>
          </p:cNvPr>
          <p:cNvSpPr/>
          <p:nvPr/>
        </p:nvSpPr>
        <p:spPr>
          <a:xfrm>
            <a:off x="10895907" y="5601429"/>
            <a:ext cx="406397" cy="372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2" name="TextBox 11">
            <a:extLst>
              <a:ext uri="{FF2B5EF4-FFF2-40B4-BE49-F238E27FC236}">
                <a16:creationId xmlns:a16="http://schemas.microsoft.com/office/drawing/2014/main" id="{96DCA798-FB89-D90E-CFC7-82B685816536}"/>
              </a:ext>
            </a:extLst>
          </p:cNvPr>
          <p:cNvSpPr txBox="1"/>
          <p:nvPr/>
        </p:nvSpPr>
        <p:spPr>
          <a:xfrm>
            <a:off x="10782993" y="4344763"/>
            <a:ext cx="316112" cy="369332"/>
          </a:xfrm>
          <a:prstGeom prst="rect">
            <a:avLst/>
          </a:prstGeom>
          <a:noFill/>
        </p:spPr>
        <p:txBody>
          <a:bodyPr wrap="square" rtlCol="0">
            <a:spAutoFit/>
          </a:bodyPr>
          <a:lstStyle/>
          <a:p>
            <a:r>
              <a:rPr lang="en-US" dirty="0"/>
              <a:t>l</a:t>
            </a:r>
            <a:r>
              <a:rPr lang="en-TW" baseline="-25000" dirty="0"/>
              <a:t>2</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405B1D4-AC2B-854A-61A3-E3CFFB56F18C}"/>
                  </a:ext>
                </a:extLst>
              </p:cNvPr>
              <p:cNvSpPr txBox="1"/>
              <p:nvPr/>
            </p:nvSpPr>
            <p:spPr>
              <a:xfrm>
                <a:off x="9401963" y="2920268"/>
                <a:ext cx="461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oMath>
                  </m:oMathPara>
                </a14:m>
                <a:endParaRPr lang="en-TW" dirty="0"/>
              </a:p>
            </p:txBody>
          </p:sp>
        </mc:Choice>
        <mc:Fallback xmlns="">
          <p:sp>
            <p:nvSpPr>
              <p:cNvPr id="13" name="TextBox 12">
                <a:extLst>
                  <a:ext uri="{FF2B5EF4-FFF2-40B4-BE49-F238E27FC236}">
                    <a16:creationId xmlns:a16="http://schemas.microsoft.com/office/drawing/2014/main" id="{E405B1D4-AC2B-854A-61A3-E3CFFB56F18C}"/>
                  </a:ext>
                </a:extLst>
              </p:cNvPr>
              <p:cNvSpPr txBox="1">
                <a:spLocks noRot="1" noChangeAspect="1" noMove="1" noResize="1" noEditPoints="1" noAdjustHandles="1" noChangeArrowheads="1" noChangeShapeType="1" noTextEdit="1"/>
              </p:cNvSpPr>
              <p:nvPr/>
            </p:nvSpPr>
            <p:spPr>
              <a:xfrm>
                <a:off x="9401963" y="2920268"/>
                <a:ext cx="461280"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711C90-818B-C3E0-C233-E78B513D3B79}"/>
                  </a:ext>
                </a:extLst>
              </p:cNvPr>
              <p:cNvSpPr txBox="1"/>
              <p:nvPr/>
            </p:nvSpPr>
            <p:spPr>
              <a:xfrm>
                <a:off x="10316391" y="5047432"/>
                <a:ext cx="4666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oMath>
                  </m:oMathPara>
                </a14:m>
                <a:endParaRPr lang="en-TW" dirty="0"/>
              </a:p>
            </p:txBody>
          </p:sp>
        </mc:Choice>
        <mc:Fallback xmlns="">
          <p:sp>
            <p:nvSpPr>
              <p:cNvPr id="14" name="TextBox 13">
                <a:extLst>
                  <a:ext uri="{FF2B5EF4-FFF2-40B4-BE49-F238E27FC236}">
                    <a16:creationId xmlns:a16="http://schemas.microsoft.com/office/drawing/2014/main" id="{DB711C90-818B-C3E0-C233-E78B513D3B79}"/>
                  </a:ext>
                </a:extLst>
              </p:cNvPr>
              <p:cNvSpPr txBox="1">
                <a:spLocks noRot="1" noChangeAspect="1" noMove="1" noResize="1" noEditPoints="1" noAdjustHandles="1" noChangeArrowheads="1" noChangeShapeType="1" noTextEdit="1"/>
              </p:cNvSpPr>
              <p:nvPr/>
            </p:nvSpPr>
            <p:spPr>
              <a:xfrm>
                <a:off x="10316391" y="5047432"/>
                <a:ext cx="466602" cy="369332"/>
              </a:xfrm>
              <a:prstGeom prst="rect">
                <a:avLst/>
              </a:prstGeom>
              <a:blipFill>
                <a:blip r:embed="rId5"/>
                <a:stretch>
                  <a:fillRect/>
                </a:stretch>
              </a:blipFill>
            </p:spPr>
            <p:txBody>
              <a:bodyPr/>
              <a:lstStyle/>
              <a:p>
                <a:r>
                  <a:rPr lang="en-TW">
                    <a:noFill/>
                  </a:rPr>
                  <a:t> </a:t>
                </a:r>
              </a:p>
            </p:txBody>
          </p:sp>
        </mc:Fallback>
      </mc:AlternateContent>
      <p:cxnSp>
        <p:nvCxnSpPr>
          <p:cNvPr id="15" name="Straight Arrow Connector 14">
            <a:extLst>
              <a:ext uri="{FF2B5EF4-FFF2-40B4-BE49-F238E27FC236}">
                <a16:creationId xmlns:a16="http://schemas.microsoft.com/office/drawing/2014/main" id="{0BB4C0AE-67A1-4AC7-53D2-A698CDC7D814}"/>
              </a:ext>
            </a:extLst>
          </p:cNvPr>
          <p:cNvCxnSpPr>
            <a:cxnSpLocks/>
          </p:cNvCxnSpPr>
          <p:nvPr/>
        </p:nvCxnSpPr>
        <p:spPr>
          <a:xfrm flipH="1">
            <a:off x="9372183" y="1876720"/>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113828-65DB-1DA1-345D-E53DE5285B74}"/>
              </a:ext>
            </a:extLst>
          </p:cNvPr>
          <p:cNvCxnSpPr>
            <a:cxnSpLocks/>
          </p:cNvCxnSpPr>
          <p:nvPr/>
        </p:nvCxnSpPr>
        <p:spPr>
          <a:xfrm flipH="1">
            <a:off x="10228012" y="3780471"/>
            <a:ext cx="8460" cy="195004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2CD79D-0332-359E-5006-E5019D8525E4}"/>
              </a:ext>
            </a:extLst>
          </p:cNvPr>
          <p:cNvSpPr txBox="1"/>
          <p:nvPr/>
        </p:nvSpPr>
        <p:spPr>
          <a:xfrm>
            <a:off x="10525204" y="3606129"/>
            <a:ext cx="447558" cy="369332"/>
          </a:xfrm>
          <a:prstGeom prst="rect">
            <a:avLst/>
          </a:prstGeom>
          <a:noFill/>
        </p:spPr>
        <p:txBody>
          <a:bodyPr wrap="none" rtlCol="0">
            <a:spAutoFit/>
          </a:bodyPr>
          <a:lstStyle/>
          <a:p>
            <a:r>
              <a:rPr lang="en-TW" dirty="0"/>
              <a:t>m</a:t>
            </a:r>
            <a:r>
              <a:rPr lang="en-TW" baseline="-25000" dirty="0"/>
              <a:t>1</a:t>
            </a:r>
          </a:p>
        </p:txBody>
      </p:sp>
      <p:sp>
        <p:nvSpPr>
          <p:cNvPr id="17" name="TextBox 16">
            <a:extLst>
              <a:ext uri="{FF2B5EF4-FFF2-40B4-BE49-F238E27FC236}">
                <a16:creationId xmlns:a16="http://schemas.microsoft.com/office/drawing/2014/main" id="{1C47FA57-15B9-909C-EE6C-C0C44BDA12E4}"/>
              </a:ext>
            </a:extLst>
          </p:cNvPr>
          <p:cNvSpPr txBox="1"/>
          <p:nvPr/>
        </p:nvSpPr>
        <p:spPr>
          <a:xfrm>
            <a:off x="11302304" y="5784556"/>
            <a:ext cx="447558" cy="369332"/>
          </a:xfrm>
          <a:prstGeom prst="rect">
            <a:avLst/>
          </a:prstGeom>
          <a:noFill/>
        </p:spPr>
        <p:txBody>
          <a:bodyPr wrap="none" rtlCol="0">
            <a:spAutoFit/>
          </a:bodyPr>
          <a:lstStyle/>
          <a:p>
            <a:r>
              <a:rPr lang="en-TW" dirty="0"/>
              <a:t>m</a:t>
            </a:r>
            <a:r>
              <a:rPr lang="en-TW" baseline="-25000" dirty="0"/>
              <a:t>2</a:t>
            </a:r>
          </a:p>
        </p:txBody>
      </p:sp>
    </p:spTree>
    <p:extLst>
      <p:ext uri="{BB962C8B-B14F-4D97-AF65-F5344CB8AC3E}">
        <p14:creationId xmlns:p14="http://schemas.microsoft.com/office/powerpoint/2010/main" val="675821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11108</TotalTime>
  <Words>3492</Words>
  <Application>Microsoft Macintosh PowerPoint</Application>
  <PresentationFormat>Widescreen</PresentationFormat>
  <Paragraphs>231</Paragraphs>
  <Slides>33</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-apple-system</vt:lpstr>
      <vt:lpstr>Benton Sans RE</vt:lpstr>
      <vt:lpstr>標楷體</vt:lpstr>
      <vt:lpstr>Arial</vt:lpstr>
      <vt:lpstr>Calibri</vt:lpstr>
      <vt:lpstr>Calibri Light</vt:lpstr>
      <vt:lpstr>Cambria Math</vt:lpstr>
      <vt:lpstr>Office Theme</vt:lpstr>
      <vt:lpstr>Image</vt:lpstr>
      <vt:lpstr>PowerPoint Presentation</vt:lpstr>
      <vt:lpstr>Nanotechnology to Robotics</vt:lpstr>
      <vt:lpstr>Atoms and Molecules</vt:lpstr>
      <vt:lpstr>Pendulum Model</vt:lpstr>
      <vt:lpstr>Oscillatory Effects</vt:lpstr>
      <vt:lpstr>Binomial and Taylor Series</vt:lpstr>
      <vt:lpstr>Binomial and Taylor Series</vt:lpstr>
      <vt:lpstr>Double Pendulum</vt:lpstr>
      <vt:lpstr>Double Pendulum</vt:lpstr>
      <vt:lpstr>Double Pendulum</vt:lpstr>
      <vt:lpstr>PowerPoint Presentation</vt:lpstr>
      <vt:lpstr>Spherical Harmonics</vt:lpstr>
      <vt:lpstr>PowerPoint Presentation</vt:lpstr>
      <vt:lpstr>Spherical Harmonics</vt:lpstr>
      <vt:lpstr>X-rays and Photoelectrons</vt:lpstr>
      <vt:lpstr>X-rays and Photoelectrons</vt:lpstr>
      <vt:lpstr>PowerPoint Presentation</vt:lpstr>
      <vt:lpstr>PowerPoint Presentation</vt:lpstr>
      <vt:lpstr>PowerPoint Presentation</vt:lpstr>
      <vt:lpstr>PowerPoint Presentation</vt:lpstr>
      <vt:lpstr>Lotus Effect</vt:lpstr>
      <vt:lpstr>PowerPoint Presentation</vt:lpstr>
      <vt:lpstr>Lotus Effect</vt:lpstr>
      <vt:lpstr>Spectroscopy and Materials</vt:lpstr>
      <vt:lpstr>Fourier Transform Infrared</vt:lpstr>
      <vt:lpstr>FTIR Vinyl Acetate</vt:lpstr>
      <vt:lpstr>Poly(vinyl alcohol)</vt:lpstr>
      <vt:lpstr>Polyethylene</vt:lpstr>
      <vt:lpstr>Stern-Gerlach Experiment</vt:lpstr>
      <vt:lpstr>Electron Paramagnetic Resonance</vt:lpstr>
      <vt:lpstr>Electron Paramagnetic Resonance</vt:lpstr>
      <vt:lpstr>Electron Paramagnetic Resonance</vt:lpstr>
      <vt:lpstr>Stenocara sp.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 yoda</dc:creator>
  <cp:lastModifiedBy>da yoda</cp:lastModifiedBy>
  <cp:revision>67</cp:revision>
  <dcterms:created xsi:type="dcterms:W3CDTF">2023-11-22T08:32:50Z</dcterms:created>
  <dcterms:modified xsi:type="dcterms:W3CDTF">2024-02-01T04:05:21Z</dcterms:modified>
</cp:coreProperties>
</file>