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652" r:id="rId3"/>
    <p:sldId id="258" r:id="rId4"/>
    <p:sldId id="637" r:id="rId5"/>
    <p:sldId id="643" r:id="rId6"/>
    <p:sldId id="644" r:id="rId7"/>
    <p:sldId id="638" r:id="rId8"/>
    <p:sldId id="646" r:id="rId9"/>
    <p:sldId id="645" r:id="rId10"/>
    <p:sldId id="653" r:id="rId11"/>
    <p:sldId id="647" r:id="rId12"/>
    <p:sldId id="639" r:id="rId13"/>
    <p:sldId id="648" r:id="rId14"/>
    <p:sldId id="649" r:id="rId15"/>
    <p:sldId id="654" r:id="rId16"/>
    <p:sldId id="650" r:id="rId17"/>
    <p:sldId id="651" r:id="rId18"/>
    <p:sldId id="640" r:id="rId19"/>
    <p:sldId id="641" r:id="rId20"/>
    <p:sldId id="642" r:id="rId21"/>
    <p:sldId id="656" r:id="rId22"/>
    <p:sldId id="655" r:id="rId23"/>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9965"/>
  </p:normalViewPr>
  <p:slideViewPr>
    <p:cSldViewPr snapToGrid="0">
      <p:cViewPr varScale="1">
        <p:scale>
          <a:sx n="76" d="100"/>
          <a:sy n="76" d="100"/>
        </p:scale>
        <p:origin x="14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5A131-1564-6A49-B889-22925389B35A}" type="datetimeFigureOut">
              <a:rPr lang="en-TW" smtClean="0"/>
              <a:t>2024/2/2</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A3315-3C33-9F47-BF92-1C7C84CBDA14}" type="slidenum">
              <a:rPr lang="en-TW" smtClean="0"/>
              <a:t>‹#›</a:t>
            </a:fld>
            <a:endParaRPr lang="en-TW"/>
          </a:p>
        </p:txBody>
      </p:sp>
    </p:spTree>
    <p:extLst>
      <p:ext uri="{BB962C8B-B14F-4D97-AF65-F5344CB8AC3E}">
        <p14:creationId xmlns:p14="http://schemas.microsoft.com/office/powerpoint/2010/main" val="285477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Glauber salts</a:t>
            </a:r>
          </a:p>
        </p:txBody>
      </p:sp>
      <p:sp>
        <p:nvSpPr>
          <p:cNvPr id="4" name="Slide Number Placeholder 3"/>
          <p:cNvSpPr>
            <a:spLocks noGrp="1"/>
          </p:cNvSpPr>
          <p:nvPr>
            <p:ph type="sldNum" sz="quarter" idx="5"/>
          </p:nvPr>
        </p:nvSpPr>
        <p:spPr/>
        <p:txBody>
          <a:bodyPr/>
          <a:lstStyle/>
          <a:p>
            <a:fld id="{E83A3315-3C33-9F47-BF92-1C7C84CBDA14}" type="slidenum">
              <a:rPr lang="en-TW" smtClean="0"/>
              <a:t>9</a:t>
            </a:fld>
            <a:endParaRPr lang="en-TW"/>
          </a:p>
        </p:txBody>
      </p:sp>
    </p:spTree>
    <p:extLst>
      <p:ext uri="{BB962C8B-B14F-4D97-AF65-F5344CB8AC3E}">
        <p14:creationId xmlns:p14="http://schemas.microsoft.com/office/powerpoint/2010/main" val="34325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watch?app</a:t>
            </a:r>
            <a:r>
              <a:rPr lang="en-US" dirty="0"/>
              <a:t>=</a:t>
            </a:r>
            <a:r>
              <a:rPr lang="en-US" dirty="0" err="1"/>
              <a:t>desktop&amp;v</a:t>
            </a:r>
            <a:r>
              <a:rPr lang="en-US" dirty="0"/>
              <a:t>=9nF0K2nJ7N8 – Pretty cool video.</a:t>
            </a:r>
            <a:endParaRPr lang="en-TW" dirty="0"/>
          </a:p>
        </p:txBody>
      </p:sp>
      <p:sp>
        <p:nvSpPr>
          <p:cNvPr id="4" name="Slide Number Placeholder 3"/>
          <p:cNvSpPr>
            <a:spLocks noGrp="1"/>
          </p:cNvSpPr>
          <p:nvPr>
            <p:ph type="sldNum" sz="quarter" idx="5"/>
          </p:nvPr>
        </p:nvSpPr>
        <p:spPr/>
        <p:txBody>
          <a:bodyPr/>
          <a:lstStyle/>
          <a:p>
            <a:fld id="{E83A3315-3C33-9F47-BF92-1C7C84CBDA14}" type="slidenum">
              <a:rPr lang="en-TW" smtClean="0"/>
              <a:t>20</a:t>
            </a:fld>
            <a:endParaRPr lang="en-TW"/>
          </a:p>
        </p:txBody>
      </p:sp>
    </p:spTree>
    <p:extLst>
      <p:ext uri="{BB962C8B-B14F-4D97-AF65-F5344CB8AC3E}">
        <p14:creationId xmlns:p14="http://schemas.microsoft.com/office/powerpoint/2010/main" val="20924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32D4-AB80-73FD-5259-30CDCADDE9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W"/>
          </a:p>
        </p:txBody>
      </p:sp>
      <p:sp>
        <p:nvSpPr>
          <p:cNvPr id="3" name="Subtitle 2">
            <a:extLst>
              <a:ext uri="{FF2B5EF4-FFF2-40B4-BE49-F238E27FC236}">
                <a16:creationId xmlns:a16="http://schemas.microsoft.com/office/drawing/2014/main" id="{AA97E081-9B09-BE37-5327-FDCAE4301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W"/>
          </a:p>
        </p:txBody>
      </p:sp>
      <p:sp>
        <p:nvSpPr>
          <p:cNvPr id="4" name="Date Placeholder 3">
            <a:extLst>
              <a:ext uri="{FF2B5EF4-FFF2-40B4-BE49-F238E27FC236}">
                <a16:creationId xmlns:a16="http://schemas.microsoft.com/office/drawing/2014/main" id="{2C607E04-CA4E-B15A-F5A4-A1E92B8F9C71}"/>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5" name="Footer Placeholder 4">
            <a:extLst>
              <a:ext uri="{FF2B5EF4-FFF2-40B4-BE49-F238E27FC236}">
                <a16:creationId xmlns:a16="http://schemas.microsoft.com/office/drawing/2014/main" id="{3FA5EC3D-D0F2-E807-2956-07427E1C054A}"/>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3E43BAC5-C491-A40C-F371-E1F0256E0DDC}"/>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10105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05D2-2E9C-BF1F-465D-786C6E43133F}"/>
              </a:ext>
            </a:extLst>
          </p:cNvPr>
          <p:cNvSpPr>
            <a:spLocks noGrp="1"/>
          </p:cNvSpPr>
          <p:nvPr>
            <p:ph type="title"/>
          </p:nvPr>
        </p:nvSpPr>
        <p:spPr/>
        <p:txBody>
          <a:bodyPr/>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721383C4-EADB-35F7-9593-B9BF104C2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8FD3AD09-7F6A-3A11-5D30-8AFF91F26BF0}"/>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5" name="Footer Placeholder 4">
            <a:extLst>
              <a:ext uri="{FF2B5EF4-FFF2-40B4-BE49-F238E27FC236}">
                <a16:creationId xmlns:a16="http://schemas.microsoft.com/office/drawing/2014/main" id="{DF16A243-714B-5EA2-CD80-1330F7A43193}"/>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677FB985-6DE0-5DE4-7F6C-D14827FF1125}"/>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78288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DF85E7-E8D1-6D42-8027-9021F88C46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38A1E11D-7276-9E7A-2942-49F6103F2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AE779B69-103F-1BA7-A35E-25E5002889DA}"/>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5" name="Footer Placeholder 4">
            <a:extLst>
              <a:ext uri="{FF2B5EF4-FFF2-40B4-BE49-F238E27FC236}">
                <a16:creationId xmlns:a16="http://schemas.microsoft.com/office/drawing/2014/main" id="{522D5309-C0EF-7B99-A642-1038E7A54FCD}"/>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6E95606B-E26A-4940-83AB-DE266689466C}"/>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392734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192C-2313-23D1-037B-9F867B7068B5}"/>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8CAB3AF2-DB84-B631-FD11-80228D216F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B4785FC5-A0D4-094D-04DA-7909AEA53114}"/>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5" name="Footer Placeholder 4">
            <a:extLst>
              <a:ext uri="{FF2B5EF4-FFF2-40B4-BE49-F238E27FC236}">
                <a16:creationId xmlns:a16="http://schemas.microsoft.com/office/drawing/2014/main" id="{4167D8C2-BC0C-D82D-B35A-D029084171BE}"/>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EA0179F6-27A5-431C-82F3-35F42BFFAC29}"/>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188270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C282-97AC-D4F6-2170-EF919A5A1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W"/>
          </a:p>
        </p:txBody>
      </p:sp>
      <p:sp>
        <p:nvSpPr>
          <p:cNvPr id="3" name="Text Placeholder 2">
            <a:extLst>
              <a:ext uri="{FF2B5EF4-FFF2-40B4-BE49-F238E27FC236}">
                <a16:creationId xmlns:a16="http://schemas.microsoft.com/office/drawing/2014/main" id="{51C00428-A9DC-D209-0514-E79276C29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572D5C-1E3E-F2AB-0842-985B403AD10F}"/>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5" name="Footer Placeholder 4">
            <a:extLst>
              <a:ext uri="{FF2B5EF4-FFF2-40B4-BE49-F238E27FC236}">
                <a16:creationId xmlns:a16="http://schemas.microsoft.com/office/drawing/2014/main" id="{06648170-7A1A-FA41-DA03-E34C9073B4FC}"/>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8EFB83F4-D7C5-7165-311A-299A080B816F}"/>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326834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D537-AE5A-19E5-0635-497CE1229E29}"/>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991E5A6E-411E-0EBD-5C26-7E62D49CD6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Content Placeholder 3">
            <a:extLst>
              <a:ext uri="{FF2B5EF4-FFF2-40B4-BE49-F238E27FC236}">
                <a16:creationId xmlns:a16="http://schemas.microsoft.com/office/drawing/2014/main" id="{EAE61B5B-CF13-A517-7FE3-35DD8A8628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Date Placeholder 4">
            <a:extLst>
              <a:ext uri="{FF2B5EF4-FFF2-40B4-BE49-F238E27FC236}">
                <a16:creationId xmlns:a16="http://schemas.microsoft.com/office/drawing/2014/main" id="{DCA59D64-4AB1-9C83-7263-CD32D7CB99AA}"/>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6" name="Footer Placeholder 5">
            <a:extLst>
              <a:ext uri="{FF2B5EF4-FFF2-40B4-BE49-F238E27FC236}">
                <a16:creationId xmlns:a16="http://schemas.microsoft.com/office/drawing/2014/main" id="{EF7737E4-68A7-8062-092B-7A7BA40FD006}"/>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370159E5-2BB5-18FB-D22D-1A09E372A0E5}"/>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57261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E0BE-3D1E-7D0B-926B-996A0B8E21BA}"/>
              </a:ext>
            </a:extLst>
          </p:cNvPr>
          <p:cNvSpPr>
            <a:spLocks noGrp="1"/>
          </p:cNvSpPr>
          <p:nvPr>
            <p:ph type="title"/>
          </p:nvPr>
        </p:nvSpPr>
        <p:spPr>
          <a:xfrm>
            <a:off x="839788" y="365125"/>
            <a:ext cx="10515600" cy="1325563"/>
          </a:xfrm>
        </p:spPr>
        <p:txBody>
          <a:bodyPr/>
          <a:lstStyle/>
          <a:p>
            <a:r>
              <a:rPr lang="en-US"/>
              <a:t>Click to edit Master title style</a:t>
            </a:r>
            <a:endParaRPr lang="en-TW"/>
          </a:p>
        </p:txBody>
      </p:sp>
      <p:sp>
        <p:nvSpPr>
          <p:cNvPr id="3" name="Text Placeholder 2">
            <a:extLst>
              <a:ext uri="{FF2B5EF4-FFF2-40B4-BE49-F238E27FC236}">
                <a16:creationId xmlns:a16="http://schemas.microsoft.com/office/drawing/2014/main" id="{35EC2E96-1F4D-70BC-C892-2122F6C2F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615651-1058-CB97-5B5B-A7B0F95124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Text Placeholder 4">
            <a:extLst>
              <a:ext uri="{FF2B5EF4-FFF2-40B4-BE49-F238E27FC236}">
                <a16:creationId xmlns:a16="http://schemas.microsoft.com/office/drawing/2014/main" id="{149C9B6A-44D4-66D9-0B06-F7DEA4DBD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95D1D9-8B3E-3FAD-1236-8C7ECEC46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7" name="Date Placeholder 6">
            <a:extLst>
              <a:ext uri="{FF2B5EF4-FFF2-40B4-BE49-F238E27FC236}">
                <a16:creationId xmlns:a16="http://schemas.microsoft.com/office/drawing/2014/main" id="{FE50552D-33C1-DF74-8BEE-852FB7C90514}"/>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8" name="Footer Placeholder 7">
            <a:extLst>
              <a:ext uri="{FF2B5EF4-FFF2-40B4-BE49-F238E27FC236}">
                <a16:creationId xmlns:a16="http://schemas.microsoft.com/office/drawing/2014/main" id="{328035B4-4E82-B6DE-18AD-A2366CBA06B1}"/>
              </a:ext>
            </a:extLst>
          </p:cNvPr>
          <p:cNvSpPr>
            <a:spLocks noGrp="1"/>
          </p:cNvSpPr>
          <p:nvPr>
            <p:ph type="ftr" sz="quarter" idx="11"/>
          </p:nvPr>
        </p:nvSpPr>
        <p:spPr/>
        <p:txBody>
          <a:bodyPr/>
          <a:lstStyle/>
          <a:p>
            <a:endParaRPr lang="en-TW"/>
          </a:p>
        </p:txBody>
      </p:sp>
      <p:sp>
        <p:nvSpPr>
          <p:cNvPr id="9" name="Slide Number Placeholder 8">
            <a:extLst>
              <a:ext uri="{FF2B5EF4-FFF2-40B4-BE49-F238E27FC236}">
                <a16:creationId xmlns:a16="http://schemas.microsoft.com/office/drawing/2014/main" id="{8F2C6693-2BAC-A242-0836-361B7151F485}"/>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69050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FF53-676A-E47E-ADE5-83202B54E262}"/>
              </a:ext>
            </a:extLst>
          </p:cNvPr>
          <p:cNvSpPr>
            <a:spLocks noGrp="1"/>
          </p:cNvSpPr>
          <p:nvPr>
            <p:ph type="title"/>
          </p:nvPr>
        </p:nvSpPr>
        <p:spPr/>
        <p:txBody>
          <a:bodyPr/>
          <a:lstStyle/>
          <a:p>
            <a:r>
              <a:rPr lang="en-US"/>
              <a:t>Click to edit Master title style</a:t>
            </a:r>
            <a:endParaRPr lang="en-TW"/>
          </a:p>
        </p:txBody>
      </p:sp>
      <p:sp>
        <p:nvSpPr>
          <p:cNvPr id="3" name="Date Placeholder 2">
            <a:extLst>
              <a:ext uri="{FF2B5EF4-FFF2-40B4-BE49-F238E27FC236}">
                <a16:creationId xmlns:a16="http://schemas.microsoft.com/office/drawing/2014/main" id="{923F5F49-601E-0F02-F289-00601429B07F}"/>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4" name="Footer Placeholder 3">
            <a:extLst>
              <a:ext uri="{FF2B5EF4-FFF2-40B4-BE49-F238E27FC236}">
                <a16:creationId xmlns:a16="http://schemas.microsoft.com/office/drawing/2014/main" id="{5D457081-6D54-23AA-91AD-211DFCC6A4D0}"/>
              </a:ext>
            </a:extLst>
          </p:cNvPr>
          <p:cNvSpPr>
            <a:spLocks noGrp="1"/>
          </p:cNvSpPr>
          <p:nvPr>
            <p:ph type="ftr" sz="quarter" idx="11"/>
          </p:nvPr>
        </p:nvSpPr>
        <p:spPr/>
        <p:txBody>
          <a:bodyPr/>
          <a:lstStyle/>
          <a:p>
            <a:endParaRPr lang="en-TW"/>
          </a:p>
        </p:txBody>
      </p:sp>
      <p:sp>
        <p:nvSpPr>
          <p:cNvPr id="5" name="Slide Number Placeholder 4">
            <a:extLst>
              <a:ext uri="{FF2B5EF4-FFF2-40B4-BE49-F238E27FC236}">
                <a16:creationId xmlns:a16="http://schemas.microsoft.com/office/drawing/2014/main" id="{02E89E58-7AB7-02CE-11AE-CD39C8F5EC87}"/>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37379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4A6B1-636D-1325-922C-CF95778BBAAF}"/>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3" name="Footer Placeholder 2">
            <a:extLst>
              <a:ext uri="{FF2B5EF4-FFF2-40B4-BE49-F238E27FC236}">
                <a16:creationId xmlns:a16="http://schemas.microsoft.com/office/drawing/2014/main" id="{041B0B6A-D47A-7218-C183-9F97F85026BB}"/>
              </a:ext>
            </a:extLst>
          </p:cNvPr>
          <p:cNvSpPr>
            <a:spLocks noGrp="1"/>
          </p:cNvSpPr>
          <p:nvPr>
            <p:ph type="ftr" sz="quarter" idx="11"/>
          </p:nvPr>
        </p:nvSpPr>
        <p:spPr/>
        <p:txBody>
          <a:bodyPr/>
          <a:lstStyle/>
          <a:p>
            <a:endParaRPr lang="en-TW"/>
          </a:p>
        </p:txBody>
      </p:sp>
      <p:sp>
        <p:nvSpPr>
          <p:cNvPr id="4" name="Slide Number Placeholder 3">
            <a:extLst>
              <a:ext uri="{FF2B5EF4-FFF2-40B4-BE49-F238E27FC236}">
                <a16:creationId xmlns:a16="http://schemas.microsoft.com/office/drawing/2014/main" id="{0B72387E-A61B-3DBB-7BB3-7A3F6D61FC9D}"/>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379404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4CE2-1F47-AEE4-581D-E8BDB4E00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D543FAB9-74A0-CC16-3D5D-F4AFDCB2A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Text Placeholder 3">
            <a:extLst>
              <a:ext uri="{FF2B5EF4-FFF2-40B4-BE49-F238E27FC236}">
                <a16:creationId xmlns:a16="http://schemas.microsoft.com/office/drawing/2014/main" id="{EF794822-3AFE-2D00-4331-6B9B3D13D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DCD26-6350-0D13-A64F-198AD1B3D36A}"/>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6" name="Footer Placeholder 5">
            <a:extLst>
              <a:ext uri="{FF2B5EF4-FFF2-40B4-BE49-F238E27FC236}">
                <a16:creationId xmlns:a16="http://schemas.microsoft.com/office/drawing/2014/main" id="{63CD0773-AFCA-D1CB-9975-4616AC453FE5}"/>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9EF46555-0093-BE7E-DB88-B2208C68D0E5}"/>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74807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17FB-024B-7147-38E3-3F5AEA901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Picture Placeholder 2">
            <a:extLst>
              <a:ext uri="{FF2B5EF4-FFF2-40B4-BE49-F238E27FC236}">
                <a16:creationId xmlns:a16="http://schemas.microsoft.com/office/drawing/2014/main" id="{D5FE085C-B5F0-1B67-E527-FAE0625B1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W"/>
          </a:p>
        </p:txBody>
      </p:sp>
      <p:sp>
        <p:nvSpPr>
          <p:cNvPr id="4" name="Text Placeholder 3">
            <a:extLst>
              <a:ext uri="{FF2B5EF4-FFF2-40B4-BE49-F238E27FC236}">
                <a16:creationId xmlns:a16="http://schemas.microsoft.com/office/drawing/2014/main" id="{54E1EA9B-8920-0FC9-F49B-72F74E8CB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F861A9-E88F-AC95-297C-318A2338C92F}"/>
              </a:ext>
            </a:extLst>
          </p:cNvPr>
          <p:cNvSpPr>
            <a:spLocks noGrp="1"/>
          </p:cNvSpPr>
          <p:nvPr>
            <p:ph type="dt" sz="half" idx="10"/>
          </p:nvPr>
        </p:nvSpPr>
        <p:spPr/>
        <p:txBody>
          <a:bodyPr/>
          <a:lstStyle/>
          <a:p>
            <a:fld id="{80A5FD19-5376-C048-87C4-0D987D1A477B}" type="datetimeFigureOut">
              <a:rPr lang="en-TW" smtClean="0"/>
              <a:t>2024/2/2</a:t>
            </a:fld>
            <a:endParaRPr lang="en-TW"/>
          </a:p>
        </p:txBody>
      </p:sp>
      <p:sp>
        <p:nvSpPr>
          <p:cNvPr id="6" name="Footer Placeholder 5">
            <a:extLst>
              <a:ext uri="{FF2B5EF4-FFF2-40B4-BE49-F238E27FC236}">
                <a16:creationId xmlns:a16="http://schemas.microsoft.com/office/drawing/2014/main" id="{8A2F7175-FDEC-084F-2D63-B360626F76E3}"/>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8A013C47-4AA7-A0E1-9C89-D7B1D749D44C}"/>
              </a:ext>
            </a:extLst>
          </p:cNvPr>
          <p:cNvSpPr>
            <a:spLocks noGrp="1"/>
          </p:cNvSpPr>
          <p:nvPr>
            <p:ph type="sldNum" sz="quarter" idx="12"/>
          </p:nvPr>
        </p:nvSpPr>
        <p:spPr/>
        <p:txBody>
          <a:bodyPr/>
          <a:lstStyle/>
          <a:p>
            <a:fld id="{3D3488CE-A01E-9440-8082-A4847373B895}" type="slidenum">
              <a:rPr lang="en-TW" smtClean="0"/>
              <a:t>‹#›</a:t>
            </a:fld>
            <a:endParaRPr lang="en-TW"/>
          </a:p>
        </p:txBody>
      </p:sp>
    </p:spTree>
    <p:extLst>
      <p:ext uri="{BB962C8B-B14F-4D97-AF65-F5344CB8AC3E}">
        <p14:creationId xmlns:p14="http://schemas.microsoft.com/office/powerpoint/2010/main" val="220433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6CD7F-FDE8-47F3-91F4-0EAFED2C9D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W"/>
          </a:p>
        </p:txBody>
      </p:sp>
      <p:sp>
        <p:nvSpPr>
          <p:cNvPr id="3" name="Text Placeholder 2">
            <a:extLst>
              <a:ext uri="{FF2B5EF4-FFF2-40B4-BE49-F238E27FC236}">
                <a16:creationId xmlns:a16="http://schemas.microsoft.com/office/drawing/2014/main" id="{CD6DF13D-7B37-9498-AA9C-C3CA91308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B5A4ACE9-BA55-E911-8394-2C6DED7ED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5FD19-5376-C048-87C4-0D987D1A477B}" type="datetimeFigureOut">
              <a:rPr lang="en-TW" smtClean="0"/>
              <a:t>2024/2/2</a:t>
            </a:fld>
            <a:endParaRPr lang="en-TW"/>
          </a:p>
        </p:txBody>
      </p:sp>
      <p:sp>
        <p:nvSpPr>
          <p:cNvPr id="5" name="Footer Placeholder 4">
            <a:extLst>
              <a:ext uri="{FF2B5EF4-FFF2-40B4-BE49-F238E27FC236}">
                <a16:creationId xmlns:a16="http://schemas.microsoft.com/office/drawing/2014/main" id="{C3AD2759-61BE-260A-87B5-076283F36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W"/>
          </a:p>
        </p:txBody>
      </p:sp>
      <p:sp>
        <p:nvSpPr>
          <p:cNvPr id="6" name="Slide Number Placeholder 5">
            <a:extLst>
              <a:ext uri="{FF2B5EF4-FFF2-40B4-BE49-F238E27FC236}">
                <a16:creationId xmlns:a16="http://schemas.microsoft.com/office/drawing/2014/main" id="{C5737D3C-E8EA-D5E2-23E7-1426644BD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88CE-A01E-9440-8082-A4847373B895}" type="slidenum">
              <a:rPr lang="en-TW" smtClean="0"/>
              <a:t>‹#›</a:t>
            </a:fld>
            <a:endParaRPr lang="en-TW"/>
          </a:p>
        </p:txBody>
      </p:sp>
    </p:spTree>
    <p:extLst>
      <p:ext uri="{BB962C8B-B14F-4D97-AF65-F5344CB8AC3E}">
        <p14:creationId xmlns:p14="http://schemas.microsoft.com/office/powerpoint/2010/main" val="1942756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fb.watch/oF8JQL6i7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grc.nasa.gov/www/k-12/airplane/carnot.html" TargetMode="External"/><Relationship Id="rId5" Type="http://schemas.openxmlformats.org/officeDocument/2006/relationships/hyperlink" Target="https://www.grc.nasa.gov/www/k-12/airplane/otto.html" TargetMode="Externa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hyperlink" Target="https://www.facebook.com/Themech.mind/videos/375199098167672/?mibextid=bKks23" TargetMode="External"/><Relationship Id="rId2" Type="http://schemas.openxmlformats.org/officeDocument/2006/relationships/hyperlink" Target="https://en.wikipedia.org/wiki/List_of_thermal_conductivit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umerade.com/ask/question/q-suppose-we-have-5og-of-water-at-20-c-in-a-coffee-cup-calorimeter-into-which-we-drop-21-g-of-iron-at-902-c-if-the-final-t-was-232-c-what-is-the-specific-heat-capacity-of-fe-the-heat-capacit-24528/"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akura.com.tw/Product/Content/7706"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ikea.com.tw/en/products/cooking-appliances/hobs/tillreda-art-90493521" TargetMode="External"/><Relationship Id="rId1" Type="http://schemas.openxmlformats.org/officeDocument/2006/relationships/slideLayout" Target="../slideLayouts/slideLayout2.xml"/><Relationship Id="rId4" Type="http://schemas.openxmlformats.org/officeDocument/2006/relationships/hyperlink" Target="https://www.mdpi.com/1424-8220/14/3/527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jsITgYAVfE"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time_continue=243&amp;v=QFQGXei47c0&amp;embeds_referring_origin=https%3A%2F%2Fwww.energy.gov&amp;source_ve_path=Mjg2NjQsMjg2NjQsMjM4NTE&amp;feature=emb_title"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b.watch/oIfLwx5Dj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b.watch/oJI519DDvJ/"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esla.com/autopilot" TargetMode="External"/><Relationship Id="rId2" Type="http://schemas.openxmlformats.org/officeDocument/2006/relationships/hyperlink" Target="https://www.tesla.com/AI" TargetMode="External"/><Relationship Id="rId1" Type="http://schemas.openxmlformats.org/officeDocument/2006/relationships/slideLayout" Target="../slideLayouts/slideLayout2.xml"/><Relationship Id="rId6" Type="http://schemas.openxmlformats.org/officeDocument/2006/relationships/hyperlink" Target="https://zoox.com/"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ids.britannica.com/kids/article/internal-combustion-engine/399511"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grc.nasa.gov/www/k-12/airplane/carnot.html" TargetMode="Externa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en.wikipedia.org/wiki/Explorer_6" TargetMode="External"/><Relationship Id="rId4" Type="http://schemas.openxmlformats.org/officeDocument/2006/relationships/hyperlink" Target="https://en.wikipedia.org/wiki/NA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B47F-C1FF-B3D0-4AB7-E9D0A32FD7DE}"/>
              </a:ext>
            </a:extLst>
          </p:cNvPr>
          <p:cNvSpPr>
            <a:spLocks noGrp="1"/>
          </p:cNvSpPr>
          <p:nvPr>
            <p:ph type="ctrTitle"/>
          </p:nvPr>
        </p:nvSpPr>
        <p:spPr/>
        <p:txBody>
          <a:bodyPr/>
          <a:lstStyle/>
          <a:p>
            <a:endParaRPr lang="en-TW"/>
          </a:p>
        </p:txBody>
      </p:sp>
      <p:sp>
        <p:nvSpPr>
          <p:cNvPr id="3" name="Subtitle 2">
            <a:extLst>
              <a:ext uri="{FF2B5EF4-FFF2-40B4-BE49-F238E27FC236}">
                <a16:creationId xmlns:a16="http://schemas.microsoft.com/office/drawing/2014/main" id="{290109EE-60A1-1F8C-B880-E8BACFCA2EEB}"/>
              </a:ext>
            </a:extLst>
          </p:cNvPr>
          <p:cNvSpPr>
            <a:spLocks noGrp="1"/>
          </p:cNvSpPr>
          <p:nvPr>
            <p:ph type="subTitle" idx="1"/>
          </p:nvPr>
        </p:nvSpPr>
        <p:spPr/>
        <p:txBody>
          <a:bodyPr/>
          <a:lstStyle/>
          <a:p>
            <a:endParaRPr lang="en-TW"/>
          </a:p>
        </p:txBody>
      </p:sp>
    </p:spTree>
    <p:extLst>
      <p:ext uri="{BB962C8B-B14F-4D97-AF65-F5344CB8AC3E}">
        <p14:creationId xmlns:p14="http://schemas.microsoft.com/office/powerpoint/2010/main" val="3072044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807E2-E401-2009-7D3E-CE467AF6EF3F}"/>
              </a:ext>
            </a:extLst>
          </p:cNvPr>
          <p:cNvSpPr>
            <a:spLocks noGrp="1"/>
          </p:cNvSpPr>
          <p:nvPr>
            <p:ph type="title"/>
          </p:nvPr>
        </p:nvSpPr>
        <p:spPr/>
        <p:txBody>
          <a:bodyPr/>
          <a:lstStyle/>
          <a:p>
            <a:r>
              <a:rPr lang="en-TW" dirty="0"/>
              <a:t>Solar Panels in Space</a:t>
            </a:r>
          </a:p>
        </p:txBody>
      </p:sp>
      <p:pic>
        <p:nvPicPr>
          <p:cNvPr id="4" name="Content Placeholder 3">
            <a:extLst>
              <a:ext uri="{FF2B5EF4-FFF2-40B4-BE49-F238E27FC236}">
                <a16:creationId xmlns:a16="http://schemas.microsoft.com/office/drawing/2014/main" id="{29AF749B-A4DB-E8D5-E24F-1E7D20D72D21}"/>
              </a:ext>
            </a:extLst>
          </p:cNvPr>
          <p:cNvPicPr>
            <a:picLocks noGrp="1" noChangeAspect="1"/>
          </p:cNvPicPr>
          <p:nvPr>
            <p:ph idx="1"/>
          </p:nvPr>
        </p:nvPicPr>
        <p:blipFill>
          <a:blip r:embed="rId2"/>
          <a:stretch>
            <a:fillRect/>
          </a:stretch>
        </p:blipFill>
        <p:spPr>
          <a:xfrm>
            <a:off x="3973632" y="1825625"/>
            <a:ext cx="4244735" cy="4351338"/>
          </a:xfrm>
          <a:prstGeom prst="rect">
            <a:avLst/>
          </a:prstGeom>
        </p:spPr>
      </p:pic>
      <p:pic>
        <p:nvPicPr>
          <p:cNvPr id="6" name="Picture 5">
            <a:extLst>
              <a:ext uri="{FF2B5EF4-FFF2-40B4-BE49-F238E27FC236}">
                <a16:creationId xmlns:a16="http://schemas.microsoft.com/office/drawing/2014/main" id="{DE8DD193-32B0-537B-921C-CD17378CBF24}"/>
              </a:ext>
            </a:extLst>
          </p:cNvPr>
          <p:cNvPicPr>
            <a:picLocks noChangeAspect="1"/>
          </p:cNvPicPr>
          <p:nvPr/>
        </p:nvPicPr>
        <p:blipFill>
          <a:blip r:embed="rId3"/>
          <a:stretch>
            <a:fillRect/>
          </a:stretch>
        </p:blipFill>
        <p:spPr>
          <a:xfrm>
            <a:off x="8052997" y="5960533"/>
            <a:ext cx="3969669" cy="730780"/>
          </a:xfrm>
          <a:prstGeom prst="rect">
            <a:avLst/>
          </a:prstGeom>
        </p:spPr>
      </p:pic>
      <p:sp>
        <p:nvSpPr>
          <p:cNvPr id="7" name="TextBox 6">
            <a:extLst>
              <a:ext uri="{FF2B5EF4-FFF2-40B4-BE49-F238E27FC236}">
                <a16:creationId xmlns:a16="http://schemas.microsoft.com/office/drawing/2014/main" id="{F509D9EE-81D9-8ED6-8ABF-7045FDA144A2}"/>
              </a:ext>
            </a:extLst>
          </p:cNvPr>
          <p:cNvSpPr txBox="1"/>
          <p:nvPr/>
        </p:nvSpPr>
        <p:spPr>
          <a:xfrm>
            <a:off x="8282008" y="5591201"/>
            <a:ext cx="1374094" cy="369332"/>
          </a:xfrm>
          <a:prstGeom prst="rect">
            <a:avLst/>
          </a:prstGeom>
          <a:noFill/>
        </p:spPr>
        <p:txBody>
          <a:bodyPr wrap="none" rtlCol="0">
            <a:spAutoFit/>
          </a:bodyPr>
          <a:lstStyle/>
          <a:p>
            <a:r>
              <a:rPr lang="en-TW" dirty="0"/>
              <a:t>NASA, 1960s</a:t>
            </a:r>
          </a:p>
        </p:txBody>
      </p:sp>
    </p:spTree>
    <p:extLst>
      <p:ext uri="{BB962C8B-B14F-4D97-AF65-F5344CB8AC3E}">
        <p14:creationId xmlns:p14="http://schemas.microsoft.com/office/powerpoint/2010/main" val="270947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B5DB-7DEB-CE82-6AEA-9028104089BE}"/>
              </a:ext>
            </a:extLst>
          </p:cNvPr>
          <p:cNvSpPr>
            <a:spLocks noGrp="1"/>
          </p:cNvSpPr>
          <p:nvPr>
            <p:ph type="title"/>
          </p:nvPr>
        </p:nvSpPr>
        <p:spPr/>
        <p:txBody>
          <a:bodyPr/>
          <a:lstStyle/>
          <a:p>
            <a:r>
              <a:rPr lang="en-TW" dirty="0"/>
              <a:t>Solar Energy</a:t>
            </a:r>
          </a:p>
        </p:txBody>
      </p:sp>
      <p:sp>
        <p:nvSpPr>
          <p:cNvPr id="3" name="Content Placeholder 2">
            <a:extLst>
              <a:ext uri="{FF2B5EF4-FFF2-40B4-BE49-F238E27FC236}">
                <a16:creationId xmlns:a16="http://schemas.microsoft.com/office/drawing/2014/main" id="{B9AF6A98-056D-E0C9-724C-9CD26A0D49D2}"/>
              </a:ext>
            </a:extLst>
          </p:cNvPr>
          <p:cNvSpPr>
            <a:spLocks noGrp="1"/>
          </p:cNvSpPr>
          <p:nvPr>
            <p:ph idx="1"/>
          </p:nvPr>
        </p:nvSpPr>
        <p:spPr>
          <a:xfrm>
            <a:off x="838200" y="1825625"/>
            <a:ext cx="6276975" cy="4351338"/>
          </a:xfrm>
        </p:spPr>
        <p:txBody>
          <a:bodyPr>
            <a:normAutofit fontScale="92500"/>
          </a:bodyPr>
          <a:lstStyle/>
          <a:p>
            <a:r>
              <a:rPr lang="en-US" dirty="0"/>
              <a:t>What are the form factors needed for widespread use of solar cells?</a:t>
            </a:r>
          </a:p>
          <a:p>
            <a:r>
              <a:rPr lang="en-US" dirty="0"/>
              <a:t>Consider this </a:t>
            </a:r>
            <a:r>
              <a:rPr lang="en-US" dirty="0">
                <a:hlinkClick r:id="rId2"/>
              </a:rPr>
              <a:t>flexible solar cell</a:t>
            </a:r>
            <a:r>
              <a:rPr lang="en-US" dirty="0"/>
              <a:t>.</a:t>
            </a:r>
          </a:p>
          <a:p>
            <a:r>
              <a:rPr lang="en-US" dirty="0"/>
              <a:t>Consider this concentrator array of solar cells with 20 MW solar power tower and yearly ~50 GWh total energy output. The center of the tower can reach &gt; 500 degrees Celsius, and is used to 1) produce steam to drive turbines 2) heat molten salts for longer term energy storage (which are used to drive steam turbines at later time)</a:t>
            </a:r>
            <a:r>
              <a:rPr lang="en-TW" dirty="0"/>
              <a:t>.</a:t>
            </a:r>
          </a:p>
        </p:txBody>
      </p:sp>
      <p:pic>
        <p:nvPicPr>
          <p:cNvPr id="4" name="Picture 3">
            <a:extLst>
              <a:ext uri="{FF2B5EF4-FFF2-40B4-BE49-F238E27FC236}">
                <a16:creationId xmlns:a16="http://schemas.microsoft.com/office/drawing/2014/main" id="{10598885-B265-6C6E-BCAC-CA4B18F36543}"/>
              </a:ext>
            </a:extLst>
          </p:cNvPr>
          <p:cNvPicPr>
            <a:picLocks noChangeAspect="1"/>
          </p:cNvPicPr>
          <p:nvPr/>
        </p:nvPicPr>
        <p:blipFill>
          <a:blip r:embed="rId3"/>
          <a:stretch>
            <a:fillRect/>
          </a:stretch>
        </p:blipFill>
        <p:spPr>
          <a:xfrm>
            <a:off x="7450175" y="2314576"/>
            <a:ext cx="4591049" cy="3060700"/>
          </a:xfrm>
          <a:prstGeom prst="rect">
            <a:avLst/>
          </a:prstGeom>
        </p:spPr>
      </p:pic>
      <p:sp>
        <p:nvSpPr>
          <p:cNvPr id="5" name="TextBox 4">
            <a:extLst>
              <a:ext uri="{FF2B5EF4-FFF2-40B4-BE49-F238E27FC236}">
                <a16:creationId xmlns:a16="http://schemas.microsoft.com/office/drawing/2014/main" id="{EC6F49D5-762B-2386-D8E7-D471034557C0}"/>
              </a:ext>
            </a:extLst>
          </p:cNvPr>
          <p:cNvSpPr txBox="1"/>
          <p:nvPr/>
        </p:nvSpPr>
        <p:spPr>
          <a:xfrm>
            <a:off x="8500534" y="6176963"/>
            <a:ext cx="2731838" cy="369332"/>
          </a:xfrm>
          <a:prstGeom prst="rect">
            <a:avLst/>
          </a:prstGeom>
          <a:noFill/>
        </p:spPr>
        <p:txBody>
          <a:bodyPr wrap="none" rtlCol="0">
            <a:spAutoFit/>
          </a:bodyPr>
          <a:lstStyle/>
          <a:p>
            <a:r>
              <a:rPr lang="en-TW" dirty="0"/>
              <a:t>Andalusia, Spain, wikipedia</a:t>
            </a:r>
          </a:p>
        </p:txBody>
      </p:sp>
    </p:spTree>
    <p:extLst>
      <p:ext uri="{BB962C8B-B14F-4D97-AF65-F5344CB8AC3E}">
        <p14:creationId xmlns:p14="http://schemas.microsoft.com/office/powerpoint/2010/main" val="351601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7CDE-882E-B29D-074F-8CDEDC77D955}"/>
              </a:ext>
            </a:extLst>
          </p:cNvPr>
          <p:cNvSpPr>
            <a:spLocks noGrp="1"/>
          </p:cNvSpPr>
          <p:nvPr>
            <p:ph type="title"/>
          </p:nvPr>
        </p:nvSpPr>
        <p:spPr/>
        <p:txBody>
          <a:bodyPr/>
          <a:lstStyle/>
          <a:p>
            <a:r>
              <a:rPr lang="en-TW" dirty="0"/>
              <a:t>Thermoelectrics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67B689-EA62-76A1-FCED-A172A4ABE418}"/>
                  </a:ext>
                </a:extLst>
              </p:cNvPr>
              <p:cNvSpPr>
                <a:spLocks noGrp="1"/>
              </p:cNvSpPr>
              <p:nvPr>
                <p:ph idx="1"/>
              </p:nvPr>
            </p:nvSpPr>
            <p:spPr>
              <a:xfrm>
                <a:off x="838200" y="1825625"/>
                <a:ext cx="5715000" cy="4351338"/>
              </a:xfrm>
            </p:spPr>
            <p:txBody>
              <a:bodyPr/>
              <a:lstStyle/>
              <a:p>
                <a:r>
                  <a:rPr lang="en-TW" dirty="0"/>
                  <a:t>Carnot cycle can be understood as </a:t>
                </a:r>
                <a14:m>
                  <m:oMath xmlns:m="http://schemas.openxmlformats.org/officeDocument/2006/math">
                    <m:f>
                      <m:fPr>
                        <m:ctrlPr>
                          <a:rPr lang="en-TW"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𝐶</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𝐻</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𝐻</m:t>
                            </m:r>
                          </m:sub>
                        </m:sSub>
                      </m:den>
                    </m:f>
                  </m:oMath>
                </a14:m>
                <a:r>
                  <a:rPr lang="en-TW" dirty="0"/>
                  <a:t> with efficiency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𝐻</m:t>
                            </m:r>
                          </m:sub>
                        </m:sSub>
                      </m:den>
                    </m:f>
                  </m:oMath>
                </a14:m>
                <a:endParaRPr lang="en-TW" dirty="0"/>
              </a:p>
              <a:p>
                <a:r>
                  <a:rPr lang="en-TW" dirty="0"/>
                  <a:t>All materials also contain a Seebeck coefficient, or the capability to directly convert temperature gradients into voltage (this is how thermocouples work).</a:t>
                </a:r>
              </a:p>
            </p:txBody>
          </p:sp>
        </mc:Choice>
        <mc:Fallback xmlns="">
          <p:sp>
            <p:nvSpPr>
              <p:cNvPr id="3" name="Content Placeholder 2">
                <a:extLst>
                  <a:ext uri="{FF2B5EF4-FFF2-40B4-BE49-F238E27FC236}">
                    <a16:creationId xmlns:a16="http://schemas.microsoft.com/office/drawing/2014/main" id="{2767B689-EA62-76A1-FCED-A172A4ABE418}"/>
                  </a:ext>
                </a:extLst>
              </p:cNvPr>
              <p:cNvSpPr>
                <a:spLocks noGrp="1" noRot="1" noChangeAspect="1" noMove="1" noResize="1" noEditPoints="1" noAdjustHandles="1" noChangeArrowheads="1" noChangeShapeType="1" noTextEdit="1"/>
              </p:cNvSpPr>
              <p:nvPr>
                <p:ph idx="1"/>
              </p:nvPr>
            </p:nvSpPr>
            <p:spPr>
              <a:xfrm>
                <a:off x="838200" y="1825625"/>
                <a:ext cx="5715000" cy="4351338"/>
              </a:xfrm>
              <a:blipFill>
                <a:blip r:embed="rId2"/>
                <a:stretch>
                  <a:fillRect l="-2000" t="-2326" r="-667"/>
                </a:stretch>
              </a:blipFill>
            </p:spPr>
            <p:txBody>
              <a:bodyPr/>
              <a:lstStyle/>
              <a:p>
                <a:r>
                  <a:rPr lang="en-TW">
                    <a:noFill/>
                  </a:rPr>
                  <a:t> </a:t>
                </a:r>
              </a:p>
            </p:txBody>
          </p:sp>
        </mc:Fallback>
      </mc:AlternateContent>
      <p:pic>
        <p:nvPicPr>
          <p:cNvPr id="4" name="Picture 3">
            <a:extLst>
              <a:ext uri="{FF2B5EF4-FFF2-40B4-BE49-F238E27FC236}">
                <a16:creationId xmlns:a16="http://schemas.microsoft.com/office/drawing/2014/main" id="{7A7F7E27-0E6C-1CAC-D547-54252F29FDA7}"/>
              </a:ext>
            </a:extLst>
          </p:cNvPr>
          <p:cNvPicPr>
            <a:picLocks noChangeAspect="1"/>
          </p:cNvPicPr>
          <p:nvPr/>
        </p:nvPicPr>
        <p:blipFill>
          <a:blip r:embed="rId3"/>
          <a:stretch>
            <a:fillRect/>
          </a:stretch>
        </p:blipFill>
        <p:spPr>
          <a:xfrm>
            <a:off x="6822017" y="3830332"/>
            <a:ext cx="3970867" cy="2964168"/>
          </a:xfrm>
          <a:prstGeom prst="rect">
            <a:avLst/>
          </a:prstGeom>
        </p:spPr>
      </p:pic>
      <p:pic>
        <p:nvPicPr>
          <p:cNvPr id="5" name="Picture 4">
            <a:extLst>
              <a:ext uri="{FF2B5EF4-FFF2-40B4-BE49-F238E27FC236}">
                <a16:creationId xmlns:a16="http://schemas.microsoft.com/office/drawing/2014/main" id="{59C57083-FDA9-F0E9-ECC4-F0C543371231}"/>
              </a:ext>
            </a:extLst>
          </p:cNvPr>
          <p:cNvPicPr>
            <a:picLocks noChangeAspect="1"/>
          </p:cNvPicPr>
          <p:nvPr/>
        </p:nvPicPr>
        <p:blipFill>
          <a:blip r:embed="rId4"/>
          <a:stretch>
            <a:fillRect/>
          </a:stretch>
        </p:blipFill>
        <p:spPr>
          <a:xfrm>
            <a:off x="6553200" y="365125"/>
            <a:ext cx="4508500" cy="3365500"/>
          </a:xfrm>
          <a:prstGeom prst="rect">
            <a:avLst/>
          </a:prstGeom>
        </p:spPr>
      </p:pic>
      <p:sp>
        <p:nvSpPr>
          <p:cNvPr id="6" name="TextBox 5">
            <a:extLst>
              <a:ext uri="{FF2B5EF4-FFF2-40B4-BE49-F238E27FC236}">
                <a16:creationId xmlns:a16="http://schemas.microsoft.com/office/drawing/2014/main" id="{A86D388D-58D1-99B0-FE5C-0F27A3811461}"/>
              </a:ext>
            </a:extLst>
          </p:cNvPr>
          <p:cNvSpPr txBox="1"/>
          <p:nvPr/>
        </p:nvSpPr>
        <p:spPr>
          <a:xfrm>
            <a:off x="321733" y="6282267"/>
            <a:ext cx="3931846" cy="369332"/>
          </a:xfrm>
          <a:prstGeom prst="rect">
            <a:avLst/>
          </a:prstGeom>
          <a:noFill/>
        </p:spPr>
        <p:txBody>
          <a:bodyPr wrap="none" rtlCol="0">
            <a:spAutoFit/>
          </a:bodyPr>
          <a:lstStyle/>
          <a:p>
            <a:r>
              <a:rPr lang="en-TW" dirty="0"/>
              <a:t>References </a:t>
            </a:r>
            <a:r>
              <a:rPr lang="en-TW" dirty="0">
                <a:hlinkClick r:id="rId5"/>
              </a:rPr>
              <a:t>Otto Cycle</a:t>
            </a:r>
            <a:r>
              <a:rPr lang="en-TW" dirty="0"/>
              <a:t> and </a:t>
            </a:r>
            <a:r>
              <a:rPr lang="en-TW" dirty="0">
                <a:hlinkClick r:id="rId6"/>
              </a:rPr>
              <a:t>Carnot Cycle</a:t>
            </a:r>
            <a:r>
              <a:rPr lang="en-TW" dirty="0"/>
              <a:t>.</a:t>
            </a:r>
          </a:p>
        </p:txBody>
      </p:sp>
      <p:pic>
        <p:nvPicPr>
          <p:cNvPr id="7" name="Picture 6">
            <a:extLst>
              <a:ext uri="{FF2B5EF4-FFF2-40B4-BE49-F238E27FC236}">
                <a16:creationId xmlns:a16="http://schemas.microsoft.com/office/drawing/2014/main" id="{6CA705FE-9B9A-34C6-542C-1D23E977E34A}"/>
              </a:ext>
            </a:extLst>
          </p:cNvPr>
          <p:cNvPicPr>
            <a:picLocks noChangeAspect="1"/>
          </p:cNvPicPr>
          <p:nvPr/>
        </p:nvPicPr>
        <p:blipFill>
          <a:blip r:embed="rId7"/>
          <a:stretch>
            <a:fillRect/>
          </a:stretch>
        </p:blipFill>
        <p:spPr>
          <a:xfrm>
            <a:off x="4522395" y="5231663"/>
            <a:ext cx="1870575" cy="1419936"/>
          </a:xfrm>
          <a:prstGeom prst="rect">
            <a:avLst/>
          </a:prstGeom>
        </p:spPr>
      </p:pic>
    </p:spTree>
    <p:extLst>
      <p:ext uri="{BB962C8B-B14F-4D97-AF65-F5344CB8AC3E}">
        <p14:creationId xmlns:p14="http://schemas.microsoft.com/office/powerpoint/2010/main" val="70896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DE94-D8CF-A554-CADE-9A400AC59F76}"/>
              </a:ext>
            </a:extLst>
          </p:cNvPr>
          <p:cNvSpPr>
            <a:spLocks noGrp="1"/>
          </p:cNvSpPr>
          <p:nvPr>
            <p:ph type="title"/>
          </p:nvPr>
        </p:nvSpPr>
        <p:spPr/>
        <p:txBody>
          <a:bodyPr/>
          <a:lstStyle/>
          <a:p>
            <a:r>
              <a:rPr lang="en-TW" dirty="0"/>
              <a:t>Thermoelectrics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278006-C847-107B-B62B-98A436108562}"/>
                  </a:ext>
                </a:extLst>
              </p:cNvPr>
              <p:cNvSpPr>
                <a:spLocks noGrp="1"/>
              </p:cNvSpPr>
              <p:nvPr>
                <p:ph idx="1"/>
              </p:nvPr>
            </p:nvSpPr>
            <p:spPr>
              <a:xfrm>
                <a:off x="838200" y="1825624"/>
                <a:ext cx="5427133" cy="4422775"/>
              </a:xfrm>
            </p:spPr>
            <p:txBody>
              <a:bodyPr>
                <a:normAutofit/>
              </a:bodyPr>
              <a:lstStyle/>
              <a:p>
                <a:r>
                  <a:rPr lang="en-US" dirty="0"/>
                  <a:t>The Figure of Merit describes a collective property of the material, </a:t>
                </a:r>
                <a14:m>
                  <m:oMath xmlns:m="http://schemas.openxmlformats.org/officeDocument/2006/math">
                    <m:r>
                      <a:rPr lang="en-US" b="0" i="1" smtClean="0">
                        <a:latin typeface="Cambria Math" panose="02040503050406030204" pitchFamily="18" charset="0"/>
                      </a:rPr>
                      <m:t>𝑍𝑇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2</m:t>
                            </m:r>
                          </m:sup>
                        </m:sSup>
                        <m:r>
                          <a:rPr lang="en-US" b="0" i="1" smtClean="0">
                            <a:latin typeface="Cambria Math" panose="02040503050406030204" pitchFamily="18" charset="0"/>
                          </a:rPr>
                          <m:t>𝑇</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𝜅</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𝜅</m:t>
                            </m:r>
                          </m:e>
                          <m:sub>
                            <m:r>
                              <a:rPr lang="en-US" b="0" i="1" smtClean="0">
                                <a:latin typeface="Cambria Math" panose="02040503050406030204" pitchFamily="18" charset="0"/>
                              </a:rPr>
                              <m:t>𝐿</m:t>
                            </m:r>
                          </m:sub>
                        </m:sSub>
                        <m:r>
                          <a:rPr lang="en-US" b="0" i="1" smtClean="0">
                            <a:latin typeface="Cambria Math" panose="02040503050406030204" pitchFamily="18" charset="0"/>
                          </a:rPr>
                          <m:t>)</m:t>
                        </m:r>
                      </m:den>
                    </m:f>
                  </m:oMath>
                </a14:m>
                <a:r>
                  <a:rPr lang="en-TW" dirty="0"/>
                  <a:t> and is usually about 1.</a:t>
                </a:r>
              </a:p>
              <a:p>
                <a:r>
                  <a:rPr lang="en-TW" dirty="0"/>
                  <a:t>This is a finely tuned material to achieve best balance of electrical and thermal conductivity.</a:t>
                </a:r>
              </a:p>
              <a:p>
                <a:endParaRPr lang="en-TW" dirty="0"/>
              </a:p>
            </p:txBody>
          </p:sp>
        </mc:Choice>
        <mc:Fallback xmlns="">
          <p:sp>
            <p:nvSpPr>
              <p:cNvPr id="3" name="Content Placeholder 2">
                <a:extLst>
                  <a:ext uri="{FF2B5EF4-FFF2-40B4-BE49-F238E27FC236}">
                    <a16:creationId xmlns:a16="http://schemas.microsoft.com/office/drawing/2014/main" id="{37278006-C847-107B-B62B-98A436108562}"/>
                  </a:ext>
                </a:extLst>
              </p:cNvPr>
              <p:cNvSpPr>
                <a:spLocks noGrp="1" noRot="1" noChangeAspect="1" noMove="1" noResize="1" noEditPoints="1" noAdjustHandles="1" noChangeArrowheads="1" noChangeShapeType="1" noTextEdit="1"/>
              </p:cNvSpPr>
              <p:nvPr>
                <p:ph idx="1"/>
              </p:nvPr>
            </p:nvSpPr>
            <p:spPr>
              <a:xfrm>
                <a:off x="838200" y="1825624"/>
                <a:ext cx="5427133" cy="4422775"/>
              </a:xfrm>
              <a:blipFill>
                <a:blip r:embed="rId2"/>
                <a:stretch>
                  <a:fillRect l="-2103" t="-2286" r="-2103"/>
                </a:stretch>
              </a:blipFill>
            </p:spPr>
            <p:txBody>
              <a:bodyPr/>
              <a:lstStyle/>
              <a:p>
                <a:r>
                  <a:rPr lang="en-TW">
                    <a:noFill/>
                  </a:rPr>
                  <a:t> </a:t>
                </a:r>
              </a:p>
            </p:txBody>
          </p:sp>
        </mc:Fallback>
      </mc:AlternateContent>
      <p:grpSp>
        <p:nvGrpSpPr>
          <p:cNvPr id="4" name="Group 3">
            <a:extLst>
              <a:ext uri="{FF2B5EF4-FFF2-40B4-BE49-F238E27FC236}">
                <a16:creationId xmlns:a16="http://schemas.microsoft.com/office/drawing/2014/main" id="{1C4CE1E6-F40B-7C57-A43A-8975FAED6710}"/>
              </a:ext>
            </a:extLst>
          </p:cNvPr>
          <p:cNvGrpSpPr>
            <a:grpSpLocks noChangeAspect="1"/>
          </p:cNvGrpSpPr>
          <p:nvPr/>
        </p:nvGrpSpPr>
        <p:grpSpPr>
          <a:xfrm>
            <a:off x="6265333" y="1244917"/>
            <a:ext cx="5926667" cy="4795851"/>
            <a:chOff x="0" y="0"/>
            <a:chExt cx="7316978" cy="5923855"/>
          </a:xfrm>
        </p:grpSpPr>
        <p:pic>
          <p:nvPicPr>
            <p:cNvPr id="5" name="Picture 4">
              <a:extLst>
                <a:ext uri="{FF2B5EF4-FFF2-40B4-BE49-F238E27FC236}">
                  <a16:creationId xmlns:a16="http://schemas.microsoft.com/office/drawing/2014/main" id="{32C29055-BB3A-011E-1FC6-06E81BA812B5}"/>
                </a:ext>
              </a:extLst>
            </p:cNvPr>
            <p:cNvPicPr/>
            <p:nvPr/>
          </p:nvPicPr>
          <p:blipFill>
            <a:blip r:embed="rId3"/>
            <a:stretch>
              <a:fillRect/>
            </a:stretch>
          </p:blipFill>
          <p:spPr>
            <a:xfrm>
              <a:off x="0" y="0"/>
              <a:ext cx="3902075" cy="2987675"/>
            </a:xfrm>
            <a:prstGeom prst="rect">
              <a:avLst/>
            </a:prstGeom>
          </p:spPr>
        </p:pic>
        <p:pic>
          <p:nvPicPr>
            <p:cNvPr id="6" name="Picture 5">
              <a:extLst>
                <a:ext uri="{FF2B5EF4-FFF2-40B4-BE49-F238E27FC236}">
                  <a16:creationId xmlns:a16="http://schemas.microsoft.com/office/drawing/2014/main" id="{18507503-C52D-5611-1DBA-53102934ACBC}"/>
                </a:ext>
              </a:extLst>
            </p:cNvPr>
            <p:cNvPicPr/>
            <p:nvPr/>
          </p:nvPicPr>
          <p:blipFill>
            <a:blip r:embed="rId4"/>
            <a:stretch>
              <a:fillRect/>
            </a:stretch>
          </p:blipFill>
          <p:spPr>
            <a:xfrm>
              <a:off x="3414903" y="0"/>
              <a:ext cx="3902075" cy="2987675"/>
            </a:xfrm>
            <a:prstGeom prst="rect">
              <a:avLst/>
            </a:prstGeom>
          </p:spPr>
        </p:pic>
        <p:pic>
          <p:nvPicPr>
            <p:cNvPr id="7" name="Picture 6">
              <a:extLst>
                <a:ext uri="{FF2B5EF4-FFF2-40B4-BE49-F238E27FC236}">
                  <a16:creationId xmlns:a16="http://schemas.microsoft.com/office/drawing/2014/main" id="{4BF5537D-C896-E1D0-E6BC-76EE071B927C}"/>
                </a:ext>
              </a:extLst>
            </p:cNvPr>
            <p:cNvPicPr/>
            <p:nvPr/>
          </p:nvPicPr>
          <p:blipFill>
            <a:blip r:embed="rId5"/>
            <a:stretch>
              <a:fillRect/>
            </a:stretch>
          </p:blipFill>
          <p:spPr>
            <a:xfrm>
              <a:off x="74431" y="2920683"/>
              <a:ext cx="3902075" cy="2987675"/>
            </a:xfrm>
            <a:prstGeom prst="rect">
              <a:avLst/>
            </a:prstGeom>
          </p:spPr>
        </p:pic>
        <p:pic>
          <p:nvPicPr>
            <p:cNvPr id="8" name="Picture 7">
              <a:extLst>
                <a:ext uri="{FF2B5EF4-FFF2-40B4-BE49-F238E27FC236}">
                  <a16:creationId xmlns:a16="http://schemas.microsoft.com/office/drawing/2014/main" id="{F3E78876-D6FC-975E-8A7F-F984675D2221}"/>
                </a:ext>
              </a:extLst>
            </p:cNvPr>
            <p:cNvPicPr/>
            <p:nvPr/>
          </p:nvPicPr>
          <p:blipFill>
            <a:blip r:embed="rId6"/>
            <a:stretch>
              <a:fillRect/>
            </a:stretch>
          </p:blipFill>
          <p:spPr>
            <a:xfrm>
              <a:off x="3410142" y="2936180"/>
              <a:ext cx="3902076" cy="2987675"/>
            </a:xfrm>
            <a:prstGeom prst="rect">
              <a:avLst/>
            </a:prstGeom>
          </p:spPr>
        </p:pic>
      </p:grpSp>
      <p:sp>
        <p:nvSpPr>
          <p:cNvPr id="9" name="TextBox 8">
            <a:extLst>
              <a:ext uri="{FF2B5EF4-FFF2-40B4-BE49-F238E27FC236}">
                <a16:creationId xmlns:a16="http://schemas.microsoft.com/office/drawing/2014/main" id="{33E50F0C-6D49-1673-93E4-8C790C46AD47}"/>
              </a:ext>
            </a:extLst>
          </p:cNvPr>
          <p:cNvSpPr txBox="1"/>
          <p:nvPr/>
        </p:nvSpPr>
        <p:spPr>
          <a:xfrm>
            <a:off x="9228667" y="6434667"/>
            <a:ext cx="1729769" cy="369332"/>
          </a:xfrm>
          <a:prstGeom prst="rect">
            <a:avLst/>
          </a:prstGeom>
          <a:noFill/>
        </p:spPr>
        <p:txBody>
          <a:bodyPr wrap="none" rtlCol="0">
            <a:spAutoFit/>
          </a:bodyPr>
          <a:lstStyle/>
          <a:p>
            <a:r>
              <a:rPr lang="en-TW" dirty="0"/>
              <a:t>P. Ganesan et al.</a:t>
            </a:r>
          </a:p>
        </p:txBody>
      </p:sp>
    </p:spTree>
    <p:extLst>
      <p:ext uri="{BB962C8B-B14F-4D97-AF65-F5344CB8AC3E}">
        <p14:creationId xmlns:p14="http://schemas.microsoft.com/office/powerpoint/2010/main" val="2945128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41CF-ACA7-8A1E-59FC-667542CB2D0A}"/>
              </a:ext>
            </a:extLst>
          </p:cNvPr>
          <p:cNvSpPr>
            <a:spLocks noGrp="1"/>
          </p:cNvSpPr>
          <p:nvPr>
            <p:ph type="title"/>
          </p:nvPr>
        </p:nvSpPr>
        <p:spPr/>
        <p:txBody>
          <a:bodyPr/>
          <a:lstStyle/>
          <a:p>
            <a:r>
              <a:rPr lang="en-TW" dirty="0"/>
              <a:t>Thermal Properties of Materials</a:t>
            </a:r>
          </a:p>
        </p:txBody>
      </p:sp>
      <p:sp>
        <p:nvSpPr>
          <p:cNvPr id="3" name="Content Placeholder 2">
            <a:extLst>
              <a:ext uri="{FF2B5EF4-FFF2-40B4-BE49-F238E27FC236}">
                <a16:creationId xmlns:a16="http://schemas.microsoft.com/office/drawing/2014/main" id="{34AD6684-B6AF-BC30-7AC3-0B857FB6FD1D}"/>
              </a:ext>
            </a:extLst>
          </p:cNvPr>
          <p:cNvSpPr>
            <a:spLocks noGrp="1"/>
          </p:cNvSpPr>
          <p:nvPr>
            <p:ph idx="1"/>
          </p:nvPr>
        </p:nvSpPr>
        <p:spPr/>
        <p:txBody>
          <a:bodyPr/>
          <a:lstStyle/>
          <a:p>
            <a:r>
              <a:rPr lang="en-TW" dirty="0"/>
              <a:t>The thermal conductivity of materials tells how well a material transfers heat.</a:t>
            </a:r>
          </a:p>
          <a:p>
            <a:r>
              <a:rPr lang="en-TW" dirty="0"/>
              <a:t>Metals are usually very good conductors of heat.</a:t>
            </a:r>
          </a:p>
          <a:p>
            <a:endParaRPr lang="en-TW" dirty="0"/>
          </a:p>
          <a:p>
            <a:r>
              <a:rPr lang="en-US" dirty="0"/>
              <a:t>A</a:t>
            </a:r>
            <a:r>
              <a:rPr lang="en-TW" dirty="0"/>
              <a:t> table of thermal conductivity </a:t>
            </a:r>
            <a:r>
              <a:rPr lang="en-TW" dirty="0">
                <a:hlinkClick r:id="rId2"/>
              </a:rPr>
              <a:t>here</a:t>
            </a:r>
            <a:r>
              <a:rPr lang="en-TW" dirty="0"/>
              <a:t>.</a:t>
            </a:r>
          </a:p>
          <a:p>
            <a:endParaRPr lang="en-TW" dirty="0"/>
          </a:p>
          <a:p>
            <a:r>
              <a:rPr lang="en-TW" dirty="0"/>
              <a:t>Consider organic materials and hybrid materials, such as </a:t>
            </a:r>
            <a:r>
              <a:rPr lang="en-TW" dirty="0">
                <a:hlinkClick r:id="rId3"/>
              </a:rPr>
              <a:t>bamboo</a:t>
            </a:r>
            <a:r>
              <a:rPr lang="en-TW" dirty="0"/>
              <a:t>.</a:t>
            </a:r>
          </a:p>
        </p:txBody>
      </p:sp>
    </p:spTree>
    <p:extLst>
      <p:ext uri="{BB962C8B-B14F-4D97-AF65-F5344CB8AC3E}">
        <p14:creationId xmlns:p14="http://schemas.microsoft.com/office/powerpoint/2010/main" val="91011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57CAB-DEF3-A991-10BF-E7E157A3C7E1}"/>
              </a:ext>
            </a:extLst>
          </p:cNvPr>
          <p:cNvSpPr>
            <a:spLocks noGrp="1"/>
          </p:cNvSpPr>
          <p:nvPr>
            <p:ph type="title"/>
          </p:nvPr>
        </p:nvSpPr>
        <p:spPr/>
        <p:txBody>
          <a:bodyPr/>
          <a:lstStyle/>
          <a:p>
            <a:r>
              <a:rPr lang="en-TW" dirty="0"/>
              <a:t>Specific Heat Capacity of Water</a:t>
            </a:r>
          </a:p>
        </p:txBody>
      </p:sp>
      <p:sp>
        <p:nvSpPr>
          <p:cNvPr id="3" name="Content Placeholder 2">
            <a:extLst>
              <a:ext uri="{FF2B5EF4-FFF2-40B4-BE49-F238E27FC236}">
                <a16:creationId xmlns:a16="http://schemas.microsoft.com/office/drawing/2014/main" id="{C5569F92-5485-A6B0-62B1-699C03AD926D}"/>
              </a:ext>
            </a:extLst>
          </p:cNvPr>
          <p:cNvSpPr>
            <a:spLocks noGrp="1"/>
          </p:cNvSpPr>
          <p:nvPr>
            <p:ph idx="1"/>
          </p:nvPr>
        </p:nvSpPr>
        <p:spPr>
          <a:xfrm>
            <a:off x="838200" y="1825625"/>
            <a:ext cx="4738689" cy="4351338"/>
          </a:xfrm>
        </p:spPr>
        <p:txBody>
          <a:bodyPr/>
          <a:lstStyle/>
          <a:p>
            <a:pPr algn="l"/>
            <a:r>
              <a:rPr lang="en-TW" dirty="0">
                <a:latin typeface="Google Sans"/>
              </a:rPr>
              <a:t>A</a:t>
            </a:r>
            <a:r>
              <a:rPr lang="en-TW" b="0" i="0" u="none" strike="noStrike" dirty="0">
                <a:effectLst/>
                <a:latin typeface="Google Sans"/>
              </a:rPr>
              <a:t>pproximately 4.2 J/g°C --- for liquid state at room temperature and pressure, the value of specific heat capacity (Cp) is approximately 4.2 J/g°C, meaning that it takes 4.2 Joules of energy to raise 1 gram of water by 1 degree Celsius.</a:t>
            </a:r>
            <a:endParaRPr lang="en-TW" b="0" i="0" u="none" strike="noStrike" dirty="0">
              <a:effectLst/>
              <a:latin typeface="arial" panose="020B0604020202020204" pitchFamily="34" charset="0"/>
            </a:endParaRPr>
          </a:p>
          <a:p>
            <a:endParaRPr lang="en-TW" dirty="0"/>
          </a:p>
        </p:txBody>
      </p:sp>
      <p:pic>
        <p:nvPicPr>
          <p:cNvPr id="4" name="Picture 3">
            <a:extLst>
              <a:ext uri="{FF2B5EF4-FFF2-40B4-BE49-F238E27FC236}">
                <a16:creationId xmlns:a16="http://schemas.microsoft.com/office/drawing/2014/main" id="{3C6E279C-3F6F-5FCB-116B-DA27FAF20085}"/>
              </a:ext>
            </a:extLst>
          </p:cNvPr>
          <p:cNvPicPr>
            <a:picLocks noChangeAspect="1"/>
          </p:cNvPicPr>
          <p:nvPr/>
        </p:nvPicPr>
        <p:blipFill>
          <a:blip r:embed="rId2"/>
          <a:stretch>
            <a:fillRect/>
          </a:stretch>
        </p:blipFill>
        <p:spPr>
          <a:xfrm>
            <a:off x="5256263" y="2012139"/>
            <a:ext cx="6591250" cy="4299761"/>
          </a:xfrm>
          <a:prstGeom prst="rect">
            <a:avLst/>
          </a:prstGeom>
        </p:spPr>
      </p:pic>
      <p:sp>
        <p:nvSpPr>
          <p:cNvPr id="5" name="TextBox 4">
            <a:extLst>
              <a:ext uri="{FF2B5EF4-FFF2-40B4-BE49-F238E27FC236}">
                <a16:creationId xmlns:a16="http://schemas.microsoft.com/office/drawing/2014/main" id="{0FBF9209-3E71-845F-7144-180007F8873D}"/>
              </a:ext>
            </a:extLst>
          </p:cNvPr>
          <p:cNvSpPr txBox="1"/>
          <p:nvPr/>
        </p:nvSpPr>
        <p:spPr>
          <a:xfrm>
            <a:off x="7229475" y="6176963"/>
            <a:ext cx="2439642" cy="369332"/>
          </a:xfrm>
          <a:prstGeom prst="rect">
            <a:avLst/>
          </a:prstGeom>
          <a:noFill/>
        </p:spPr>
        <p:txBody>
          <a:bodyPr wrap="none" rtlCol="0">
            <a:spAutoFit/>
          </a:bodyPr>
          <a:lstStyle/>
          <a:p>
            <a:r>
              <a:rPr lang="en-TW" dirty="0"/>
              <a:t>Answer from </a:t>
            </a:r>
            <a:r>
              <a:rPr lang="en-TW" dirty="0">
                <a:hlinkClick r:id="rId3"/>
              </a:rPr>
              <a:t>Numerade</a:t>
            </a:r>
            <a:endParaRPr lang="en-TW" dirty="0"/>
          </a:p>
        </p:txBody>
      </p:sp>
    </p:spTree>
    <p:extLst>
      <p:ext uri="{BB962C8B-B14F-4D97-AF65-F5344CB8AC3E}">
        <p14:creationId xmlns:p14="http://schemas.microsoft.com/office/powerpoint/2010/main" val="229696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D983-4658-FA21-7EEE-FE03AF22D33D}"/>
              </a:ext>
            </a:extLst>
          </p:cNvPr>
          <p:cNvSpPr>
            <a:spLocks noGrp="1"/>
          </p:cNvSpPr>
          <p:nvPr>
            <p:ph type="title"/>
          </p:nvPr>
        </p:nvSpPr>
        <p:spPr/>
        <p:txBody>
          <a:bodyPr/>
          <a:lstStyle/>
          <a:p>
            <a:r>
              <a:rPr lang="en-TW" dirty="0"/>
              <a:t>Solar Thermal Heating</a:t>
            </a:r>
          </a:p>
        </p:txBody>
      </p:sp>
      <p:sp>
        <p:nvSpPr>
          <p:cNvPr id="3" name="Content Placeholder 2">
            <a:extLst>
              <a:ext uri="{FF2B5EF4-FFF2-40B4-BE49-F238E27FC236}">
                <a16:creationId xmlns:a16="http://schemas.microsoft.com/office/drawing/2014/main" id="{56297E51-8077-2608-4625-4D96783F35C7}"/>
              </a:ext>
            </a:extLst>
          </p:cNvPr>
          <p:cNvSpPr>
            <a:spLocks noGrp="1"/>
          </p:cNvSpPr>
          <p:nvPr>
            <p:ph idx="1"/>
          </p:nvPr>
        </p:nvSpPr>
        <p:spPr/>
        <p:txBody>
          <a:bodyPr/>
          <a:lstStyle/>
          <a:p>
            <a:r>
              <a:rPr lang="en-TW" dirty="0"/>
              <a:t>Systems from </a:t>
            </a:r>
            <a:r>
              <a:rPr lang="en-TW" dirty="0">
                <a:hlinkClick r:id="rId2"/>
              </a:rPr>
              <a:t>Sakura</a:t>
            </a:r>
            <a:r>
              <a:rPr lang="en-TW" dirty="0"/>
              <a:t>, for example, can provide hot water to a home. This is a 4 kW system that provides 150 L of water.</a:t>
            </a:r>
          </a:p>
        </p:txBody>
      </p:sp>
      <p:pic>
        <p:nvPicPr>
          <p:cNvPr id="4" name="Content Placeholder 3">
            <a:extLst>
              <a:ext uri="{FF2B5EF4-FFF2-40B4-BE49-F238E27FC236}">
                <a16:creationId xmlns:a16="http://schemas.microsoft.com/office/drawing/2014/main" id="{B0A7D87E-DC9B-2C34-257A-6925AA6448C6}"/>
              </a:ext>
            </a:extLst>
          </p:cNvPr>
          <p:cNvPicPr>
            <a:picLocks noChangeAspect="1"/>
          </p:cNvPicPr>
          <p:nvPr/>
        </p:nvPicPr>
        <p:blipFill>
          <a:blip r:embed="rId3"/>
          <a:stretch>
            <a:fillRect/>
          </a:stretch>
        </p:blipFill>
        <p:spPr>
          <a:xfrm>
            <a:off x="3695973" y="3913742"/>
            <a:ext cx="4800053" cy="2579133"/>
          </a:xfrm>
          <a:prstGeom prst="rect">
            <a:avLst/>
          </a:prstGeom>
        </p:spPr>
      </p:pic>
      <p:sp>
        <p:nvSpPr>
          <p:cNvPr id="5" name="TextBox 4">
            <a:extLst>
              <a:ext uri="{FF2B5EF4-FFF2-40B4-BE49-F238E27FC236}">
                <a16:creationId xmlns:a16="http://schemas.microsoft.com/office/drawing/2014/main" id="{270115CE-7060-3EC6-CBD3-6F3A8751FFBF}"/>
              </a:ext>
            </a:extLst>
          </p:cNvPr>
          <p:cNvSpPr txBox="1"/>
          <p:nvPr/>
        </p:nvSpPr>
        <p:spPr>
          <a:xfrm>
            <a:off x="124692" y="6324165"/>
            <a:ext cx="1082348" cy="369332"/>
          </a:xfrm>
          <a:prstGeom prst="rect">
            <a:avLst/>
          </a:prstGeom>
          <a:noFill/>
        </p:spPr>
        <p:txBody>
          <a:bodyPr wrap="none" rtlCol="0">
            <a:spAutoFit/>
          </a:bodyPr>
          <a:lstStyle/>
          <a:p>
            <a:r>
              <a:rPr lang="en-TW" dirty="0"/>
              <a:t>wikipedia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F0122F-E33A-DF47-72AF-CEF051981867}"/>
                  </a:ext>
                </a:extLst>
              </p:cNvPr>
              <p:cNvSpPr txBox="1"/>
              <p:nvPr/>
            </p:nvSpPr>
            <p:spPr>
              <a:xfrm>
                <a:off x="2218267" y="2690336"/>
                <a:ext cx="8111065" cy="1477328"/>
              </a:xfrm>
              <a:prstGeom prst="rect">
                <a:avLst/>
              </a:prstGeom>
              <a:noFill/>
            </p:spPr>
            <p:txBody>
              <a:bodyPr wrap="square" rtlCol="0">
                <a:spAutoFit/>
              </a:bodyPr>
              <a:lstStyle/>
              <a:p>
                <a:r>
                  <a:rPr lang="en-TW" dirty="0"/>
                  <a:t>The heating system consists of water-salt mixtures that can carry the greater amounts of heat capacity in the same mass as pure water, for example.</a:t>
                </a:r>
              </a:p>
              <a:p>
                <a:endParaRPr lang="en-TW" dirty="0"/>
              </a:p>
              <a:p>
                <a:r>
                  <a:rPr lang="en-TW" dirty="0"/>
                  <a:t>The way to think about these systems is through the heat and specific heat capacity,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𝑚𝑐</m:t>
                    </m:r>
                    <m:r>
                      <m:rPr>
                        <m:sty m:val="p"/>
                      </m:rPr>
                      <a:rPr lang="en-US" b="0" i="0" smtClean="0">
                        <a:latin typeface="Cambria Math" panose="02040503050406030204" pitchFamily="18" charset="0"/>
                      </a:rPr>
                      <m:t>Δ</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TW" dirty="0"/>
              </a:p>
            </p:txBody>
          </p:sp>
        </mc:Choice>
        <mc:Fallback xmlns="">
          <p:sp>
            <p:nvSpPr>
              <p:cNvPr id="6" name="TextBox 5">
                <a:extLst>
                  <a:ext uri="{FF2B5EF4-FFF2-40B4-BE49-F238E27FC236}">
                    <a16:creationId xmlns:a16="http://schemas.microsoft.com/office/drawing/2014/main" id="{51F0122F-E33A-DF47-72AF-CEF051981867}"/>
                  </a:ext>
                </a:extLst>
              </p:cNvPr>
              <p:cNvSpPr txBox="1">
                <a:spLocks noRot="1" noChangeAspect="1" noMove="1" noResize="1" noEditPoints="1" noAdjustHandles="1" noChangeArrowheads="1" noChangeShapeType="1" noTextEdit="1"/>
              </p:cNvSpPr>
              <p:nvPr/>
            </p:nvSpPr>
            <p:spPr>
              <a:xfrm>
                <a:off x="2218267" y="2690336"/>
                <a:ext cx="8111065" cy="1477328"/>
              </a:xfrm>
              <a:prstGeom prst="rect">
                <a:avLst/>
              </a:prstGeom>
              <a:blipFill>
                <a:blip r:embed="rId4"/>
                <a:stretch>
                  <a:fillRect l="-625" t="-1695" b="-847"/>
                </a:stretch>
              </a:blipFill>
            </p:spPr>
            <p:txBody>
              <a:bodyPr/>
              <a:lstStyle/>
              <a:p>
                <a:r>
                  <a:rPr lang="en-TW">
                    <a:noFill/>
                  </a:rPr>
                  <a:t> </a:t>
                </a:r>
              </a:p>
            </p:txBody>
          </p:sp>
        </mc:Fallback>
      </mc:AlternateContent>
    </p:spTree>
    <p:extLst>
      <p:ext uri="{BB962C8B-B14F-4D97-AF65-F5344CB8AC3E}">
        <p14:creationId xmlns:p14="http://schemas.microsoft.com/office/powerpoint/2010/main" val="105822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79DE-2063-7D14-B41F-BACC505915F0}"/>
              </a:ext>
            </a:extLst>
          </p:cNvPr>
          <p:cNvSpPr>
            <a:spLocks noGrp="1"/>
          </p:cNvSpPr>
          <p:nvPr>
            <p:ph type="title"/>
          </p:nvPr>
        </p:nvSpPr>
        <p:spPr/>
        <p:txBody>
          <a:bodyPr/>
          <a:lstStyle/>
          <a:p>
            <a:r>
              <a:rPr lang="en-TW" dirty="0"/>
              <a:t>Induction Stoves</a:t>
            </a:r>
          </a:p>
        </p:txBody>
      </p:sp>
      <p:sp>
        <p:nvSpPr>
          <p:cNvPr id="3" name="Content Placeholder 2">
            <a:extLst>
              <a:ext uri="{FF2B5EF4-FFF2-40B4-BE49-F238E27FC236}">
                <a16:creationId xmlns:a16="http://schemas.microsoft.com/office/drawing/2014/main" id="{FF16608D-39BC-1571-A378-F279BF02EABA}"/>
              </a:ext>
            </a:extLst>
          </p:cNvPr>
          <p:cNvSpPr>
            <a:spLocks noGrp="1"/>
          </p:cNvSpPr>
          <p:nvPr>
            <p:ph idx="1"/>
          </p:nvPr>
        </p:nvSpPr>
        <p:spPr/>
        <p:txBody>
          <a:bodyPr/>
          <a:lstStyle/>
          <a:p>
            <a:r>
              <a:rPr lang="en-TW" dirty="0"/>
              <a:t>An </a:t>
            </a:r>
            <a:r>
              <a:rPr lang="en-TW" dirty="0">
                <a:hlinkClick r:id="rId2"/>
              </a:rPr>
              <a:t>induction stove</a:t>
            </a:r>
            <a:r>
              <a:rPr lang="en-TW" dirty="0"/>
              <a:t> that is portable.</a:t>
            </a:r>
          </a:p>
          <a:p>
            <a:pPr algn="l"/>
            <a:r>
              <a:rPr lang="en-US" b="0" i="0" u="none" strike="noStrike" dirty="0">
                <a:solidFill>
                  <a:srgbClr val="484848"/>
                </a:solidFill>
                <a:effectLst/>
                <a:latin typeface="Noto IKEA"/>
              </a:rPr>
              <a:t>Connection rating: 1400W.</a:t>
            </a:r>
          </a:p>
          <a:p>
            <a:pPr algn="l"/>
            <a:r>
              <a:rPr lang="en-US" b="0" i="0" u="none" strike="noStrike" dirty="0">
                <a:solidFill>
                  <a:srgbClr val="484848"/>
                </a:solidFill>
                <a:effectLst/>
                <a:latin typeface="Noto IKEA"/>
              </a:rPr>
              <a:t>Current: 13A.</a:t>
            </a:r>
          </a:p>
          <a:p>
            <a:pPr algn="l"/>
            <a:r>
              <a:rPr lang="en-US" b="0" i="0" u="none" strike="noStrike" dirty="0">
                <a:solidFill>
                  <a:srgbClr val="484848"/>
                </a:solidFill>
                <a:effectLst/>
                <a:latin typeface="Noto IKEA"/>
              </a:rPr>
              <a:t>Voltage: 110V.</a:t>
            </a:r>
          </a:p>
          <a:p>
            <a:pPr algn="l"/>
            <a:endParaRPr lang="en-US" dirty="0">
              <a:solidFill>
                <a:srgbClr val="484848"/>
              </a:solidFill>
              <a:latin typeface="Noto IKEA"/>
            </a:endParaRPr>
          </a:p>
          <a:p>
            <a:pPr algn="l"/>
            <a:r>
              <a:rPr lang="en-US" b="0" i="0" u="none" strike="noStrike" dirty="0">
                <a:solidFill>
                  <a:srgbClr val="484848"/>
                </a:solidFill>
                <a:effectLst/>
                <a:latin typeface="Noto IKEA"/>
              </a:rPr>
              <a:t>Making modifications to our home kitchens.</a:t>
            </a:r>
          </a:p>
          <a:p>
            <a:pPr algn="l"/>
            <a:r>
              <a:rPr lang="en-US" dirty="0">
                <a:solidFill>
                  <a:srgbClr val="484848"/>
                </a:solidFill>
                <a:latin typeface="Noto IKEA"/>
              </a:rPr>
              <a:t>Also, consider how to build robots to provide a little warmth.</a:t>
            </a:r>
            <a:endParaRPr lang="en-US" b="0" i="0" u="none" strike="noStrike" dirty="0">
              <a:solidFill>
                <a:srgbClr val="484848"/>
              </a:solidFill>
              <a:effectLst/>
              <a:latin typeface="Noto IKEA"/>
            </a:endParaRPr>
          </a:p>
          <a:p>
            <a:endParaRPr lang="en-TW" dirty="0"/>
          </a:p>
        </p:txBody>
      </p:sp>
      <p:pic>
        <p:nvPicPr>
          <p:cNvPr id="4" name="Picture 3">
            <a:extLst>
              <a:ext uri="{FF2B5EF4-FFF2-40B4-BE49-F238E27FC236}">
                <a16:creationId xmlns:a16="http://schemas.microsoft.com/office/drawing/2014/main" id="{D464FF47-5943-E757-0A90-E75BBB3AD30B}"/>
              </a:ext>
            </a:extLst>
          </p:cNvPr>
          <p:cNvPicPr>
            <a:picLocks noChangeAspect="1"/>
          </p:cNvPicPr>
          <p:nvPr/>
        </p:nvPicPr>
        <p:blipFill>
          <a:blip r:embed="rId3"/>
          <a:stretch>
            <a:fillRect/>
          </a:stretch>
        </p:blipFill>
        <p:spPr>
          <a:xfrm>
            <a:off x="6891336" y="1132682"/>
            <a:ext cx="4961011" cy="2868612"/>
          </a:xfrm>
          <a:prstGeom prst="rect">
            <a:avLst/>
          </a:prstGeom>
        </p:spPr>
      </p:pic>
      <p:sp>
        <p:nvSpPr>
          <p:cNvPr id="5" name="TextBox 4">
            <a:extLst>
              <a:ext uri="{FF2B5EF4-FFF2-40B4-BE49-F238E27FC236}">
                <a16:creationId xmlns:a16="http://schemas.microsoft.com/office/drawing/2014/main" id="{1E6EAACF-739C-4A27-315E-51240B28FF6A}"/>
              </a:ext>
            </a:extLst>
          </p:cNvPr>
          <p:cNvSpPr txBox="1"/>
          <p:nvPr/>
        </p:nvSpPr>
        <p:spPr>
          <a:xfrm>
            <a:off x="9658351" y="3429000"/>
            <a:ext cx="1126783" cy="369332"/>
          </a:xfrm>
          <a:prstGeom prst="rect">
            <a:avLst/>
          </a:prstGeom>
          <a:noFill/>
        </p:spPr>
        <p:txBody>
          <a:bodyPr wrap="none" rtlCol="0">
            <a:spAutoFit/>
          </a:bodyPr>
          <a:lstStyle/>
          <a:p>
            <a:r>
              <a:rPr lang="en-TW" dirty="0">
                <a:hlinkClick r:id="rId4"/>
              </a:rPr>
              <a:t>Reference</a:t>
            </a:r>
            <a:endParaRPr lang="en-TW" dirty="0"/>
          </a:p>
        </p:txBody>
      </p:sp>
    </p:spTree>
    <p:extLst>
      <p:ext uri="{BB962C8B-B14F-4D97-AF65-F5344CB8AC3E}">
        <p14:creationId xmlns:p14="http://schemas.microsoft.com/office/powerpoint/2010/main" val="62487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8D7F-2725-880E-B89D-D2C1974BF32F}"/>
              </a:ext>
            </a:extLst>
          </p:cNvPr>
          <p:cNvSpPr>
            <a:spLocks noGrp="1"/>
          </p:cNvSpPr>
          <p:nvPr>
            <p:ph type="title"/>
          </p:nvPr>
        </p:nvSpPr>
        <p:spPr/>
        <p:txBody>
          <a:bodyPr/>
          <a:lstStyle/>
          <a:p>
            <a:r>
              <a:rPr lang="en-TW" dirty="0"/>
              <a:t>Battery Systems</a:t>
            </a:r>
          </a:p>
        </p:txBody>
      </p:sp>
      <p:pic>
        <p:nvPicPr>
          <p:cNvPr id="4" name="Content Placeholder 3">
            <a:extLst>
              <a:ext uri="{FF2B5EF4-FFF2-40B4-BE49-F238E27FC236}">
                <a16:creationId xmlns:a16="http://schemas.microsoft.com/office/drawing/2014/main" id="{F6BAF35B-1F7D-C9D9-F605-67EBF0607639}"/>
              </a:ext>
            </a:extLst>
          </p:cNvPr>
          <p:cNvPicPr>
            <a:picLocks noGrp="1" noChangeAspect="1"/>
          </p:cNvPicPr>
          <p:nvPr>
            <p:ph idx="1"/>
          </p:nvPr>
        </p:nvPicPr>
        <p:blipFill>
          <a:blip r:embed="rId2"/>
          <a:stretch>
            <a:fillRect/>
          </a:stretch>
        </p:blipFill>
        <p:spPr>
          <a:xfrm>
            <a:off x="300566" y="1311010"/>
            <a:ext cx="2798233" cy="2245094"/>
          </a:xfrm>
        </p:spPr>
      </p:pic>
      <p:sp>
        <p:nvSpPr>
          <p:cNvPr id="5" name="TextBox 4">
            <a:extLst>
              <a:ext uri="{FF2B5EF4-FFF2-40B4-BE49-F238E27FC236}">
                <a16:creationId xmlns:a16="http://schemas.microsoft.com/office/drawing/2014/main" id="{B7DBD8C1-3F13-FBE1-4303-177FE923B52A}"/>
              </a:ext>
            </a:extLst>
          </p:cNvPr>
          <p:cNvSpPr txBox="1"/>
          <p:nvPr/>
        </p:nvSpPr>
        <p:spPr>
          <a:xfrm>
            <a:off x="3234267" y="1506022"/>
            <a:ext cx="3386666" cy="1477328"/>
          </a:xfrm>
          <a:prstGeom prst="rect">
            <a:avLst/>
          </a:prstGeom>
          <a:noFill/>
        </p:spPr>
        <p:txBody>
          <a:bodyPr wrap="square" rtlCol="0">
            <a:spAutoFit/>
          </a:bodyPr>
          <a:lstStyle/>
          <a:p>
            <a:r>
              <a:rPr lang="en-TW" dirty="0"/>
              <a:t>Batteries provide portable voltage and power and is necessary for handheld electronic devices.</a:t>
            </a:r>
          </a:p>
          <a:p>
            <a:endParaRPr lang="en-TW" dirty="0"/>
          </a:p>
          <a:p>
            <a:r>
              <a:rPr lang="en-TW" dirty="0"/>
              <a:t>See this </a:t>
            </a:r>
            <a:r>
              <a:rPr lang="en-TW" dirty="0">
                <a:hlinkClick r:id="rId3"/>
              </a:rPr>
              <a:t>introductory video</a:t>
            </a:r>
            <a:r>
              <a:rPr lang="en-TW" dirty="0"/>
              <a:t>.</a:t>
            </a:r>
          </a:p>
        </p:txBody>
      </p:sp>
      <p:pic>
        <p:nvPicPr>
          <p:cNvPr id="6" name="Picture 5">
            <a:extLst>
              <a:ext uri="{FF2B5EF4-FFF2-40B4-BE49-F238E27FC236}">
                <a16:creationId xmlns:a16="http://schemas.microsoft.com/office/drawing/2014/main" id="{4301C1FF-1DE7-862C-B57E-2AA293DE6DF0}"/>
              </a:ext>
            </a:extLst>
          </p:cNvPr>
          <p:cNvPicPr>
            <a:picLocks noChangeAspect="1"/>
          </p:cNvPicPr>
          <p:nvPr/>
        </p:nvPicPr>
        <p:blipFill>
          <a:blip r:embed="rId4"/>
          <a:stretch>
            <a:fillRect/>
          </a:stretch>
        </p:blipFill>
        <p:spPr>
          <a:xfrm>
            <a:off x="88170" y="3708756"/>
            <a:ext cx="2676467" cy="1660511"/>
          </a:xfrm>
          <a:prstGeom prst="rect">
            <a:avLst/>
          </a:prstGeom>
        </p:spPr>
      </p:pic>
      <p:pic>
        <p:nvPicPr>
          <p:cNvPr id="9" name="Picture 8">
            <a:extLst>
              <a:ext uri="{FF2B5EF4-FFF2-40B4-BE49-F238E27FC236}">
                <a16:creationId xmlns:a16="http://schemas.microsoft.com/office/drawing/2014/main" id="{702184EE-BA7D-9043-A012-92FDE9557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637" y="3273503"/>
            <a:ext cx="4102830" cy="2846996"/>
          </a:xfrm>
          <a:prstGeom prst="rect">
            <a:avLst/>
          </a:prstGeom>
        </p:spPr>
      </p:pic>
      <p:pic>
        <p:nvPicPr>
          <p:cNvPr id="3" name="圖片 3">
            <a:extLst>
              <a:ext uri="{FF2B5EF4-FFF2-40B4-BE49-F238E27FC236}">
                <a16:creationId xmlns:a16="http://schemas.microsoft.com/office/drawing/2014/main" id="{FD65D02C-2416-0DC4-8A25-B89075EE9D7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7004" y="255363"/>
            <a:ext cx="4964430" cy="3863975"/>
          </a:xfrm>
          <a:prstGeom prst="rect">
            <a:avLst/>
          </a:prstGeom>
          <a:noFill/>
        </p:spPr>
      </p:pic>
      <p:sp>
        <p:nvSpPr>
          <p:cNvPr id="8" name="TextBox 7">
            <a:extLst>
              <a:ext uri="{FF2B5EF4-FFF2-40B4-BE49-F238E27FC236}">
                <a16:creationId xmlns:a16="http://schemas.microsoft.com/office/drawing/2014/main" id="{920D1A1C-BD0F-E432-98B9-7FDB7BB7296C}"/>
              </a:ext>
            </a:extLst>
          </p:cNvPr>
          <p:cNvSpPr txBox="1"/>
          <p:nvPr/>
        </p:nvSpPr>
        <p:spPr>
          <a:xfrm>
            <a:off x="7068937" y="3995678"/>
            <a:ext cx="4822497" cy="2446824"/>
          </a:xfrm>
          <a:prstGeom prst="rect">
            <a:avLst/>
          </a:prstGeom>
          <a:noFill/>
        </p:spPr>
        <p:txBody>
          <a:bodyPr wrap="square">
            <a:spAutoFit/>
          </a:bodyPr>
          <a:lstStyle/>
          <a:p>
            <a:pPr algn="r">
              <a:lnSpc>
                <a:spcPct val="150000"/>
              </a:lnSpc>
            </a:pPr>
            <a:r>
              <a:rPr lang="en-US" sz="1800" i="1" dirty="0" err="1">
                <a:effectLst/>
                <a:latin typeface="Times New Roman" panose="02020603050405020304" pitchFamily="18" charset="0"/>
                <a:ea typeface="PMingLiU" panose="02020500000000000000" pitchFamily="18" charset="-120"/>
                <a:cs typeface="Times New Roman" panose="02020603050405020304" pitchFamily="18" charset="0"/>
              </a:rPr>
              <a:t>D</a:t>
            </a:r>
            <a:r>
              <a:rPr lang="en-US" sz="1800" baseline="-25000" dirty="0" err="1">
                <a:effectLst/>
                <a:latin typeface="Times New Roman" panose="02020603050405020304" pitchFamily="18" charset="0"/>
                <a:ea typeface="PMingLiU" panose="02020500000000000000" pitchFamily="18" charset="-120"/>
                <a:cs typeface="Times New Roman" panose="02020603050405020304" pitchFamily="18" charset="0"/>
              </a:rPr>
              <a:t>Li</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=(R</a:t>
            </a:r>
            <a:r>
              <a:rPr lang="en-US" sz="1800" baseline="30000" dirty="0">
                <a:effectLst/>
                <a:latin typeface="Times New Roman" panose="02020603050405020304" pitchFamily="18" charset="0"/>
                <a:ea typeface="PMingLiU" panose="02020500000000000000" pitchFamily="18" charset="-120"/>
                <a:cs typeface="Times New Roman" panose="02020603050405020304" pitchFamily="18" charset="0"/>
              </a:rPr>
              <a:t>2</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T</a:t>
            </a:r>
            <a:r>
              <a:rPr lang="en-US" sz="1800" baseline="30000" dirty="0">
                <a:effectLst/>
                <a:latin typeface="Times New Roman" panose="02020603050405020304" pitchFamily="18" charset="0"/>
                <a:ea typeface="PMingLiU" panose="02020500000000000000" pitchFamily="18" charset="-120"/>
                <a:cs typeface="Times New Roman" panose="02020603050405020304" pitchFamily="18" charset="0"/>
              </a:rPr>
              <a:t>2</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)/(2A</a:t>
            </a:r>
            <a:r>
              <a:rPr lang="en-US" sz="1800" baseline="30000" dirty="0">
                <a:effectLst/>
                <a:latin typeface="Times New Roman" panose="02020603050405020304" pitchFamily="18" charset="0"/>
                <a:ea typeface="PMingLiU" panose="02020500000000000000" pitchFamily="18" charset="-120"/>
                <a:cs typeface="Times New Roman" panose="02020603050405020304" pitchFamily="18" charset="0"/>
              </a:rPr>
              <a:t>2</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n</a:t>
            </a:r>
            <a:r>
              <a:rPr lang="en-US" sz="1800" baseline="30000" dirty="0">
                <a:effectLst/>
                <a:latin typeface="Times New Roman" panose="02020603050405020304" pitchFamily="18" charset="0"/>
                <a:ea typeface="PMingLiU" panose="02020500000000000000" pitchFamily="18" charset="-120"/>
                <a:cs typeface="Times New Roman" panose="02020603050405020304" pitchFamily="18" charset="0"/>
              </a:rPr>
              <a:t>4</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F</a:t>
            </a:r>
            <a:r>
              <a:rPr lang="en-US" sz="1800" baseline="30000" dirty="0">
                <a:effectLst/>
                <a:latin typeface="Times New Roman" panose="02020603050405020304" pitchFamily="18" charset="0"/>
                <a:ea typeface="PMingLiU" panose="02020500000000000000" pitchFamily="18" charset="-120"/>
                <a:cs typeface="Times New Roman" panose="02020603050405020304" pitchFamily="18" charset="0"/>
              </a:rPr>
              <a:t>4</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a:t>
            </a:r>
            <a:r>
              <a:rPr lang="en-US" sz="1800" baseline="30000" dirty="0">
                <a:effectLst/>
                <a:latin typeface="Times New Roman" panose="02020603050405020304" pitchFamily="18" charset="0"/>
                <a:ea typeface="PMingLiU" panose="02020500000000000000" pitchFamily="18" charset="-120"/>
                <a:cs typeface="Times New Roman" panose="02020603050405020304" pitchFamily="18" charset="0"/>
              </a:rPr>
              <a:t>2</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σ</a:t>
            </a:r>
            <a:r>
              <a:rPr lang="en-US" sz="1800" baseline="30000" dirty="0">
                <a:effectLst/>
                <a:latin typeface="Times New Roman" panose="02020603050405020304" pitchFamily="18" charset="0"/>
                <a:ea typeface="PMingLiU" panose="02020500000000000000" pitchFamily="18" charset="-120"/>
                <a:cs typeface="Times New Roman" panose="02020603050405020304" pitchFamily="18" charset="0"/>
              </a:rPr>
              <a:t>2</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                                                    </a:t>
            </a:r>
            <a:endParaRPr lang="en-TW" sz="1800" dirty="0">
              <a:effectLst/>
              <a:latin typeface="Calibri" panose="020F0502020204030204" pitchFamily="34" charset="0"/>
              <a:ea typeface="PMingLiU" panose="02020500000000000000" pitchFamily="18" charset="-120"/>
              <a:cs typeface="Times New Roman" panose="02020603050405020304" pitchFamily="18" charset="0"/>
            </a:endParaRPr>
          </a:p>
          <a:p>
            <a:r>
              <a:rPr lang="en-US" sz="1800" dirty="0">
                <a:effectLst/>
                <a:latin typeface="Times New Roman" panose="02020603050405020304" pitchFamily="18" charset="0"/>
                <a:ea typeface="PMingLiU" panose="02020500000000000000" pitchFamily="18" charset="-120"/>
              </a:rPr>
              <a:t>Where R is the ideal gas constant, T is the absolute temperature, A is the electrode surface area, n is the number of electrons transferred in the redox couple, F is the Faraday constant, C is the lithium concentration, and </a:t>
            </a:r>
            <a:r>
              <a:rPr lang="en-US" sz="1800" dirty="0" err="1">
                <a:effectLst/>
                <a:latin typeface="Times New Roman" panose="02020603050405020304" pitchFamily="18" charset="0"/>
                <a:ea typeface="PMingLiU" panose="02020500000000000000" pitchFamily="18" charset="-120"/>
              </a:rPr>
              <a:t>σ</a:t>
            </a:r>
            <a:r>
              <a:rPr lang="en-US" sz="1800" dirty="0">
                <a:effectLst/>
                <a:latin typeface="Times New Roman" panose="02020603050405020304" pitchFamily="18" charset="0"/>
                <a:ea typeface="PMingLiU" panose="02020500000000000000" pitchFamily="18" charset="-120"/>
              </a:rPr>
              <a:t> is the Warburg factor which can be extracted from the slope of the fitting line</a:t>
            </a:r>
            <a:r>
              <a:rPr lang="en-TW" dirty="0">
                <a:effectLst/>
              </a:rPr>
              <a:t> </a:t>
            </a:r>
            <a:endParaRPr lang="en-TW" dirty="0"/>
          </a:p>
        </p:txBody>
      </p:sp>
    </p:spTree>
    <p:extLst>
      <p:ext uri="{BB962C8B-B14F-4D97-AF65-F5344CB8AC3E}">
        <p14:creationId xmlns:p14="http://schemas.microsoft.com/office/powerpoint/2010/main" val="407565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CE27-6E42-D674-D144-E33B1F9BD032}"/>
              </a:ext>
            </a:extLst>
          </p:cNvPr>
          <p:cNvSpPr>
            <a:spLocks noGrp="1"/>
          </p:cNvSpPr>
          <p:nvPr>
            <p:ph type="title"/>
          </p:nvPr>
        </p:nvSpPr>
        <p:spPr/>
        <p:txBody>
          <a:bodyPr/>
          <a:lstStyle/>
          <a:p>
            <a:r>
              <a:rPr lang="en-TW" dirty="0"/>
              <a:t>Fuel Cells</a:t>
            </a:r>
          </a:p>
        </p:txBody>
      </p:sp>
      <p:sp>
        <p:nvSpPr>
          <p:cNvPr id="3" name="Content Placeholder 2">
            <a:extLst>
              <a:ext uri="{FF2B5EF4-FFF2-40B4-BE49-F238E27FC236}">
                <a16:creationId xmlns:a16="http://schemas.microsoft.com/office/drawing/2014/main" id="{529EB442-CFC9-36CB-F799-B5B4097A7C65}"/>
              </a:ext>
            </a:extLst>
          </p:cNvPr>
          <p:cNvSpPr>
            <a:spLocks noGrp="1"/>
          </p:cNvSpPr>
          <p:nvPr>
            <p:ph idx="1"/>
          </p:nvPr>
        </p:nvSpPr>
        <p:spPr>
          <a:xfrm>
            <a:off x="838200" y="1825625"/>
            <a:ext cx="4648200" cy="4351338"/>
          </a:xfrm>
        </p:spPr>
        <p:txBody>
          <a:bodyPr/>
          <a:lstStyle/>
          <a:p>
            <a:r>
              <a:rPr lang="en-TW" dirty="0"/>
              <a:t>US DOE Fuel cell database, and </a:t>
            </a:r>
            <a:r>
              <a:rPr lang="en-TW" dirty="0">
                <a:hlinkClick r:id="rId2"/>
              </a:rPr>
              <a:t>video</a:t>
            </a:r>
            <a:r>
              <a:rPr lang="en-TW" dirty="0"/>
              <a:t>.</a:t>
            </a:r>
          </a:p>
        </p:txBody>
      </p:sp>
      <p:pic>
        <p:nvPicPr>
          <p:cNvPr id="4" name="Picture 3">
            <a:extLst>
              <a:ext uri="{FF2B5EF4-FFF2-40B4-BE49-F238E27FC236}">
                <a16:creationId xmlns:a16="http://schemas.microsoft.com/office/drawing/2014/main" id="{44B2B88E-F0FE-1844-B8BB-9F49639844CF}"/>
              </a:ext>
            </a:extLst>
          </p:cNvPr>
          <p:cNvPicPr>
            <a:picLocks noChangeAspect="1"/>
          </p:cNvPicPr>
          <p:nvPr/>
        </p:nvPicPr>
        <p:blipFill>
          <a:blip r:embed="rId3"/>
          <a:stretch>
            <a:fillRect/>
          </a:stretch>
        </p:blipFill>
        <p:spPr>
          <a:xfrm>
            <a:off x="1082087" y="3242733"/>
            <a:ext cx="4160426" cy="3069167"/>
          </a:xfrm>
          <a:prstGeom prst="rect">
            <a:avLst/>
          </a:prstGeom>
        </p:spPr>
      </p:pic>
      <p:sp>
        <p:nvSpPr>
          <p:cNvPr id="6" name="TextBox 5">
            <a:extLst>
              <a:ext uri="{FF2B5EF4-FFF2-40B4-BE49-F238E27FC236}">
                <a16:creationId xmlns:a16="http://schemas.microsoft.com/office/drawing/2014/main" id="{9D53705C-A6F2-3381-16B6-B7685A6ABCE6}"/>
              </a:ext>
            </a:extLst>
          </p:cNvPr>
          <p:cNvSpPr txBox="1"/>
          <p:nvPr/>
        </p:nvSpPr>
        <p:spPr>
          <a:xfrm>
            <a:off x="7105180" y="2498725"/>
            <a:ext cx="3437466" cy="646331"/>
          </a:xfrm>
          <a:prstGeom prst="rect">
            <a:avLst/>
          </a:prstGeom>
          <a:noFill/>
        </p:spPr>
        <p:txBody>
          <a:bodyPr wrap="square" rtlCol="0">
            <a:spAutoFit/>
          </a:bodyPr>
          <a:lstStyle/>
          <a:p>
            <a:r>
              <a:rPr lang="en-TW" dirty="0"/>
              <a:t>Water splitting: </a:t>
            </a:r>
            <a:r>
              <a:rPr lang="en-US" dirty="0"/>
              <a:t>T</a:t>
            </a:r>
            <a:r>
              <a:rPr lang="en-TW" dirty="0"/>
              <a:t>hermochemical</a:t>
            </a:r>
          </a:p>
          <a:p>
            <a:endParaRPr lang="en-TW" dirty="0"/>
          </a:p>
        </p:txBody>
      </p:sp>
      <p:pic>
        <p:nvPicPr>
          <p:cNvPr id="7" name="Picture 6">
            <a:extLst>
              <a:ext uri="{FF2B5EF4-FFF2-40B4-BE49-F238E27FC236}">
                <a16:creationId xmlns:a16="http://schemas.microsoft.com/office/drawing/2014/main" id="{D714423E-AA34-7CDA-057B-4117BC3FA443}"/>
              </a:ext>
            </a:extLst>
          </p:cNvPr>
          <p:cNvPicPr>
            <a:picLocks noChangeAspect="1"/>
          </p:cNvPicPr>
          <p:nvPr/>
        </p:nvPicPr>
        <p:blipFill>
          <a:blip r:embed="rId4"/>
          <a:stretch>
            <a:fillRect/>
          </a:stretch>
        </p:blipFill>
        <p:spPr>
          <a:xfrm>
            <a:off x="6537913" y="365125"/>
            <a:ext cx="4572000" cy="2133600"/>
          </a:xfrm>
          <a:prstGeom prst="rect">
            <a:avLst/>
          </a:prstGeom>
        </p:spPr>
      </p:pic>
      <p:pic>
        <p:nvPicPr>
          <p:cNvPr id="8" name="Picture 7">
            <a:extLst>
              <a:ext uri="{FF2B5EF4-FFF2-40B4-BE49-F238E27FC236}">
                <a16:creationId xmlns:a16="http://schemas.microsoft.com/office/drawing/2014/main" id="{5E6BCB86-E947-BDDB-DD84-953DE714A760}"/>
              </a:ext>
            </a:extLst>
          </p:cNvPr>
          <p:cNvPicPr>
            <a:picLocks noChangeAspect="1"/>
          </p:cNvPicPr>
          <p:nvPr/>
        </p:nvPicPr>
        <p:blipFill>
          <a:blip r:embed="rId5"/>
          <a:stretch>
            <a:fillRect/>
          </a:stretch>
        </p:blipFill>
        <p:spPr>
          <a:xfrm>
            <a:off x="5674078" y="2965477"/>
            <a:ext cx="2638264" cy="3376083"/>
          </a:xfrm>
          <a:prstGeom prst="rect">
            <a:avLst/>
          </a:prstGeom>
        </p:spPr>
      </p:pic>
      <p:sp>
        <p:nvSpPr>
          <p:cNvPr id="9" name="TextBox 8">
            <a:extLst>
              <a:ext uri="{FF2B5EF4-FFF2-40B4-BE49-F238E27FC236}">
                <a16:creationId xmlns:a16="http://schemas.microsoft.com/office/drawing/2014/main" id="{A6E1A2AD-1DB8-F9CC-C63C-BCF08FFCB66B}"/>
              </a:ext>
            </a:extLst>
          </p:cNvPr>
          <p:cNvSpPr txBox="1"/>
          <p:nvPr/>
        </p:nvSpPr>
        <p:spPr>
          <a:xfrm>
            <a:off x="5843362" y="6400590"/>
            <a:ext cx="5697137" cy="369332"/>
          </a:xfrm>
          <a:prstGeom prst="rect">
            <a:avLst/>
          </a:prstGeom>
          <a:noFill/>
        </p:spPr>
        <p:txBody>
          <a:bodyPr wrap="none" rtlCol="0">
            <a:spAutoFit/>
          </a:bodyPr>
          <a:lstStyle/>
          <a:p>
            <a:r>
              <a:rPr lang="en-TW" dirty="0"/>
              <a:t>Water splitting: photoelectrochemical and electrode based</a:t>
            </a:r>
          </a:p>
        </p:txBody>
      </p:sp>
      <p:pic>
        <p:nvPicPr>
          <p:cNvPr id="10" name="Picture 9">
            <a:extLst>
              <a:ext uri="{FF2B5EF4-FFF2-40B4-BE49-F238E27FC236}">
                <a16:creationId xmlns:a16="http://schemas.microsoft.com/office/drawing/2014/main" id="{5283FB0A-7A1E-1DDA-089A-27859042F441}"/>
              </a:ext>
            </a:extLst>
          </p:cNvPr>
          <p:cNvPicPr>
            <a:picLocks noChangeAspect="1"/>
          </p:cNvPicPr>
          <p:nvPr/>
        </p:nvPicPr>
        <p:blipFill>
          <a:blip r:embed="rId6"/>
          <a:stretch>
            <a:fillRect/>
          </a:stretch>
        </p:blipFill>
        <p:spPr>
          <a:xfrm>
            <a:off x="8691931" y="2881075"/>
            <a:ext cx="3281817" cy="3544888"/>
          </a:xfrm>
          <a:prstGeom prst="rect">
            <a:avLst/>
          </a:prstGeom>
        </p:spPr>
      </p:pic>
    </p:spTree>
    <p:extLst>
      <p:ext uri="{BB962C8B-B14F-4D97-AF65-F5344CB8AC3E}">
        <p14:creationId xmlns:p14="http://schemas.microsoft.com/office/powerpoint/2010/main" val="252445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F03-7151-0A98-4D6E-DAAC3B056561}"/>
              </a:ext>
            </a:extLst>
          </p:cNvPr>
          <p:cNvSpPr>
            <a:spLocks noGrp="1"/>
          </p:cNvSpPr>
          <p:nvPr>
            <p:ph type="title"/>
          </p:nvPr>
        </p:nvSpPr>
        <p:spPr/>
        <p:txBody>
          <a:bodyPr/>
          <a:lstStyle/>
          <a:p>
            <a:r>
              <a:rPr lang="en-TW" dirty="0"/>
              <a:t>Presentation Rubrics</a:t>
            </a:r>
          </a:p>
        </p:txBody>
      </p:sp>
      <p:sp>
        <p:nvSpPr>
          <p:cNvPr id="3" name="Content Placeholder 2">
            <a:extLst>
              <a:ext uri="{FF2B5EF4-FFF2-40B4-BE49-F238E27FC236}">
                <a16:creationId xmlns:a16="http://schemas.microsoft.com/office/drawing/2014/main" id="{7CF4ECF0-2E8B-3383-D584-DB9C21B68CC6}"/>
              </a:ext>
            </a:extLst>
          </p:cNvPr>
          <p:cNvSpPr>
            <a:spLocks noGrp="1"/>
          </p:cNvSpPr>
          <p:nvPr>
            <p:ph idx="1"/>
          </p:nvPr>
        </p:nvSpPr>
        <p:spPr/>
        <p:txBody>
          <a:bodyPr/>
          <a:lstStyle/>
          <a:p>
            <a:r>
              <a:rPr lang="en-US" sz="1800" dirty="0">
                <a:effectLst/>
                <a:latin typeface="Times New Roman" panose="02020603050405020304" pitchFamily="18" charset="0"/>
                <a:ea typeface="PMingLiU" panose="02020500000000000000" pitchFamily="18" charset="-120"/>
              </a:rPr>
              <a:t>Grade: 30%</a:t>
            </a:r>
          </a:p>
          <a:p>
            <a:endParaRPr lang="en-US" sz="1800" dirty="0">
              <a:latin typeface="Times New Roman" panose="02020603050405020304" pitchFamily="18" charset="0"/>
              <a:ea typeface="PMingLiU" panose="02020500000000000000" pitchFamily="18" charset="-120"/>
            </a:endParaRPr>
          </a:p>
          <a:p>
            <a:r>
              <a:rPr lang="en-US" sz="1800" dirty="0">
                <a:effectLst/>
                <a:latin typeface="Times New Roman" panose="02020603050405020304" pitchFamily="18" charset="0"/>
                <a:ea typeface="PMingLiU" panose="02020500000000000000" pitchFamily="18" charset="-120"/>
              </a:rPr>
              <a:t>Presentation rubrics: </a:t>
            </a:r>
            <a:r>
              <a:rPr lang="en-TW" sz="1800" kern="100" dirty="0">
                <a:effectLst/>
                <a:latin typeface="Times New Roman" panose="02020603050405020304" pitchFamily="18" charset="0"/>
                <a:ea typeface="PMingLiU" panose="02020500000000000000" pitchFamily="18" charset="-120"/>
                <a:cs typeface="Times New Roman" panose="02020603050405020304" pitchFamily="18" charset="0"/>
              </a:rPr>
              <a:t>Developing, Emerging, Meets Expectations, Exceeds Expectations</a:t>
            </a:r>
            <a:r>
              <a:rPr lang="en-US" sz="1800" kern="100" dirty="0">
                <a:effectLst/>
                <a:latin typeface="Times New Roman" panose="02020603050405020304" pitchFamily="18" charset="0"/>
                <a:ea typeface="PMingLiU" panose="02020500000000000000" pitchFamily="18" charset="-120"/>
                <a:cs typeface="Times New Roman" panose="02020603050405020304" pitchFamily="18" charset="0"/>
              </a:rPr>
              <a:t>.</a:t>
            </a:r>
            <a:r>
              <a:rPr lang="en-US" sz="1800" dirty="0">
                <a:effectLst/>
                <a:latin typeface="Times New Roman" panose="02020603050405020304" pitchFamily="18" charset="0"/>
                <a:ea typeface="PMingLiU" panose="02020500000000000000" pitchFamily="18" charset="-120"/>
              </a:rPr>
              <a:t> </a:t>
            </a:r>
          </a:p>
          <a:p>
            <a:endParaRPr lang="en-US" sz="1800" dirty="0">
              <a:latin typeface="Times New Roman" panose="02020603050405020304" pitchFamily="18" charset="0"/>
              <a:ea typeface="PMingLiU" panose="02020500000000000000" pitchFamily="18" charset="-120"/>
            </a:endParaRPr>
          </a:p>
          <a:p>
            <a:r>
              <a:rPr lang="en-US" sz="1800" dirty="0">
                <a:effectLst/>
                <a:latin typeface="Times New Roman" panose="02020603050405020304" pitchFamily="18" charset="0"/>
                <a:ea typeface="PMingLiU" panose="02020500000000000000" pitchFamily="18" charset="-120"/>
              </a:rPr>
              <a:t>Goal of presentation: to propose new assistant/agent ideas AND perform creative documentation of Arduino project</a:t>
            </a:r>
            <a:r>
              <a:rPr lang="en-TW" sz="1800" dirty="0">
                <a:latin typeface="Times New Roman" panose="02020603050405020304" pitchFamily="18" charset="0"/>
                <a:ea typeface="PMingLiU" panose="02020500000000000000" pitchFamily="18" charset="-120"/>
              </a:rPr>
              <a:t>.</a:t>
            </a:r>
          </a:p>
          <a:p>
            <a:endParaRPr lang="en-TW" sz="1800" dirty="0">
              <a:latin typeface="Times New Roman" panose="02020603050405020304" pitchFamily="18" charset="0"/>
              <a:ea typeface="PMingLiU" panose="02020500000000000000" pitchFamily="18" charset="-120"/>
            </a:endParaRPr>
          </a:p>
          <a:p>
            <a:r>
              <a:rPr lang="en-US" sz="1800" kern="100" dirty="0">
                <a:effectLst/>
                <a:latin typeface="Times New Roman" panose="02020603050405020304" pitchFamily="18" charset="0"/>
                <a:ea typeface="PMingLiU" panose="02020500000000000000" pitchFamily="18" charset="-120"/>
                <a:cs typeface="Times New Roman" panose="02020603050405020304" pitchFamily="18" charset="0"/>
              </a:rPr>
              <a:t>During presentation, as a group please present Clarity, Data, Confidence!</a:t>
            </a:r>
            <a:endParaRPr lang="en-TW" dirty="0"/>
          </a:p>
        </p:txBody>
      </p:sp>
    </p:spTree>
    <p:extLst>
      <p:ext uri="{BB962C8B-B14F-4D97-AF65-F5344CB8AC3E}">
        <p14:creationId xmlns:p14="http://schemas.microsoft.com/office/powerpoint/2010/main" val="361856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FF8B-53F9-7814-988F-305A99228E8A}"/>
              </a:ext>
            </a:extLst>
          </p:cNvPr>
          <p:cNvSpPr>
            <a:spLocks noGrp="1"/>
          </p:cNvSpPr>
          <p:nvPr>
            <p:ph type="title"/>
          </p:nvPr>
        </p:nvSpPr>
        <p:spPr/>
        <p:txBody>
          <a:bodyPr/>
          <a:lstStyle/>
          <a:p>
            <a:r>
              <a:rPr lang="en-TW" dirty="0"/>
              <a:t>Self-driving Technology</a:t>
            </a:r>
          </a:p>
        </p:txBody>
      </p:sp>
      <p:sp>
        <p:nvSpPr>
          <p:cNvPr id="3" name="Content Placeholder 2">
            <a:extLst>
              <a:ext uri="{FF2B5EF4-FFF2-40B4-BE49-F238E27FC236}">
                <a16:creationId xmlns:a16="http://schemas.microsoft.com/office/drawing/2014/main" id="{12206B0D-295F-29F2-9D6B-F43ABC84B3D3}"/>
              </a:ext>
            </a:extLst>
          </p:cNvPr>
          <p:cNvSpPr>
            <a:spLocks noGrp="1"/>
          </p:cNvSpPr>
          <p:nvPr>
            <p:ph idx="1"/>
          </p:nvPr>
        </p:nvSpPr>
        <p:spPr>
          <a:xfrm>
            <a:off x="838200" y="1825625"/>
            <a:ext cx="10515600" cy="4351338"/>
          </a:xfrm>
        </p:spPr>
        <p:txBody>
          <a:bodyPr>
            <a:normAutofit fontScale="92500"/>
          </a:bodyPr>
          <a:lstStyle/>
          <a:p>
            <a:r>
              <a:rPr lang="en-TW" dirty="0"/>
              <a:t>Modern self-driving technology is built on machine learning algorithms and neural networks. There are many components, such as speed control, distance control, lane guidance, and even considerations of tire slip and other functions. </a:t>
            </a:r>
          </a:p>
          <a:p>
            <a:r>
              <a:rPr lang="en-TW" dirty="0"/>
              <a:t>Let us consider functions such as “Identify Image” and “Recognize Text”. This is important for a self-driving vehicle to identify differences in other vehicles, such as cars from motorbikes, vehicles from pedestrians, and inanimate objects (such as lights and other structures on roads).</a:t>
            </a:r>
          </a:p>
          <a:p>
            <a:r>
              <a:rPr lang="en-TW" dirty="0"/>
              <a:t>Let us also consider designs for new vehicles, taking into account the forces involved in the wheel, for example, these spherical wheels </a:t>
            </a:r>
            <a:r>
              <a:rPr lang="en-TW" dirty="0">
                <a:hlinkClick r:id="rId3"/>
              </a:rPr>
              <a:t>here</a:t>
            </a:r>
            <a:r>
              <a:rPr lang="en-TW" dirty="0"/>
              <a:t> and </a:t>
            </a:r>
            <a:r>
              <a:rPr lang="en-TW" dirty="0">
                <a:hlinkClick r:id="rId4"/>
              </a:rPr>
              <a:t>here</a:t>
            </a:r>
            <a:r>
              <a:rPr lang="en-TW" dirty="0"/>
              <a:t>.</a:t>
            </a:r>
          </a:p>
        </p:txBody>
      </p:sp>
    </p:spTree>
    <p:extLst>
      <p:ext uri="{BB962C8B-B14F-4D97-AF65-F5344CB8AC3E}">
        <p14:creationId xmlns:p14="http://schemas.microsoft.com/office/powerpoint/2010/main" val="4258923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B565-EFBB-3691-BC40-EC45B94B5DFA}"/>
              </a:ext>
            </a:extLst>
          </p:cNvPr>
          <p:cNvSpPr>
            <a:spLocks noGrp="1"/>
          </p:cNvSpPr>
          <p:nvPr>
            <p:ph type="title"/>
          </p:nvPr>
        </p:nvSpPr>
        <p:spPr/>
        <p:txBody>
          <a:bodyPr/>
          <a:lstStyle/>
          <a:p>
            <a:r>
              <a:rPr lang="en-TW" dirty="0"/>
              <a:t>Self-Driving Technology</a:t>
            </a:r>
          </a:p>
        </p:txBody>
      </p:sp>
      <p:sp>
        <p:nvSpPr>
          <p:cNvPr id="3" name="Content Placeholder 2">
            <a:extLst>
              <a:ext uri="{FF2B5EF4-FFF2-40B4-BE49-F238E27FC236}">
                <a16:creationId xmlns:a16="http://schemas.microsoft.com/office/drawing/2014/main" id="{8B601CE7-F80F-6759-A31B-6646DEFB7A63}"/>
              </a:ext>
            </a:extLst>
          </p:cNvPr>
          <p:cNvSpPr>
            <a:spLocks noGrp="1"/>
          </p:cNvSpPr>
          <p:nvPr>
            <p:ph idx="1"/>
          </p:nvPr>
        </p:nvSpPr>
        <p:spPr>
          <a:xfrm>
            <a:off x="838200" y="1825625"/>
            <a:ext cx="5576888" cy="4351338"/>
          </a:xfrm>
        </p:spPr>
        <p:txBody>
          <a:bodyPr/>
          <a:lstStyle/>
          <a:p>
            <a:r>
              <a:rPr lang="en-TW" dirty="0"/>
              <a:t>Sensors:</a:t>
            </a:r>
          </a:p>
          <a:p>
            <a:r>
              <a:rPr lang="en-TW" dirty="0"/>
              <a:t>Visible light</a:t>
            </a:r>
          </a:p>
          <a:p>
            <a:r>
              <a:rPr lang="en-TW" dirty="0"/>
              <a:t>Ultrasound</a:t>
            </a:r>
          </a:p>
          <a:p>
            <a:r>
              <a:rPr lang="en-TW" dirty="0"/>
              <a:t>Lidar</a:t>
            </a:r>
          </a:p>
          <a:p>
            <a:endParaRPr lang="en-TW" dirty="0"/>
          </a:p>
          <a:p>
            <a:r>
              <a:rPr lang="en-TW" dirty="0"/>
              <a:t>Data:</a:t>
            </a:r>
          </a:p>
          <a:p>
            <a:r>
              <a:rPr lang="en-TW" dirty="0"/>
              <a:t>Maps</a:t>
            </a:r>
          </a:p>
          <a:p>
            <a:r>
              <a:rPr lang="en-TW" dirty="0"/>
              <a:t>GPS</a:t>
            </a:r>
          </a:p>
          <a:p>
            <a:endParaRPr lang="en-TW" dirty="0"/>
          </a:p>
          <a:p>
            <a:endParaRPr lang="en-TW" dirty="0"/>
          </a:p>
        </p:txBody>
      </p:sp>
      <p:sp>
        <p:nvSpPr>
          <p:cNvPr id="4" name="TextBox 3">
            <a:extLst>
              <a:ext uri="{FF2B5EF4-FFF2-40B4-BE49-F238E27FC236}">
                <a16:creationId xmlns:a16="http://schemas.microsoft.com/office/drawing/2014/main" id="{6D975087-0A76-A140-9CB5-5A9104087E27}"/>
              </a:ext>
            </a:extLst>
          </p:cNvPr>
          <p:cNvSpPr txBox="1"/>
          <p:nvPr/>
        </p:nvSpPr>
        <p:spPr>
          <a:xfrm>
            <a:off x="9657279" y="6308209"/>
            <a:ext cx="888705" cy="369332"/>
          </a:xfrm>
          <a:prstGeom prst="rect">
            <a:avLst/>
          </a:prstGeom>
          <a:noFill/>
        </p:spPr>
        <p:txBody>
          <a:bodyPr wrap="none" rtlCol="0">
            <a:spAutoFit/>
          </a:bodyPr>
          <a:lstStyle/>
          <a:p>
            <a:r>
              <a:rPr lang="en-TW" dirty="0">
                <a:hlinkClick r:id="rId2"/>
              </a:rPr>
              <a:t>Tesla AI</a:t>
            </a:r>
            <a:endParaRPr lang="en-TW" dirty="0"/>
          </a:p>
        </p:txBody>
      </p:sp>
      <p:sp>
        <p:nvSpPr>
          <p:cNvPr id="6" name="TextBox 5">
            <a:extLst>
              <a:ext uri="{FF2B5EF4-FFF2-40B4-BE49-F238E27FC236}">
                <a16:creationId xmlns:a16="http://schemas.microsoft.com/office/drawing/2014/main" id="{92362DBB-944A-2F91-2D9E-4489763243FF}"/>
              </a:ext>
            </a:extLst>
          </p:cNvPr>
          <p:cNvSpPr txBox="1"/>
          <p:nvPr/>
        </p:nvSpPr>
        <p:spPr>
          <a:xfrm>
            <a:off x="7087670" y="6308209"/>
            <a:ext cx="2172069" cy="369332"/>
          </a:xfrm>
          <a:prstGeom prst="rect">
            <a:avLst/>
          </a:prstGeom>
          <a:noFill/>
        </p:spPr>
        <p:txBody>
          <a:bodyPr wrap="none" rtlCol="0">
            <a:spAutoFit/>
          </a:bodyPr>
          <a:lstStyle/>
          <a:p>
            <a:r>
              <a:rPr lang="en-TW" dirty="0">
                <a:hlinkClick r:id="rId3"/>
              </a:rPr>
              <a:t>Tesla Autopilot Video</a:t>
            </a:r>
            <a:endParaRPr lang="en-TW" dirty="0"/>
          </a:p>
        </p:txBody>
      </p:sp>
      <p:pic>
        <p:nvPicPr>
          <p:cNvPr id="7" name="Picture 6">
            <a:extLst>
              <a:ext uri="{FF2B5EF4-FFF2-40B4-BE49-F238E27FC236}">
                <a16:creationId xmlns:a16="http://schemas.microsoft.com/office/drawing/2014/main" id="{05802E3A-57C5-389A-58F9-32B4D8179CA7}"/>
              </a:ext>
            </a:extLst>
          </p:cNvPr>
          <p:cNvPicPr>
            <a:picLocks noChangeAspect="1"/>
          </p:cNvPicPr>
          <p:nvPr/>
        </p:nvPicPr>
        <p:blipFill>
          <a:blip r:embed="rId4"/>
          <a:stretch>
            <a:fillRect/>
          </a:stretch>
        </p:blipFill>
        <p:spPr>
          <a:xfrm>
            <a:off x="6415088" y="1130856"/>
            <a:ext cx="4951782" cy="2791609"/>
          </a:xfrm>
          <a:prstGeom prst="rect">
            <a:avLst/>
          </a:prstGeom>
        </p:spPr>
      </p:pic>
      <p:sp>
        <p:nvSpPr>
          <p:cNvPr id="8" name="TextBox 7">
            <a:extLst>
              <a:ext uri="{FF2B5EF4-FFF2-40B4-BE49-F238E27FC236}">
                <a16:creationId xmlns:a16="http://schemas.microsoft.com/office/drawing/2014/main" id="{A10FF9DD-5C88-41D3-A73C-8E8DC36AABC4}"/>
              </a:ext>
            </a:extLst>
          </p:cNvPr>
          <p:cNvSpPr txBox="1"/>
          <p:nvPr/>
        </p:nvSpPr>
        <p:spPr>
          <a:xfrm>
            <a:off x="8119486" y="4002952"/>
            <a:ext cx="1982146" cy="369332"/>
          </a:xfrm>
          <a:prstGeom prst="rect">
            <a:avLst/>
          </a:prstGeom>
          <a:noFill/>
        </p:spPr>
        <p:txBody>
          <a:bodyPr wrap="none" rtlCol="0">
            <a:spAutoFit/>
          </a:bodyPr>
          <a:lstStyle/>
          <a:p>
            <a:r>
              <a:rPr lang="en-TW" dirty="0"/>
              <a:t>Wenhu MRT, Taipei</a:t>
            </a:r>
          </a:p>
        </p:txBody>
      </p:sp>
      <p:pic>
        <p:nvPicPr>
          <p:cNvPr id="11" name="Picture 10">
            <a:extLst>
              <a:ext uri="{FF2B5EF4-FFF2-40B4-BE49-F238E27FC236}">
                <a16:creationId xmlns:a16="http://schemas.microsoft.com/office/drawing/2014/main" id="{FB453DBD-A5C3-81DA-D739-6EED1C496C95}"/>
              </a:ext>
            </a:extLst>
          </p:cNvPr>
          <p:cNvPicPr>
            <a:picLocks noChangeAspect="1"/>
          </p:cNvPicPr>
          <p:nvPr/>
        </p:nvPicPr>
        <p:blipFill>
          <a:blip r:embed="rId5"/>
          <a:stretch>
            <a:fillRect/>
          </a:stretch>
        </p:blipFill>
        <p:spPr>
          <a:xfrm>
            <a:off x="8453144" y="4540535"/>
            <a:ext cx="3296974" cy="1725760"/>
          </a:xfrm>
          <a:prstGeom prst="rect">
            <a:avLst/>
          </a:prstGeom>
        </p:spPr>
      </p:pic>
      <p:sp>
        <p:nvSpPr>
          <p:cNvPr id="12" name="TextBox 11">
            <a:extLst>
              <a:ext uri="{FF2B5EF4-FFF2-40B4-BE49-F238E27FC236}">
                <a16:creationId xmlns:a16="http://schemas.microsoft.com/office/drawing/2014/main" id="{F699AE6D-6480-E4BE-5FC8-557B3395C4EC}"/>
              </a:ext>
            </a:extLst>
          </p:cNvPr>
          <p:cNvSpPr txBox="1"/>
          <p:nvPr/>
        </p:nvSpPr>
        <p:spPr>
          <a:xfrm>
            <a:off x="10772579" y="4337353"/>
            <a:ext cx="518091" cy="369332"/>
          </a:xfrm>
          <a:prstGeom prst="rect">
            <a:avLst/>
          </a:prstGeom>
          <a:noFill/>
        </p:spPr>
        <p:txBody>
          <a:bodyPr wrap="none" rtlCol="0">
            <a:spAutoFit/>
          </a:bodyPr>
          <a:lstStyle/>
          <a:p>
            <a:r>
              <a:rPr lang="en-TW" dirty="0"/>
              <a:t>bus</a:t>
            </a:r>
          </a:p>
        </p:txBody>
      </p:sp>
      <p:sp>
        <p:nvSpPr>
          <p:cNvPr id="13" name="TextBox 12">
            <a:extLst>
              <a:ext uri="{FF2B5EF4-FFF2-40B4-BE49-F238E27FC236}">
                <a16:creationId xmlns:a16="http://schemas.microsoft.com/office/drawing/2014/main" id="{6D66F773-9E47-D53A-D836-B1EA4EF8C7CB}"/>
              </a:ext>
            </a:extLst>
          </p:cNvPr>
          <p:cNvSpPr txBox="1"/>
          <p:nvPr/>
        </p:nvSpPr>
        <p:spPr>
          <a:xfrm>
            <a:off x="6854790" y="5691703"/>
            <a:ext cx="1158651" cy="369332"/>
          </a:xfrm>
          <a:prstGeom prst="rect">
            <a:avLst/>
          </a:prstGeom>
          <a:noFill/>
        </p:spPr>
        <p:txBody>
          <a:bodyPr wrap="none" rtlCol="0">
            <a:spAutoFit/>
          </a:bodyPr>
          <a:lstStyle/>
          <a:p>
            <a:r>
              <a:rPr lang="en-TW" dirty="0"/>
              <a:t>Taxi - </a:t>
            </a:r>
            <a:r>
              <a:rPr lang="en-TW" dirty="0">
                <a:hlinkClick r:id="rId6"/>
              </a:rPr>
              <a:t>Zoox</a:t>
            </a:r>
            <a:endParaRPr lang="en-TW" dirty="0"/>
          </a:p>
        </p:txBody>
      </p:sp>
    </p:spTree>
    <p:extLst>
      <p:ext uri="{BB962C8B-B14F-4D97-AF65-F5344CB8AC3E}">
        <p14:creationId xmlns:p14="http://schemas.microsoft.com/office/powerpoint/2010/main" val="289523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FA27-D881-14FE-2B76-2E99F4AF532E}"/>
              </a:ext>
            </a:extLst>
          </p:cNvPr>
          <p:cNvSpPr>
            <a:spLocks noGrp="1"/>
          </p:cNvSpPr>
          <p:nvPr>
            <p:ph type="title"/>
          </p:nvPr>
        </p:nvSpPr>
        <p:spPr/>
        <p:txBody>
          <a:bodyPr/>
          <a:lstStyle/>
          <a:p>
            <a:r>
              <a:rPr lang="en-TW" dirty="0"/>
              <a:t>Training Networks</a:t>
            </a:r>
          </a:p>
        </p:txBody>
      </p:sp>
      <p:sp>
        <p:nvSpPr>
          <p:cNvPr id="3" name="Content Placeholder 2">
            <a:extLst>
              <a:ext uri="{FF2B5EF4-FFF2-40B4-BE49-F238E27FC236}">
                <a16:creationId xmlns:a16="http://schemas.microsoft.com/office/drawing/2014/main" id="{5E42F1EE-EEAC-49C2-5FBE-B5AFC449A855}"/>
              </a:ext>
            </a:extLst>
          </p:cNvPr>
          <p:cNvSpPr>
            <a:spLocks noGrp="1"/>
          </p:cNvSpPr>
          <p:nvPr>
            <p:ph idx="1"/>
          </p:nvPr>
        </p:nvSpPr>
        <p:spPr>
          <a:xfrm>
            <a:off x="838200" y="1825625"/>
            <a:ext cx="6819900" cy="4351338"/>
          </a:xfrm>
        </p:spPr>
        <p:txBody>
          <a:bodyPr/>
          <a:lstStyle/>
          <a:p>
            <a:r>
              <a:rPr lang="en-TW" dirty="0"/>
              <a:t>One very useful robot might be to realize C-3PO, the translator robot of Star Wars.</a:t>
            </a:r>
          </a:p>
          <a:p>
            <a:endParaRPr lang="en-TW" dirty="0"/>
          </a:p>
        </p:txBody>
      </p:sp>
      <p:pic>
        <p:nvPicPr>
          <p:cNvPr id="4" name="Picture 3">
            <a:extLst>
              <a:ext uri="{FF2B5EF4-FFF2-40B4-BE49-F238E27FC236}">
                <a16:creationId xmlns:a16="http://schemas.microsoft.com/office/drawing/2014/main" id="{BE756F2A-3ED5-5C1E-96EE-3B9B66131CC0}"/>
              </a:ext>
            </a:extLst>
          </p:cNvPr>
          <p:cNvPicPr>
            <a:picLocks noChangeAspect="1"/>
          </p:cNvPicPr>
          <p:nvPr/>
        </p:nvPicPr>
        <p:blipFill>
          <a:blip r:embed="rId2"/>
          <a:stretch>
            <a:fillRect/>
          </a:stretch>
        </p:blipFill>
        <p:spPr>
          <a:xfrm>
            <a:off x="8463270" y="706438"/>
            <a:ext cx="3023880" cy="5786437"/>
          </a:xfrm>
          <a:prstGeom prst="rect">
            <a:avLst/>
          </a:prstGeom>
        </p:spPr>
      </p:pic>
      <p:sp>
        <p:nvSpPr>
          <p:cNvPr id="5" name="TextBox 4">
            <a:extLst>
              <a:ext uri="{FF2B5EF4-FFF2-40B4-BE49-F238E27FC236}">
                <a16:creationId xmlns:a16="http://schemas.microsoft.com/office/drawing/2014/main" id="{8096CD8D-FE3C-17CF-879D-4C102F8F839B}"/>
              </a:ext>
            </a:extLst>
          </p:cNvPr>
          <p:cNvSpPr txBox="1"/>
          <p:nvPr/>
        </p:nvSpPr>
        <p:spPr>
          <a:xfrm>
            <a:off x="10812626" y="6107667"/>
            <a:ext cx="1082348" cy="369332"/>
          </a:xfrm>
          <a:prstGeom prst="rect">
            <a:avLst/>
          </a:prstGeom>
          <a:noFill/>
        </p:spPr>
        <p:txBody>
          <a:bodyPr wrap="none" rtlCol="0">
            <a:spAutoFit/>
          </a:bodyPr>
          <a:lstStyle/>
          <a:p>
            <a:r>
              <a:rPr lang="en-TW" dirty="0"/>
              <a:t>wikipedia</a:t>
            </a:r>
          </a:p>
        </p:txBody>
      </p:sp>
      <p:pic>
        <p:nvPicPr>
          <p:cNvPr id="6" name="Picture 5">
            <a:extLst>
              <a:ext uri="{FF2B5EF4-FFF2-40B4-BE49-F238E27FC236}">
                <a16:creationId xmlns:a16="http://schemas.microsoft.com/office/drawing/2014/main" id="{D1B3859F-9014-B91E-0632-7670E75B5D61}"/>
              </a:ext>
            </a:extLst>
          </p:cNvPr>
          <p:cNvPicPr>
            <a:picLocks noChangeAspect="1"/>
          </p:cNvPicPr>
          <p:nvPr/>
        </p:nvPicPr>
        <p:blipFill>
          <a:blip r:embed="rId3"/>
          <a:stretch>
            <a:fillRect/>
          </a:stretch>
        </p:blipFill>
        <p:spPr>
          <a:xfrm>
            <a:off x="6096000" y="5946876"/>
            <a:ext cx="2538105" cy="409372"/>
          </a:xfrm>
          <a:prstGeom prst="rect">
            <a:avLst/>
          </a:prstGeom>
        </p:spPr>
      </p:pic>
    </p:spTree>
    <p:extLst>
      <p:ext uri="{BB962C8B-B14F-4D97-AF65-F5344CB8AC3E}">
        <p14:creationId xmlns:p14="http://schemas.microsoft.com/office/powerpoint/2010/main" val="225331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4558-8A66-F331-5791-C9A6531BF18F}"/>
              </a:ext>
            </a:extLst>
          </p:cNvPr>
          <p:cNvSpPr>
            <a:spLocks noGrp="1"/>
          </p:cNvSpPr>
          <p:nvPr>
            <p:ph type="ctrTitle"/>
          </p:nvPr>
        </p:nvSpPr>
        <p:spPr/>
        <p:txBody>
          <a:bodyPr/>
          <a:lstStyle/>
          <a:p>
            <a:r>
              <a:rPr lang="en-TW" dirty="0"/>
              <a:t>Nanotechnology to Robotics</a:t>
            </a:r>
          </a:p>
        </p:txBody>
      </p:sp>
      <p:sp>
        <p:nvSpPr>
          <p:cNvPr id="3" name="Subtitle 2">
            <a:extLst>
              <a:ext uri="{FF2B5EF4-FFF2-40B4-BE49-F238E27FC236}">
                <a16:creationId xmlns:a16="http://schemas.microsoft.com/office/drawing/2014/main" id="{FF7DF164-41E7-53DE-A8E4-05A2ECB50999}"/>
              </a:ext>
            </a:extLst>
          </p:cNvPr>
          <p:cNvSpPr>
            <a:spLocks noGrp="1"/>
          </p:cNvSpPr>
          <p:nvPr>
            <p:ph type="subTitle" idx="1"/>
          </p:nvPr>
        </p:nvSpPr>
        <p:spPr/>
        <p:txBody>
          <a:bodyPr/>
          <a:lstStyle/>
          <a:p>
            <a:endParaRPr lang="en-TW"/>
          </a:p>
        </p:txBody>
      </p:sp>
      <p:pic>
        <p:nvPicPr>
          <p:cNvPr id="4" name="Picture 3">
            <a:extLst>
              <a:ext uri="{FF2B5EF4-FFF2-40B4-BE49-F238E27FC236}">
                <a16:creationId xmlns:a16="http://schemas.microsoft.com/office/drawing/2014/main" id="{73AB6227-8260-DE86-7257-7F28855BFADA}"/>
              </a:ext>
            </a:extLst>
          </p:cNvPr>
          <p:cNvPicPr>
            <a:picLocks noChangeAspect="1"/>
          </p:cNvPicPr>
          <p:nvPr/>
        </p:nvPicPr>
        <p:blipFill>
          <a:blip r:embed="rId2"/>
          <a:stretch>
            <a:fillRect/>
          </a:stretch>
        </p:blipFill>
        <p:spPr>
          <a:xfrm>
            <a:off x="4679950" y="3602038"/>
            <a:ext cx="2832100" cy="2870200"/>
          </a:xfrm>
          <a:prstGeom prst="rect">
            <a:avLst/>
          </a:prstGeom>
        </p:spPr>
      </p:pic>
    </p:spTree>
    <p:extLst>
      <p:ext uri="{BB962C8B-B14F-4D97-AF65-F5344CB8AC3E}">
        <p14:creationId xmlns:p14="http://schemas.microsoft.com/office/powerpoint/2010/main" val="41149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710A-B887-616B-48F5-B0F9BA848093}"/>
              </a:ext>
            </a:extLst>
          </p:cNvPr>
          <p:cNvSpPr>
            <a:spLocks noGrp="1"/>
          </p:cNvSpPr>
          <p:nvPr>
            <p:ph type="title"/>
          </p:nvPr>
        </p:nvSpPr>
        <p:spPr/>
        <p:txBody>
          <a:bodyPr/>
          <a:lstStyle/>
          <a:p>
            <a:r>
              <a:rPr lang="en-TW" dirty="0"/>
              <a:t>Applied Concepts</a:t>
            </a:r>
          </a:p>
        </p:txBody>
      </p:sp>
      <p:sp>
        <p:nvSpPr>
          <p:cNvPr id="3" name="Content Placeholder 2">
            <a:extLst>
              <a:ext uri="{FF2B5EF4-FFF2-40B4-BE49-F238E27FC236}">
                <a16:creationId xmlns:a16="http://schemas.microsoft.com/office/drawing/2014/main" id="{99D112E4-3B5A-A2EA-5A0C-B418D9D161EC}"/>
              </a:ext>
            </a:extLst>
          </p:cNvPr>
          <p:cNvSpPr>
            <a:spLocks noGrp="1"/>
          </p:cNvSpPr>
          <p:nvPr>
            <p:ph idx="1"/>
          </p:nvPr>
        </p:nvSpPr>
        <p:spPr/>
        <p:txBody>
          <a:bodyPr/>
          <a:lstStyle/>
          <a:p>
            <a:r>
              <a:rPr lang="en-TW" dirty="0"/>
              <a:t>Solar Energy</a:t>
            </a:r>
          </a:p>
          <a:p>
            <a:r>
              <a:rPr lang="en-TW" dirty="0"/>
              <a:t>Thermoelectrics</a:t>
            </a:r>
          </a:p>
          <a:p>
            <a:r>
              <a:rPr lang="en-TW" dirty="0"/>
              <a:t>Battery Systems</a:t>
            </a:r>
          </a:p>
          <a:p>
            <a:r>
              <a:rPr lang="en-TW" dirty="0"/>
              <a:t>Fuel Cells</a:t>
            </a:r>
          </a:p>
          <a:p>
            <a:r>
              <a:rPr lang="en-TW" dirty="0"/>
              <a:t>Self-driving technology</a:t>
            </a:r>
          </a:p>
          <a:p>
            <a:endParaRPr lang="en-TW" dirty="0"/>
          </a:p>
        </p:txBody>
      </p:sp>
    </p:spTree>
    <p:extLst>
      <p:ext uri="{BB962C8B-B14F-4D97-AF65-F5344CB8AC3E}">
        <p14:creationId xmlns:p14="http://schemas.microsoft.com/office/powerpoint/2010/main" val="373951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AEC8-6870-163B-7425-C781D7AF5C3C}"/>
              </a:ext>
            </a:extLst>
          </p:cNvPr>
          <p:cNvSpPr>
            <a:spLocks noGrp="1"/>
          </p:cNvSpPr>
          <p:nvPr>
            <p:ph type="title"/>
          </p:nvPr>
        </p:nvSpPr>
        <p:spPr/>
        <p:txBody>
          <a:bodyPr/>
          <a:lstStyle/>
          <a:p>
            <a:r>
              <a:rPr lang="en-TW" dirty="0"/>
              <a:t>A Gasoline Engine Vehicle: 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6B3B95-26FA-F874-8697-6B35D6E4295B}"/>
                  </a:ext>
                </a:extLst>
              </p:cNvPr>
              <p:cNvSpPr>
                <a:spLocks noGrp="1"/>
              </p:cNvSpPr>
              <p:nvPr>
                <p:ph idx="1"/>
              </p:nvPr>
            </p:nvSpPr>
            <p:spPr/>
            <p:txBody>
              <a:bodyPr>
                <a:normAutofit fontScale="47500" lnSpcReduction="20000"/>
              </a:bodyPr>
              <a:lstStyle/>
              <a:p>
                <a:pPr>
                  <a:lnSpc>
                    <a:spcPct val="170000"/>
                  </a:lnSpc>
                </a:pPr>
                <a:r>
                  <a:rPr lang="en-TW" dirty="0"/>
                  <a:t>Let’s consider the gasoline engine that takes 2500 J of heat and delivers 500 J of mechanical work per cycle. The heat is obtained by burning gasoline with a heat of combustion 5.0 * 10</a:t>
                </a:r>
                <a:r>
                  <a:rPr lang="en-TW" baseline="30000" dirty="0"/>
                  <a:t>4</a:t>
                </a:r>
                <a:r>
                  <a:rPr lang="en-TW" dirty="0"/>
                  <a:t> J/g.</a:t>
                </a:r>
              </a:p>
              <a:p>
                <a:pPr>
                  <a:lnSpc>
                    <a:spcPct val="170000"/>
                  </a:lnSpc>
                </a:pPr>
                <a:r>
                  <a:rPr lang="en-TW" dirty="0"/>
                  <a:t>The thermal efficiency: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𝑊</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𝐻</m:t>
                            </m:r>
                          </m:sub>
                        </m:sSub>
                      </m:den>
                    </m:f>
                    <m:r>
                      <a:rPr lang="en-US" b="0" i="1" smtClean="0">
                        <a:latin typeface="Cambria Math" panose="02040503050406030204" pitchFamily="18" charset="0"/>
                      </a:rPr>
                      <m:t>∗100%=</m:t>
                    </m:r>
                    <m:f>
                      <m:fPr>
                        <m:ctrlPr>
                          <a:rPr lang="en-US" b="0" i="1" smtClean="0">
                            <a:latin typeface="Cambria Math" panose="02040503050406030204" pitchFamily="18" charset="0"/>
                          </a:rPr>
                        </m:ctrlPr>
                      </m:fPr>
                      <m:num>
                        <m:r>
                          <a:rPr lang="en-US" b="0" i="1" smtClean="0">
                            <a:latin typeface="Cambria Math" panose="02040503050406030204" pitchFamily="18" charset="0"/>
                          </a:rPr>
                          <m:t>500</m:t>
                        </m:r>
                        <m:r>
                          <a:rPr lang="en-US" b="0" i="1" smtClean="0">
                            <a:latin typeface="Cambria Math" panose="02040503050406030204" pitchFamily="18" charset="0"/>
                          </a:rPr>
                          <m:t>𝐽</m:t>
                        </m:r>
                      </m:num>
                      <m:den>
                        <m:r>
                          <a:rPr lang="en-US" b="0" i="1" smtClean="0">
                            <a:latin typeface="Cambria Math" panose="02040503050406030204" pitchFamily="18" charset="0"/>
                          </a:rPr>
                          <m:t>2500</m:t>
                        </m:r>
                        <m:r>
                          <a:rPr lang="en-US" b="0" i="1" smtClean="0">
                            <a:latin typeface="Cambria Math" panose="02040503050406030204" pitchFamily="18" charset="0"/>
                          </a:rPr>
                          <m:t>𝐽</m:t>
                        </m:r>
                      </m:den>
                    </m:f>
                    <m:r>
                      <a:rPr lang="en-US" b="0" i="1" smtClean="0">
                        <a:latin typeface="Cambria Math" panose="02040503050406030204" pitchFamily="18" charset="0"/>
                      </a:rPr>
                      <m:t>∗100%=20%</m:t>
                    </m:r>
                  </m:oMath>
                </a14:m>
                <a:endParaRPr lang="en-TW" dirty="0"/>
              </a:p>
              <a:p>
                <a:pPr>
                  <a:lnSpc>
                    <a:spcPct val="170000"/>
                  </a:lnSpc>
                </a:pPr>
                <a:r>
                  <a:rPr lang="en-TW" dirty="0"/>
                  <a:t>The heat discarded each cycle: </a:t>
                </a:r>
                <a14:m>
                  <m:oMath xmlns:m="http://schemas.openxmlformats.org/officeDocument/2006/math">
                    <m:r>
                      <a:rPr lang="en-US" b="0" i="1" smtClean="0">
                        <a:latin typeface="Cambria Math" panose="02040503050406030204" pitchFamily="18" charset="0"/>
                      </a:rPr>
                      <m:t>500</m:t>
                    </m:r>
                    <m:r>
                      <a:rPr lang="en-US" b="0" i="1" smtClean="0">
                        <a:latin typeface="Cambria Math" panose="02040503050406030204" pitchFamily="18" charset="0"/>
                      </a:rPr>
                      <m:t>𝐽</m:t>
                    </m:r>
                    <m:r>
                      <a:rPr lang="en-US" b="0" i="1" smtClean="0">
                        <a:latin typeface="Cambria Math" panose="02040503050406030204" pitchFamily="18" charset="0"/>
                      </a:rPr>
                      <m:t>=2500</m:t>
                    </m:r>
                    <m:r>
                      <a:rPr lang="en-US" b="0" i="1" smtClean="0">
                        <a:latin typeface="Cambria Math" panose="02040503050406030204" pitchFamily="18" charset="0"/>
                      </a:rPr>
                      <m:t>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𝐶</m:t>
                        </m:r>
                      </m:sub>
                    </m:sSub>
                    <m:r>
                      <a:rPr lang="en-US" b="0" i="1" smtClean="0">
                        <a:latin typeface="Cambria Math" panose="02040503050406030204" pitchFamily="18" charset="0"/>
                      </a:rPr>
                      <m:t>=−2000</m:t>
                    </m:r>
                    <m:r>
                      <a:rPr lang="en-US" b="0" i="1" smtClean="0">
                        <a:latin typeface="Cambria Math" panose="02040503050406030204" pitchFamily="18" charset="0"/>
                      </a:rPr>
                      <m:t>𝐽</m:t>
                    </m:r>
                    <m:r>
                      <a:rPr lang="en-US" b="0" i="1" smtClean="0">
                        <a:latin typeface="Cambria Math" panose="02040503050406030204" pitchFamily="18" charset="0"/>
                      </a:rPr>
                      <m:t>.</m:t>
                    </m:r>
                  </m:oMath>
                </a14:m>
                <a:endParaRPr lang="en-US" b="0" dirty="0"/>
              </a:p>
              <a:p>
                <a:pPr>
                  <a:lnSpc>
                    <a:spcPct val="170000"/>
                  </a:lnSpc>
                </a:pPr>
                <a:r>
                  <a:rPr lang="en-TW" dirty="0"/>
                  <a:t>How much gasoline is burned each cycle: </a:t>
                </a:r>
                <a14:m>
                  <m:oMath xmlns:m="http://schemas.openxmlformats.org/officeDocument/2006/math">
                    <m:r>
                      <a:rPr lang="en-TW" i="1" dirty="0" smtClean="0">
                        <a:latin typeface="Cambria Math" panose="02040503050406030204" pitchFamily="18" charset="0"/>
                      </a:rPr>
                      <m:t>2500</m:t>
                    </m:r>
                    <m:r>
                      <a:rPr lang="en-US" b="0" i="1" dirty="0" smtClean="0">
                        <a:latin typeface="Cambria Math" panose="02040503050406030204" pitchFamily="18" charset="0"/>
                      </a:rPr>
                      <m:t>𝐽</m:t>
                    </m:r>
                    <m:r>
                      <a:rPr lang="en-US" b="0" i="1" dirty="0" smtClean="0">
                        <a:latin typeface="Cambria Math" panose="02040503050406030204" pitchFamily="18" charset="0"/>
                      </a:rPr>
                      <m:t>=</m:t>
                    </m:r>
                    <m:r>
                      <a:rPr lang="en-US" b="0" i="1" dirty="0" smtClean="0">
                        <a:latin typeface="Cambria Math" panose="02040503050406030204" pitchFamily="18" charset="0"/>
                      </a:rPr>
                      <m:t>𝑚</m:t>
                    </m:r>
                    <m:r>
                      <a:rPr lang="en-US" b="0" i="1" dirty="0" smtClean="0">
                        <a:latin typeface="Cambria Math" panose="02040503050406030204" pitchFamily="18" charset="0"/>
                      </a:rPr>
                      <m:t>∗5.0∗</m:t>
                    </m:r>
                    <m:f>
                      <m:fPr>
                        <m:ctrlPr>
                          <a:rPr lang="en-US" b="0" i="1" dirty="0" smtClean="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10</m:t>
                            </m:r>
                          </m:e>
                          <m:sup>
                            <m:r>
                              <a:rPr lang="en-US" b="0" i="1" dirty="0" smtClean="0">
                                <a:latin typeface="Cambria Math" panose="02040503050406030204" pitchFamily="18" charset="0"/>
                              </a:rPr>
                              <m:t>4</m:t>
                            </m:r>
                          </m:sup>
                        </m:sSup>
                        <m:r>
                          <a:rPr lang="en-US" b="0" i="1" dirty="0" smtClean="0">
                            <a:latin typeface="Cambria Math" panose="02040503050406030204" pitchFamily="18" charset="0"/>
                          </a:rPr>
                          <m:t>𝐽</m:t>
                        </m:r>
                      </m:num>
                      <m:den>
                        <m:r>
                          <a:rPr lang="en-US" b="0" i="1" dirty="0" smtClean="0">
                            <a:latin typeface="Cambria Math" panose="02040503050406030204" pitchFamily="18" charset="0"/>
                          </a:rPr>
                          <m:t>𝑔</m:t>
                        </m:r>
                      </m:den>
                    </m:f>
                    <m:r>
                      <a:rPr lang="en-US" b="0" i="1" dirty="0" smtClean="0">
                        <a:latin typeface="Cambria Math" panose="02040503050406030204" pitchFamily="18" charset="0"/>
                      </a:rPr>
                      <m:t>→</m:t>
                    </m:r>
                    <m:r>
                      <a:rPr lang="en-US" b="0" i="1" dirty="0" smtClean="0">
                        <a:latin typeface="Cambria Math" panose="02040503050406030204" pitchFamily="18" charset="0"/>
                      </a:rPr>
                      <m:t>𝑚</m:t>
                    </m:r>
                    <m:r>
                      <a:rPr lang="en-US" b="0" i="1" dirty="0" smtClean="0">
                        <a:latin typeface="Cambria Math" panose="02040503050406030204" pitchFamily="18" charset="0"/>
                      </a:rPr>
                      <m:t>=0.05</m:t>
                    </m:r>
                    <m:r>
                      <a:rPr lang="en-US" b="0" i="1" dirty="0" smtClean="0">
                        <a:latin typeface="Cambria Math" panose="02040503050406030204" pitchFamily="18" charset="0"/>
                      </a:rPr>
                      <m:t>𝑔</m:t>
                    </m:r>
                    <m:r>
                      <a:rPr lang="en-US" b="0" i="1" dirty="0" smtClean="0">
                        <a:latin typeface="Cambria Math" panose="02040503050406030204" pitchFamily="18" charset="0"/>
                      </a:rPr>
                      <m:t>.</m:t>
                    </m:r>
                  </m:oMath>
                </a14:m>
                <a:endParaRPr lang="en-US" b="0" dirty="0"/>
              </a:p>
              <a:p>
                <a:pPr>
                  <a:lnSpc>
                    <a:spcPct val="170000"/>
                  </a:lnSpc>
                </a:pPr>
                <a:r>
                  <a:rPr lang="en-TW" dirty="0"/>
                  <a:t>Power output for 100 cycles/second: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500</m:t>
                        </m:r>
                        <m:r>
                          <a:rPr lang="en-US" b="0" i="1" smtClean="0">
                            <a:latin typeface="Cambria Math" panose="02040503050406030204" pitchFamily="18" charset="0"/>
                          </a:rPr>
                          <m:t>𝐽</m:t>
                        </m:r>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𝑠</m:t>
                            </m:r>
                          </m:den>
                        </m:f>
                      </m:e>
                    </m:d>
                    <m:r>
                      <a:rPr lang="en-US" b="0" i="1" smtClean="0">
                        <a:latin typeface="Cambria Math" panose="02040503050406030204" pitchFamily="18" charset="0"/>
                      </a:rPr>
                      <m:t>=50</m:t>
                    </m:r>
                    <m:r>
                      <a:rPr lang="en-US" b="0" i="1" smtClean="0">
                        <a:latin typeface="Cambria Math" panose="02040503050406030204" pitchFamily="18" charset="0"/>
                      </a:rPr>
                      <m:t>𝑘𝑊</m:t>
                    </m:r>
                    <m:r>
                      <a:rPr lang="en-US" b="0" i="1" smtClean="0">
                        <a:latin typeface="Cambria Math" panose="02040503050406030204" pitchFamily="18" charset="0"/>
                      </a:rPr>
                      <m:t>→50</m:t>
                    </m:r>
                    <m:r>
                      <a:rPr lang="en-US" b="0" i="1" smtClean="0">
                        <a:latin typeface="Cambria Math" panose="02040503050406030204" pitchFamily="18" charset="0"/>
                      </a:rPr>
                      <m:t>𝑘𝑊</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h𝑝</m:t>
                        </m:r>
                      </m:num>
                      <m:den>
                        <m:r>
                          <a:rPr lang="en-US" b="0" i="1" smtClean="0">
                            <a:latin typeface="Cambria Math" panose="02040503050406030204" pitchFamily="18" charset="0"/>
                          </a:rPr>
                          <m:t>746</m:t>
                        </m:r>
                        <m:r>
                          <a:rPr lang="en-US" b="0" i="1" smtClean="0">
                            <a:latin typeface="Cambria Math" panose="02040503050406030204" pitchFamily="18" charset="0"/>
                          </a:rPr>
                          <m:t>𝑊</m:t>
                        </m:r>
                      </m:den>
                    </m:f>
                    <m:r>
                      <a:rPr lang="en-US" b="0" i="1" smtClean="0">
                        <a:latin typeface="Cambria Math" panose="02040503050406030204" pitchFamily="18" charset="0"/>
                      </a:rPr>
                      <m:t>=67</m:t>
                    </m:r>
                    <m:r>
                      <a:rPr lang="en-US" b="0" i="1" smtClean="0">
                        <a:latin typeface="Cambria Math" panose="02040503050406030204" pitchFamily="18" charset="0"/>
                      </a:rPr>
                      <m:t>h𝑝</m:t>
                    </m:r>
                    <m:r>
                      <a:rPr lang="en-US" b="0" i="1" smtClean="0">
                        <a:latin typeface="Cambria Math" panose="02040503050406030204" pitchFamily="18" charset="0"/>
                      </a:rPr>
                      <m:t>.</m:t>
                    </m:r>
                  </m:oMath>
                </a14:m>
                <a:endParaRPr lang="en-US" b="0" dirty="0"/>
              </a:p>
              <a:p>
                <a:pPr>
                  <a:lnSpc>
                    <a:spcPct val="170000"/>
                  </a:lnSpc>
                </a:pPr>
                <a:r>
                  <a:rPr lang="en-TW" dirty="0"/>
                  <a:t>How much gasoline is burned per second and per hour: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0.05</m:t>
                        </m:r>
                        <m:r>
                          <a:rPr lang="en-US" b="0" i="1" smtClean="0">
                            <a:latin typeface="Cambria Math" panose="02040503050406030204" pitchFamily="18" charset="0"/>
                          </a:rPr>
                          <m:t>𝑔</m:t>
                        </m:r>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𝑠</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r>
                          <a:rPr lang="en-US" b="0" i="1" smtClean="0">
                            <a:latin typeface="Cambria Math" panose="02040503050406030204" pitchFamily="18" charset="0"/>
                          </a:rPr>
                          <m:t>𝑔</m:t>
                        </m:r>
                      </m:num>
                      <m:den>
                        <m:r>
                          <a:rPr lang="en-US" b="0" i="1" smtClean="0">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r>
                          <a:rPr lang="en-US" b="0" i="1" smtClean="0">
                            <a:latin typeface="Cambria Math" panose="02040503050406030204" pitchFamily="18" charset="0"/>
                          </a:rPr>
                          <m:t>𝑔</m:t>
                        </m:r>
                      </m:num>
                      <m:den>
                        <m:r>
                          <a:rPr lang="en-US" b="0" i="1" smtClean="0">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3600</m:t>
                        </m:r>
                        <m:r>
                          <a:rPr lang="en-US" b="0" i="1" smtClean="0">
                            <a:latin typeface="Cambria Math" panose="02040503050406030204" pitchFamily="18" charset="0"/>
                          </a:rPr>
                          <m:t>𝑠</m:t>
                        </m:r>
                      </m:num>
                      <m:den>
                        <m:r>
                          <a:rPr lang="en-US" b="0" i="1" smtClean="0">
                            <a:latin typeface="Cambria Math" panose="02040503050406030204" pitchFamily="18" charset="0"/>
                          </a:rPr>
                          <m:t>h𝑜𝑢𝑟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r>
                          <a:rPr lang="en-US" b="0" i="1" smtClean="0">
                            <a:latin typeface="Cambria Math" panose="02040503050406030204" pitchFamily="18" charset="0"/>
                          </a:rPr>
                          <m:t>𝑘𝑔</m:t>
                        </m:r>
                      </m:num>
                      <m:den>
                        <m:r>
                          <a:rPr lang="en-US" b="0" i="1" smtClean="0">
                            <a:latin typeface="Cambria Math" panose="02040503050406030204" pitchFamily="18" charset="0"/>
                          </a:rPr>
                          <m:t>h𝑟</m:t>
                        </m:r>
                      </m:den>
                    </m:f>
                    <m:r>
                      <a:rPr lang="en-US" b="0" i="1" smtClean="0">
                        <a:latin typeface="Cambria Math" panose="02040503050406030204" pitchFamily="18" charset="0"/>
                      </a:rPr>
                      <m:t>.</m:t>
                    </m:r>
                  </m:oMath>
                </a14:m>
                <a:r>
                  <a:rPr lang="en-TW" dirty="0"/>
                  <a:t> For gasoline with density about 0.70 gcm</a:t>
                </a:r>
                <a:r>
                  <a:rPr lang="en-TW" baseline="30000" dirty="0"/>
                  <a:t>-3</a:t>
                </a:r>
                <a:r>
                  <a:rPr lang="en-TW" dirty="0"/>
                  <a:t>, we then have 25700cm</a:t>
                </a:r>
                <a:r>
                  <a:rPr lang="en-TW" baseline="30000" dirty="0"/>
                  <a:t>3</a:t>
                </a:r>
                <a:r>
                  <a:rPr lang="en-TW" dirty="0"/>
                  <a:t> =25.7 L or 6.8 gallons gasoline per hour.</a:t>
                </a:r>
              </a:p>
              <a:p>
                <a:pPr>
                  <a:lnSpc>
                    <a:spcPct val="170000"/>
                  </a:lnSpc>
                </a:pPr>
                <a:r>
                  <a:rPr lang="en-TW" dirty="0"/>
                  <a:t>Internal combustion engines can have efficiencies up to 56%.</a:t>
                </a:r>
              </a:p>
            </p:txBody>
          </p:sp>
        </mc:Choice>
        <mc:Fallback xmlns="">
          <p:sp>
            <p:nvSpPr>
              <p:cNvPr id="3" name="Content Placeholder 2">
                <a:extLst>
                  <a:ext uri="{FF2B5EF4-FFF2-40B4-BE49-F238E27FC236}">
                    <a16:creationId xmlns:a16="http://schemas.microsoft.com/office/drawing/2014/main" id="{256B3B95-26FA-F874-8697-6B35D6E4295B}"/>
                  </a:ext>
                </a:extLst>
              </p:cNvPr>
              <p:cNvSpPr>
                <a:spLocks noGrp="1" noRot="1" noChangeAspect="1" noMove="1" noResize="1" noEditPoints="1" noAdjustHandles="1" noChangeArrowheads="1" noChangeShapeType="1" noTextEdit="1"/>
              </p:cNvSpPr>
              <p:nvPr>
                <p:ph idx="1"/>
              </p:nvPr>
            </p:nvSpPr>
            <p:spPr>
              <a:blipFill>
                <a:blip r:embed="rId2"/>
                <a:stretch>
                  <a:fillRect l="-121"/>
                </a:stretch>
              </a:blipFill>
            </p:spPr>
            <p:txBody>
              <a:bodyPr/>
              <a:lstStyle/>
              <a:p>
                <a:r>
                  <a:rPr lang="en-TW">
                    <a:noFill/>
                  </a:rPr>
                  <a:t> </a:t>
                </a:r>
              </a:p>
            </p:txBody>
          </p:sp>
        </mc:Fallback>
      </mc:AlternateContent>
    </p:spTree>
    <p:extLst>
      <p:ext uri="{BB962C8B-B14F-4D97-AF65-F5344CB8AC3E}">
        <p14:creationId xmlns:p14="http://schemas.microsoft.com/office/powerpoint/2010/main" val="287873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1E25-E4E8-C44D-DA1D-7DC87CA4132E}"/>
              </a:ext>
            </a:extLst>
          </p:cNvPr>
          <p:cNvSpPr>
            <a:spLocks noGrp="1"/>
          </p:cNvSpPr>
          <p:nvPr>
            <p:ph type="title"/>
          </p:nvPr>
        </p:nvSpPr>
        <p:spPr/>
        <p:txBody>
          <a:bodyPr/>
          <a:lstStyle/>
          <a:p>
            <a:r>
              <a:rPr lang="en-TW" dirty="0"/>
              <a:t>Internal Combustion Engine</a:t>
            </a:r>
          </a:p>
        </p:txBody>
      </p:sp>
      <p:pic>
        <p:nvPicPr>
          <p:cNvPr id="4" name="Content Placeholder 3">
            <a:extLst>
              <a:ext uri="{FF2B5EF4-FFF2-40B4-BE49-F238E27FC236}">
                <a16:creationId xmlns:a16="http://schemas.microsoft.com/office/drawing/2014/main" id="{3CADC13E-0E49-C3FB-69AD-A0FEF5545F8D}"/>
              </a:ext>
            </a:extLst>
          </p:cNvPr>
          <p:cNvPicPr>
            <a:picLocks noGrp="1" noChangeAspect="1"/>
          </p:cNvPicPr>
          <p:nvPr>
            <p:ph idx="1"/>
          </p:nvPr>
        </p:nvPicPr>
        <p:blipFill>
          <a:blip r:embed="rId2"/>
          <a:stretch>
            <a:fillRect/>
          </a:stretch>
        </p:blipFill>
        <p:spPr>
          <a:xfrm>
            <a:off x="696118" y="2278174"/>
            <a:ext cx="5856288" cy="3442548"/>
          </a:xfrm>
        </p:spPr>
      </p:pic>
      <p:sp>
        <p:nvSpPr>
          <p:cNvPr id="5" name="TextBox 4">
            <a:extLst>
              <a:ext uri="{FF2B5EF4-FFF2-40B4-BE49-F238E27FC236}">
                <a16:creationId xmlns:a16="http://schemas.microsoft.com/office/drawing/2014/main" id="{A412F122-CC7D-9A35-2AE5-B3D2C36CF075}"/>
              </a:ext>
            </a:extLst>
          </p:cNvPr>
          <p:cNvSpPr txBox="1"/>
          <p:nvPr/>
        </p:nvSpPr>
        <p:spPr>
          <a:xfrm>
            <a:off x="1189208" y="5720722"/>
            <a:ext cx="1126783" cy="369332"/>
          </a:xfrm>
          <a:prstGeom prst="rect">
            <a:avLst/>
          </a:prstGeom>
          <a:noFill/>
        </p:spPr>
        <p:txBody>
          <a:bodyPr wrap="none" rtlCol="0">
            <a:spAutoFit/>
          </a:bodyPr>
          <a:lstStyle/>
          <a:p>
            <a:r>
              <a:rPr lang="en-TW" dirty="0">
                <a:hlinkClick r:id="rId3"/>
              </a:rPr>
              <a:t>Reference</a:t>
            </a:r>
            <a:endParaRPr lang="en-TW" dirty="0"/>
          </a:p>
        </p:txBody>
      </p:sp>
      <p:pic>
        <p:nvPicPr>
          <p:cNvPr id="7" name="Picture 6">
            <a:extLst>
              <a:ext uri="{FF2B5EF4-FFF2-40B4-BE49-F238E27FC236}">
                <a16:creationId xmlns:a16="http://schemas.microsoft.com/office/drawing/2014/main" id="{AD8BDEF9-4807-99D7-CF45-632CB127660F}"/>
              </a:ext>
            </a:extLst>
          </p:cNvPr>
          <p:cNvPicPr>
            <a:picLocks noChangeAspect="1"/>
          </p:cNvPicPr>
          <p:nvPr/>
        </p:nvPicPr>
        <p:blipFill>
          <a:blip r:embed="rId4"/>
          <a:stretch>
            <a:fillRect/>
          </a:stretch>
        </p:blipFill>
        <p:spPr>
          <a:xfrm>
            <a:off x="6552405" y="2060574"/>
            <a:ext cx="5397981" cy="4029479"/>
          </a:xfrm>
          <a:prstGeom prst="rect">
            <a:avLst/>
          </a:prstGeom>
        </p:spPr>
      </p:pic>
      <p:sp>
        <p:nvSpPr>
          <p:cNvPr id="8" name="TextBox 7">
            <a:extLst>
              <a:ext uri="{FF2B5EF4-FFF2-40B4-BE49-F238E27FC236}">
                <a16:creationId xmlns:a16="http://schemas.microsoft.com/office/drawing/2014/main" id="{EC88A744-BEF0-4AD5-E41A-2BA434439CF3}"/>
              </a:ext>
            </a:extLst>
          </p:cNvPr>
          <p:cNvSpPr txBox="1"/>
          <p:nvPr/>
        </p:nvSpPr>
        <p:spPr>
          <a:xfrm>
            <a:off x="10101263" y="6090607"/>
            <a:ext cx="1126783" cy="369332"/>
          </a:xfrm>
          <a:prstGeom prst="rect">
            <a:avLst/>
          </a:prstGeom>
          <a:noFill/>
        </p:spPr>
        <p:txBody>
          <a:bodyPr wrap="none" rtlCol="0">
            <a:spAutoFit/>
          </a:bodyPr>
          <a:lstStyle/>
          <a:p>
            <a:r>
              <a:rPr lang="en-TW" dirty="0">
                <a:hlinkClick r:id="rId5"/>
              </a:rPr>
              <a:t>Reference</a:t>
            </a:r>
            <a:endParaRPr lang="en-TW" dirty="0"/>
          </a:p>
        </p:txBody>
      </p:sp>
    </p:spTree>
    <p:extLst>
      <p:ext uri="{BB962C8B-B14F-4D97-AF65-F5344CB8AC3E}">
        <p14:creationId xmlns:p14="http://schemas.microsoft.com/office/powerpoint/2010/main" val="165104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5224-C26B-F59B-1889-B538E7A101A5}"/>
              </a:ext>
            </a:extLst>
          </p:cNvPr>
          <p:cNvSpPr>
            <a:spLocks noGrp="1"/>
          </p:cNvSpPr>
          <p:nvPr>
            <p:ph type="title"/>
          </p:nvPr>
        </p:nvSpPr>
        <p:spPr/>
        <p:txBody>
          <a:bodyPr/>
          <a:lstStyle/>
          <a:p>
            <a:r>
              <a:rPr lang="en-TW" dirty="0"/>
              <a:t>Solar Energy</a:t>
            </a:r>
          </a:p>
        </p:txBody>
      </p:sp>
      <p:sp>
        <p:nvSpPr>
          <p:cNvPr id="3" name="Content Placeholder 2">
            <a:extLst>
              <a:ext uri="{FF2B5EF4-FFF2-40B4-BE49-F238E27FC236}">
                <a16:creationId xmlns:a16="http://schemas.microsoft.com/office/drawing/2014/main" id="{B2582F10-3C7E-C15C-1485-0746307DAD75}"/>
              </a:ext>
            </a:extLst>
          </p:cNvPr>
          <p:cNvSpPr>
            <a:spLocks noGrp="1"/>
          </p:cNvSpPr>
          <p:nvPr>
            <p:ph idx="1"/>
          </p:nvPr>
        </p:nvSpPr>
        <p:spPr/>
        <p:txBody>
          <a:bodyPr>
            <a:normAutofit fontScale="85000" lnSpcReduction="20000"/>
          </a:bodyPr>
          <a:lstStyle/>
          <a:p>
            <a:r>
              <a:rPr lang="en-TW" dirty="0"/>
              <a:t>The total energy received from the Sun at the Earth’s surface is about 1360 W/m</a:t>
            </a:r>
            <a:r>
              <a:rPr lang="en-TW" baseline="30000" dirty="0"/>
              <a:t>2 </a:t>
            </a:r>
            <a:r>
              <a:rPr lang="en-TW" dirty="0"/>
              <a:t>(consider the Blackbody radiation), and the energy is collected throughout the entire Earth’s surface.</a:t>
            </a:r>
          </a:p>
          <a:p>
            <a:r>
              <a:rPr lang="en-TW" dirty="0"/>
              <a:t>Suppose the total energy consumption is on the order of 10</a:t>
            </a:r>
            <a:r>
              <a:rPr lang="en-TW" baseline="30000" dirty="0"/>
              <a:t>19</a:t>
            </a:r>
            <a:r>
              <a:rPr lang="en-TW" dirty="0"/>
              <a:t> Joules per year (365*24*60*60) = 31 * 10</a:t>
            </a:r>
            <a:r>
              <a:rPr lang="en-TW" baseline="30000" dirty="0"/>
              <a:t>25</a:t>
            </a:r>
            <a:r>
              <a:rPr lang="en-TW" dirty="0"/>
              <a:t> Joules/second = 10</a:t>
            </a:r>
            <a:r>
              <a:rPr lang="en-TW" baseline="30000" dirty="0"/>
              <a:t>26</a:t>
            </a:r>
            <a:r>
              <a:rPr lang="en-TW" dirty="0"/>
              <a:t> W.</a:t>
            </a:r>
          </a:p>
          <a:p>
            <a:r>
              <a:rPr lang="en-TW" dirty="0"/>
              <a:t>The amount of area needed to collect at 100% efficiency is 10</a:t>
            </a:r>
            <a:r>
              <a:rPr lang="en-TW" baseline="30000" dirty="0"/>
              <a:t>23</a:t>
            </a:r>
            <a:r>
              <a:rPr lang="en-TW" dirty="0"/>
              <a:t> m</a:t>
            </a:r>
            <a:r>
              <a:rPr lang="en-TW" baseline="30000" dirty="0"/>
              <a:t>2</a:t>
            </a:r>
            <a:r>
              <a:rPr lang="en-TW" dirty="0"/>
              <a:t>.</a:t>
            </a:r>
          </a:p>
          <a:p>
            <a:r>
              <a:rPr lang="en-US" b="0" i="0" u="none" strike="noStrike" dirty="0">
                <a:solidFill>
                  <a:srgbClr val="202122"/>
                </a:solidFill>
                <a:effectLst/>
                <a:latin typeface="Arial" panose="020B0604020202020204" pitchFamily="34" charset="0"/>
              </a:rPr>
              <a:t>A solar panel with 20% efficiency and an area of 1 m</a:t>
            </a:r>
            <a:r>
              <a:rPr lang="en-US" b="0" i="0" u="none" strike="noStrike" baseline="30000" dirty="0">
                <a:solidFill>
                  <a:srgbClr val="202122"/>
                </a:solidFill>
                <a:effectLst/>
                <a:latin typeface="Arial" panose="020B0604020202020204" pitchFamily="34" charset="0"/>
              </a:rPr>
              <a:t>2</a:t>
            </a:r>
            <a:r>
              <a:rPr lang="en-US" b="0" i="0" u="none" strike="noStrike" dirty="0">
                <a:solidFill>
                  <a:srgbClr val="202122"/>
                </a:solidFill>
                <a:effectLst/>
                <a:latin typeface="Arial" panose="020B0604020202020204" pitchFamily="34" charset="0"/>
              </a:rPr>
              <a:t> will produce 200 kWh/</a:t>
            </a:r>
            <a:r>
              <a:rPr lang="en-US" b="0" i="0" u="none" strike="noStrike" dirty="0" err="1">
                <a:solidFill>
                  <a:srgbClr val="202122"/>
                </a:solidFill>
                <a:effectLst/>
                <a:latin typeface="Arial" panose="020B0604020202020204" pitchFamily="34" charset="0"/>
              </a:rPr>
              <a:t>yr</a:t>
            </a:r>
            <a:r>
              <a:rPr lang="en-US" b="0" i="0" u="none" strike="noStrike" dirty="0">
                <a:solidFill>
                  <a:srgbClr val="202122"/>
                </a:solidFill>
                <a:effectLst/>
                <a:latin typeface="Arial" panose="020B0604020202020204" pitchFamily="34" charset="0"/>
              </a:rPr>
              <a:t> at Standard Test Conditions if exposed to the Standard Test Condition solar irradiance value of 1000 W/m</a:t>
            </a:r>
            <a:r>
              <a:rPr lang="en-US" b="0" i="0" u="none" strike="noStrike" baseline="30000" dirty="0">
                <a:solidFill>
                  <a:srgbClr val="202122"/>
                </a:solidFill>
                <a:effectLst/>
                <a:latin typeface="Arial" panose="020B0604020202020204" pitchFamily="34" charset="0"/>
              </a:rPr>
              <a:t>2</a:t>
            </a:r>
            <a:r>
              <a:rPr lang="en-US" b="0" i="0" u="none" strike="noStrike" dirty="0">
                <a:solidFill>
                  <a:srgbClr val="202122"/>
                </a:solidFill>
                <a:effectLst/>
                <a:latin typeface="Arial" panose="020B0604020202020204" pitchFamily="34" charset="0"/>
              </a:rPr>
              <a:t> for 2.74 hours a day.</a:t>
            </a:r>
            <a:endParaRPr lang="en-TW" dirty="0"/>
          </a:p>
          <a:p>
            <a:r>
              <a:rPr lang="en-TW" dirty="0"/>
              <a:t>How do we utilize the solar energy?</a:t>
            </a:r>
          </a:p>
          <a:p>
            <a:r>
              <a:rPr lang="en-TW" dirty="0"/>
              <a:t>Let’s consider the luminous efficiency, which has units lumens/watt. Sunlight is about 10</a:t>
            </a:r>
            <a:r>
              <a:rPr lang="en-TW" baseline="30000" dirty="0"/>
              <a:t>5</a:t>
            </a:r>
            <a:r>
              <a:rPr lang="en-TW" dirty="0"/>
              <a:t> lux (1 lux = 1 lumen/m</a:t>
            </a:r>
            <a:r>
              <a:rPr lang="en-TW" baseline="30000" dirty="0"/>
              <a:t>2</a:t>
            </a:r>
            <a:r>
              <a:rPr lang="en-TW" dirty="0"/>
              <a:t>). </a:t>
            </a:r>
            <a:r>
              <a:rPr lang="en-US" dirty="0"/>
              <a:t>I</a:t>
            </a:r>
            <a:r>
              <a:rPr lang="en-TW" dirty="0"/>
              <a:t>f a desk lamp has 20 lumens/W, then 5000 W/m</a:t>
            </a:r>
            <a:r>
              <a:rPr lang="en-TW" baseline="30000" dirty="0"/>
              <a:t>2</a:t>
            </a:r>
            <a:r>
              <a:rPr lang="en-TW" dirty="0"/>
              <a:t> is needed for lamps to equal sunlight.</a:t>
            </a:r>
          </a:p>
          <a:p>
            <a:pPr marL="0" indent="0">
              <a:buNone/>
            </a:pPr>
            <a:endParaRPr lang="en-TW" dirty="0"/>
          </a:p>
          <a:p>
            <a:pPr marL="0" indent="0">
              <a:buNone/>
            </a:pPr>
            <a:endParaRPr lang="en-TW" dirty="0"/>
          </a:p>
        </p:txBody>
      </p:sp>
    </p:spTree>
    <p:extLst>
      <p:ext uri="{BB962C8B-B14F-4D97-AF65-F5344CB8AC3E}">
        <p14:creationId xmlns:p14="http://schemas.microsoft.com/office/powerpoint/2010/main" val="184873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C913-9D17-DC8F-21AA-AC92F58DDC0D}"/>
              </a:ext>
            </a:extLst>
          </p:cNvPr>
          <p:cNvSpPr>
            <a:spLocks noGrp="1"/>
          </p:cNvSpPr>
          <p:nvPr>
            <p:ph type="title"/>
          </p:nvPr>
        </p:nvSpPr>
        <p:spPr/>
        <p:txBody>
          <a:bodyPr/>
          <a:lstStyle/>
          <a:p>
            <a:r>
              <a:rPr lang="en-TW" dirty="0"/>
              <a:t>Solar Energy</a:t>
            </a:r>
          </a:p>
        </p:txBody>
      </p:sp>
      <p:pic>
        <p:nvPicPr>
          <p:cNvPr id="4" name="Content Placeholder 3">
            <a:extLst>
              <a:ext uri="{FF2B5EF4-FFF2-40B4-BE49-F238E27FC236}">
                <a16:creationId xmlns:a16="http://schemas.microsoft.com/office/drawing/2014/main" id="{CF229E18-01FD-10A3-E152-5EE9E75E03FE}"/>
              </a:ext>
            </a:extLst>
          </p:cNvPr>
          <p:cNvPicPr>
            <a:picLocks noGrp="1" noChangeAspect="1"/>
          </p:cNvPicPr>
          <p:nvPr>
            <p:ph idx="1"/>
          </p:nvPr>
        </p:nvPicPr>
        <p:blipFill>
          <a:blip r:embed="rId2"/>
          <a:stretch>
            <a:fillRect/>
          </a:stretch>
        </p:blipFill>
        <p:spPr>
          <a:xfrm>
            <a:off x="838200" y="1290878"/>
            <a:ext cx="10515600" cy="5420832"/>
          </a:xfrm>
        </p:spPr>
      </p:pic>
    </p:spTree>
    <p:extLst>
      <p:ext uri="{BB962C8B-B14F-4D97-AF65-F5344CB8AC3E}">
        <p14:creationId xmlns:p14="http://schemas.microsoft.com/office/powerpoint/2010/main" val="186790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B279-BF2D-AFAA-293D-33EAAA338451}"/>
              </a:ext>
            </a:extLst>
          </p:cNvPr>
          <p:cNvSpPr>
            <a:spLocks noGrp="1"/>
          </p:cNvSpPr>
          <p:nvPr>
            <p:ph type="title"/>
          </p:nvPr>
        </p:nvSpPr>
        <p:spPr/>
        <p:txBody>
          <a:bodyPr/>
          <a:lstStyle/>
          <a:p>
            <a:r>
              <a:rPr lang="en-TW" dirty="0"/>
              <a:t>Solar Energy</a:t>
            </a:r>
          </a:p>
        </p:txBody>
      </p:sp>
      <p:pic>
        <p:nvPicPr>
          <p:cNvPr id="7" name="Picture 6">
            <a:extLst>
              <a:ext uri="{FF2B5EF4-FFF2-40B4-BE49-F238E27FC236}">
                <a16:creationId xmlns:a16="http://schemas.microsoft.com/office/drawing/2014/main" id="{542CBBFD-947C-1433-E8E7-78ED5A0CC9A0}"/>
              </a:ext>
            </a:extLst>
          </p:cNvPr>
          <p:cNvPicPr>
            <a:picLocks noChangeAspect="1"/>
          </p:cNvPicPr>
          <p:nvPr/>
        </p:nvPicPr>
        <p:blipFill>
          <a:blip r:embed="rId3"/>
          <a:stretch>
            <a:fillRect/>
          </a:stretch>
        </p:blipFill>
        <p:spPr>
          <a:xfrm>
            <a:off x="1044905" y="1690688"/>
            <a:ext cx="4122073" cy="2592917"/>
          </a:xfrm>
          <a:prstGeom prst="rect">
            <a:avLst/>
          </a:prstGeom>
        </p:spPr>
      </p:pic>
      <p:sp>
        <p:nvSpPr>
          <p:cNvPr id="8" name="TextBox 7">
            <a:extLst>
              <a:ext uri="{FF2B5EF4-FFF2-40B4-BE49-F238E27FC236}">
                <a16:creationId xmlns:a16="http://schemas.microsoft.com/office/drawing/2014/main" id="{475574D1-63B3-0E78-B996-64E5FADA6600}"/>
              </a:ext>
            </a:extLst>
          </p:cNvPr>
          <p:cNvSpPr txBox="1"/>
          <p:nvPr/>
        </p:nvSpPr>
        <p:spPr>
          <a:xfrm>
            <a:off x="1221512" y="4437486"/>
            <a:ext cx="3945466" cy="1754326"/>
          </a:xfrm>
          <a:prstGeom prst="rect">
            <a:avLst/>
          </a:prstGeom>
          <a:noFill/>
        </p:spPr>
        <p:txBody>
          <a:bodyPr wrap="square" rtlCol="0">
            <a:spAutoFit/>
          </a:bodyPr>
          <a:lstStyle/>
          <a:p>
            <a:r>
              <a:rPr lang="en-US" b="0" i="0" u="none" strike="noStrike" dirty="0">
                <a:solidFill>
                  <a:srgbClr val="795CB2"/>
                </a:solidFill>
                <a:effectLst/>
                <a:latin typeface="Arial" panose="020B0604020202020204" pitchFamily="34" charset="0"/>
                <a:hlinkClick r:id="rId4" tooltip="NASA"/>
              </a:rPr>
              <a:t>NASA</a:t>
            </a:r>
            <a:r>
              <a:rPr lang="en-US" b="0" i="0" u="none" strike="noStrike" dirty="0">
                <a:solidFill>
                  <a:srgbClr val="202122"/>
                </a:solidFill>
                <a:effectLst/>
                <a:latin typeface="Arial" panose="020B0604020202020204" pitchFamily="34" charset="0"/>
              </a:rPr>
              <a:t> used solar cells on its spacecraft from the very beginning. For Example, </a:t>
            </a:r>
            <a:r>
              <a:rPr lang="en-US" b="0" i="0" u="none" strike="noStrike" dirty="0">
                <a:solidFill>
                  <a:srgbClr val="795CB2"/>
                </a:solidFill>
                <a:effectLst/>
                <a:latin typeface="Arial" panose="020B0604020202020204" pitchFamily="34" charset="0"/>
                <a:hlinkClick r:id="rId5" tooltip="Explorer 6"/>
              </a:rPr>
              <a:t>Explorer 6</a:t>
            </a:r>
            <a:r>
              <a:rPr lang="en-US" b="0" i="0" u="none" strike="noStrike" dirty="0">
                <a:solidFill>
                  <a:srgbClr val="202122"/>
                </a:solidFill>
                <a:effectLst/>
                <a:latin typeface="Arial" panose="020B0604020202020204" pitchFamily="34" charset="0"/>
              </a:rPr>
              <a:t>, launched in 1959, had four arrays that folded out once in orbit. They provided power for months in space. [</a:t>
            </a:r>
            <a:r>
              <a:rPr lang="en-US" b="0" i="0" u="none" strike="noStrike" dirty="0" err="1">
                <a:solidFill>
                  <a:srgbClr val="202122"/>
                </a:solidFill>
                <a:effectLst/>
                <a:latin typeface="Arial" panose="020B0604020202020204" pitchFamily="34" charset="0"/>
              </a:rPr>
              <a:t>wikipedia</a:t>
            </a:r>
            <a:r>
              <a:rPr lang="en-US" b="0" i="0" u="none" strike="noStrike" dirty="0">
                <a:solidFill>
                  <a:srgbClr val="202122"/>
                </a:solidFill>
                <a:effectLst/>
                <a:latin typeface="Arial" panose="020B0604020202020204" pitchFamily="34" charset="0"/>
              </a:rPr>
              <a:t>]</a:t>
            </a:r>
            <a:endParaRPr lang="en-TW" dirty="0"/>
          </a:p>
        </p:txBody>
      </p:sp>
      <p:pic>
        <p:nvPicPr>
          <p:cNvPr id="9" name="Picture 8">
            <a:extLst>
              <a:ext uri="{FF2B5EF4-FFF2-40B4-BE49-F238E27FC236}">
                <a16:creationId xmlns:a16="http://schemas.microsoft.com/office/drawing/2014/main" id="{984534AC-EF2A-3496-565D-0F6387F5923F}"/>
              </a:ext>
            </a:extLst>
          </p:cNvPr>
          <p:cNvPicPr>
            <a:picLocks noChangeAspect="1"/>
          </p:cNvPicPr>
          <p:nvPr/>
        </p:nvPicPr>
        <p:blipFill>
          <a:blip r:embed="rId6"/>
          <a:stretch>
            <a:fillRect/>
          </a:stretch>
        </p:blipFill>
        <p:spPr>
          <a:xfrm>
            <a:off x="6491539" y="896985"/>
            <a:ext cx="4122073" cy="5064030"/>
          </a:xfrm>
          <a:prstGeom prst="rect">
            <a:avLst/>
          </a:prstGeom>
        </p:spPr>
      </p:pic>
    </p:spTree>
    <p:extLst>
      <p:ext uri="{BB962C8B-B14F-4D97-AF65-F5344CB8AC3E}">
        <p14:creationId xmlns:p14="http://schemas.microsoft.com/office/powerpoint/2010/main" val="1620430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9365</TotalTime>
  <Words>1213</Words>
  <Application>Microsoft Macintosh PowerPoint</Application>
  <PresentationFormat>Widescreen</PresentationFormat>
  <Paragraphs>111</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Google Sans</vt:lpstr>
      <vt:lpstr>Noto IKEA</vt:lpstr>
      <vt:lpstr>Arial</vt:lpstr>
      <vt:lpstr>Arial</vt:lpstr>
      <vt:lpstr>Calibri</vt:lpstr>
      <vt:lpstr>Calibri Light</vt:lpstr>
      <vt:lpstr>Cambria Math</vt:lpstr>
      <vt:lpstr>Times New Roman</vt:lpstr>
      <vt:lpstr>Office Theme</vt:lpstr>
      <vt:lpstr>PowerPoint Presentation</vt:lpstr>
      <vt:lpstr>Presentation Rubrics</vt:lpstr>
      <vt:lpstr>Nanotechnology to Robotics</vt:lpstr>
      <vt:lpstr>Applied Concepts</vt:lpstr>
      <vt:lpstr>A Gasoline Engine Vehicle: An Example</vt:lpstr>
      <vt:lpstr>Internal Combustion Engine</vt:lpstr>
      <vt:lpstr>Solar Energy</vt:lpstr>
      <vt:lpstr>Solar Energy</vt:lpstr>
      <vt:lpstr>Solar Energy</vt:lpstr>
      <vt:lpstr>Solar Panels in Space</vt:lpstr>
      <vt:lpstr>Solar Energy</vt:lpstr>
      <vt:lpstr>Thermoelectrics</vt:lpstr>
      <vt:lpstr>Thermoelectrics</vt:lpstr>
      <vt:lpstr>Thermal Properties of Materials</vt:lpstr>
      <vt:lpstr>Specific Heat Capacity of Water</vt:lpstr>
      <vt:lpstr>Solar Thermal Heating</vt:lpstr>
      <vt:lpstr>Induction Stoves</vt:lpstr>
      <vt:lpstr>Battery Systems</vt:lpstr>
      <vt:lpstr>Fuel Cells</vt:lpstr>
      <vt:lpstr>Self-driving Technology</vt:lpstr>
      <vt:lpstr>Self-Driving Technology</vt:lpstr>
      <vt:lpstr>Training Networks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 yoda</dc:creator>
  <cp:lastModifiedBy>da yoda</cp:lastModifiedBy>
  <cp:revision>42</cp:revision>
  <dcterms:created xsi:type="dcterms:W3CDTF">2023-11-24T06:05:05Z</dcterms:created>
  <dcterms:modified xsi:type="dcterms:W3CDTF">2024-02-02T01:50:42Z</dcterms:modified>
</cp:coreProperties>
</file>