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31"/>
  </p:notesMasterIdLst>
  <p:handoutMasterIdLst>
    <p:handoutMasterId r:id="rId32"/>
  </p:handoutMasterIdLst>
  <p:sldIdLst>
    <p:sldId id="290" r:id="rId2"/>
    <p:sldId id="257" r:id="rId3"/>
    <p:sldId id="259" r:id="rId4"/>
    <p:sldId id="262" r:id="rId5"/>
    <p:sldId id="260" r:id="rId6"/>
    <p:sldId id="263" r:id="rId7"/>
    <p:sldId id="261" r:id="rId8"/>
    <p:sldId id="264" r:id="rId9"/>
    <p:sldId id="265" r:id="rId10"/>
    <p:sldId id="268" r:id="rId11"/>
    <p:sldId id="267" r:id="rId12"/>
    <p:sldId id="269" r:id="rId13"/>
    <p:sldId id="273" r:id="rId14"/>
    <p:sldId id="271" r:id="rId15"/>
    <p:sldId id="272" r:id="rId16"/>
    <p:sldId id="274" r:id="rId17"/>
    <p:sldId id="275" r:id="rId18"/>
    <p:sldId id="277" r:id="rId19"/>
    <p:sldId id="278" r:id="rId20"/>
    <p:sldId id="280" r:id="rId21"/>
    <p:sldId id="281" r:id="rId22"/>
    <p:sldId id="283" r:id="rId23"/>
    <p:sldId id="284" r:id="rId24"/>
    <p:sldId id="291" r:id="rId25"/>
    <p:sldId id="285" r:id="rId26"/>
    <p:sldId id="286" r:id="rId27"/>
    <p:sldId id="287" r:id="rId28"/>
    <p:sldId id="288" r:id="rId29"/>
    <p:sldId id="289"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7434" autoAdjust="0"/>
  </p:normalViewPr>
  <p:slideViewPr>
    <p:cSldViewPr>
      <p:cViewPr varScale="1">
        <p:scale>
          <a:sx n="84" d="100"/>
          <a:sy n="84" d="100"/>
        </p:scale>
        <p:origin x="1904" y="184"/>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9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979BB5-2101-4DF1-B468-9C1405C5B33D}" type="datetimeFigureOut">
              <a:rPr lang="zh-TW" altLang="en-US" smtClean="0"/>
              <a:pPr/>
              <a:t>2023/12/28</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7C3CE-6B0A-47AA-AA35-81AC2A91CCE3}" type="slidenum">
              <a:rPr lang="zh-TW" altLang="en-US" smtClean="0"/>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9944C-7B2F-4264-836B-DD1687E49A8A}" type="datetimeFigureOut">
              <a:rPr lang="zh-TW" altLang="en-US" smtClean="0"/>
              <a:pPr/>
              <a:t>2023/12/28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76EE7-D956-4EE8-92AE-7D59446EDD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t>
            </a:r>
            <a:r>
              <a:rPr lang="en-TW" dirty="0"/>
              <a:t>ing, dao, chuan</a:t>
            </a:r>
          </a:p>
        </p:txBody>
      </p:sp>
      <p:sp>
        <p:nvSpPr>
          <p:cNvPr id="4" name="Slide Number Placeholder 3"/>
          <p:cNvSpPr>
            <a:spLocks noGrp="1"/>
          </p:cNvSpPr>
          <p:nvPr>
            <p:ph type="sldNum" sz="quarter" idx="5"/>
          </p:nvPr>
        </p:nvSpPr>
        <p:spPr/>
        <p:txBody>
          <a:bodyPr/>
          <a:lstStyle/>
          <a:p>
            <a:fld id="{5A276EE7-D956-4EE8-92AE-7D59446EDDCF}" type="slidenum">
              <a:rPr lang="zh-TW" altLang="en-US" smtClean="0"/>
              <a:pPr/>
              <a:t>15</a:t>
            </a:fld>
            <a:endParaRPr lang="zh-TW" altLang="en-US"/>
          </a:p>
        </p:txBody>
      </p:sp>
    </p:spTree>
    <p:extLst>
      <p:ext uri="{BB962C8B-B14F-4D97-AF65-F5344CB8AC3E}">
        <p14:creationId xmlns:p14="http://schemas.microsoft.com/office/powerpoint/2010/main" val="278477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勞倫茲是荷蘭物理學家，他的主要貢獻是創立了古典電子論，這一理論能解釋物質中一系列電磁現象，以及物質在電磁場中運動的一些效應。由於塞曼效應發現時及時地從勞倫茲理論得到解釋，由此所確定的電子荷質比與</a:t>
            </a:r>
            <a:r>
              <a:rPr lang="en-US" altLang="zh-TW" sz="1200" b="0" i="0" kern="1200" dirty="0">
                <a:solidFill>
                  <a:schemeClr val="tx1"/>
                </a:solidFill>
                <a:effectLst/>
                <a:latin typeface="+mn-lt"/>
                <a:ea typeface="+mn-ea"/>
                <a:cs typeface="+mn-cs"/>
              </a:rPr>
              <a:t>J.J.</a:t>
            </a:r>
            <a:r>
              <a:rPr lang="zh-TW" altLang="en-US" sz="1200" b="0" i="0" kern="1200" dirty="0">
                <a:solidFill>
                  <a:schemeClr val="tx1"/>
                </a:solidFill>
                <a:effectLst/>
                <a:latin typeface="+mn-lt"/>
                <a:ea typeface="+mn-ea"/>
                <a:cs typeface="+mn-cs"/>
              </a:rPr>
              <a:t>湯姆森用陰極射線所得數量級相同，相互間得到驗證，因此</a:t>
            </a:r>
            <a:r>
              <a:rPr lang="en-US" altLang="zh-TW" sz="1200" b="0" i="0" kern="1200" dirty="0">
                <a:solidFill>
                  <a:schemeClr val="tx1"/>
                </a:solidFill>
                <a:effectLst/>
                <a:latin typeface="+mn-lt"/>
                <a:ea typeface="+mn-ea"/>
                <a:cs typeface="+mn-cs"/>
              </a:rPr>
              <a:t>1902</a:t>
            </a:r>
            <a:r>
              <a:rPr lang="zh-TW" altLang="en-US" sz="1200" b="0" i="0" kern="1200" dirty="0">
                <a:solidFill>
                  <a:schemeClr val="tx1"/>
                </a:solidFill>
                <a:effectLst/>
                <a:latin typeface="+mn-lt"/>
                <a:ea typeface="+mn-ea"/>
                <a:cs typeface="+mn-cs"/>
              </a:rPr>
              <a:t>年勞倫茲與塞曼共享諾貝爾物理學獎。除此之外，勞侖茲還確定了電子在磁場中所受的力，即「勞倫茲力」。</a:t>
            </a:r>
            <a:endParaRPr lang="zh-TW" altLang="en-US" dirty="0"/>
          </a:p>
        </p:txBody>
      </p:sp>
      <p:sp>
        <p:nvSpPr>
          <p:cNvPr id="4" name="投影片編號版面配置區 3"/>
          <p:cNvSpPr>
            <a:spLocks noGrp="1"/>
          </p:cNvSpPr>
          <p:nvPr>
            <p:ph type="sldNum" sz="quarter" idx="10"/>
          </p:nvPr>
        </p:nvSpPr>
        <p:spPr/>
        <p:txBody>
          <a:bodyPr/>
          <a:lstStyle/>
          <a:p>
            <a:fld id="{5A276EE7-D956-4EE8-92AE-7D59446EDDCF}" type="slidenum">
              <a:rPr lang="zh-TW" altLang="en-US" smtClean="0"/>
              <a:pPr/>
              <a:t>23</a:t>
            </a:fld>
            <a:endParaRPr lang="zh-TW" altLang="en-US"/>
          </a:p>
        </p:txBody>
      </p:sp>
    </p:spTree>
    <p:extLst>
      <p:ext uri="{BB962C8B-B14F-4D97-AF65-F5344CB8AC3E}">
        <p14:creationId xmlns:p14="http://schemas.microsoft.com/office/powerpoint/2010/main" val="389645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28650" y="1600200"/>
            <a:ext cx="7886700" cy="2240280"/>
          </a:xfrm>
        </p:spPr>
        <p:txBody>
          <a:bodyPr anchor="b">
            <a:normAutofit/>
          </a:bodyPr>
          <a:lstStyle>
            <a:lvl1pPr algn="ctr" latinLnBrk="0">
              <a:defRPr lang="zh-TW" sz="4000" b="1">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628650" y="3854659"/>
            <a:ext cx="7886700" cy="1143000"/>
          </a:xfrm>
        </p:spPr>
        <p:txBody>
          <a:bodyPr>
            <a:normAutofit/>
          </a:bodyPr>
          <a:lstStyle>
            <a:lvl1pPr marL="0" indent="0" algn="ctr" latinLnBrk="0">
              <a:buNone/>
              <a:defRPr lang="zh-TW" sz="26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dirty="0"/>
          </a:p>
        </p:txBody>
      </p:sp>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3229473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含標題的圖片">
    <p:spTree>
      <p:nvGrpSpPr>
        <p:cNvPr id="1" name=""/>
        <p:cNvGrpSpPr/>
        <p:nvPr/>
      </p:nvGrpSpPr>
      <p:grpSpPr>
        <a:xfrm>
          <a:off x="0" y="0"/>
          <a:ext cx="0" cy="0"/>
          <a:chOff x="0" y="0"/>
          <a:chExt cx="0" cy="0"/>
        </a:xfrm>
      </p:grpSpPr>
      <p:sp>
        <p:nvSpPr>
          <p:cNvPr id="8" name="矩形 7"/>
          <p:cNvSpPr/>
          <p:nvPr/>
        </p:nvSpPr>
        <p:spPr>
          <a:xfrm>
            <a:off x="6115050" y="0"/>
            <a:ext cx="302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a:spLocks noGrp="1"/>
          </p:cNvSpPr>
          <p:nvPr>
            <p:ph type="body" sz="half" idx="2"/>
          </p:nvPr>
        </p:nvSpPr>
        <p:spPr>
          <a:xfrm>
            <a:off x="6399610" y="4591761"/>
            <a:ext cx="2344340" cy="1580440"/>
          </a:xfrm>
        </p:spPr>
        <p:txBody>
          <a:bodyPr/>
          <a:lstStyle>
            <a:lvl1pPr marL="0" indent="0" latinLnBrk="0">
              <a:spcBef>
                <a:spcPts val="600"/>
              </a:spcBef>
              <a:buNone/>
              <a:defRPr lang="zh-TW" sz="1200">
                <a:solidFill>
                  <a:schemeClr val="bg1"/>
                </a:solidFill>
              </a:defRPr>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2" name="標題 1"/>
          <p:cNvSpPr>
            <a:spLocks noGrp="1"/>
          </p:cNvSpPr>
          <p:nvPr>
            <p:ph type="title"/>
          </p:nvPr>
        </p:nvSpPr>
        <p:spPr>
          <a:xfrm>
            <a:off x="6399610" y="1714500"/>
            <a:ext cx="2344340" cy="2877260"/>
          </a:xfrm>
        </p:spPr>
        <p:txBody>
          <a:bodyPr anchor="b">
            <a:normAutofit/>
          </a:bodyPr>
          <a:lstStyle>
            <a:lvl1pPr latinLnBrk="0">
              <a:defRPr lang="zh-TW" sz="2600">
                <a:solidFill>
                  <a:schemeClr val="bg1"/>
                </a:solidFill>
              </a:defRPr>
            </a:lvl1pPr>
          </a:lstStyle>
          <a:p>
            <a:r>
              <a:rPr lang="zh-TW" altLang="en-US"/>
              <a:t>按一下以編輯母片標題樣式</a:t>
            </a:r>
            <a:endParaRPr lang="zh-TW" dirty="0"/>
          </a:p>
        </p:txBody>
      </p:sp>
      <p:sp>
        <p:nvSpPr>
          <p:cNvPr id="6" name="圖片版面配置區 2"/>
          <p:cNvSpPr>
            <a:spLocks noGrp="1"/>
          </p:cNvSpPr>
          <p:nvPr>
            <p:ph type="pic" idx="1"/>
          </p:nvPr>
        </p:nvSpPr>
        <p:spPr>
          <a:xfrm>
            <a:off x="0" y="1"/>
            <a:ext cx="6076188" cy="6857999"/>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dirty="0"/>
          </a:p>
        </p:txBody>
      </p:sp>
    </p:spTree>
    <p:extLst>
      <p:ext uri="{BB962C8B-B14F-4D97-AF65-F5344CB8AC3E}">
        <p14:creationId xmlns:p14="http://schemas.microsoft.com/office/powerpoint/2010/main" val="21997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22915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457200"/>
            <a:ext cx="1457325" cy="5719762"/>
          </a:xfrm>
        </p:spPr>
        <p:txBody>
          <a:bodyPr vert="eaVert"/>
          <a:lstStyle/>
          <a:p>
            <a:r>
              <a:rPr lang="zh-TW" altLang="en-US"/>
              <a:t>按一下以編輯母片標題樣式</a:t>
            </a:r>
            <a:endParaRPr lang="zh-TW"/>
          </a:p>
        </p:txBody>
      </p:sp>
      <p:sp>
        <p:nvSpPr>
          <p:cNvPr id="3" name="直排文字版面配置區 2"/>
          <p:cNvSpPr>
            <a:spLocks noGrp="1"/>
          </p:cNvSpPr>
          <p:nvPr>
            <p:ph type="body" orient="vert" idx="1"/>
          </p:nvPr>
        </p:nvSpPr>
        <p:spPr>
          <a:xfrm>
            <a:off x="1143000" y="457200"/>
            <a:ext cx="5286375" cy="5719762"/>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57116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含圖片的標題投影片">
    <p:bg>
      <p:bgRef idx="1001">
        <a:schemeClr val="bg1"/>
      </p:bgRef>
    </p:bg>
    <p:spTree>
      <p:nvGrpSpPr>
        <p:cNvPr id="1" name=""/>
        <p:cNvGrpSpPr/>
        <p:nvPr/>
      </p:nvGrpSpPr>
      <p:grpSpPr>
        <a:xfrm>
          <a:off x="0" y="0"/>
          <a:ext cx="0" cy="0"/>
          <a:chOff x="0" y="0"/>
          <a:chExt cx="0" cy="0"/>
        </a:xfrm>
      </p:grpSpPr>
      <p:sp>
        <p:nvSpPr>
          <p:cNvPr id="8" name="矩形 7"/>
          <p:cNvSpPr/>
          <p:nvPr/>
        </p:nvSpPr>
        <p:spPr>
          <a:xfrm>
            <a:off x="0" y="4800600"/>
            <a:ext cx="9144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ctrTitle"/>
          </p:nvPr>
        </p:nvSpPr>
        <p:spPr>
          <a:xfrm>
            <a:off x="400050" y="5115656"/>
            <a:ext cx="8343900" cy="914400"/>
          </a:xfrm>
        </p:spPr>
        <p:txBody>
          <a:bodyPr anchor="b">
            <a:normAutofit/>
          </a:bodyPr>
          <a:lstStyle>
            <a:lvl1pPr algn="ctr" latinLnBrk="0">
              <a:defRPr lang="zh-TW" sz="3300" spc="-38" baseline="0">
                <a:solidFill>
                  <a:schemeClr val="bg1"/>
                </a:solidFill>
              </a:defRPr>
            </a:lvl1pPr>
          </a:lstStyle>
          <a:p>
            <a:r>
              <a:rPr lang="zh-TW" altLang="en-US"/>
              <a:t>按一下以編輯母片標題樣式</a:t>
            </a:r>
            <a:endParaRPr lang="zh-TW" dirty="0"/>
          </a:p>
        </p:txBody>
      </p:sp>
      <p:sp>
        <p:nvSpPr>
          <p:cNvPr id="3" name="副標題 2"/>
          <p:cNvSpPr>
            <a:spLocks noGrp="1"/>
          </p:cNvSpPr>
          <p:nvPr>
            <p:ph type="subTitle" idx="1"/>
          </p:nvPr>
        </p:nvSpPr>
        <p:spPr>
          <a:xfrm>
            <a:off x="400050" y="6043123"/>
            <a:ext cx="8343900" cy="571500"/>
          </a:xfrm>
        </p:spPr>
        <p:txBody>
          <a:bodyPr>
            <a:normAutofit/>
          </a:bodyPr>
          <a:lstStyle>
            <a:lvl1pPr marL="0" indent="0" algn="ctr" latinLnBrk="0">
              <a:spcBef>
                <a:spcPts val="0"/>
              </a:spcBef>
              <a:buNone/>
              <a:defRPr lang="zh-TW" sz="1500" cap="all" spc="38" baseline="0">
                <a:solidFill>
                  <a:schemeClr val="bg1"/>
                </a:solidFill>
              </a:defRPr>
            </a:lvl1pPr>
            <a:lvl2pPr marL="342900" indent="0" algn="ctr" latinLnBrk="0">
              <a:buNone/>
              <a:defRPr lang="zh-TW" sz="1500"/>
            </a:lvl2pPr>
            <a:lvl3pPr marL="685800" indent="0" algn="ctr" latinLnBrk="0">
              <a:buNone/>
              <a:defRPr lang="zh-TW" sz="1350"/>
            </a:lvl3pPr>
            <a:lvl4pPr marL="1028700" indent="0" algn="ctr" latinLnBrk="0">
              <a:buNone/>
              <a:defRPr lang="zh-TW" sz="1200"/>
            </a:lvl4pPr>
            <a:lvl5pPr marL="1371600" indent="0" algn="ctr" latinLnBrk="0">
              <a:buNone/>
              <a:defRPr lang="zh-TW" sz="1200"/>
            </a:lvl5pPr>
            <a:lvl6pPr marL="1714500" indent="0" algn="ctr" latinLnBrk="0">
              <a:buNone/>
              <a:defRPr lang="zh-TW" sz="1200"/>
            </a:lvl6pPr>
            <a:lvl7pPr marL="2057400" indent="0" algn="ctr" latinLnBrk="0">
              <a:buNone/>
              <a:defRPr lang="zh-TW" sz="1200"/>
            </a:lvl7pPr>
            <a:lvl8pPr marL="2400300" indent="0" algn="ctr" latinLnBrk="0">
              <a:buNone/>
              <a:defRPr lang="zh-TW" sz="1200"/>
            </a:lvl8pPr>
            <a:lvl9pPr marL="2743200" indent="0" algn="ctr" latinLnBrk="0">
              <a:buNone/>
              <a:defRPr lang="zh-TW" sz="1200"/>
            </a:lvl9pPr>
          </a:lstStyle>
          <a:p>
            <a:r>
              <a:rPr lang="zh-TW" altLang="en-US"/>
              <a:t>按一下以編輯母片副標題樣式</a:t>
            </a:r>
            <a:endParaRPr lang="zh-TW"/>
          </a:p>
        </p:txBody>
      </p:sp>
      <p:sp>
        <p:nvSpPr>
          <p:cNvPr id="9" name="圖片版面配置區 2"/>
          <p:cNvSpPr>
            <a:spLocks noGrp="1"/>
          </p:cNvSpPr>
          <p:nvPr>
            <p:ph type="pic" idx="10"/>
          </p:nvPr>
        </p:nvSpPr>
        <p:spPr>
          <a:xfrm>
            <a:off x="1"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3" name="圖片版面配置區 2"/>
          <p:cNvSpPr>
            <a:spLocks noGrp="1"/>
          </p:cNvSpPr>
          <p:nvPr>
            <p:ph type="pic" idx="11"/>
          </p:nvPr>
        </p:nvSpPr>
        <p:spPr>
          <a:xfrm>
            <a:off x="306324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
        <p:nvSpPr>
          <p:cNvPr id="14" name="圖片版面配置區 2"/>
          <p:cNvSpPr>
            <a:spLocks noGrp="1"/>
          </p:cNvSpPr>
          <p:nvPr>
            <p:ph type="pic" idx="12"/>
          </p:nvPr>
        </p:nvSpPr>
        <p:spPr>
          <a:xfrm>
            <a:off x="6126480" y="1"/>
            <a:ext cx="3017520" cy="4745736"/>
          </a:xfrm>
        </p:spPr>
        <p:txBody>
          <a:bodyPr tIns="457200">
            <a:normAutofit/>
          </a:bodyPr>
          <a:lstStyle>
            <a:lvl1pPr marL="0" indent="0" algn="ctr" latinLnBrk="0">
              <a:buNone/>
              <a:defRPr lang="zh-TW" sz="1500"/>
            </a:lvl1pPr>
            <a:lvl2pPr marL="342900" indent="0" latinLnBrk="0">
              <a:buNone/>
              <a:defRPr lang="zh-TW" sz="2100"/>
            </a:lvl2pPr>
            <a:lvl3pPr marL="685800" indent="0" latinLnBrk="0">
              <a:buNone/>
              <a:defRPr lang="zh-TW" sz="1800"/>
            </a:lvl3pPr>
            <a:lvl4pPr marL="1028700" indent="0" latinLnBrk="0">
              <a:buNone/>
              <a:defRPr lang="zh-TW" sz="1500"/>
            </a:lvl4pPr>
            <a:lvl5pPr marL="1371600" indent="0" latinLnBrk="0">
              <a:buNone/>
              <a:defRPr lang="zh-TW" sz="1500"/>
            </a:lvl5pPr>
            <a:lvl6pPr marL="1714500" indent="0" latinLnBrk="0">
              <a:buNone/>
              <a:defRPr lang="zh-TW" sz="1500"/>
            </a:lvl6pPr>
            <a:lvl7pPr marL="2057400" indent="0" latinLnBrk="0">
              <a:buNone/>
              <a:defRPr lang="zh-TW" sz="1500"/>
            </a:lvl7pPr>
            <a:lvl8pPr marL="2400300" indent="0" latinLnBrk="0">
              <a:buNone/>
              <a:defRPr lang="zh-TW" sz="1500"/>
            </a:lvl8pPr>
            <a:lvl9pPr marL="2743200" indent="0" latinLnBrk="0">
              <a:buNone/>
              <a:defRPr lang="zh-TW" sz="1500"/>
            </a:lvl9pPr>
          </a:lstStyle>
          <a:p>
            <a:r>
              <a:rPr lang="zh-TW" altLang="en-US"/>
              <a:t>按一下圖示以新增圖片</a:t>
            </a:r>
            <a:endParaRPr lang="zh-TW"/>
          </a:p>
        </p:txBody>
      </p:sp>
    </p:spTree>
    <p:extLst>
      <p:ext uri="{BB962C8B-B14F-4D97-AF65-F5344CB8AC3E}">
        <p14:creationId xmlns:p14="http://schemas.microsoft.com/office/powerpoint/2010/main" val="1497045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1143000" y="116632"/>
            <a:ext cx="6858000" cy="595536"/>
          </a:xfrm>
        </p:spPr>
        <p:txBody>
          <a:bodyPr/>
          <a:lstStyle/>
          <a:p>
            <a:r>
              <a:rPr lang="zh-TW" altLang="en-US"/>
              <a:t>按一下以編輯母片標題樣式</a:t>
            </a:r>
            <a:endParaRPr lang="zh-TW" dirty="0"/>
          </a:p>
        </p:txBody>
      </p:sp>
      <p:sp>
        <p:nvSpPr>
          <p:cNvPr id="3" name="內容版面配置區 2"/>
          <p:cNvSpPr>
            <a:spLocks noGrp="1"/>
          </p:cNvSpPr>
          <p:nvPr>
            <p:ph idx="1"/>
          </p:nvPr>
        </p:nvSpPr>
        <p:spPr>
          <a:xfrm>
            <a:off x="179512" y="908720"/>
            <a:ext cx="8784976" cy="5263480"/>
          </a:xfrm>
        </p:spPr>
        <p:txBody>
          <a:bodyPr/>
          <a:lstStyle>
            <a:lvl1pPr>
              <a:defRPr>
                <a:solidFill>
                  <a:schemeClr val="tx2"/>
                </a:solidFill>
                <a:latin typeface="Times New Roman" panose="02020603050405020304" pitchFamily="18" charset="0"/>
                <a:ea typeface="+mn-ea"/>
                <a:cs typeface="Times New Roman" panose="02020603050405020304" pitchFamily="18" charset="0"/>
              </a:defRPr>
            </a:lvl1pPr>
            <a:lvl2pPr>
              <a:defRPr>
                <a:solidFill>
                  <a:schemeClr val="tx2"/>
                </a:solidFill>
                <a:latin typeface="Times New Roman" panose="02020603050405020304" pitchFamily="18" charset="0"/>
                <a:ea typeface="+mn-ea"/>
                <a:cs typeface="Times New Roman" panose="02020603050405020304" pitchFamily="18" charset="0"/>
              </a:defRPr>
            </a:lvl2pPr>
            <a:lvl3pPr>
              <a:defRPr>
                <a:solidFill>
                  <a:schemeClr val="tx2"/>
                </a:solidFill>
                <a:latin typeface="Times New Roman" panose="02020603050405020304" pitchFamily="18" charset="0"/>
                <a:ea typeface="+mn-ea"/>
                <a:cs typeface="Times New Roman" panose="02020603050405020304" pitchFamily="18" charset="0"/>
              </a:defRPr>
            </a:lvl3pPr>
            <a:lvl4pPr>
              <a:defRPr>
                <a:solidFill>
                  <a:schemeClr val="tx2"/>
                </a:solidFill>
                <a:latin typeface="Times New Roman" panose="02020603050405020304" pitchFamily="18" charset="0"/>
                <a:ea typeface="+mn-ea"/>
                <a:cs typeface="Times New Roman" panose="02020603050405020304" pitchFamily="18" charset="0"/>
              </a:defRPr>
            </a:lvl4pPr>
            <a:lvl5pPr>
              <a:defRPr>
                <a:solidFill>
                  <a:schemeClr val="tx2"/>
                </a:solidFill>
                <a:latin typeface="Times New Roman" panose="02020603050405020304" pitchFamily="18" charset="0"/>
                <a:ea typeface="+mn-ea"/>
                <a:cs typeface="Times New Roman" panose="02020603050405020304" pitchFamily="18"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55749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章節標題">
    <p:bg>
      <p:bgPr>
        <a:solidFill>
          <a:schemeClr val="accent1"/>
        </a:solidFill>
        <a:effectLst/>
      </p:bgPr>
    </p:bg>
    <p:spTree>
      <p:nvGrpSpPr>
        <p:cNvPr id="1" name=""/>
        <p:cNvGrpSpPr/>
        <p:nvPr/>
      </p:nvGrpSpPr>
      <p:grpSpPr>
        <a:xfrm>
          <a:off x="0" y="0"/>
          <a:ext cx="0" cy="0"/>
          <a:chOff x="0" y="0"/>
          <a:chExt cx="0" cy="0"/>
        </a:xfrm>
      </p:grpSpPr>
      <p:sp>
        <p:nvSpPr>
          <p:cNvPr id="7" name="矩形 6"/>
          <p:cNvSpPr/>
          <p:nvPr/>
        </p:nvSpPr>
        <p:spPr>
          <a:xfrm>
            <a:off x="228600" y="304800"/>
            <a:ext cx="86868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 1"/>
          <p:cNvSpPr>
            <a:spLocks noGrp="1"/>
          </p:cNvSpPr>
          <p:nvPr>
            <p:ph type="title"/>
          </p:nvPr>
        </p:nvSpPr>
        <p:spPr>
          <a:xfrm>
            <a:off x="623888" y="2514600"/>
            <a:ext cx="7886700" cy="2743200"/>
          </a:xfrm>
        </p:spPr>
        <p:txBody>
          <a:bodyPr anchor="b">
            <a:normAutofit/>
          </a:bodyPr>
          <a:lstStyle>
            <a:lvl1pPr algn="ctr" latinLnBrk="0">
              <a:defRPr lang="zh-TW" sz="3500" spc="-38" baseline="0">
                <a:solidFill>
                  <a:schemeClr val="bg1"/>
                </a:solidFill>
              </a:defRPr>
            </a:lvl1pPr>
          </a:lstStyle>
          <a:p>
            <a:r>
              <a:rPr lang="zh-TW" altLang="en-US"/>
              <a:t>按一下以編輯母片標題樣式</a:t>
            </a:r>
            <a:endParaRPr lang="zh-TW" dirty="0"/>
          </a:p>
        </p:txBody>
      </p:sp>
      <p:sp>
        <p:nvSpPr>
          <p:cNvPr id="3" name="文字版面配置區 2"/>
          <p:cNvSpPr>
            <a:spLocks noGrp="1"/>
          </p:cNvSpPr>
          <p:nvPr>
            <p:ph type="body" idx="1"/>
          </p:nvPr>
        </p:nvSpPr>
        <p:spPr>
          <a:xfrm>
            <a:off x="623888" y="5257800"/>
            <a:ext cx="7886700" cy="914400"/>
          </a:xfrm>
        </p:spPr>
        <p:txBody>
          <a:bodyPr>
            <a:normAutofit/>
          </a:bodyPr>
          <a:lstStyle>
            <a:lvl1pPr marL="0" indent="0" algn="ctr" latinLnBrk="0">
              <a:spcBef>
                <a:spcPts val="0"/>
              </a:spcBef>
              <a:buNone/>
              <a:defRPr lang="zh-TW" sz="2400" cap="all" spc="38" baseline="0">
                <a:solidFill>
                  <a:schemeClr val="bg1"/>
                </a:solidFill>
              </a:defRPr>
            </a:lvl1pPr>
            <a:lvl2pPr marL="342900" indent="0" latinLnBrk="0">
              <a:buNone/>
              <a:defRPr lang="zh-TW" sz="1500"/>
            </a:lvl2pPr>
            <a:lvl3pPr marL="685800" indent="0" latinLnBrk="0">
              <a:buNone/>
              <a:defRPr lang="zh-TW" sz="1350"/>
            </a:lvl3pPr>
            <a:lvl4pPr marL="1028700" indent="0" latinLnBrk="0">
              <a:buNone/>
              <a:defRPr lang="zh-TW" sz="1200"/>
            </a:lvl4pPr>
            <a:lvl5pPr marL="1371600" indent="0" latinLnBrk="0">
              <a:buNone/>
              <a:defRPr lang="zh-TW" sz="1200"/>
            </a:lvl5pPr>
            <a:lvl6pPr marL="1714500" indent="0" latinLnBrk="0">
              <a:buNone/>
              <a:defRPr lang="zh-TW" sz="1200"/>
            </a:lvl6pPr>
            <a:lvl7pPr marL="2057400" indent="0" latinLnBrk="0">
              <a:buNone/>
              <a:defRPr lang="zh-TW" sz="1200"/>
            </a:lvl7pPr>
            <a:lvl8pPr marL="2400300" indent="0" latinLnBrk="0">
              <a:buNone/>
              <a:defRPr lang="zh-TW" sz="1200"/>
            </a:lvl8pPr>
            <a:lvl9pPr marL="2743200" indent="0" latinLnBrk="0">
              <a:buNone/>
              <a:defRPr lang="zh-TW" sz="1200"/>
            </a:lvl9pPr>
          </a:lstStyle>
          <a:p>
            <a:pPr lvl="0"/>
            <a:r>
              <a:rPr lang="zh-TW" altLang="en-US"/>
              <a:t>編輯母片文字樣式</a:t>
            </a:r>
          </a:p>
        </p:txBody>
      </p:sp>
    </p:spTree>
    <p:extLst>
      <p:ext uri="{BB962C8B-B14F-4D97-AF65-F5344CB8AC3E}">
        <p14:creationId xmlns:p14="http://schemas.microsoft.com/office/powerpoint/2010/main" val="3795368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內容版面配置區 2"/>
          <p:cNvSpPr>
            <a:spLocks noGrp="1"/>
          </p:cNvSpPr>
          <p:nvPr>
            <p:ph sz="half" idx="1"/>
          </p:nvPr>
        </p:nvSpPr>
        <p:spPr>
          <a:xfrm>
            <a:off x="114300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內容版面配置區 3"/>
          <p:cNvSpPr>
            <a:spLocks noGrp="1"/>
          </p:cNvSpPr>
          <p:nvPr>
            <p:ph sz="half" idx="2"/>
          </p:nvPr>
        </p:nvSpPr>
        <p:spPr>
          <a:xfrm>
            <a:off x="4629150" y="1714500"/>
            <a:ext cx="3371850" cy="4462272"/>
          </a:xfrm>
        </p:spPr>
        <p:txBody>
          <a:bodyPr>
            <a:normAutofit/>
          </a:bodyPr>
          <a:lstStyle>
            <a:lvl1pPr latinLnBrk="0">
              <a:defRPr lang="zh-TW" sz="2200">
                <a:solidFill>
                  <a:schemeClr val="tx2"/>
                </a:solidFill>
                <a:latin typeface="Times New Roman" panose="02020603050405020304" pitchFamily="18" charset="0"/>
                <a:cs typeface="Times New Roman" panose="02020603050405020304" pitchFamily="18" charset="0"/>
              </a:defRPr>
            </a:lvl1pPr>
            <a:lvl2pPr latinLnBrk="0">
              <a:defRPr lang="zh-TW" sz="2200">
                <a:solidFill>
                  <a:schemeClr val="tx2"/>
                </a:solidFill>
                <a:latin typeface="Times New Roman" panose="02020603050405020304" pitchFamily="18" charset="0"/>
                <a:cs typeface="Times New Roman" panose="02020603050405020304" pitchFamily="18" charset="0"/>
              </a:defRPr>
            </a:lvl2pPr>
            <a:lvl3pPr latinLnBrk="0">
              <a:defRPr lang="zh-TW" sz="2200">
                <a:solidFill>
                  <a:schemeClr val="tx2"/>
                </a:solidFill>
                <a:latin typeface="Times New Roman" panose="02020603050405020304" pitchFamily="18" charset="0"/>
                <a:cs typeface="Times New Roman" panose="02020603050405020304" pitchFamily="18" charset="0"/>
              </a:defRPr>
            </a:lvl3pPr>
            <a:lvl4pPr latinLnBrk="0">
              <a:defRPr lang="zh-TW" sz="2200">
                <a:solidFill>
                  <a:schemeClr val="tx2"/>
                </a:solidFill>
                <a:latin typeface="Times New Roman" panose="02020603050405020304" pitchFamily="18" charset="0"/>
                <a:cs typeface="Times New Roman" panose="02020603050405020304" pitchFamily="18" charset="0"/>
              </a:defRPr>
            </a:lvl4pPr>
            <a:lvl5pPr latinLnBrk="0">
              <a:defRPr lang="zh-TW" sz="2200">
                <a:solidFill>
                  <a:schemeClr val="tx2"/>
                </a:solidFill>
                <a:latin typeface="Times New Roman" panose="02020603050405020304" pitchFamily="18" charset="0"/>
                <a:cs typeface="Times New Roman" panose="02020603050405020304" pitchFamily="18" charset="0"/>
              </a:defRPr>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9990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a:p>
        </p:txBody>
      </p:sp>
      <p:sp>
        <p:nvSpPr>
          <p:cNvPr id="3" name="文字版面配置區 2"/>
          <p:cNvSpPr>
            <a:spLocks noGrp="1"/>
          </p:cNvSpPr>
          <p:nvPr>
            <p:ph type="body" idx="1"/>
          </p:nvPr>
        </p:nvSpPr>
        <p:spPr>
          <a:xfrm>
            <a:off x="1145286"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4" name="內容版面配置區 3"/>
          <p:cNvSpPr>
            <a:spLocks noGrp="1"/>
          </p:cNvSpPr>
          <p:nvPr>
            <p:ph sz="half" idx="2"/>
          </p:nvPr>
        </p:nvSpPr>
        <p:spPr>
          <a:xfrm>
            <a:off x="1145286"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5" name="文字版面配置區 4"/>
          <p:cNvSpPr>
            <a:spLocks noGrp="1"/>
          </p:cNvSpPr>
          <p:nvPr>
            <p:ph type="body" sz="quarter" idx="3"/>
          </p:nvPr>
        </p:nvSpPr>
        <p:spPr>
          <a:xfrm>
            <a:off x="4629150" y="1733162"/>
            <a:ext cx="3374136" cy="685800"/>
          </a:xfrm>
        </p:spPr>
        <p:txBody>
          <a:bodyPr anchor="b">
            <a:normAutofit/>
          </a:bodyPr>
          <a:lstStyle>
            <a:lvl1pPr marL="0" indent="0" latinLnBrk="0">
              <a:spcBef>
                <a:spcPts val="0"/>
              </a:spcBef>
              <a:buNone/>
              <a:defRPr lang="zh-TW" sz="2400" b="1" cap="all" baseline="0">
                <a:latin typeface="+mj-lt"/>
              </a:defRPr>
            </a:lvl1pPr>
            <a:lvl2pPr marL="342900" indent="0" latinLnBrk="0">
              <a:buNone/>
              <a:defRPr lang="zh-TW" sz="1500" b="1"/>
            </a:lvl2pPr>
            <a:lvl3pPr marL="685800" indent="0" latinLnBrk="0">
              <a:buNone/>
              <a:defRPr lang="zh-TW" sz="1350" b="1"/>
            </a:lvl3pPr>
            <a:lvl4pPr marL="1028700" indent="0" latinLnBrk="0">
              <a:buNone/>
              <a:defRPr lang="zh-TW" sz="1200" b="1"/>
            </a:lvl4pPr>
            <a:lvl5pPr marL="1371600" indent="0" latinLnBrk="0">
              <a:buNone/>
              <a:defRPr lang="zh-TW" sz="1200" b="1"/>
            </a:lvl5pPr>
            <a:lvl6pPr marL="1714500" indent="0" latinLnBrk="0">
              <a:buNone/>
              <a:defRPr lang="zh-TW" sz="1200" b="1"/>
            </a:lvl6pPr>
            <a:lvl7pPr marL="2057400" indent="0" latinLnBrk="0">
              <a:buNone/>
              <a:defRPr lang="zh-TW" sz="1200" b="1"/>
            </a:lvl7pPr>
            <a:lvl8pPr marL="2400300" indent="0" latinLnBrk="0">
              <a:buNone/>
              <a:defRPr lang="zh-TW" sz="1200" b="1"/>
            </a:lvl8pPr>
            <a:lvl9pPr marL="2743200" indent="0" latinLnBrk="0">
              <a:buNone/>
              <a:defRPr lang="zh-TW" sz="1200" b="1"/>
            </a:lvl9pPr>
          </a:lstStyle>
          <a:p>
            <a:pPr lvl="0"/>
            <a:r>
              <a:rPr lang="zh-TW" altLang="en-US"/>
              <a:t>編輯母片文字樣式</a:t>
            </a:r>
          </a:p>
        </p:txBody>
      </p:sp>
      <p:sp>
        <p:nvSpPr>
          <p:cNvPr id="6" name="內容版面配置區 5"/>
          <p:cNvSpPr>
            <a:spLocks noGrp="1"/>
          </p:cNvSpPr>
          <p:nvPr>
            <p:ph sz="quarter" idx="4"/>
          </p:nvPr>
        </p:nvSpPr>
        <p:spPr>
          <a:xfrm>
            <a:off x="4629150" y="2481944"/>
            <a:ext cx="3374136" cy="3690257"/>
          </a:xfrm>
        </p:spPr>
        <p:txBody>
          <a:bodyPr>
            <a:normAutofit/>
          </a:bodyPr>
          <a:lstStyle>
            <a:lvl1pPr latinLnBrk="0">
              <a:defRPr lang="zh-TW" sz="2200"/>
            </a:lvl1pPr>
            <a:lvl2pPr latinLnBrk="0">
              <a:defRPr lang="zh-TW" sz="2200"/>
            </a:lvl2pPr>
            <a:lvl3pPr latinLnBrk="0">
              <a:defRPr lang="zh-TW" sz="2200"/>
            </a:lvl3pPr>
            <a:lvl4pPr latinLnBrk="0">
              <a:defRPr lang="zh-TW" sz="2200"/>
            </a:lvl4pPr>
            <a:lvl5pPr latinLnBrk="0">
              <a:defRPr lang="zh-TW" sz="22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7" name="日期版面配置區 6"/>
          <p:cNvSpPr>
            <a:spLocks noGrp="1"/>
          </p:cNvSpPr>
          <p:nvPr>
            <p:ph type="dt" sz="half" idx="10"/>
          </p:nvPr>
        </p:nvSpPr>
        <p:spPr/>
        <p:txBody>
          <a:bodyPr/>
          <a:lstStyle/>
          <a:p>
            <a:endParaRPr lang="zh-TW" altLang="en-US" dirty="0"/>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4082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TW" dirty="0"/>
          </a:p>
        </p:txBody>
      </p:sp>
      <p:sp>
        <p:nvSpPr>
          <p:cNvPr id="3" name="日期版面配置區 2"/>
          <p:cNvSpPr>
            <a:spLocks noGrp="1"/>
          </p:cNvSpPr>
          <p:nvPr>
            <p:ph type="dt" sz="half" idx="10"/>
          </p:nvPr>
        </p:nvSpPr>
        <p:spPr/>
        <p:txBody>
          <a:bodyPr/>
          <a:lstStyle/>
          <a:p>
            <a:endParaRPr lang="zh-TW" altLang="en-US" dirty="0"/>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9181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03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113859" y="1714498"/>
            <a:ext cx="2630091" cy="2880360"/>
          </a:xfrm>
        </p:spPr>
        <p:txBody>
          <a:bodyPr anchor="b">
            <a:normAutofit/>
          </a:bodyPr>
          <a:lstStyle>
            <a:lvl1pPr latinLnBrk="0">
              <a:defRPr lang="zh-TW" sz="2600"/>
            </a:lvl1pPr>
          </a:lstStyle>
          <a:p>
            <a:r>
              <a:rPr lang="zh-TW" altLang="en-US"/>
              <a:t>按一下以編輯母片標題樣式</a:t>
            </a:r>
            <a:endParaRPr lang="zh-TW" dirty="0"/>
          </a:p>
        </p:txBody>
      </p:sp>
      <p:sp>
        <p:nvSpPr>
          <p:cNvPr id="3" name="內容版面配置區 2"/>
          <p:cNvSpPr>
            <a:spLocks noGrp="1"/>
          </p:cNvSpPr>
          <p:nvPr>
            <p:ph idx="1"/>
          </p:nvPr>
        </p:nvSpPr>
        <p:spPr>
          <a:xfrm>
            <a:off x="397765" y="457200"/>
            <a:ext cx="5431583" cy="5715000"/>
          </a:xfrm>
        </p:spPr>
        <p:txBody>
          <a:bodyPr>
            <a:normAutofit/>
          </a:bodyPr>
          <a:lstStyle>
            <a:lvl1pPr latinLnBrk="0">
              <a:defRPr lang="zh-TW" sz="2400"/>
            </a:lvl1pPr>
            <a:lvl2pPr latinLnBrk="0">
              <a:defRPr lang="zh-TW" sz="2400"/>
            </a:lvl2pPr>
            <a:lvl3pPr latinLnBrk="0">
              <a:defRPr lang="zh-TW" sz="2400"/>
            </a:lvl3pPr>
            <a:lvl4pPr latinLnBrk="0">
              <a:defRPr lang="zh-TW" sz="2400"/>
            </a:lvl4pPr>
            <a:lvl5pPr latinLnBrk="0">
              <a:defRPr lang="zh-TW" sz="2400"/>
            </a:lvl5pPr>
            <a:lvl6pPr latinLnBrk="0">
              <a:defRPr lang="zh-TW" sz="1050"/>
            </a:lvl6pPr>
            <a:lvl7pPr latinLnBrk="0">
              <a:defRPr lang="zh-TW" sz="1050"/>
            </a:lvl7pPr>
            <a:lvl8pPr latinLnBrk="0">
              <a:defRPr lang="zh-TW" sz="1050"/>
            </a:lvl8pPr>
            <a:lvl9pPr latinLnBrk="0">
              <a:defRPr lang="zh-TW" sz="10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dirty="0"/>
          </a:p>
        </p:txBody>
      </p:sp>
      <p:sp>
        <p:nvSpPr>
          <p:cNvPr id="4" name="文字版面配置區 3"/>
          <p:cNvSpPr>
            <a:spLocks noGrp="1"/>
          </p:cNvSpPr>
          <p:nvPr>
            <p:ph type="body" sz="half" idx="2"/>
          </p:nvPr>
        </p:nvSpPr>
        <p:spPr>
          <a:xfrm>
            <a:off x="6113859" y="4590288"/>
            <a:ext cx="2635923" cy="1581912"/>
          </a:xfrm>
        </p:spPr>
        <p:txBody>
          <a:bodyPr/>
          <a:lstStyle>
            <a:lvl1pPr marL="0" indent="0" latinLnBrk="0">
              <a:spcBef>
                <a:spcPts val="600"/>
              </a:spcBef>
              <a:buNone/>
              <a:defRPr lang="zh-TW" sz="1200"/>
            </a:lvl1pPr>
            <a:lvl2pPr marL="342900" indent="0" latinLnBrk="0">
              <a:buNone/>
              <a:defRPr lang="zh-TW" sz="1050"/>
            </a:lvl2pPr>
            <a:lvl3pPr marL="685800" indent="0" latinLnBrk="0">
              <a:buNone/>
              <a:defRPr lang="zh-TW" sz="900"/>
            </a:lvl3pPr>
            <a:lvl4pPr marL="1028700" indent="0" latinLnBrk="0">
              <a:buNone/>
              <a:defRPr lang="zh-TW" sz="750"/>
            </a:lvl4pPr>
            <a:lvl5pPr marL="1371600" indent="0" latinLnBrk="0">
              <a:buNone/>
              <a:defRPr lang="zh-TW" sz="750"/>
            </a:lvl5pPr>
            <a:lvl6pPr marL="1714500" indent="0" latinLnBrk="0">
              <a:buNone/>
              <a:defRPr lang="zh-TW" sz="750"/>
            </a:lvl6pPr>
            <a:lvl7pPr marL="2057400" indent="0" latinLnBrk="0">
              <a:buNone/>
              <a:defRPr lang="zh-TW" sz="750"/>
            </a:lvl7pPr>
            <a:lvl8pPr marL="2400300" indent="0" latinLnBrk="0">
              <a:buNone/>
              <a:defRPr lang="zh-TW" sz="750"/>
            </a:lvl8pPr>
            <a:lvl9pPr marL="2743200" indent="0" latinLnBrk="0">
              <a:buNone/>
              <a:defRPr lang="zh-TW"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dirty="0"/>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176662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6583680"/>
            <a:ext cx="9144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 name="標題版面配置區 1"/>
          <p:cNvSpPr>
            <a:spLocks noGrp="1"/>
          </p:cNvSpPr>
          <p:nvPr>
            <p:ph type="title"/>
          </p:nvPr>
        </p:nvSpPr>
        <p:spPr>
          <a:xfrm>
            <a:off x="1143000" y="457200"/>
            <a:ext cx="6858000" cy="1143000"/>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143000" y="1714500"/>
            <a:ext cx="6858000" cy="4457700"/>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4" name="日期版面配置區 3"/>
          <p:cNvSpPr>
            <a:spLocks noGrp="1"/>
          </p:cNvSpPr>
          <p:nvPr>
            <p:ph type="dt" sz="half" idx="2"/>
          </p:nvPr>
        </p:nvSpPr>
        <p:spPr>
          <a:xfrm>
            <a:off x="6140931" y="6601556"/>
            <a:ext cx="1150548" cy="228600"/>
          </a:xfrm>
          <a:prstGeom prst="rect">
            <a:avLst/>
          </a:prstGeom>
        </p:spPr>
        <p:txBody>
          <a:bodyPr vert="horz" lIns="91440" tIns="45720" rIns="91440" bIns="45720" rtlCol="0" anchor="ctr"/>
          <a:lstStyle>
            <a:lvl1pPr algn="r" latinLnBrk="0">
              <a:defRPr lang="zh-TW" sz="600">
                <a:solidFill>
                  <a:schemeClr val="bg1"/>
                </a:solidFill>
              </a:defRPr>
            </a:lvl1pPr>
          </a:lstStyle>
          <a:p>
            <a:endParaRPr lang="zh-TW" altLang="en-US" dirty="0"/>
          </a:p>
        </p:txBody>
      </p:sp>
      <p:sp>
        <p:nvSpPr>
          <p:cNvPr id="5" name="頁尾版面配置區 4"/>
          <p:cNvSpPr>
            <a:spLocks noGrp="1"/>
          </p:cNvSpPr>
          <p:nvPr>
            <p:ph type="ftr" sz="quarter" idx="3"/>
          </p:nvPr>
        </p:nvSpPr>
        <p:spPr>
          <a:xfrm>
            <a:off x="1143000" y="6601556"/>
            <a:ext cx="4868536" cy="228600"/>
          </a:xfrm>
          <a:prstGeom prst="rect">
            <a:avLst/>
          </a:prstGeom>
        </p:spPr>
        <p:txBody>
          <a:bodyPr vert="horz" lIns="91440" tIns="45720" rIns="91440" bIns="45720" rtlCol="0" anchor="ctr"/>
          <a:lstStyle>
            <a:lvl1pPr algn="l" latinLnBrk="0">
              <a:defRPr lang="zh-TW" sz="600">
                <a:solidFill>
                  <a:schemeClr val="bg1"/>
                </a:solidFill>
              </a:defRPr>
            </a:lvl1pPr>
          </a:lstStyle>
          <a:p>
            <a:endParaRPr lang="zh-TW" altLang="en-US"/>
          </a:p>
        </p:txBody>
      </p:sp>
      <p:sp>
        <p:nvSpPr>
          <p:cNvPr id="6" name="投影片編號版面配置區 5"/>
          <p:cNvSpPr>
            <a:spLocks noGrp="1"/>
          </p:cNvSpPr>
          <p:nvPr>
            <p:ph type="sldNum" sz="quarter" idx="4"/>
          </p:nvPr>
        </p:nvSpPr>
        <p:spPr>
          <a:xfrm>
            <a:off x="7420874" y="6601556"/>
            <a:ext cx="580127" cy="228600"/>
          </a:xfrm>
          <a:prstGeom prst="rect">
            <a:avLst/>
          </a:prstGeom>
        </p:spPr>
        <p:txBody>
          <a:bodyPr vert="horz" lIns="91440" tIns="45720" rIns="91440" bIns="45720" rtlCol="0" anchor="ctr"/>
          <a:lstStyle>
            <a:lvl1pPr algn="r" latinLnBrk="0">
              <a:defRPr lang="zh-TW" sz="600">
                <a:solidFill>
                  <a:schemeClr val="bg1"/>
                </a:solidFill>
              </a:defRPr>
            </a:lvl1pPr>
          </a:lstStyle>
          <a:p>
            <a:fld id="{08EE5728-927D-4899-8F57-AEB4512E7F76}" type="slidenum">
              <a:rPr lang="zh-TW" altLang="en-US" smtClean="0"/>
              <a:pPr/>
              <a:t>‹#›</a:t>
            </a:fld>
            <a:endParaRPr lang="zh-TW" altLang="en-US"/>
          </a:p>
        </p:txBody>
      </p:sp>
    </p:spTree>
    <p:extLst>
      <p:ext uri="{BB962C8B-B14F-4D97-AF65-F5344CB8AC3E}">
        <p14:creationId xmlns:p14="http://schemas.microsoft.com/office/powerpoint/2010/main" val="3917978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lang="zh-TW" sz="3500" kern="1200" cap="all" baseline="0">
          <a:solidFill>
            <a:schemeClr val="accent1"/>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lang="zh-TW" sz="2400" b="0" kern="1200">
          <a:solidFill>
            <a:schemeClr val="tx2"/>
          </a:solidFill>
          <a:latin typeface="Times New Roman" panose="02020603050405020304" pitchFamily="18" charset="0"/>
          <a:ea typeface="+mn-ea"/>
          <a:cs typeface="Times New Roman" panose="02020603050405020304" pitchFamily="18"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lang="zh-TW" sz="1050" kern="1200">
          <a:solidFill>
            <a:schemeClr val="tx1"/>
          </a:solidFill>
          <a:latin typeface="+mn-lt"/>
          <a:ea typeface="+mn-ea"/>
          <a:cs typeface="+mn-cs"/>
        </a:defRPr>
      </a:lvl9pPr>
    </p:bodyStyle>
    <p:otherStyle>
      <a:defPPr>
        <a:defRPr lang="zh-TW"/>
      </a:defPPr>
      <a:lvl1pPr marL="0" algn="l" defTabSz="685800" rtl="0" eaLnBrk="1" latinLnBrk="0" hangingPunct="1">
        <a:defRPr lang="zh-TW" sz="1350" kern="1200">
          <a:solidFill>
            <a:schemeClr val="tx1"/>
          </a:solidFill>
          <a:latin typeface="+mn-lt"/>
          <a:ea typeface="+mn-ea"/>
          <a:cs typeface="+mn-cs"/>
        </a:defRPr>
      </a:lvl1pPr>
      <a:lvl2pPr marL="342900" algn="l" defTabSz="685800" rtl="0" eaLnBrk="1" latinLnBrk="0" hangingPunct="1">
        <a:defRPr lang="zh-TW" sz="1350" kern="1200">
          <a:solidFill>
            <a:schemeClr val="tx1"/>
          </a:solidFill>
          <a:latin typeface="+mn-lt"/>
          <a:ea typeface="+mn-ea"/>
          <a:cs typeface="+mn-cs"/>
        </a:defRPr>
      </a:lvl2pPr>
      <a:lvl3pPr marL="685800" algn="l" defTabSz="685800" rtl="0" eaLnBrk="1" latinLnBrk="0" hangingPunct="1">
        <a:defRPr lang="zh-TW" sz="1350" kern="1200">
          <a:solidFill>
            <a:schemeClr val="tx1"/>
          </a:solidFill>
          <a:latin typeface="+mn-lt"/>
          <a:ea typeface="+mn-ea"/>
          <a:cs typeface="+mn-cs"/>
        </a:defRPr>
      </a:lvl3pPr>
      <a:lvl4pPr marL="1028700" algn="l" defTabSz="685800" rtl="0" eaLnBrk="1" latinLnBrk="0" hangingPunct="1">
        <a:defRPr lang="zh-TW" sz="1350" kern="1200">
          <a:solidFill>
            <a:schemeClr val="tx1"/>
          </a:solidFill>
          <a:latin typeface="+mn-lt"/>
          <a:ea typeface="+mn-ea"/>
          <a:cs typeface="+mn-cs"/>
        </a:defRPr>
      </a:lvl4pPr>
      <a:lvl5pPr marL="1371600" algn="l" defTabSz="685800" rtl="0" eaLnBrk="1" latinLnBrk="0" hangingPunct="1">
        <a:defRPr lang="zh-TW" sz="1350" kern="1200">
          <a:solidFill>
            <a:schemeClr val="tx1"/>
          </a:solidFill>
          <a:latin typeface="+mn-lt"/>
          <a:ea typeface="+mn-ea"/>
          <a:cs typeface="+mn-cs"/>
        </a:defRPr>
      </a:lvl5pPr>
      <a:lvl6pPr marL="1714500" algn="l" defTabSz="685800" rtl="0" eaLnBrk="1" latinLnBrk="0" hangingPunct="1">
        <a:defRPr lang="zh-TW" sz="1350" kern="1200">
          <a:solidFill>
            <a:schemeClr val="tx1"/>
          </a:solidFill>
          <a:latin typeface="+mn-lt"/>
          <a:ea typeface="+mn-ea"/>
          <a:cs typeface="+mn-cs"/>
        </a:defRPr>
      </a:lvl6pPr>
      <a:lvl7pPr marL="2057400" algn="l" defTabSz="685800" rtl="0" eaLnBrk="1" latinLnBrk="0" hangingPunct="1">
        <a:defRPr lang="zh-TW" sz="1350" kern="1200">
          <a:solidFill>
            <a:schemeClr val="tx1"/>
          </a:solidFill>
          <a:latin typeface="+mn-lt"/>
          <a:ea typeface="+mn-ea"/>
          <a:cs typeface="+mn-cs"/>
        </a:defRPr>
      </a:lvl7pPr>
      <a:lvl8pPr marL="2400300" algn="l" defTabSz="685800" rtl="0" eaLnBrk="1" latinLnBrk="0" hangingPunct="1">
        <a:defRPr lang="zh-TW" sz="1350" kern="1200">
          <a:solidFill>
            <a:schemeClr val="tx1"/>
          </a:solidFill>
          <a:latin typeface="+mn-lt"/>
          <a:ea typeface="+mn-ea"/>
          <a:cs typeface="+mn-cs"/>
        </a:defRPr>
      </a:lvl8pPr>
      <a:lvl9pPr marL="2743200" algn="l" defTabSz="685800" rtl="0" eaLnBrk="1" latinLnBrk="0" hangingPunct="1">
        <a:defRPr lang="zh-TW"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pPr algn="ctr"/>
            <a:r>
              <a:rPr lang="zh-TW" altLang="en-US" dirty="0"/>
              <a:t>原子放射效應與運用</a:t>
            </a:r>
            <a:br>
              <a:rPr lang="en-US" altLang="zh-TW" dirty="0"/>
            </a:br>
            <a:r>
              <a:rPr lang="en-US" altLang="zh-TW" dirty="0"/>
              <a:t>Atomic radiation effects and applications</a:t>
            </a:r>
            <a:endParaRPr lang="zh-TW" altLang="en-US" dirty="0"/>
          </a:p>
        </p:txBody>
      </p:sp>
      <p:sp>
        <p:nvSpPr>
          <p:cNvPr id="3" name="副標題 2"/>
          <p:cNvSpPr>
            <a:spLocks noGrp="1"/>
          </p:cNvSpPr>
          <p:nvPr>
            <p:ph type="subTitle" idx="1"/>
          </p:nvPr>
        </p:nvSpPr>
        <p:spPr/>
        <p:txBody>
          <a:bodyPr/>
          <a:lstStyle/>
          <a:p>
            <a:r>
              <a:rPr lang="zh-TW" altLang="en-US" dirty="0"/>
              <a:t>物質的基礎：原子及原子核</a:t>
            </a:r>
            <a:endParaRPr lang="en-US" altLang="zh-TW" dirty="0"/>
          </a:p>
          <a:p>
            <a:r>
              <a:rPr lang="en-US" altLang="zh-TW" b="1" dirty="0"/>
              <a:t>The basis of matter: atoms and nuclei</a:t>
            </a:r>
            <a:endParaRPr lang="zh-TW"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829691"/>
            <a:ext cx="8229600" cy="512559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10</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512" y="908720"/>
            <a:ext cx="8784976" cy="3162569"/>
          </a:xfrm>
        </p:spPr>
        <p:txBody>
          <a:bodyPr>
            <a:normAutofit fontScale="92500"/>
          </a:bodyPr>
          <a:lstStyle/>
          <a:p>
            <a:r>
              <a:rPr lang="zh-TW" altLang="en-US" dirty="0">
                <a:solidFill>
                  <a:schemeClr val="accent3"/>
                </a:solidFill>
              </a:rPr>
              <a:t>質子的數目</a:t>
            </a:r>
            <a:r>
              <a:rPr lang="zh-TW" altLang="en-US" dirty="0"/>
              <a:t>是原子極重要的性質，稱作</a:t>
            </a:r>
            <a:r>
              <a:rPr lang="zh-TW" altLang="en-US" dirty="0">
                <a:solidFill>
                  <a:schemeClr val="accent3"/>
                </a:solidFill>
              </a:rPr>
              <a:t>原子序 </a:t>
            </a:r>
            <a:r>
              <a:rPr lang="en-US" altLang="zh-TW" dirty="0">
                <a:solidFill>
                  <a:schemeClr val="accent3"/>
                </a:solidFill>
              </a:rPr>
              <a:t>(atomic number)</a:t>
            </a:r>
            <a:r>
              <a:rPr lang="zh-TW" altLang="en-US" dirty="0"/>
              <a:t>，它定義出週期表中各元素佔有的位置；同時它亦決定元素的化學性質。</a:t>
            </a:r>
            <a:endParaRPr lang="en-US" altLang="zh-TW" dirty="0"/>
          </a:p>
          <a:p>
            <a:r>
              <a:rPr lang="zh-TW" altLang="en-US" dirty="0"/>
              <a:t>上標的</a:t>
            </a:r>
            <a:r>
              <a:rPr lang="en-US" altLang="zh-TW" dirty="0"/>
              <a:t>A</a:t>
            </a:r>
            <a:r>
              <a:rPr lang="zh-TW" altLang="en-US" dirty="0"/>
              <a:t>為原子量，下標的</a:t>
            </a:r>
            <a:r>
              <a:rPr lang="en-US" altLang="zh-TW" dirty="0"/>
              <a:t>Z</a:t>
            </a:r>
            <a:r>
              <a:rPr lang="zh-TW" altLang="en-US" dirty="0"/>
              <a:t>為原子序，中子數為</a:t>
            </a:r>
            <a:r>
              <a:rPr lang="en-US" altLang="zh-TW" dirty="0"/>
              <a:t>A</a:t>
            </a:r>
            <a:r>
              <a:rPr lang="zh-TW" altLang="en-US" dirty="0"/>
              <a:t>減掉</a:t>
            </a:r>
            <a:r>
              <a:rPr lang="en-US" altLang="zh-TW" dirty="0"/>
              <a:t>Z</a:t>
            </a:r>
            <a:r>
              <a:rPr lang="zh-TW" altLang="en-US" dirty="0"/>
              <a:t>。</a:t>
            </a:r>
            <a:endParaRPr lang="en-US" altLang="zh-TW" dirty="0"/>
          </a:p>
          <a:p>
            <a:r>
              <a:rPr lang="en-US" altLang="zh-TW" dirty="0"/>
              <a:t>The number of protons is a very important property of an atom, called atomic number. It defines the position of each element in the periodic table; it also determines the chemical properties of the element.</a:t>
            </a:r>
          </a:p>
          <a:p>
            <a:r>
              <a:rPr lang="en-US" altLang="zh-TW" dirty="0"/>
              <a:t>The superscript A is the atomic weight, the subscript Z is the atomic number, and the number of neutrons is A minus Z.</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11</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457200" y="4071289"/>
            <a:ext cx="8229600" cy="25028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能階</a:t>
            </a:r>
            <a:r>
              <a:rPr lang="en-US" altLang="zh-TW" dirty="0">
                <a:solidFill>
                  <a:schemeClr val="tx2"/>
                </a:solidFill>
              </a:rPr>
              <a:t>energy level</a:t>
            </a:r>
            <a:endParaRPr lang="zh-TW" altLang="en-US" dirty="0">
              <a:solidFill>
                <a:schemeClr val="tx2"/>
              </a:solidFill>
            </a:endParaRPr>
          </a:p>
        </p:txBody>
      </p:sp>
      <p:sp>
        <p:nvSpPr>
          <p:cNvPr id="3" name="內容版面配置區 2"/>
          <p:cNvSpPr>
            <a:spLocks noGrp="1"/>
          </p:cNvSpPr>
          <p:nvPr>
            <p:ph idx="1"/>
          </p:nvPr>
        </p:nvSpPr>
        <p:spPr>
          <a:xfrm>
            <a:off x="179512" y="908720"/>
            <a:ext cx="8784976" cy="2520280"/>
          </a:xfrm>
        </p:spPr>
        <p:txBody>
          <a:bodyPr>
            <a:normAutofit fontScale="70000" lnSpcReduction="20000"/>
          </a:bodyPr>
          <a:lstStyle/>
          <a:p>
            <a:r>
              <a:rPr lang="zh-TW" altLang="en-US" dirty="0"/>
              <a:t>電子只能存在該原子中某些特定的「</a:t>
            </a:r>
            <a:r>
              <a:rPr lang="zh-TW" altLang="en-US" dirty="0">
                <a:solidFill>
                  <a:schemeClr val="accent3"/>
                </a:solidFill>
              </a:rPr>
              <a:t>能階</a:t>
            </a:r>
            <a:r>
              <a:rPr lang="zh-TW" altLang="en-US" dirty="0"/>
              <a:t>」</a:t>
            </a:r>
            <a:r>
              <a:rPr lang="en-US" altLang="zh-TW" dirty="0"/>
              <a:t>(energy</a:t>
            </a:r>
            <a:r>
              <a:rPr lang="zh-TW" altLang="en-US" dirty="0"/>
              <a:t> </a:t>
            </a:r>
            <a:r>
              <a:rPr lang="en-US" altLang="zh-TW" dirty="0"/>
              <a:t>levels) </a:t>
            </a:r>
            <a:r>
              <a:rPr lang="zh-TW" altLang="en-US" dirty="0"/>
              <a:t>或量化狀態之處。</a:t>
            </a:r>
            <a:endParaRPr lang="en-US" altLang="zh-TW" dirty="0"/>
          </a:p>
          <a:p>
            <a:endParaRPr lang="en-US" altLang="zh-TW" dirty="0"/>
          </a:p>
          <a:p>
            <a:r>
              <a:rPr lang="zh-TW" altLang="en-US" dirty="0"/>
              <a:t>由原子的簡單模型，可讓我們認識</a:t>
            </a:r>
            <a:r>
              <a:rPr lang="zh-TW" altLang="en-US" dirty="0">
                <a:solidFill>
                  <a:schemeClr val="accent3"/>
                </a:solidFill>
              </a:rPr>
              <a:t>原子光譜 </a:t>
            </a:r>
            <a:r>
              <a:rPr lang="en-US" altLang="zh-TW" dirty="0">
                <a:solidFill>
                  <a:schemeClr val="accent3"/>
                </a:solidFill>
              </a:rPr>
              <a:t>(atomic spectra)</a:t>
            </a:r>
            <a:r>
              <a:rPr lang="zh-TW" altLang="en-US" dirty="0">
                <a:solidFill>
                  <a:schemeClr val="accent3"/>
                </a:solidFill>
              </a:rPr>
              <a:t> </a:t>
            </a:r>
            <a:r>
              <a:rPr lang="en-US" altLang="zh-TW" dirty="0"/>
              <a:t>——</a:t>
            </a:r>
            <a:r>
              <a:rPr lang="zh-TW" altLang="en-US" dirty="0"/>
              <a:t> 各元素放射光線的顏色 </a:t>
            </a:r>
            <a:r>
              <a:rPr lang="en-US" altLang="zh-TW" dirty="0"/>
              <a:t>(</a:t>
            </a:r>
            <a:r>
              <a:rPr lang="zh-TW" altLang="en-US" dirty="0"/>
              <a:t>使用加熱或放電方式激發</a:t>
            </a:r>
            <a:r>
              <a:rPr lang="en-US" altLang="zh-TW" dirty="0"/>
              <a:t>)</a:t>
            </a:r>
            <a:r>
              <a:rPr lang="zh-TW" altLang="en-US" dirty="0"/>
              <a:t>。</a:t>
            </a:r>
            <a:endParaRPr lang="en-US" altLang="zh-TW" dirty="0"/>
          </a:p>
          <a:p>
            <a:r>
              <a:rPr lang="en-US" altLang="zh-TW" dirty="0"/>
              <a:t>Electrons can only exist at certain "energy levels" or quantized states within the atom.</a:t>
            </a:r>
          </a:p>
          <a:p>
            <a:endParaRPr lang="en-US" altLang="zh-TW" dirty="0"/>
          </a:p>
          <a:p>
            <a:r>
              <a:rPr lang="en-US" altLang="zh-TW" dirty="0"/>
              <a:t>A simple model of atoms allows us to understand atomic spectra - the colors of light emitted by each element (excited using heating or electric discharge).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12</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457200" y="3284984"/>
            <a:ext cx="8229600" cy="2986291"/>
          </a:xfrm>
          <a:prstGeom prst="rect">
            <a:avLst/>
          </a:prstGeom>
          <a:noFill/>
          <a:ln w="9525">
            <a:noFill/>
            <a:miter lim="800000"/>
            <a:headEnd/>
            <a:tailEnd/>
          </a:ln>
        </p:spPr>
      </p:pic>
      <p:sp>
        <p:nvSpPr>
          <p:cNvPr id="4" name="TextBox 3">
            <a:extLst>
              <a:ext uri="{FF2B5EF4-FFF2-40B4-BE49-F238E27FC236}">
                <a16:creationId xmlns:a16="http://schemas.microsoft.com/office/drawing/2014/main" id="{569EEBA3-2EA2-DBC7-44DC-89FA5D2F8E38}"/>
              </a:ext>
            </a:extLst>
          </p:cNvPr>
          <p:cNvSpPr txBox="1"/>
          <p:nvPr/>
        </p:nvSpPr>
        <p:spPr>
          <a:xfrm>
            <a:off x="1219561" y="5157192"/>
            <a:ext cx="824328" cy="369332"/>
          </a:xfrm>
          <a:prstGeom prst="rect">
            <a:avLst/>
          </a:prstGeom>
          <a:noFill/>
        </p:spPr>
        <p:txBody>
          <a:bodyPr wrap="none" rtlCol="0">
            <a:spAutoFit/>
          </a:bodyPr>
          <a:lstStyle/>
          <a:p>
            <a:r>
              <a:rPr lang="en-TW" dirty="0"/>
              <a:t>Energy</a:t>
            </a:r>
          </a:p>
        </p:txBody>
      </p:sp>
      <p:sp>
        <p:nvSpPr>
          <p:cNvPr id="7" name="TextBox 6">
            <a:extLst>
              <a:ext uri="{FF2B5EF4-FFF2-40B4-BE49-F238E27FC236}">
                <a16:creationId xmlns:a16="http://schemas.microsoft.com/office/drawing/2014/main" id="{D9716E86-7B4A-2E7E-BEDE-F3262730F2AB}"/>
              </a:ext>
            </a:extLst>
          </p:cNvPr>
          <p:cNvSpPr txBox="1"/>
          <p:nvPr/>
        </p:nvSpPr>
        <p:spPr>
          <a:xfrm>
            <a:off x="3883317" y="4787860"/>
            <a:ext cx="1377365" cy="369332"/>
          </a:xfrm>
          <a:prstGeom prst="rect">
            <a:avLst/>
          </a:prstGeom>
          <a:noFill/>
        </p:spPr>
        <p:txBody>
          <a:bodyPr wrap="none" rtlCol="0">
            <a:spAutoFit/>
          </a:bodyPr>
          <a:lstStyle/>
          <a:p>
            <a:r>
              <a:rPr lang="en-TW" dirty="0"/>
              <a:t>Input Energy</a:t>
            </a:r>
          </a:p>
        </p:txBody>
      </p:sp>
      <p:sp>
        <p:nvSpPr>
          <p:cNvPr id="8" name="TextBox 7">
            <a:extLst>
              <a:ext uri="{FF2B5EF4-FFF2-40B4-BE49-F238E27FC236}">
                <a16:creationId xmlns:a16="http://schemas.microsoft.com/office/drawing/2014/main" id="{B4D081D4-D154-F11F-39A2-69D194EECA8C}"/>
              </a:ext>
            </a:extLst>
          </p:cNvPr>
          <p:cNvSpPr txBox="1"/>
          <p:nvPr/>
        </p:nvSpPr>
        <p:spPr>
          <a:xfrm>
            <a:off x="6156176" y="3389949"/>
            <a:ext cx="1655838" cy="369332"/>
          </a:xfrm>
          <a:prstGeom prst="rect">
            <a:avLst/>
          </a:prstGeom>
          <a:noFill/>
        </p:spPr>
        <p:txBody>
          <a:bodyPr wrap="none" rtlCol="0">
            <a:spAutoFit/>
          </a:bodyPr>
          <a:lstStyle/>
          <a:p>
            <a:r>
              <a:rPr lang="en-TW" dirty="0"/>
              <a:t>Hydrogen Atom</a:t>
            </a:r>
          </a:p>
        </p:txBody>
      </p:sp>
      <p:sp>
        <p:nvSpPr>
          <p:cNvPr id="9" name="TextBox 8">
            <a:extLst>
              <a:ext uri="{FF2B5EF4-FFF2-40B4-BE49-F238E27FC236}">
                <a16:creationId xmlns:a16="http://schemas.microsoft.com/office/drawing/2014/main" id="{31241AE9-3EEC-0DC8-E297-2D1846ED3B1C}"/>
              </a:ext>
            </a:extLst>
          </p:cNvPr>
          <p:cNvSpPr txBox="1"/>
          <p:nvPr/>
        </p:nvSpPr>
        <p:spPr>
          <a:xfrm>
            <a:off x="6444208" y="5341858"/>
            <a:ext cx="824328" cy="369332"/>
          </a:xfrm>
          <a:prstGeom prst="rect">
            <a:avLst/>
          </a:prstGeom>
          <a:noFill/>
        </p:spPr>
        <p:txBody>
          <a:bodyPr wrap="none" rtlCol="0">
            <a:spAutoFit/>
          </a:bodyPr>
          <a:lstStyle/>
          <a:p>
            <a:r>
              <a:rPr lang="en-TW" dirty="0"/>
              <a:t>Energy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25300" y="1412776"/>
            <a:ext cx="9093400" cy="360040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13</a:t>
            </a:fld>
            <a:endParaRPr lang="zh-TW" altLang="en-US"/>
          </a:p>
        </p:txBody>
      </p:sp>
      <p:sp>
        <p:nvSpPr>
          <p:cNvPr id="3" name="TextBox 2">
            <a:extLst>
              <a:ext uri="{FF2B5EF4-FFF2-40B4-BE49-F238E27FC236}">
                <a16:creationId xmlns:a16="http://schemas.microsoft.com/office/drawing/2014/main" id="{DD72008C-0C56-6A31-BF0F-32494ACE38F2}"/>
              </a:ext>
            </a:extLst>
          </p:cNvPr>
          <p:cNvSpPr txBox="1"/>
          <p:nvPr/>
        </p:nvSpPr>
        <p:spPr>
          <a:xfrm>
            <a:off x="3203848" y="1440552"/>
            <a:ext cx="598592" cy="369332"/>
          </a:xfrm>
          <a:prstGeom prst="rect">
            <a:avLst/>
          </a:prstGeom>
          <a:noFill/>
        </p:spPr>
        <p:txBody>
          <a:bodyPr wrap="square" rtlCol="0">
            <a:spAutoFit/>
          </a:bodyPr>
          <a:lstStyle/>
          <a:p>
            <a:r>
              <a:rPr lang="en-TW" dirty="0"/>
              <a:t>Slit</a:t>
            </a:r>
          </a:p>
        </p:txBody>
      </p:sp>
      <p:sp>
        <p:nvSpPr>
          <p:cNvPr id="4" name="TextBox 3">
            <a:extLst>
              <a:ext uri="{FF2B5EF4-FFF2-40B4-BE49-F238E27FC236}">
                <a16:creationId xmlns:a16="http://schemas.microsoft.com/office/drawing/2014/main" id="{9632F6BF-14F8-FF5B-5AFC-8539B0C444EC}"/>
              </a:ext>
            </a:extLst>
          </p:cNvPr>
          <p:cNvSpPr txBox="1"/>
          <p:nvPr/>
        </p:nvSpPr>
        <p:spPr>
          <a:xfrm>
            <a:off x="4216774" y="1809884"/>
            <a:ext cx="710451" cy="369332"/>
          </a:xfrm>
          <a:prstGeom prst="rect">
            <a:avLst/>
          </a:prstGeom>
          <a:noFill/>
        </p:spPr>
        <p:txBody>
          <a:bodyPr wrap="none" rtlCol="0">
            <a:spAutoFit/>
          </a:bodyPr>
          <a:lstStyle/>
          <a:p>
            <a:r>
              <a:rPr lang="en-TW" dirty="0"/>
              <a:t>Prism</a:t>
            </a:r>
          </a:p>
        </p:txBody>
      </p:sp>
      <p:sp>
        <p:nvSpPr>
          <p:cNvPr id="6" name="TextBox 5">
            <a:extLst>
              <a:ext uri="{FF2B5EF4-FFF2-40B4-BE49-F238E27FC236}">
                <a16:creationId xmlns:a16="http://schemas.microsoft.com/office/drawing/2014/main" id="{5DF0F0E5-D891-7EFC-83E0-35ABDCEF4A82}"/>
              </a:ext>
            </a:extLst>
          </p:cNvPr>
          <p:cNvSpPr txBox="1"/>
          <p:nvPr/>
        </p:nvSpPr>
        <p:spPr>
          <a:xfrm>
            <a:off x="5724401" y="1994550"/>
            <a:ext cx="818044" cy="369332"/>
          </a:xfrm>
          <a:prstGeom prst="rect">
            <a:avLst/>
          </a:prstGeom>
          <a:noFill/>
        </p:spPr>
        <p:txBody>
          <a:bodyPr wrap="none" rtlCol="0">
            <a:spAutoFit/>
          </a:bodyPr>
          <a:lstStyle/>
          <a:p>
            <a:r>
              <a:rPr lang="en-TW" dirty="0"/>
              <a:t>Screen</a:t>
            </a:r>
          </a:p>
        </p:txBody>
      </p:sp>
      <p:sp>
        <p:nvSpPr>
          <p:cNvPr id="7" name="TextBox 6">
            <a:extLst>
              <a:ext uri="{FF2B5EF4-FFF2-40B4-BE49-F238E27FC236}">
                <a16:creationId xmlns:a16="http://schemas.microsoft.com/office/drawing/2014/main" id="{D8811F80-F4D4-4BDF-3987-70901044FECC}"/>
              </a:ext>
            </a:extLst>
          </p:cNvPr>
          <p:cNvSpPr txBox="1"/>
          <p:nvPr/>
        </p:nvSpPr>
        <p:spPr>
          <a:xfrm>
            <a:off x="6542445" y="1667483"/>
            <a:ext cx="2528256" cy="369332"/>
          </a:xfrm>
          <a:prstGeom prst="rect">
            <a:avLst/>
          </a:prstGeom>
          <a:noFill/>
        </p:spPr>
        <p:txBody>
          <a:bodyPr wrap="none" rtlCol="0">
            <a:spAutoFit/>
          </a:bodyPr>
          <a:lstStyle/>
          <a:p>
            <a:r>
              <a:rPr lang="en-TW" dirty="0"/>
              <a:t>Gas/Molecular Spectrum</a:t>
            </a:r>
          </a:p>
        </p:txBody>
      </p:sp>
      <p:sp>
        <p:nvSpPr>
          <p:cNvPr id="8" name="TextBox 7">
            <a:extLst>
              <a:ext uri="{FF2B5EF4-FFF2-40B4-BE49-F238E27FC236}">
                <a16:creationId xmlns:a16="http://schemas.microsoft.com/office/drawing/2014/main" id="{FB401AA6-A004-03CC-B971-ABBB1155E8C5}"/>
              </a:ext>
            </a:extLst>
          </p:cNvPr>
          <p:cNvSpPr txBox="1"/>
          <p:nvPr/>
        </p:nvSpPr>
        <p:spPr>
          <a:xfrm>
            <a:off x="7420874" y="4077072"/>
            <a:ext cx="1300421" cy="369332"/>
          </a:xfrm>
          <a:prstGeom prst="rect">
            <a:avLst/>
          </a:prstGeom>
          <a:noFill/>
        </p:spPr>
        <p:txBody>
          <a:bodyPr wrap="none" rtlCol="0">
            <a:spAutoFit/>
          </a:bodyPr>
          <a:lstStyle/>
          <a:p>
            <a:r>
              <a:rPr lang="en-TW" dirty="0"/>
              <a:t>Wavelength</a:t>
            </a:r>
          </a:p>
        </p:txBody>
      </p:sp>
      <p:sp>
        <p:nvSpPr>
          <p:cNvPr id="9" name="TextBox 8">
            <a:extLst>
              <a:ext uri="{FF2B5EF4-FFF2-40B4-BE49-F238E27FC236}">
                <a16:creationId xmlns:a16="http://schemas.microsoft.com/office/drawing/2014/main" id="{608C831D-BF0B-9472-870C-4A0CD6C7A12F}"/>
              </a:ext>
            </a:extLst>
          </p:cNvPr>
          <p:cNvSpPr txBox="1"/>
          <p:nvPr/>
        </p:nvSpPr>
        <p:spPr>
          <a:xfrm>
            <a:off x="148240" y="3936910"/>
            <a:ext cx="2388667" cy="369332"/>
          </a:xfrm>
          <a:prstGeom prst="rect">
            <a:avLst/>
          </a:prstGeom>
          <a:noFill/>
        </p:spPr>
        <p:txBody>
          <a:bodyPr wrap="none" rtlCol="0">
            <a:spAutoFit/>
          </a:bodyPr>
          <a:lstStyle/>
          <a:p>
            <a:r>
              <a:rPr lang="en-TW" dirty="0"/>
              <a:t>Gas Potential Excitation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chemeClr val="tx2"/>
                </a:solidFill>
              </a:rPr>
              <a:t>原子核構造</a:t>
            </a:r>
            <a:r>
              <a:rPr lang="en-US" altLang="zh-TW" dirty="0">
                <a:solidFill>
                  <a:schemeClr val="tx2"/>
                </a:solidFill>
              </a:rPr>
              <a:t>structure of nucleus</a:t>
            </a:r>
            <a:endParaRPr lang="zh-TW" altLang="en-US" dirty="0">
              <a:solidFill>
                <a:schemeClr val="tx2"/>
              </a:solidFill>
            </a:endParaRPr>
          </a:p>
        </p:txBody>
      </p:sp>
      <p:sp>
        <p:nvSpPr>
          <p:cNvPr id="3" name="內容版面配置區 2"/>
          <p:cNvSpPr>
            <a:spLocks noGrp="1"/>
          </p:cNvSpPr>
          <p:nvPr>
            <p:ph idx="1"/>
          </p:nvPr>
        </p:nvSpPr>
        <p:spPr/>
        <p:txBody>
          <a:bodyPr>
            <a:normAutofit fontScale="92500"/>
          </a:bodyPr>
          <a:lstStyle/>
          <a:p>
            <a:r>
              <a:rPr lang="zh-TW" altLang="en-US" dirty="0"/>
              <a:t>某一元素的同位素，其</a:t>
            </a:r>
            <a:r>
              <a:rPr lang="zh-TW" altLang="en-US" dirty="0">
                <a:solidFill>
                  <a:schemeClr val="accent3"/>
                </a:solidFill>
              </a:rPr>
              <a:t>質子數相同但中子數不同</a:t>
            </a:r>
            <a:r>
              <a:rPr lang="zh-TW" altLang="en-US" dirty="0"/>
              <a:t>，因此質量不相等。</a:t>
            </a:r>
            <a:endParaRPr lang="en-US" altLang="zh-TW" dirty="0"/>
          </a:p>
          <a:p>
            <a:endParaRPr lang="en-US" altLang="zh-TW" dirty="0"/>
          </a:p>
          <a:p>
            <a:r>
              <a:rPr lang="zh-TW" altLang="en-US" dirty="0"/>
              <a:t>若不考慮質子的電荷，質子與中子的行為大致相同，它們合稱為</a:t>
            </a:r>
            <a:r>
              <a:rPr lang="zh-TW" altLang="en-US" dirty="0">
                <a:solidFill>
                  <a:schemeClr val="accent3"/>
                </a:solidFill>
              </a:rPr>
              <a:t>核子 </a:t>
            </a:r>
            <a:r>
              <a:rPr lang="en-US" altLang="zh-TW" dirty="0">
                <a:solidFill>
                  <a:schemeClr val="accent3"/>
                </a:solidFill>
              </a:rPr>
              <a:t>(nucleons)</a:t>
            </a:r>
            <a:r>
              <a:rPr lang="zh-TW" altLang="en-US" dirty="0"/>
              <a:t>。當提及特殊的核物種</a:t>
            </a:r>
            <a:r>
              <a:rPr lang="en-US" altLang="zh-TW" dirty="0"/>
              <a:t>(</a:t>
            </a:r>
            <a:r>
              <a:rPr lang="zh-TW" altLang="en-US" dirty="0"/>
              <a:t>常用元素名稱與質量數表示它的特性，例如 鈷</a:t>
            </a:r>
            <a:r>
              <a:rPr lang="en-US" altLang="zh-TW" dirty="0"/>
              <a:t>-60 </a:t>
            </a:r>
            <a:r>
              <a:rPr lang="zh-TW" altLang="en-US" dirty="0"/>
              <a:t>或鈾</a:t>
            </a:r>
            <a:r>
              <a:rPr lang="en-US" altLang="zh-TW" dirty="0"/>
              <a:t>-238) </a:t>
            </a:r>
            <a:r>
              <a:rPr lang="zh-TW" altLang="en-US" dirty="0"/>
              <a:t>時，我們稱其為</a:t>
            </a:r>
            <a:r>
              <a:rPr lang="zh-TW" altLang="en-US" dirty="0">
                <a:solidFill>
                  <a:schemeClr val="accent3"/>
                </a:solidFill>
              </a:rPr>
              <a:t>核素 </a:t>
            </a:r>
            <a:r>
              <a:rPr lang="en-US" altLang="zh-TW" dirty="0">
                <a:solidFill>
                  <a:schemeClr val="accent3"/>
                </a:solidFill>
              </a:rPr>
              <a:t>(nuclide)</a:t>
            </a:r>
            <a:r>
              <a:rPr lang="zh-TW" altLang="en-US" dirty="0"/>
              <a:t>。</a:t>
            </a:r>
            <a:endParaRPr lang="en-US" altLang="zh-TW" dirty="0"/>
          </a:p>
          <a:p>
            <a:endParaRPr lang="en-US" altLang="zh-TW" dirty="0"/>
          </a:p>
          <a:p>
            <a:r>
              <a:rPr lang="en-US" altLang="zh-TW" dirty="0"/>
              <a:t>Isotopes of an element have the same number of protons but different numbers of neutrons, so they have unequal masses.</a:t>
            </a:r>
          </a:p>
          <a:p>
            <a:endParaRPr lang="en-US" altLang="zh-TW" dirty="0"/>
          </a:p>
          <a:p>
            <a:r>
              <a:rPr lang="en-US" altLang="zh-TW" dirty="0"/>
              <a:t>Protons and neutrons behave roughly the same regardless of their charge, and together they are called nucleons. When referring to a particular nuclear species (commonly characterized by its element name and mass number, such as cobalt-60 or uranium-238), we call it a nuclide.</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14</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48720"/>
            <a:ext cx="6858000" cy="595536"/>
          </a:xfrm>
        </p:spPr>
        <p:txBody>
          <a:bodyPr>
            <a:normAutofit fontScale="90000"/>
          </a:bodyPr>
          <a:lstStyle/>
          <a:p>
            <a:r>
              <a:rPr lang="zh-TW" altLang="en-US" dirty="0">
                <a:solidFill>
                  <a:schemeClr val="tx2"/>
                </a:solidFill>
              </a:rPr>
              <a:t>氫、氘、氚同位素</a:t>
            </a:r>
            <a:br>
              <a:rPr lang="en-US" altLang="zh-TW" dirty="0">
                <a:solidFill>
                  <a:schemeClr val="tx2"/>
                </a:solidFill>
              </a:rPr>
            </a:br>
            <a:r>
              <a:rPr lang="en-US" altLang="zh-TW" dirty="0">
                <a:solidFill>
                  <a:schemeClr val="tx2"/>
                </a:solidFill>
              </a:rPr>
              <a:t>Hydrogen, deuterium, and tritium isotopes</a:t>
            </a:r>
            <a:endParaRPr lang="zh-TW" altLang="en-US" dirty="0">
              <a:solidFill>
                <a:schemeClr val="tx2"/>
              </a:solidFill>
            </a:endParaRPr>
          </a:p>
        </p:txBody>
      </p:sp>
      <p:pic>
        <p:nvPicPr>
          <p:cNvPr id="8" name="Picture 2"/>
          <p:cNvPicPr>
            <a:picLocks noGrp="1" noChangeAspect="1" noChangeArrowheads="1"/>
          </p:cNvPicPr>
          <p:nvPr>
            <p:ph idx="1"/>
          </p:nvPr>
        </p:nvPicPr>
        <p:blipFill>
          <a:blip r:embed="rId3" cstate="print"/>
          <a:srcRect/>
          <a:stretch>
            <a:fillRect/>
          </a:stretch>
        </p:blipFill>
        <p:spPr bwMode="auto">
          <a:xfrm>
            <a:off x="109346" y="1556792"/>
            <a:ext cx="8870278" cy="367240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放射性</a:t>
            </a:r>
            <a:r>
              <a:rPr lang="en-US" altLang="zh-TW" dirty="0">
                <a:solidFill>
                  <a:schemeClr val="tx2"/>
                </a:solidFill>
              </a:rPr>
              <a:t>radioactivity</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放射性核素是一種會自發進行核衰變的核素，它以粒子或射線的形式來發出核放射。</a:t>
            </a:r>
            <a:endParaRPr lang="en-US" altLang="zh-TW" dirty="0"/>
          </a:p>
          <a:p>
            <a:r>
              <a:rPr lang="en-US" altLang="zh-TW" dirty="0"/>
              <a:t>A radionuclide is a nuclide that undergoes spontaneous nuclear decay, emitting nuclear radiation in the form of particles or rays.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16</a:t>
            </a:fld>
            <a:endParaRPr lang="zh-TW" altLang="en-US"/>
          </a:p>
        </p:txBody>
      </p:sp>
      <p:pic>
        <p:nvPicPr>
          <p:cNvPr id="9218" name="Picture 2"/>
          <p:cNvPicPr>
            <a:picLocks noChangeAspect="1" noChangeArrowheads="1"/>
          </p:cNvPicPr>
          <p:nvPr/>
        </p:nvPicPr>
        <p:blipFill>
          <a:blip r:embed="rId2" cstate="print"/>
          <a:srcRect/>
          <a:stretch>
            <a:fillRect/>
          </a:stretch>
        </p:blipFill>
        <p:spPr bwMode="auto">
          <a:xfrm>
            <a:off x="160385" y="2818993"/>
            <a:ext cx="8804103" cy="2810287"/>
          </a:xfrm>
          <a:prstGeom prst="rect">
            <a:avLst/>
          </a:prstGeom>
          <a:noFill/>
          <a:ln w="9525">
            <a:noFill/>
            <a:miter lim="800000"/>
            <a:headEnd/>
            <a:tailEnd/>
          </a:ln>
        </p:spPr>
      </p:pic>
      <p:sp>
        <p:nvSpPr>
          <p:cNvPr id="4" name="TextBox 3">
            <a:extLst>
              <a:ext uri="{FF2B5EF4-FFF2-40B4-BE49-F238E27FC236}">
                <a16:creationId xmlns:a16="http://schemas.microsoft.com/office/drawing/2014/main" id="{CE6016C8-4A1D-6498-64FE-EB593FFAA0F3}"/>
              </a:ext>
            </a:extLst>
          </p:cNvPr>
          <p:cNvSpPr txBox="1"/>
          <p:nvPr/>
        </p:nvSpPr>
        <p:spPr>
          <a:xfrm>
            <a:off x="6084168" y="3501008"/>
            <a:ext cx="764633" cy="369332"/>
          </a:xfrm>
          <a:prstGeom prst="rect">
            <a:avLst/>
          </a:prstGeom>
          <a:noFill/>
        </p:spPr>
        <p:txBody>
          <a:bodyPr wrap="none" rtlCol="0">
            <a:spAutoFit/>
          </a:bodyPr>
          <a:lstStyle/>
          <a:p>
            <a:r>
              <a:rPr lang="en-TW" dirty="0"/>
              <a:t>Range</a:t>
            </a:r>
          </a:p>
        </p:txBody>
      </p:sp>
      <p:sp>
        <p:nvSpPr>
          <p:cNvPr id="6" name="TextBox 5">
            <a:extLst>
              <a:ext uri="{FF2B5EF4-FFF2-40B4-BE49-F238E27FC236}">
                <a16:creationId xmlns:a16="http://schemas.microsoft.com/office/drawing/2014/main" id="{C625A28A-676C-9915-1C77-5BDA7309C720}"/>
              </a:ext>
            </a:extLst>
          </p:cNvPr>
          <p:cNvSpPr txBox="1"/>
          <p:nvPr/>
        </p:nvSpPr>
        <p:spPr>
          <a:xfrm>
            <a:off x="7842233" y="4365104"/>
            <a:ext cx="1301767" cy="369332"/>
          </a:xfrm>
          <a:prstGeom prst="rect">
            <a:avLst/>
          </a:prstGeom>
          <a:noFill/>
        </p:spPr>
        <p:txBody>
          <a:bodyPr wrap="none" rtlCol="0">
            <a:spAutoFit/>
          </a:bodyPr>
          <a:lstStyle/>
          <a:p>
            <a:r>
              <a:rPr lang="en-TW" dirty="0"/>
              <a:t>centimeters</a:t>
            </a:r>
          </a:p>
        </p:txBody>
      </p:sp>
      <p:sp>
        <p:nvSpPr>
          <p:cNvPr id="7" name="TextBox 6">
            <a:extLst>
              <a:ext uri="{FF2B5EF4-FFF2-40B4-BE49-F238E27FC236}">
                <a16:creationId xmlns:a16="http://schemas.microsoft.com/office/drawing/2014/main" id="{6BA70455-F6B2-A302-2CFC-E8C321C08EDE}"/>
              </a:ext>
            </a:extLst>
          </p:cNvPr>
          <p:cNvSpPr txBox="1"/>
          <p:nvPr/>
        </p:nvSpPr>
        <p:spPr>
          <a:xfrm>
            <a:off x="7575750" y="5070784"/>
            <a:ext cx="1568250" cy="369332"/>
          </a:xfrm>
          <a:prstGeom prst="rect">
            <a:avLst/>
          </a:prstGeom>
          <a:noFill/>
        </p:spPr>
        <p:txBody>
          <a:bodyPr wrap="none" rtlCol="0">
            <a:spAutoFit/>
          </a:bodyPr>
          <a:lstStyle/>
          <a:p>
            <a:r>
              <a:rPr lang="en-US" dirty="0"/>
              <a:t>S</a:t>
            </a:r>
            <a:r>
              <a:rPr lang="en-TW" dirty="0"/>
              <a:t>everal meters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放射性原子核進行 </a:t>
            </a:r>
            <a:r>
              <a:rPr lang="en-US" altLang="zh-TW" i="1" dirty="0"/>
              <a:t>α</a:t>
            </a:r>
            <a:r>
              <a:rPr lang="en-US" altLang="zh-TW" dirty="0"/>
              <a:t> </a:t>
            </a:r>
            <a:r>
              <a:rPr lang="zh-TW" altLang="en-US" dirty="0"/>
              <a:t>或 </a:t>
            </a:r>
            <a:r>
              <a:rPr lang="en-US" altLang="zh-TW" i="1" dirty="0"/>
              <a:t>β</a:t>
            </a:r>
            <a:r>
              <a:rPr lang="en-US" altLang="zh-TW" dirty="0"/>
              <a:t> </a:t>
            </a:r>
            <a:r>
              <a:rPr lang="zh-TW" altLang="en-US" dirty="0"/>
              <a:t>衰變，假如原子核中的質子數改變，那麼元素即發生</a:t>
            </a:r>
            <a:r>
              <a:rPr lang="zh-TW" altLang="en-US" dirty="0">
                <a:solidFill>
                  <a:schemeClr val="accent3"/>
                </a:solidFill>
              </a:rPr>
              <a:t>蛻變 </a:t>
            </a:r>
            <a:r>
              <a:rPr lang="en-US" altLang="zh-TW" dirty="0">
                <a:solidFill>
                  <a:schemeClr val="accent3"/>
                </a:solidFill>
              </a:rPr>
              <a:t>(transmutation)</a:t>
            </a:r>
            <a:r>
              <a:rPr lang="zh-TW" altLang="en-US" dirty="0"/>
              <a:t>，即某一元素的原子變化成另一種元素的原子。</a:t>
            </a:r>
            <a:endParaRPr lang="en-US" altLang="zh-TW" dirty="0"/>
          </a:p>
          <a:p>
            <a:r>
              <a:rPr lang="en-US" altLang="zh-TW" dirty="0"/>
              <a:t>Radioactive nuclei undergo alpha or beta decay. If the number of protons in the nucleus changes, the element undergoes transmutation, that is, atoms of one element change into atoms of another element.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17</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1830524" y="3501909"/>
            <a:ext cx="5482952" cy="288496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同位素的</a:t>
            </a:r>
            <a:r>
              <a:rPr lang="zh-TW" altLang="en-US" dirty="0">
                <a:solidFill>
                  <a:schemeClr val="accent3"/>
                </a:solidFill>
              </a:rPr>
              <a:t>半衰期</a:t>
            </a:r>
            <a:r>
              <a:rPr lang="en-US" altLang="zh-TW" dirty="0">
                <a:solidFill>
                  <a:schemeClr val="accent3"/>
                </a:solidFill>
              </a:rPr>
              <a:t>(half-life) </a:t>
            </a:r>
            <a:r>
              <a:rPr lang="zh-TW" altLang="en-US" dirty="0"/>
              <a:t>是指：原先同位素質量的一半衰變成另一種元素所花費的時間。</a:t>
            </a:r>
            <a:endParaRPr lang="en-US" altLang="zh-TW" dirty="0"/>
          </a:p>
          <a:p>
            <a:endParaRPr lang="en-US" altLang="zh-TW" dirty="0"/>
          </a:p>
          <a:p>
            <a:r>
              <a:rPr lang="zh-TW" altLang="en-US" dirty="0"/>
              <a:t>每秒鐘衰變的原子個數稱為</a:t>
            </a:r>
            <a:r>
              <a:rPr lang="zh-TW" altLang="en-US" dirty="0">
                <a:solidFill>
                  <a:schemeClr val="accent3"/>
                </a:solidFill>
              </a:rPr>
              <a:t>放射性 </a:t>
            </a:r>
            <a:r>
              <a:rPr lang="en-US" altLang="zh-TW" dirty="0">
                <a:solidFill>
                  <a:schemeClr val="accent3"/>
                </a:solidFill>
              </a:rPr>
              <a:t>(activity)</a:t>
            </a:r>
            <a:r>
              <a:rPr lang="zh-TW" altLang="en-US" dirty="0"/>
              <a:t>，其單位是貝克勒耳 </a:t>
            </a:r>
            <a:r>
              <a:rPr lang="en-US" altLang="zh-TW" dirty="0"/>
              <a:t>(</a:t>
            </a:r>
            <a:r>
              <a:rPr lang="en-US" altLang="zh-TW" dirty="0" err="1"/>
              <a:t>Bq</a:t>
            </a:r>
            <a:r>
              <a:rPr lang="en-US" altLang="zh-TW" dirty="0"/>
              <a:t>) </a:t>
            </a:r>
            <a:r>
              <a:rPr lang="zh-TW" altLang="en-US" dirty="0"/>
              <a:t>或居里</a:t>
            </a:r>
            <a:r>
              <a:rPr lang="en-US" altLang="zh-TW" dirty="0"/>
              <a:t>(Ci)</a:t>
            </a:r>
            <a:r>
              <a:rPr lang="zh-TW" altLang="en-US" dirty="0"/>
              <a:t>。</a:t>
            </a:r>
            <a:endParaRPr lang="en-US" altLang="zh-TW" dirty="0"/>
          </a:p>
          <a:p>
            <a:r>
              <a:rPr lang="en-US" altLang="zh-TW" dirty="0"/>
              <a:t>The half-life of an isotope is the time it takes for half the mass of the original isotope to decay into another element.</a:t>
            </a:r>
          </a:p>
          <a:p>
            <a:endParaRPr lang="en-US" altLang="zh-TW" dirty="0"/>
          </a:p>
          <a:p>
            <a:r>
              <a:rPr lang="en-US" altLang="zh-TW" dirty="0"/>
              <a:t>The number of atoms that decay per second is called activity, and its unit is Becquerel (</a:t>
            </a:r>
            <a:r>
              <a:rPr lang="en-US" altLang="zh-TW" dirty="0" err="1"/>
              <a:t>Bq</a:t>
            </a:r>
            <a:r>
              <a:rPr lang="en-US" altLang="zh-TW" dirty="0"/>
              <a:t>) or Curie (Ci).</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18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251520" y="1240896"/>
            <a:ext cx="8806878" cy="427633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19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961256"/>
            <a:ext cx="6858000" cy="595536"/>
          </a:xfrm>
        </p:spPr>
        <p:txBody>
          <a:bodyPr>
            <a:normAutofit fontScale="90000"/>
          </a:bodyPr>
          <a:lstStyle/>
          <a:p>
            <a:r>
              <a:rPr lang="zh-TW" altLang="en-US" dirty="0">
                <a:solidFill>
                  <a:schemeClr val="tx2"/>
                </a:solidFill>
              </a:rPr>
              <a:t>核時代來臨及原子假說</a:t>
            </a:r>
            <a:br>
              <a:rPr lang="en-US" altLang="zh-TW" dirty="0">
                <a:solidFill>
                  <a:schemeClr val="tx2"/>
                </a:solidFill>
              </a:rPr>
            </a:br>
            <a:r>
              <a:rPr lang="en-US" altLang="zh-TW" dirty="0">
                <a:solidFill>
                  <a:schemeClr val="tx2"/>
                </a:solidFill>
              </a:rPr>
              <a:t>The advent of the nuclear age and the atomic hypothesis</a:t>
            </a:r>
            <a:endParaRPr lang="zh-TW" altLang="en-US" dirty="0">
              <a:solidFill>
                <a:schemeClr val="tx2"/>
              </a:solidFill>
            </a:endParaRPr>
          </a:p>
        </p:txBody>
      </p:sp>
      <p:sp>
        <p:nvSpPr>
          <p:cNvPr id="3" name="內容版面配置區 2"/>
          <p:cNvSpPr>
            <a:spLocks noGrp="1"/>
          </p:cNvSpPr>
          <p:nvPr>
            <p:ph idx="1"/>
          </p:nvPr>
        </p:nvSpPr>
        <p:spPr>
          <a:xfrm>
            <a:off x="179512" y="1556792"/>
            <a:ext cx="8784976" cy="4615408"/>
          </a:xfrm>
        </p:spPr>
        <p:txBody>
          <a:bodyPr>
            <a:normAutofit fontScale="47500" lnSpcReduction="20000"/>
          </a:bodyPr>
          <a:lstStyle/>
          <a:p>
            <a:r>
              <a:rPr lang="zh-TW" altLang="en-US" dirty="0"/>
              <a:t>我們發現今日已經處於「核時代」！這到底是好還是壞呢？</a:t>
            </a:r>
            <a:endParaRPr lang="en-US" altLang="zh-TW" dirty="0"/>
          </a:p>
          <a:p>
            <a:endParaRPr lang="en-US" altLang="zh-TW" dirty="0"/>
          </a:p>
          <a:p>
            <a:r>
              <a:rPr lang="zh-TW" altLang="en-US" dirty="0"/>
              <a:t>人類已經發現如何取出儲存在原子核內巨大能量的方法，並將這些能量運用在許多方面，包括破壞性或建設性方式。</a:t>
            </a:r>
            <a:endParaRPr lang="en-US" altLang="zh-TW" dirty="0"/>
          </a:p>
          <a:p>
            <a:endParaRPr lang="en-US" altLang="zh-TW" dirty="0"/>
          </a:p>
          <a:p>
            <a:r>
              <a:rPr lang="zh-TW" altLang="en-US" dirty="0"/>
              <a:t>物質的原子論一直未被重視，直到 </a:t>
            </a:r>
            <a:r>
              <a:rPr lang="en-US" altLang="zh-TW" dirty="0"/>
              <a:t>19 </a:t>
            </a:r>
            <a:r>
              <a:rPr lang="zh-TW" altLang="en-US" dirty="0"/>
              <a:t>世紀初期，由於英國化學家</a:t>
            </a:r>
            <a:r>
              <a:rPr lang="zh-TW" altLang="en-US" dirty="0">
                <a:solidFill>
                  <a:schemeClr val="accent3"/>
                </a:solidFill>
              </a:rPr>
              <a:t>道耳吞</a:t>
            </a:r>
            <a:r>
              <a:rPr lang="en-US" altLang="zh-TW" dirty="0"/>
              <a:t> (John Dalton) </a:t>
            </a:r>
            <a:r>
              <a:rPr lang="zh-TW" altLang="en-US" dirty="0"/>
              <a:t>的研究後才開始。</a:t>
            </a:r>
            <a:endParaRPr lang="en-US" altLang="zh-TW" dirty="0"/>
          </a:p>
          <a:p>
            <a:endParaRPr lang="en-US" altLang="zh-TW" dirty="0"/>
          </a:p>
          <a:p>
            <a:r>
              <a:rPr lang="zh-TW" altLang="en-US" dirty="0"/>
              <a:t>從多種元素結合成化合物之定量分析中，</a:t>
            </a:r>
            <a:r>
              <a:rPr lang="zh-TW" altLang="en-US" dirty="0">
                <a:solidFill>
                  <a:schemeClr val="accent3"/>
                </a:solidFill>
              </a:rPr>
              <a:t>道耳吞</a:t>
            </a:r>
            <a:r>
              <a:rPr lang="en-US" altLang="zh-TW" dirty="0"/>
              <a:t>(</a:t>
            </a:r>
            <a:r>
              <a:rPr lang="zh-TW" altLang="en-US" dirty="0"/>
              <a:t>道爾頓，</a:t>
            </a:r>
            <a:r>
              <a:rPr lang="en-US" altLang="zh-TW" dirty="0"/>
              <a:t>Dalton) </a:t>
            </a:r>
            <a:r>
              <a:rPr lang="zh-TW" altLang="en-US" dirty="0"/>
              <a:t>得到一個結論：每一種元素都是由原子所組成，其乃物質不可破壞與不可分割的基本單位。</a:t>
            </a:r>
          </a:p>
          <a:p>
            <a:pPr marL="34290" indent="0">
              <a:buNone/>
            </a:pPr>
            <a:r>
              <a:rPr lang="en-US" altLang="zh-TW" dirty="0"/>
              <a:t>We find that we are already in the "nuclear age" today! Is this good or bad?</a:t>
            </a:r>
          </a:p>
          <a:p>
            <a:pPr marL="34290" indent="0">
              <a:buNone/>
            </a:pPr>
            <a:endParaRPr lang="en-US" altLang="zh-TW" dirty="0"/>
          </a:p>
          <a:p>
            <a:pPr marL="34290" indent="0">
              <a:buNone/>
            </a:pPr>
            <a:r>
              <a:rPr lang="en-US" altLang="zh-TW" dirty="0"/>
              <a:t>Humanity has discovered how to extract the vast amounts of energy stored within the nucleus of the atom and use it in many ways, both destructively and constructively.</a:t>
            </a:r>
          </a:p>
          <a:p>
            <a:pPr marL="34290" indent="0">
              <a:buNone/>
            </a:pPr>
            <a:endParaRPr lang="en-US" altLang="zh-TW" dirty="0"/>
          </a:p>
          <a:p>
            <a:pPr marL="34290" indent="0">
              <a:buNone/>
            </a:pPr>
            <a:r>
              <a:rPr lang="en-US" altLang="zh-TW" dirty="0"/>
              <a:t>The atomic theory of matter was not taken seriously until the early 19th century, due to the research of the British chemist John Dalton.</a:t>
            </a:r>
          </a:p>
          <a:p>
            <a:pPr marL="34290" indent="0">
              <a:buNone/>
            </a:pPr>
            <a:endParaRPr lang="en-US" altLang="zh-TW" dirty="0"/>
          </a:p>
          <a:p>
            <a:pPr marL="34290" indent="0">
              <a:buNone/>
            </a:pPr>
            <a:r>
              <a:rPr lang="en-US" altLang="zh-TW" dirty="0"/>
              <a:t>From the quantitative analysis of the combination of multiple elements into compounds, Dalton came to the conclusion that every element is composed of atoms, which are the indestructible and indivisible basic units of matter.</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放射性同位素的半衰期，可以運用在有機物或無機物的</a:t>
            </a:r>
            <a:r>
              <a:rPr lang="zh-TW" altLang="en-US" dirty="0">
                <a:solidFill>
                  <a:schemeClr val="accent3"/>
                </a:solidFill>
              </a:rPr>
              <a:t>放射性測定年代</a:t>
            </a:r>
            <a:r>
              <a:rPr lang="en-US" altLang="zh-TW" dirty="0">
                <a:solidFill>
                  <a:schemeClr val="accent3"/>
                </a:solidFill>
              </a:rPr>
              <a:t>(radiometric dating) </a:t>
            </a:r>
            <a:r>
              <a:rPr lang="zh-TW" altLang="en-US" dirty="0"/>
              <a:t>之上。</a:t>
            </a:r>
            <a:endParaRPr lang="en-US" altLang="zh-TW" dirty="0"/>
          </a:p>
          <a:p>
            <a:r>
              <a:rPr lang="en-US" altLang="zh-TW" dirty="0"/>
              <a:t>The half-life of a radioactive isotope can be used in radiometric dating of organic or inorganic substances.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20</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894420" y="2727557"/>
            <a:ext cx="7355160" cy="34446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16632"/>
            <a:ext cx="7560840" cy="595536"/>
          </a:xfrm>
        </p:spPr>
        <p:txBody>
          <a:bodyPr>
            <a:normAutofit fontScale="90000"/>
          </a:bodyPr>
          <a:lstStyle/>
          <a:p>
            <a:r>
              <a:rPr lang="zh-TW" altLang="en-US" dirty="0">
                <a:solidFill>
                  <a:schemeClr val="tx2"/>
                </a:solidFill>
              </a:rPr>
              <a:t>原子核束縛能</a:t>
            </a:r>
            <a:r>
              <a:rPr lang="en-US" altLang="zh-TW" dirty="0">
                <a:solidFill>
                  <a:schemeClr val="tx2"/>
                </a:solidFill>
              </a:rPr>
              <a:t> nuclear binding energy</a:t>
            </a:r>
            <a:endParaRPr lang="zh-TW" altLang="en-US" dirty="0">
              <a:solidFill>
                <a:schemeClr val="tx2"/>
              </a:solidFill>
            </a:endParaRPr>
          </a:p>
        </p:txBody>
      </p:sp>
      <p:sp>
        <p:nvSpPr>
          <p:cNvPr id="3" name="內容版面配置區 2"/>
          <p:cNvSpPr>
            <a:spLocks noGrp="1"/>
          </p:cNvSpPr>
          <p:nvPr>
            <p:ph idx="1"/>
          </p:nvPr>
        </p:nvSpPr>
        <p:spPr/>
        <p:txBody>
          <a:bodyPr/>
          <a:lstStyle/>
          <a:p>
            <a:r>
              <a:rPr lang="zh-TW" altLang="en-US" dirty="0"/>
              <a:t>今日我們知道共有 </a:t>
            </a:r>
            <a:r>
              <a:rPr lang="en-US" altLang="zh-TW" dirty="0"/>
              <a:t>118 </a:t>
            </a:r>
            <a:r>
              <a:rPr lang="zh-TW" altLang="en-US" dirty="0"/>
              <a:t>種不同的元素，其中 </a:t>
            </a:r>
            <a:r>
              <a:rPr lang="en-US" altLang="zh-TW" dirty="0"/>
              <a:t>81 </a:t>
            </a:r>
            <a:r>
              <a:rPr lang="zh-TW" altLang="en-US" dirty="0"/>
              <a:t>種具有至少有 </a:t>
            </a:r>
            <a:r>
              <a:rPr lang="en-US" altLang="zh-TW" dirty="0"/>
              <a:t>1 </a:t>
            </a:r>
            <a:r>
              <a:rPr lang="zh-TW" altLang="en-US" dirty="0"/>
              <a:t>種穩定的同位素。</a:t>
            </a:r>
            <a:endParaRPr lang="en-US" altLang="zh-TW" dirty="0"/>
          </a:p>
          <a:p>
            <a:r>
              <a:rPr lang="zh-TW" altLang="en-US" dirty="0"/>
              <a:t>將原子核分開亦需要能量才行，而原子核的</a:t>
            </a:r>
            <a:r>
              <a:rPr lang="zh-TW" altLang="en-US" dirty="0">
                <a:solidFill>
                  <a:schemeClr val="accent3"/>
                </a:solidFill>
              </a:rPr>
              <a:t>束縛能 </a:t>
            </a:r>
            <a:r>
              <a:rPr lang="en-US" altLang="zh-TW" dirty="0">
                <a:solidFill>
                  <a:schemeClr val="accent3"/>
                </a:solidFill>
              </a:rPr>
              <a:t>(binding energy) </a:t>
            </a:r>
            <a:r>
              <a:rPr lang="zh-TW" altLang="en-US" dirty="0"/>
              <a:t>意即分離原子核成為中子與質子所需要的能量；</a:t>
            </a:r>
            <a:endParaRPr lang="en-US" altLang="zh-TW" dirty="0"/>
          </a:p>
          <a:p>
            <a:r>
              <a:rPr lang="en-US" altLang="zh-TW" dirty="0"/>
              <a:t>Today we know of a total of 118 different elements, 81 of which have at least 1 stable isotope.</a:t>
            </a:r>
          </a:p>
          <a:p>
            <a:r>
              <a:rPr lang="en-US" altLang="zh-TW" dirty="0"/>
              <a:t>It also requires energy to separate the atomic nucleus, and the binding energy of the atomic nucleus means the energy required to separate the atomic nucleus into neutrons and protons;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21</a:t>
            </a:fld>
            <a:endParaRPr lang="zh-TW" altLang="en-US"/>
          </a:p>
        </p:txBody>
      </p:sp>
      <p:pic>
        <p:nvPicPr>
          <p:cNvPr id="6" name="Picture 2"/>
          <p:cNvPicPr>
            <a:picLocks noChangeAspect="1" noChangeArrowheads="1"/>
          </p:cNvPicPr>
          <p:nvPr/>
        </p:nvPicPr>
        <p:blipFill>
          <a:blip r:embed="rId2" cstate="print"/>
          <a:srcRect/>
          <a:stretch>
            <a:fillRect/>
          </a:stretch>
        </p:blipFill>
        <p:spPr bwMode="auto">
          <a:xfrm>
            <a:off x="2303748" y="4583389"/>
            <a:ext cx="4536504" cy="201816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783661" y="188913"/>
            <a:ext cx="7576678" cy="6119812"/>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22</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0" y="908720"/>
            <a:ext cx="9144000" cy="5692836"/>
          </a:xfrm>
        </p:spPr>
        <p:txBody>
          <a:bodyPr>
            <a:normAutofit/>
          </a:bodyPr>
          <a:lstStyle/>
          <a:p>
            <a:r>
              <a:rPr lang="zh-TW" altLang="en-US" dirty="0">
                <a:solidFill>
                  <a:schemeClr val="accent3"/>
                </a:solidFill>
              </a:rPr>
              <a:t>愛因斯坦</a:t>
            </a:r>
            <a:r>
              <a:rPr lang="en-US" altLang="zh-TW" dirty="0"/>
              <a:t> (Albert Einstein) </a:t>
            </a:r>
            <a:r>
              <a:rPr lang="zh-TW" altLang="en-US" dirty="0"/>
              <a:t>在 </a:t>
            </a:r>
            <a:r>
              <a:rPr lang="en-US" altLang="zh-TW" dirty="0"/>
              <a:t>1905 </a:t>
            </a:r>
            <a:r>
              <a:rPr lang="zh-TW" altLang="en-US" dirty="0"/>
              <a:t>年提出質量與能量是等值的，而一個獨立系統中的質量</a:t>
            </a:r>
            <a:r>
              <a:rPr lang="en-US" altLang="zh-TW" dirty="0"/>
              <a:t>——</a:t>
            </a:r>
            <a:r>
              <a:rPr lang="zh-TW" altLang="en-US" dirty="0"/>
              <a:t>能量是守恆的。質量與能量的關係式為</a:t>
            </a:r>
            <a:endParaRPr lang="en-US" altLang="zh-TW" dirty="0"/>
          </a:p>
          <a:p>
            <a:endParaRPr lang="en-US" altLang="zh-TW" dirty="0"/>
          </a:p>
          <a:p>
            <a:r>
              <a:rPr lang="en-US" altLang="zh-TW" i="1" dirty="0">
                <a:solidFill>
                  <a:schemeClr val="accent3"/>
                </a:solidFill>
              </a:rPr>
              <a:t>E</a:t>
            </a:r>
            <a:r>
              <a:rPr lang="zh-TW" altLang="en-US" dirty="0"/>
              <a:t>可看成是物體總能量，與物體總質量（該質量包括靜止質量和運動所帶來的質量）成正比。</a:t>
            </a:r>
            <a:endParaRPr lang="en-US" altLang="zh-TW" dirty="0"/>
          </a:p>
          <a:p>
            <a:r>
              <a:rPr lang="zh-TW" altLang="en-US" dirty="0"/>
              <a:t>只有當物體靜止時，與物體的（靜止）質量（牛頓系統中的質量）成正比。這也表明物體的總質量和靜止質量不同。</a:t>
            </a:r>
            <a:endParaRPr lang="en-US" altLang="zh-TW" dirty="0"/>
          </a:p>
          <a:p>
            <a:r>
              <a:rPr lang="zh-TW" altLang="en-US" dirty="0">
                <a:solidFill>
                  <a:schemeClr val="accent3"/>
                </a:solidFill>
              </a:rPr>
              <a:t>愛因斯坦</a:t>
            </a:r>
            <a:r>
              <a:rPr lang="zh-TW" altLang="en-US" dirty="0"/>
              <a:t>把</a:t>
            </a:r>
            <a:r>
              <a:rPr lang="zh-TW" altLang="en-US" dirty="0">
                <a:solidFill>
                  <a:schemeClr val="accent3"/>
                </a:solidFill>
              </a:rPr>
              <a:t>勞倫茲</a:t>
            </a:r>
            <a:r>
              <a:rPr lang="en-US" altLang="zh-TW" dirty="0"/>
              <a:t>(Hendrik Lorentz)</a:t>
            </a:r>
            <a:r>
              <a:rPr lang="zh-TW" altLang="en-US" dirty="0"/>
              <a:t>變換用在力學關係式，創立了狹義相對論。</a:t>
            </a:r>
            <a:endParaRPr lang="en-US" altLang="zh-TW" dirty="0"/>
          </a:p>
          <a:p>
            <a:pPr>
              <a:lnSpc>
                <a:spcPct val="100000"/>
              </a:lnSpc>
            </a:pPr>
            <a:r>
              <a:rPr lang="zh-TW" altLang="en-US" dirty="0">
                <a:solidFill>
                  <a:schemeClr val="accent3"/>
                </a:solidFill>
              </a:rPr>
              <a:t>勞倫茲</a:t>
            </a:r>
            <a:r>
              <a:rPr lang="zh-TW" altLang="en-US" dirty="0"/>
              <a:t>是荷蘭物理學家，主要貢獻是創立了古典電子論，其理論解釋物質中一系列電磁現象以及物質在電磁場中運動的一些效應。</a:t>
            </a:r>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23</a:t>
            </a:fld>
            <a:endParaRPr lang="zh-TW" altLang="en-US"/>
          </a:p>
        </p:txBody>
      </p:sp>
      <p:pic>
        <p:nvPicPr>
          <p:cNvPr id="15362" name="Picture 2"/>
          <p:cNvPicPr>
            <a:picLocks noChangeAspect="1" noChangeArrowheads="1"/>
          </p:cNvPicPr>
          <p:nvPr/>
        </p:nvPicPr>
        <p:blipFill>
          <a:blip r:embed="rId3" cstate="print"/>
          <a:srcRect/>
          <a:stretch>
            <a:fillRect/>
          </a:stretch>
        </p:blipFill>
        <p:spPr bwMode="auto">
          <a:xfrm>
            <a:off x="3831907" y="1916832"/>
            <a:ext cx="1480185" cy="48006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B716-8F96-4BC7-F598-4E15B94A1AD0}"/>
              </a:ext>
            </a:extLst>
          </p:cNvPr>
          <p:cNvSpPr>
            <a:spLocks noGrp="1"/>
          </p:cNvSpPr>
          <p:nvPr>
            <p:ph type="title"/>
          </p:nvPr>
        </p:nvSpPr>
        <p:spPr/>
        <p:txBody>
          <a:bodyPr/>
          <a:lstStyle/>
          <a:p>
            <a:endParaRPr lang="en-TW"/>
          </a:p>
        </p:txBody>
      </p:sp>
      <p:sp>
        <p:nvSpPr>
          <p:cNvPr id="3" name="Content Placeholder 2">
            <a:extLst>
              <a:ext uri="{FF2B5EF4-FFF2-40B4-BE49-F238E27FC236}">
                <a16:creationId xmlns:a16="http://schemas.microsoft.com/office/drawing/2014/main" id="{9A8D391C-1127-A9A7-885D-876B205C4578}"/>
              </a:ext>
            </a:extLst>
          </p:cNvPr>
          <p:cNvSpPr>
            <a:spLocks noGrp="1"/>
          </p:cNvSpPr>
          <p:nvPr>
            <p:ph idx="1"/>
          </p:nvPr>
        </p:nvSpPr>
        <p:spPr/>
        <p:txBody>
          <a:bodyPr>
            <a:normAutofit fontScale="92500" lnSpcReduction="20000"/>
          </a:bodyPr>
          <a:lstStyle/>
          <a:p>
            <a:r>
              <a:rPr lang="en-US" dirty="0"/>
              <a:t>Albert Einstein proposed in 1905 that mass and energy are equivalent and that mass-energy is conserved in an independent system. The relationship between mass and energy is</a:t>
            </a:r>
          </a:p>
          <a:p>
            <a:endParaRPr lang="en-US" dirty="0"/>
          </a:p>
          <a:p>
            <a:r>
              <a:rPr lang="en-US" dirty="0"/>
              <a:t>E can be regarded as the total energy of the object, which is proportional to the total mass of the object (the mass includes the rest mass and the mass caused by motion).</a:t>
            </a:r>
          </a:p>
          <a:p>
            <a:r>
              <a:rPr lang="en-US" dirty="0"/>
              <a:t>Proportional to the (rest) mass of the object (mass in a Newtonian system) only when the object is at rest. This also shows that the total mass and rest mass of an object are different.</a:t>
            </a:r>
          </a:p>
          <a:p>
            <a:r>
              <a:rPr lang="en-US" dirty="0"/>
              <a:t>Einstein applied the Hendrik Lorentz transformation to mechanical relations and created the special theory of relativity.</a:t>
            </a:r>
          </a:p>
          <a:p>
            <a:r>
              <a:rPr lang="en-US" dirty="0"/>
              <a:t>Lorenz was a Dutch physicist whose main contribution was the creation of classical electron theory, which explained a series of electromagnetic phenomena in matter and some effects of matter moving in electromagnetic fields.</a:t>
            </a:r>
            <a:endParaRPr lang="en-TW" dirty="0"/>
          </a:p>
        </p:txBody>
      </p:sp>
      <p:sp>
        <p:nvSpPr>
          <p:cNvPr id="4" name="Date Placeholder 3">
            <a:extLst>
              <a:ext uri="{FF2B5EF4-FFF2-40B4-BE49-F238E27FC236}">
                <a16:creationId xmlns:a16="http://schemas.microsoft.com/office/drawing/2014/main" id="{991B40A8-1DA8-1F25-E539-2CC9BCDCF28B}"/>
              </a:ext>
            </a:extLst>
          </p:cNvPr>
          <p:cNvSpPr>
            <a:spLocks noGrp="1"/>
          </p:cNvSpPr>
          <p:nvPr>
            <p:ph type="dt" sz="half" idx="10"/>
          </p:nvPr>
        </p:nvSpPr>
        <p:spPr/>
        <p:txBody>
          <a:bodyPr/>
          <a:lstStyle/>
          <a:p>
            <a:endParaRPr lang="zh-TW" altLang="en-US" dirty="0"/>
          </a:p>
        </p:txBody>
      </p:sp>
      <p:sp>
        <p:nvSpPr>
          <p:cNvPr id="5" name="Slide Number Placeholder 4">
            <a:extLst>
              <a:ext uri="{FF2B5EF4-FFF2-40B4-BE49-F238E27FC236}">
                <a16:creationId xmlns:a16="http://schemas.microsoft.com/office/drawing/2014/main" id="{292815A6-E8E5-C690-B271-36D8ABFAE4DC}"/>
              </a:ext>
            </a:extLst>
          </p:cNvPr>
          <p:cNvSpPr>
            <a:spLocks noGrp="1"/>
          </p:cNvSpPr>
          <p:nvPr>
            <p:ph type="sldNum" sz="quarter" idx="12"/>
          </p:nvPr>
        </p:nvSpPr>
        <p:spPr/>
        <p:txBody>
          <a:bodyPr/>
          <a:lstStyle/>
          <a:p>
            <a:fld id="{08EE5728-927D-4899-8F57-AEB4512E7F76}" type="slidenum">
              <a:rPr lang="zh-TW" altLang="en-US" smtClean="0"/>
              <a:pPr/>
              <a:t>24</a:t>
            </a:fld>
            <a:endParaRPr lang="zh-TW" altLang="en-US"/>
          </a:p>
        </p:txBody>
      </p:sp>
      <p:pic>
        <p:nvPicPr>
          <p:cNvPr id="6" name="Picture 2">
            <a:extLst>
              <a:ext uri="{FF2B5EF4-FFF2-40B4-BE49-F238E27FC236}">
                <a16:creationId xmlns:a16="http://schemas.microsoft.com/office/drawing/2014/main" id="{F006E4F4-DE5B-D41F-3BD2-1E29F54800D5}"/>
              </a:ext>
            </a:extLst>
          </p:cNvPr>
          <p:cNvPicPr>
            <a:picLocks noChangeAspect="1" noChangeArrowheads="1"/>
          </p:cNvPicPr>
          <p:nvPr/>
        </p:nvPicPr>
        <p:blipFill>
          <a:blip r:embed="rId2" cstate="print"/>
          <a:srcRect/>
          <a:stretch>
            <a:fillRect/>
          </a:stretch>
        </p:blipFill>
        <p:spPr bwMode="auto">
          <a:xfrm>
            <a:off x="3831907" y="1700808"/>
            <a:ext cx="1480185" cy="480060"/>
          </a:xfrm>
          <a:prstGeom prst="rect">
            <a:avLst/>
          </a:prstGeom>
          <a:noFill/>
          <a:ln w="9525">
            <a:noFill/>
            <a:miter lim="800000"/>
            <a:headEnd/>
            <a:tailEnd/>
          </a:ln>
        </p:spPr>
      </p:pic>
    </p:spTree>
    <p:extLst>
      <p:ext uri="{BB962C8B-B14F-4D97-AF65-F5344CB8AC3E}">
        <p14:creationId xmlns:p14="http://schemas.microsoft.com/office/powerpoint/2010/main" val="370431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3000" y="786930"/>
            <a:ext cx="6858000" cy="595536"/>
          </a:xfrm>
        </p:spPr>
        <p:txBody>
          <a:bodyPr>
            <a:normAutofit fontScale="90000"/>
          </a:bodyPr>
          <a:lstStyle/>
          <a:p>
            <a:r>
              <a:rPr lang="zh-TW" altLang="en-US" dirty="0">
                <a:solidFill>
                  <a:schemeClr val="tx2"/>
                </a:solidFill>
              </a:rPr>
              <a:t>原子撞擊或核反應</a:t>
            </a:r>
            <a:br>
              <a:rPr lang="en-US" altLang="zh-TW" dirty="0">
                <a:solidFill>
                  <a:schemeClr val="tx2"/>
                </a:solidFill>
              </a:rPr>
            </a:br>
            <a:r>
              <a:rPr lang="en-US" altLang="zh-TW" dirty="0">
                <a:solidFill>
                  <a:schemeClr val="tx2"/>
                </a:solidFill>
              </a:rPr>
              <a:t>Atomic impact or nuclear reaction</a:t>
            </a:r>
            <a:endParaRPr lang="zh-TW" altLang="en-US" dirty="0">
              <a:solidFill>
                <a:schemeClr val="tx2"/>
              </a:solidFill>
            </a:endParaRPr>
          </a:p>
        </p:txBody>
      </p:sp>
      <p:pic>
        <p:nvPicPr>
          <p:cNvPr id="16386" name="Picture 2"/>
          <p:cNvPicPr>
            <a:picLocks noGrp="1" noChangeAspect="1" noChangeArrowheads="1"/>
          </p:cNvPicPr>
          <p:nvPr>
            <p:ph idx="1"/>
          </p:nvPr>
        </p:nvPicPr>
        <p:blipFill>
          <a:blip r:embed="rId2" cstate="print"/>
          <a:srcRect/>
          <a:stretch>
            <a:fillRect/>
          </a:stretch>
        </p:blipFill>
        <p:spPr bwMode="auto">
          <a:xfrm>
            <a:off x="1592666" y="1379762"/>
            <a:ext cx="6147686" cy="341739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25</a:t>
            </a:fld>
            <a:endParaRPr lang="zh-TW" altLang="en-US"/>
          </a:p>
        </p:txBody>
      </p:sp>
      <p:pic>
        <p:nvPicPr>
          <p:cNvPr id="16387" name="Picture 3"/>
          <p:cNvPicPr>
            <a:picLocks noChangeAspect="1" noChangeArrowheads="1"/>
          </p:cNvPicPr>
          <p:nvPr/>
        </p:nvPicPr>
        <p:blipFill>
          <a:blip r:embed="rId3" cstate="print"/>
          <a:srcRect/>
          <a:stretch>
            <a:fillRect/>
          </a:stretch>
        </p:blipFill>
        <p:spPr bwMode="auto">
          <a:xfrm>
            <a:off x="1565895" y="4797152"/>
            <a:ext cx="6174457" cy="1151414"/>
          </a:xfrm>
          <a:prstGeom prst="rect">
            <a:avLst/>
          </a:prstGeom>
          <a:noFill/>
          <a:ln w="9525">
            <a:noFill/>
            <a:miter lim="800000"/>
            <a:headEnd/>
            <a:tailEnd/>
          </a:ln>
        </p:spPr>
      </p:pic>
      <p:sp>
        <p:nvSpPr>
          <p:cNvPr id="3" name="TextBox 2">
            <a:extLst>
              <a:ext uri="{FF2B5EF4-FFF2-40B4-BE49-F238E27FC236}">
                <a16:creationId xmlns:a16="http://schemas.microsoft.com/office/drawing/2014/main" id="{010515E2-BCF5-5D47-7F28-56E26BCC1A96}"/>
              </a:ext>
            </a:extLst>
          </p:cNvPr>
          <p:cNvSpPr txBox="1"/>
          <p:nvPr/>
        </p:nvSpPr>
        <p:spPr>
          <a:xfrm>
            <a:off x="2051720" y="3244334"/>
            <a:ext cx="1364156" cy="369332"/>
          </a:xfrm>
          <a:prstGeom prst="rect">
            <a:avLst/>
          </a:prstGeom>
          <a:noFill/>
        </p:spPr>
        <p:txBody>
          <a:bodyPr wrap="none" rtlCol="0">
            <a:spAutoFit/>
          </a:bodyPr>
          <a:lstStyle/>
          <a:p>
            <a:r>
              <a:rPr lang="en-TW" dirty="0"/>
              <a:t>Nitrogen gas</a:t>
            </a:r>
          </a:p>
        </p:txBody>
      </p:sp>
      <p:sp>
        <p:nvSpPr>
          <p:cNvPr id="4" name="TextBox 3">
            <a:extLst>
              <a:ext uri="{FF2B5EF4-FFF2-40B4-BE49-F238E27FC236}">
                <a16:creationId xmlns:a16="http://schemas.microsoft.com/office/drawing/2014/main" id="{6CF215FF-026F-8F57-9920-8FE758D116A5}"/>
              </a:ext>
            </a:extLst>
          </p:cNvPr>
          <p:cNvSpPr txBox="1"/>
          <p:nvPr/>
        </p:nvSpPr>
        <p:spPr>
          <a:xfrm>
            <a:off x="5292080" y="4293096"/>
            <a:ext cx="973280" cy="369332"/>
          </a:xfrm>
          <a:prstGeom prst="rect">
            <a:avLst/>
          </a:prstGeom>
          <a:noFill/>
        </p:spPr>
        <p:txBody>
          <a:bodyPr wrap="none" rtlCol="0">
            <a:spAutoFit/>
          </a:bodyPr>
          <a:lstStyle/>
          <a:p>
            <a:r>
              <a:rPr lang="en-TW" dirty="0"/>
              <a:t>Gold foil</a:t>
            </a:r>
          </a:p>
        </p:txBody>
      </p:sp>
      <p:sp>
        <p:nvSpPr>
          <p:cNvPr id="6" name="TextBox 5">
            <a:extLst>
              <a:ext uri="{FF2B5EF4-FFF2-40B4-BE49-F238E27FC236}">
                <a16:creationId xmlns:a16="http://schemas.microsoft.com/office/drawing/2014/main" id="{A3D76E87-D3BF-7FA4-2537-8E667FF887D1}"/>
              </a:ext>
            </a:extLst>
          </p:cNvPr>
          <p:cNvSpPr txBox="1"/>
          <p:nvPr/>
        </p:nvSpPr>
        <p:spPr>
          <a:xfrm>
            <a:off x="7279841" y="1588841"/>
            <a:ext cx="1181670" cy="369332"/>
          </a:xfrm>
          <a:prstGeom prst="rect">
            <a:avLst/>
          </a:prstGeom>
          <a:noFill/>
        </p:spPr>
        <p:txBody>
          <a:bodyPr wrap="none" rtlCol="0">
            <a:spAutoFit/>
          </a:bodyPr>
          <a:lstStyle/>
          <a:p>
            <a:r>
              <a:rPr lang="en-TW" dirty="0"/>
              <a:t>Scintillator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 name="Picture 2"/>
          <p:cNvPicPr>
            <a:picLocks noGrp="1" noChangeAspect="1" noChangeArrowheads="1"/>
          </p:cNvPicPr>
          <p:nvPr>
            <p:ph idx="1"/>
          </p:nvPr>
        </p:nvPicPr>
        <p:blipFill>
          <a:blip r:embed="rId2" cstate="print"/>
          <a:srcRect/>
          <a:stretch>
            <a:fillRect/>
          </a:stretch>
        </p:blipFill>
        <p:spPr bwMode="auto">
          <a:xfrm>
            <a:off x="457200" y="432455"/>
            <a:ext cx="8229600" cy="5632728"/>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26</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Methods for detecting radon</a:t>
            </a:r>
            <a:endParaRPr lang="zh-TW" alt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200" y="1700808"/>
            <a:ext cx="8229600" cy="2977599"/>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核分裂</a:t>
            </a:r>
            <a:r>
              <a:rPr lang="en-US" altLang="zh-TW" dirty="0">
                <a:solidFill>
                  <a:schemeClr val="tx2"/>
                </a:solidFill>
              </a:rPr>
              <a:t>nuclear fission</a:t>
            </a:r>
            <a:endParaRPr lang="zh-TW" altLang="en-US" dirty="0">
              <a:solidFill>
                <a:schemeClr val="tx2"/>
              </a:solidFill>
            </a:endParaRPr>
          </a:p>
        </p:txBody>
      </p:sp>
      <p:sp>
        <p:nvSpPr>
          <p:cNvPr id="3" name="內容版面配置區 2"/>
          <p:cNvSpPr>
            <a:spLocks noGrp="1"/>
          </p:cNvSpPr>
          <p:nvPr>
            <p:ph idx="1"/>
          </p:nvPr>
        </p:nvSpPr>
        <p:spPr/>
        <p:txBody>
          <a:bodyPr>
            <a:normAutofit fontScale="92500"/>
          </a:bodyPr>
          <a:lstStyle/>
          <a:p>
            <a:r>
              <a:rPr lang="en-US" altLang="zh-TW" dirty="0"/>
              <a:t>1939 </a:t>
            </a:r>
            <a:r>
              <a:rPr lang="zh-TW" altLang="en-US" dirty="0"/>
              <a:t>年的一項發現改變了全世界，其使用低能量 </a:t>
            </a:r>
            <a:r>
              <a:rPr lang="en-US" altLang="zh-TW" dirty="0"/>
              <a:t>(</a:t>
            </a:r>
            <a:r>
              <a:rPr lang="zh-TW" altLang="en-US" dirty="0"/>
              <a:t>慢速度</a:t>
            </a:r>
            <a:r>
              <a:rPr lang="en-US" altLang="zh-TW" dirty="0"/>
              <a:t>) </a:t>
            </a:r>
            <a:r>
              <a:rPr lang="zh-TW" altLang="en-US" dirty="0"/>
              <a:t>的中子去撞擊鈾的過程 </a:t>
            </a:r>
            <a:r>
              <a:rPr lang="en-US" altLang="zh-TW" dirty="0"/>
              <a:t>(</a:t>
            </a:r>
            <a:r>
              <a:rPr lang="zh-TW" altLang="en-US" dirty="0"/>
              <a:t>想要生產更大質量的原子核</a:t>
            </a:r>
            <a:r>
              <a:rPr lang="en-US" altLang="zh-TW" dirty="0"/>
              <a:t>)</a:t>
            </a:r>
            <a:r>
              <a:rPr lang="zh-TW" altLang="en-US" dirty="0"/>
              <a:t>，在生成物中發現到一些鋇 </a:t>
            </a:r>
            <a:r>
              <a:rPr lang="en-US" altLang="zh-TW" dirty="0"/>
              <a:t>(</a:t>
            </a:r>
            <a:r>
              <a:rPr lang="zh-TW" altLang="en-US" dirty="0"/>
              <a:t>一種比鈾質量少許多的元素</a:t>
            </a:r>
            <a:r>
              <a:rPr lang="en-US" altLang="zh-TW" dirty="0"/>
              <a:t>)</a:t>
            </a:r>
            <a:r>
              <a:rPr lang="zh-TW" altLang="en-US" dirty="0"/>
              <a:t>。</a:t>
            </a:r>
            <a:endParaRPr lang="en-US" altLang="zh-TW" dirty="0"/>
          </a:p>
          <a:p>
            <a:r>
              <a:rPr lang="zh-TW" altLang="en-US" dirty="0"/>
              <a:t>核分裂反應的另一個重要的特性是：放射出更多的中子，它們能夠被使用來引起其他鄰近的鈾原子核再進行核分裂，如此輪流放射出中子引起其他核分裂並釋放更多的能量，並且一直持續進行下去。</a:t>
            </a:r>
            <a:endParaRPr lang="en-US" altLang="zh-TW" dirty="0"/>
          </a:p>
          <a:p>
            <a:r>
              <a:rPr lang="en-US" altLang="zh-TW" dirty="0"/>
              <a:t>A discovery in 1939 changed the world. In the process of using low-energy (slow-speed) neutrons to collide with uranium (in order to produce more massive nuclei), some barium, an element with much less mass than uranium, was found in the product.</a:t>
            </a:r>
          </a:p>
          <a:p>
            <a:r>
              <a:rPr lang="en-US" altLang="zh-TW" dirty="0"/>
              <a:t>Another important characteristic of the nuclear fission reaction is that more neutrons are emitted, which can be used to cause other nearby uranium nuclei to undergo nuclear fission, so that neutrons are emitted in turn to cause other nuclei to fission and release more energy.</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28</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9458" name="Picture 2"/>
          <p:cNvPicPr>
            <a:picLocks noGrp="1" noChangeAspect="1" noChangeArrowheads="1"/>
          </p:cNvPicPr>
          <p:nvPr>
            <p:ph idx="1"/>
          </p:nvPr>
        </p:nvPicPr>
        <p:blipFill>
          <a:blip r:embed="rId2" cstate="print"/>
          <a:srcRect/>
          <a:stretch>
            <a:fillRect/>
          </a:stretch>
        </p:blipFill>
        <p:spPr bwMode="auto">
          <a:xfrm>
            <a:off x="457200" y="440737"/>
            <a:ext cx="8229600" cy="568760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29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2"/>
                </a:solidFill>
              </a:rPr>
              <a:t>原子的基礎</a:t>
            </a:r>
            <a:r>
              <a:rPr lang="en-US" altLang="zh-TW" dirty="0">
                <a:solidFill>
                  <a:schemeClr val="tx2"/>
                </a:solidFill>
              </a:rPr>
              <a:t>the basis of atoms </a:t>
            </a:r>
            <a:endParaRPr lang="zh-TW" altLang="en-US" dirty="0">
              <a:solidFill>
                <a:schemeClr val="tx2"/>
              </a:solidFill>
            </a:endParaRPr>
          </a:p>
        </p:txBody>
      </p:sp>
      <p:sp>
        <p:nvSpPr>
          <p:cNvPr id="3" name="內容版面配置區 2"/>
          <p:cNvSpPr>
            <a:spLocks noGrp="1"/>
          </p:cNvSpPr>
          <p:nvPr>
            <p:ph idx="1"/>
          </p:nvPr>
        </p:nvSpPr>
        <p:spPr/>
        <p:txBody>
          <a:bodyPr>
            <a:normAutofit lnSpcReduction="10000"/>
          </a:bodyPr>
          <a:lstStyle/>
          <a:p>
            <a:r>
              <a:rPr lang="en-US" altLang="zh-TW" dirty="0"/>
              <a:t>J. J. Thomson (</a:t>
            </a:r>
            <a:r>
              <a:rPr lang="zh-TW" altLang="en-US" dirty="0">
                <a:solidFill>
                  <a:schemeClr val="accent3"/>
                </a:solidFill>
              </a:rPr>
              <a:t>湯姆森</a:t>
            </a:r>
            <a:r>
              <a:rPr lang="zh-TW" altLang="en-US" dirty="0"/>
              <a:t>，</a:t>
            </a:r>
            <a:r>
              <a:rPr lang="en-US" altLang="zh-TW" dirty="0"/>
              <a:t>1897 </a:t>
            </a:r>
            <a:r>
              <a:rPr lang="zh-TW" altLang="en-US" dirty="0"/>
              <a:t>年</a:t>
            </a:r>
            <a:r>
              <a:rPr lang="en-US" altLang="zh-TW" dirty="0"/>
              <a:t>) </a:t>
            </a:r>
            <a:r>
              <a:rPr lang="zh-TW" altLang="en-US" dirty="0"/>
              <a:t>推論，所有的材料都含有</a:t>
            </a:r>
            <a:r>
              <a:rPr lang="zh-TW" altLang="en-US" dirty="0">
                <a:solidFill>
                  <a:schemeClr val="accent3"/>
                </a:solidFill>
              </a:rPr>
              <a:t>電子 </a:t>
            </a:r>
            <a:r>
              <a:rPr lang="en-US" altLang="zh-TW" dirty="0">
                <a:solidFill>
                  <a:schemeClr val="accent3"/>
                </a:solidFill>
              </a:rPr>
              <a:t>(electrons)</a:t>
            </a:r>
            <a:r>
              <a:rPr lang="zh-TW" altLang="en-US" dirty="0"/>
              <a:t>。</a:t>
            </a:r>
            <a:endParaRPr lang="en-US" altLang="zh-TW" dirty="0"/>
          </a:p>
          <a:p>
            <a:r>
              <a:rPr lang="zh-TW" altLang="en-US" dirty="0"/>
              <a:t>藉由電場與磁場來偏移光束，</a:t>
            </a:r>
            <a:r>
              <a:rPr lang="en-US" altLang="zh-TW" dirty="0"/>
              <a:t>Thomson </a:t>
            </a:r>
            <a:r>
              <a:rPr lang="zh-TW" altLang="en-US" dirty="0"/>
              <a:t>計算出電子的電荷－質量比。他的結論指出：電子帶有一個負電荷，而質量較氫原子小 </a:t>
            </a:r>
            <a:r>
              <a:rPr lang="en-US" altLang="zh-TW" dirty="0"/>
              <a:t>1,837 </a:t>
            </a:r>
            <a:r>
              <a:rPr lang="zh-TW" altLang="en-US" dirty="0"/>
              <a:t>倍。</a:t>
            </a:r>
            <a:endParaRPr lang="en-US" altLang="zh-TW" dirty="0"/>
          </a:p>
          <a:p>
            <a:r>
              <a:rPr lang="en-US" altLang="zh-TW" dirty="0"/>
              <a:t>Thomson </a:t>
            </a:r>
            <a:r>
              <a:rPr lang="zh-TW" altLang="en-US" dirty="0"/>
              <a:t>推測原子是一個球體，其內部均勻地分布著相同數量的正、負電荷。</a:t>
            </a:r>
            <a:endParaRPr lang="en-US" altLang="zh-TW" b="1" dirty="0"/>
          </a:p>
          <a:p>
            <a:r>
              <a:rPr lang="en-US" altLang="zh-TW" dirty="0"/>
              <a:t>J. J. Thomson (1897) theorized that all materials contain electrons.</a:t>
            </a:r>
          </a:p>
          <a:p>
            <a:r>
              <a:rPr lang="en-US" altLang="zh-TW" dirty="0"/>
              <a:t>By deflecting the beam with electric and magnetic fields, Thomson calculated the electron's charge-to-mass ratio. He concluded that the electron has a negative charge and is 1,837 times less massive than a hydrogen atom.</a:t>
            </a:r>
          </a:p>
          <a:p>
            <a:r>
              <a:rPr lang="en-US" altLang="zh-TW" dirty="0"/>
              <a:t>Thomson hypothesized that an atom is a sphere with equal numbers of positive and negative charges evenly distributed within it.</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3</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124744"/>
            <a:ext cx="8229600" cy="4947274"/>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4</a:t>
            </a:fld>
            <a:endParaRPr lang="zh-TW" altLang="en-US"/>
          </a:p>
        </p:txBody>
      </p:sp>
      <p:sp>
        <p:nvSpPr>
          <p:cNvPr id="3" name="TextBox 2">
            <a:extLst>
              <a:ext uri="{FF2B5EF4-FFF2-40B4-BE49-F238E27FC236}">
                <a16:creationId xmlns:a16="http://schemas.microsoft.com/office/drawing/2014/main" id="{25B203A1-37FA-2E3D-82C4-84C809013E69}"/>
              </a:ext>
            </a:extLst>
          </p:cNvPr>
          <p:cNvSpPr txBox="1"/>
          <p:nvPr/>
        </p:nvSpPr>
        <p:spPr>
          <a:xfrm>
            <a:off x="1907704" y="1268760"/>
            <a:ext cx="868699" cy="369332"/>
          </a:xfrm>
          <a:prstGeom prst="rect">
            <a:avLst/>
          </a:prstGeom>
          <a:noFill/>
        </p:spPr>
        <p:txBody>
          <a:bodyPr wrap="none" rtlCol="0">
            <a:spAutoFit/>
          </a:bodyPr>
          <a:lstStyle/>
          <a:p>
            <a:r>
              <a:rPr lang="en-TW" dirty="0"/>
              <a:t>voltage</a:t>
            </a:r>
          </a:p>
        </p:txBody>
      </p:sp>
      <p:sp>
        <p:nvSpPr>
          <p:cNvPr id="4" name="TextBox 3">
            <a:extLst>
              <a:ext uri="{FF2B5EF4-FFF2-40B4-BE49-F238E27FC236}">
                <a16:creationId xmlns:a16="http://schemas.microsoft.com/office/drawing/2014/main" id="{8E45FD93-F76A-C842-E073-4FABADC0513D}"/>
              </a:ext>
            </a:extLst>
          </p:cNvPr>
          <p:cNvSpPr txBox="1"/>
          <p:nvPr/>
        </p:nvSpPr>
        <p:spPr>
          <a:xfrm>
            <a:off x="0" y="3429000"/>
            <a:ext cx="1960280" cy="646331"/>
          </a:xfrm>
          <a:prstGeom prst="rect">
            <a:avLst/>
          </a:prstGeom>
          <a:noFill/>
        </p:spPr>
        <p:txBody>
          <a:bodyPr wrap="square" rtlCol="0">
            <a:spAutoFit/>
          </a:bodyPr>
          <a:lstStyle/>
          <a:p>
            <a:r>
              <a:rPr lang="en-US" dirty="0"/>
              <a:t>N</a:t>
            </a:r>
            <a:r>
              <a:rPr lang="en-TW" dirty="0"/>
              <a:t>egatively charged electrode</a:t>
            </a:r>
          </a:p>
        </p:txBody>
      </p:sp>
      <p:sp>
        <p:nvSpPr>
          <p:cNvPr id="6" name="TextBox 5">
            <a:extLst>
              <a:ext uri="{FF2B5EF4-FFF2-40B4-BE49-F238E27FC236}">
                <a16:creationId xmlns:a16="http://schemas.microsoft.com/office/drawing/2014/main" id="{E6751304-E1E5-4F58-F4CB-26954FF702D5}"/>
              </a:ext>
            </a:extLst>
          </p:cNvPr>
          <p:cNvSpPr txBox="1"/>
          <p:nvPr/>
        </p:nvSpPr>
        <p:spPr>
          <a:xfrm>
            <a:off x="2611720" y="4075331"/>
            <a:ext cx="1960280" cy="646331"/>
          </a:xfrm>
          <a:prstGeom prst="rect">
            <a:avLst/>
          </a:prstGeom>
          <a:noFill/>
        </p:spPr>
        <p:txBody>
          <a:bodyPr wrap="square" rtlCol="0">
            <a:spAutoFit/>
          </a:bodyPr>
          <a:lstStyle/>
          <a:p>
            <a:r>
              <a:rPr lang="en-US" dirty="0"/>
              <a:t>Positively </a:t>
            </a:r>
            <a:r>
              <a:rPr lang="en-TW" dirty="0"/>
              <a:t>charged electrode</a:t>
            </a:r>
          </a:p>
        </p:txBody>
      </p:sp>
      <p:sp>
        <p:nvSpPr>
          <p:cNvPr id="7" name="TextBox 6">
            <a:extLst>
              <a:ext uri="{FF2B5EF4-FFF2-40B4-BE49-F238E27FC236}">
                <a16:creationId xmlns:a16="http://schemas.microsoft.com/office/drawing/2014/main" id="{83193698-1C74-A66E-59EB-209C8B7938D3}"/>
              </a:ext>
            </a:extLst>
          </p:cNvPr>
          <p:cNvSpPr txBox="1"/>
          <p:nvPr/>
        </p:nvSpPr>
        <p:spPr>
          <a:xfrm>
            <a:off x="6726520" y="4361706"/>
            <a:ext cx="2018951" cy="369332"/>
          </a:xfrm>
          <a:prstGeom prst="rect">
            <a:avLst/>
          </a:prstGeom>
          <a:noFill/>
        </p:spPr>
        <p:txBody>
          <a:bodyPr wrap="none" rtlCol="0">
            <a:spAutoFit/>
          </a:bodyPr>
          <a:lstStyle/>
          <a:p>
            <a:r>
              <a:rPr lang="en-US" dirty="0"/>
              <a:t>F</a:t>
            </a:r>
            <a:r>
              <a:rPr lang="en-TW" dirty="0"/>
              <a:t>lourescent coating</a:t>
            </a:r>
          </a:p>
        </p:txBody>
      </p:sp>
      <p:sp>
        <p:nvSpPr>
          <p:cNvPr id="8" name="TextBox 7">
            <a:extLst>
              <a:ext uri="{FF2B5EF4-FFF2-40B4-BE49-F238E27FC236}">
                <a16:creationId xmlns:a16="http://schemas.microsoft.com/office/drawing/2014/main" id="{05163A49-E42C-7D02-4213-AEAE047BBD41}"/>
              </a:ext>
            </a:extLst>
          </p:cNvPr>
          <p:cNvSpPr txBox="1"/>
          <p:nvPr/>
        </p:nvSpPr>
        <p:spPr>
          <a:xfrm>
            <a:off x="5508104" y="3352313"/>
            <a:ext cx="473206" cy="369332"/>
          </a:xfrm>
          <a:prstGeom prst="rect">
            <a:avLst/>
          </a:prstGeom>
          <a:noFill/>
        </p:spPr>
        <p:txBody>
          <a:bodyPr wrap="none" rtlCol="0">
            <a:spAutoFit/>
          </a:bodyPr>
          <a:lstStyle/>
          <a:p>
            <a:r>
              <a:rPr lang="en-TW" dirty="0"/>
              <a:t>Slit</a:t>
            </a:r>
          </a:p>
        </p:txBody>
      </p:sp>
      <p:sp>
        <p:nvSpPr>
          <p:cNvPr id="9" name="TextBox 8">
            <a:extLst>
              <a:ext uri="{FF2B5EF4-FFF2-40B4-BE49-F238E27FC236}">
                <a16:creationId xmlns:a16="http://schemas.microsoft.com/office/drawing/2014/main" id="{2528898E-8857-712F-7384-2D31C054AAAD}"/>
              </a:ext>
            </a:extLst>
          </p:cNvPr>
          <p:cNvSpPr txBox="1"/>
          <p:nvPr/>
        </p:nvSpPr>
        <p:spPr>
          <a:xfrm>
            <a:off x="4503329" y="3059668"/>
            <a:ext cx="776175" cy="369332"/>
          </a:xfrm>
          <a:prstGeom prst="rect">
            <a:avLst/>
          </a:prstGeom>
          <a:noFill/>
        </p:spPr>
        <p:txBody>
          <a:bodyPr wrap="none" rtlCol="0">
            <a:spAutoFit/>
          </a:bodyPr>
          <a:lstStyle/>
          <a:p>
            <a:r>
              <a:rPr lang="en-TW" dirty="0"/>
              <a:t>anode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lnSpcReduction="10000"/>
          </a:bodyPr>
          <a:lstStyle/>
          <a:p>
            <a:r>
              <a:rPr lang="en-US" altLang="zh-TW" dirty="0"/>
              <a:t>19 </a:t>
            </a:r>
            <a:r>
              <a:rPr lang="zh-TW" altLang="en-US" dirty="0"/>
              <a:t>世紀末葉，因法國物理學家 </a:t>
            </a:r>
            <a:r>
              <a:rPr lang="en-US" altLang="zh-TW" dirty="0"/>
              <a:t>Henri Becquerel </a:t>
            </a:r>
            <a:r>
              <a:rPr lang="zh-TW" altLang="en-US" dirty="0"/>
              <a:t>與 </a:t>
            </a:r>
            <a:r>
              <a:rPr lang="en-US" altLang="zh-TW" dirty="0"/>
              <a:t>Marie &amp; Pierre Curie (</a:t>
            </a:r>
            <a:r>
              <a:rPr lang="zh-TW" altLang="en-US" dirty="0">
                <a:solidFill>
                  <a:schemeClr val="accent3"/>
                </a:solidFill>
              </a:rPr>
              <a:t>居里夫婦</a:t>
            </a:r>
            <a:r>
              <a:rPr lang="en-US" altLang="zh-TW" dirty="0"/>
              <a:t>)</a:t>
            </a:r>
            <a:r>
              <a:rPr lang="zh-TW" altLang="en-US" dirty="0"/>
              <a:t>的研究，觀察到自然界中數種最重的元素，例如</a:t>
            </a:r>
            <a:r>
              <a:rPr lang="zh-TW" altLang="en-US" dirty="0">
                <a:solidFill>
                  <a:schemeClr val="accent3"/>
                </a:solidFill>
              </a:rPr>
              <a:t>鈾與鐳</a:t>
            </a:r>
            <a:r>
              <a:rPr lang="zh-TW" altLang="en-US" dirty="0"/>
              <a:t> </a:t>
            </a:r>
            <a:r>
              <a:rPr lang="en-US" altLang="zh-TW" dirty="0"/>
              <a:t>(</a:t>
            </a:r>
            <a:r>
              <a:rPr lang="zh-TW" altLang="en-US" dirty="0"/>
              <a:t>會自發地放射</a:t>
            </a:r>
            <a:r>
              <a:rPr lang="en-US" altLang="zh-TW" dirty="0"/>
              <a:t>)</a:t>
            </a:r>
            <a:r>
              <a:rPr lang="zh-TW" altLang="en-US" dirty="0"/>
              <a:t>。</a:t>
            </a:r>
            <a:endParaRPr lang="en-US" altLang="zh-TW" dirty="0"/>
          </a:p>
          <a:p>
            <a:r>
              <a:rPr lang="zh-TW" altLang="en-US" dirty="0"/>
              <a:t>這三種不同的放射線分別被命名為 </a:t>
            </a:r>
            <a:r>
              <a:rPr lang="el-GR" altLang="zh-TW" i="1" dirty="0"/>
              <a:t>α</a:t>
            </a:r>
            <a:r>
              <a:rPr lang="zh-TW" altLang="el-GR" dirty="0"/>
              <a:t>、</a:t>
            </a:r>
            <a:r>
              <a:rPr lang="el-GR" altLang="zh-TW" i="1" dirty="0"/>
              <a:t>β</a:t>
            </a:r>
            <a:r>
              <a:rPr lang="el-GR" altLang="zh-TW" dirty="0"/>
              <a:t> </a:t>
            </a:r>
            <a:r>
              <a:rPr lang="zh-TW" altLang="en-US" dirty="0"/>
              <a:t>和 </a:t>
            </a:r>
            <a:r>
              <a:rPr lang="el-GR" altLang="zh-TW" i="1" dirty="0"/>
              <a:t>γ</a:t>
            </a:r>
            <a:r>
              <a:rPr lang="el-GR" altLang="zh-TW" dirty="0"/>
              <a:t> </a:t>
            </a:r>
            <a:r>
              <a:rPr lang="zh-TW" altLang="en-US" dirty="0"/>
              <a:t>射線。</a:t>
            </a:r>
            <a:endParaRPr lang="en-US" altLang="zh-TW" dirty="0"/>
          </a:p>
          <a:p>
            <a:r>
              <a:rPr lang="zh-TW" altLang="en-US" dirty="0"/>
              <a:t>科學家發現 </a:t>
            </a:r>
            <a:r>
              <a:rPr lang="en-US" altLang="zh-TW" dirty="0">
                <a:solidFill>
                  <a:schemeClr val="accent3"/>
                </a:solidFill>
              </a:rPr>
              <a:t>α </a:t>
            </a:r>
            <a:r>
              <a:rPr lang="zh-TW" altLang="en-US" dirty="0">
                <a:solidFill>
                  <a:schemeClr val="accent3"/>
                </a:solidFill>
              </a:rPr>
              <a:t>射線</a:t>
            </a:r>
            <a:r>
              <a:rPr lang="zh-TW" altLang="en-US" dirty="0"/>
              <a:t>是</a:t>
            </a:r>
            <a:r>
              <a:rPr lang="zh-TW" altLang="en-US" dirty="0">
                <a:solidFill>
                  <a:schemeClr val="accent3"/>
                </a:solidFill>
              </a:rPr>
              <a:t>帶正電荷</a:t>
            </a:r>
            <a:r>
              <a:rPr lang="zh-TW" altLang="en-US" dirty="0"/>
              <a:t>的粒子，而</a:t>
            </a:r>
            <a:r>
              <a:rPr lang="zh-TW" altLang="en-US" dirty="0">
                <a:solidFill>
                  <a:schemeClr val="accent3"/>
                </a:solidFill>
              </a:rPr>
              <a:t> </a:t>
            </a:r>
            <a:r>
              <a:rPr lang="en-US" altLang="zh-TW" dirty="0">
                <a:solidFill>
                  <a:schemeClr val="accent3"/>
                </a:solidFill>
              </a:rPr>
              <a:t>β </a:t>
            </a:r>
            <a:r>
              <a:rPr lang="zh-TW" altLang="en-US" dirty="0">
                <a:solidFill>
                  <a:schemeClr val="accent3"/>
                </a:solidFill>
              </a:rPr>
              <a:t>射線</a:t>
            </a:r>
            <a:r>
              <a:rPr lang="zh-TW" altLang="en-US" dirty="0"/>
              <a:t>是質量極小的</a:t>
            </a:r>
            <a:r>
              <a:rPr lang="zh-TW" altLang="en-US" dirty="0">
                <a:solidFill>
                  <a:schemeClr val="accent3"/>
                </a:solidFill>
              </a:rPr>
              <a:t>帶負電荷</a:t>
            </a:r>
            <a:r>
              <a:rPr lang="zh-TW" altLang="en-US" dirty="0"/>
              <a:t>粒子，而 </a:t>
            </a:r>
            <a:r>
              <a:rPr lang="en-US" altLang="zh-TW" dirty="0">
                <a:solidFill>
                  <a:schemeClr val="accent3"/>
                </a:solidFill>
              </a:rPr>
              <a:t>γ </a:t>
            </a:r>
            <a:r>
              <a:rPr lang="zh-TW" altLang="en-US" dirty="0">
                <a:solidFill>
                  <a:schemeClr val="accent3"/>
                </a:solidFill>
              </a:rPr>
              <a:t>射線</a:t>
            </a:r>
            <a:r>
              <a:rPr lang="zh-TW" altLang="en-US" dirty="0"/>
              <a:t>則是類似於我們所知的</a:t>
            </a:r>
            <a:r>
              <a:rPr lang="en-US" altLang="zh-TW" dirty="0"/>
              <a:t>X </a:t>
            </a:r>
            <a:r>
              <a:rPr lang="zh-TW" altLang="en-US" dirty="0"/>
              <a:t>射線。</a:t>
            </a:r>
            <a:endParaRPr lang="en-US" altLang="zh-TW" dirty="0"/>
          </a:p>
          <a:p>
            <a:r>
              <a:rPr lang="en-US" altLang="zh-TW" dirty="0"/>
              <a:t>At the end of the 19th century, due to the research of French physicists Henri Becquerel and Marie &amp; Pierre Curie, they observed several of the heaviest elements in nature, such as uranium and radium (which emit spontaneously).</a:t>
            </a:r>
          </a:p>
          <a:p>
            <a:r>
              <a:rPr lang="en-US" altLang="zh-TW" dirty="0"/>
              <a:t>These three different types of radiation are named alpha, beta, and gamma rays.</a:t>
            </a:r>
          </a:p>
          <a:p>
            <a:r>
              <a:rPr lang="en-US" altLang="zh-TW" dirty="0"/>
              <a:t>Scientists discovered that alpha rays are positively charged particles, while beta rays are negatively charged particles with extremely small masses, and gamma rays are similar to what we know as X-rays.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5</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22196" y="897926"/>
            <a:ext cx="8598276" cy="519410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6</a:t>
            </a:fld>
            <a:endParaRPr lang="zh-TW" altLang="en-US"/>
          </a:p>
        </p:txBody>
      </p:sp>
      <p:sp>
        <p:nvSpPr>
          <p:cNvPr id="3" name="TextBox 2">
            <a:extLst>
              <a:ext uri="{FF2B5EF4-FFF2-40B4-BE49-F238E27FC236}">
                <a16:creationId xmlns:a16="http://schemas.microsoft.com/office/drawing/2014/main" id="{8F5C2E50-AED9-70CF-4AFB-B1585A591DF7}"/>
              </a:ext>
            </a:extLst>
          </p:cNvPr>
          <p:cNvSpPr txBox="1"/>
          <p:nvPr/>
        </p:nvSpPr>
        <p:spPr>
          <a:xfrm>
            <a:off x="827584" y="3147702"/>
            <a:ext cx="2497094" cy="369332"/>
          </a:xfrm>
          <a:prstGeom prst="rect">
            <a:avLst/>
          </a:prstGeom>
          <a:noFill/>
        </p:spPr>
        <p:txBody>
          <a:bodyPr wrap="none" rtlCol="0">
            <a:spAutoFit/>
          </a:bodyPr>
          <a:lstStyle/>
          <a:p>
            <a:r>
              <a:rPr lang="en-US" dirty="0"/>
              <a:t>N</a:t>
            </a:r>
            <a:r>
              <a:rPr lang="en-TW" dirty="0"/>
              <a:t>egatively charged plate</a:t>
            </a:r>
          </a:p>
        </p:txBody>
      </p:sp>
      <p:sp>
        <p:nvSpPr>
          <p:cNvPr id="4" name="TextBox 3">
            <a:extLst>
              <a:ext uri="{FF2B5EF4-FFF2-40B4-BE49-F238E27FC236}">
                <a16:creationId xmlns:a16="http://schemas.microsoft.com/office/drawing/2014/main" id="{7754EBC2-B0CE-01D7-D363-586289E9DED4}"/>
              </a:ext>
            </a:extLst>
          </p:cNvPr>
          <p:cNvSpPr txBox="1"/>
          <p:nvPr/>
        </p:nvSpPr>
        <p:spPr>
          <a:xfrm>
            <a:off x="5796136" y="2204864"/>
            <a:ext cx="2397901" cy="369332"/>
          </a:xfrm>
          <a:prstGeom prst="rect">
            <a:avLst/>
          </a:prstGeom>
          <a:noFill/>
        </p:spPr>
        <p:txBody>
          <a:bodyPr wrap="none" rtlCol="0">
            <a:spAutoFit/>
          </a:bodyPr>
          <a:lstStyle/>
          <a:p>
            <a:r>
              <a:rPr lang="en-US" dirty="0"/>
              <a:t>Positively </a:t>
            </a:r>
            <a:r>
              <a:rPr lang="en-TW" dirty="0"/>
              <a:t>charged plate</a:t>
            </a:r>
          </a:p>
        </p:txBody>
      </p:sp>
      <p:sp>
        <p:nvSpPr>
          <p:cNvPr id="6" name="TextBox 5">
            <a:extLst>
              <a:ext uri="{FF2B5EF4-FFF2-40B4-BE49-F238E27FC236}">
                <a16:creationId xmlns:a16="http://schemas.microsoft.com/office/drawing/2014/main" id="{2AD3D1F4-3B87-40B5-6EA8-9DB650C3040E}"/>
              </a:ext>
            </a:extLst>
          </p:cNvPr>
          <p:cNvSpPr txBox="1"/>
          <p:nvPr/>
        </p:nvSpPr>
        <p:spPr>
          <a:xfrm>
            <a:off x="5757247" y="3490746"/>
            <a:ext cx="1237839" cy="369332"/>
          </a:xfrm>
          <a:prstGeom prst="rect">
            <a:avLst/>
          </a:prstGeom>
          <a:noFill/>
        </p:spPr>
        <p:txBody>
          <a:bodyPr wrap="none" rtlCol="0">
            <a:spAutoFit/>
          </a:bodyPr>
          <a:lstStyle/>
          <a:p>
            <a:r>
              <a:rPr lang="en-TW" dirty="0"/>
              <a:t>Lead shield</a:t>
            </a:r>
          </a:p>
        </p:txBody>
      </p:sp>
      <p:sp>
        <p:nvSpPr>
          <p:cNvPr id="7" name="TextBox 6">
            <a:extLst>
              <a:ext uri="{FF2B5EF4-FFF2-40B4-BE49-F238E27FC236}">
                <a16:creationId xmlns:a16="http://schemas.microsoft.com/office/drawing/2014/main" id="{B66F2F40-6CFA-988D-B3B6-FCFC0BA95927}"/>
              </a:ext>
            </a:extLst>
          </p:cNvPr>
          <p:cNvSpPr txBox="1"/>
          <p:nvPr/>
        </p:nvSpPr>
        <p:spPr>
          <a:xfrm>
            <a:off x="5436096" y="4433199"/>
            <a:ext cx="2104615" cy="369332"/>
          </a:xfrm>
          <a:prstGeom prst="rect">
            <a:avLst/>
          </a:prstGeom>
          <a:noFill/>
        </p:spPr>
        <p:txBody>
          <a:bodyPr wrap="none" rtlCol="0">
            <a:spAutoFit/>
          </a:bodyPr>
          <a:lstStyle/>
          <a:p>
            <a:r>
              <a:rPr lang="en-US" dirty="0"/>
              <a:t>R</a:t>
            </a:r>
            <a:r>
              <a:rPr lang="en-TW" dirty="0"/>
              <a:t>adioactive material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fontScale="92500"/>
          </a:bodyPr>
          <a:lstStyle/>
          <a:p>
            <a:r>
              <a:rPr lang="zh-TW" altLang="en-US" dirty="0"/>
              <a:t>放射現象顯然是屬於一種</a:t>
            </a:r>
            <a:r>
              <a:rPr lang="zh-TW" altLang="en-US" dirty="0">
                <a:solidFill>
                  <a:schemeClr val="accent3"/>
                </a:solidFill>
              </a:rPr>
              <a:t>核過程 </a:t>
            </a:r>
            <a:r>
              <a:rPr lang="en-US" altLang="zh-TW" dirty="0">
                <a:solidFill>
                  <a:schemeClr val="accent3"/>
                </a:solidFill>
              </a:rPr>
              <a:t>(nuclear process)</a:t>
            </a:r>
            <a:r>
              <a:rPr lang="zh-TW" altLang="en-US" dirty="0"/>
              <a:t>，這是因核衰變所產生的結果。</a:t>
            </a:r>
            <a:endParaRPr lang="en-US" altLang="zh-TW" dirty="0"/>
          </a:p>
          <a:p>
            <a:endParaRPr lang="en-US" altLang="zh-TW" dirty="0"/>
          </a:p>
          <a:p>
            <a:r>
              <a:rPr lang="zh-TW" altLang="en-US" dirty="0"/>
              <a:t>英國物理學家</a:t>
            </a:r>
            <a:r>
              <a:rPr lang="zh-TW" altLang="en-US" dirty="0">
                <a:solidFill>
                  <a:schemeClr val="accent3"/>
                </a:solidFill>
              </a:rPr>
              <a:t>拉塞福</a:t>
            </a:r>
            <a:r>
              <a:rPr lang="en-US" altLang="zh-TW" dirty="0"/>
              <a:t> (Ernest Rutherford ) </a:t>
            </a:r>
            <a:r>
              <a:rPr lang="zh-TW" altLang="en-US" dirty="0"/>
              <a:t>分析數據並下結論：帶正電荷粒子必定是集中在一個遠小於整個原子體積的小空間內，它們形成一個中央核心或</a:t>
            </a:r>
            <a:r>
              <a:rPr lang="zh-TW" altLang="en-US" dirty="0">
                <a:solidFill>
                  <a:schemeClr val="accent3"/>
                </a:solidFill>
              </a:rPr>
              <a:t>原子核 </a:t>
            </a:r>
            <a:r>
              <a:rPr lang="en-US" altLang="zh-TW" dirty="0">
                <a:solidFill>
                  <a:schemeClr val="accent3"/>
                </a:solidFill>
              </a:rPr>
              <a:t>(nucleus)</a:t>
            </a:r>
            <a:r>
              <a:rPr lang="zh-TW" altLang="en-US" dirty="0"/>
              <a:t>，而外圍有許多電子繞著它移動。</a:t>
            </a:r>
            <a:endParaRPr lang="en-US" altLang="zh-TW" dirty="0"/>
          </a:p>
          <a:p>
            <a:r>
              <a:rPr lang="en-US" altLang="zh-TW" dirty="0"/>
              <a:t>The phenomenon of radiation is obviously a nuclear process, which is the result of nuclear decay.</a:t>
            </a:r>
          </a:p>
          <a:p>
            <a:endParaRPr lang="en-US" altLang="zh-TW" dirty="0"/>
          </a:p>
          <a:p>
            <a:r>
              <a:rPr lang="en-US" altLang="zh-TW" dirty="0"/>
              <a:t>British physicist Ernest Rutherford analyzed the data and concluded that positively charged particles must be concentrated in a small space much smaller than the volume of the entire atom. They form a central core or nucleus, and there are many electrons surrounding the nucleus.</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7</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68227" y="1268760"/>
            <a:ext cx="8663060" cy="431742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08EE5728-927D-4899-8F57-AEB4512E7F76}" type="slidenum">
              <a:rPr lang="zh-TW" altLang="en-US" smtClean="0"/>
              <a:pPr/>
              <a:t>8</a:t>
            </a:fld>
            <a:endParaRPr lang="zh-TW" altLang="en-US"/>
          </a:p>
        </p:txBody>
      </p:sp>
      <p:sp>
        <p:nvSpPr>
          <p:cNvPr id="3" name="TextBox 2">
            <a:extLst>
              <a:ext uri="{FF2B5EF4-FFF2-40B4-BE49-F238E27FC236}">
                <a16:creationId xmlns:a16="http://schemas.microsoft.com/office/drawing/2014/main" id="{A177F1FB-79DD-A164-34CB-9EBEAA46358A}"/>
              </a:ext>
            </a:extLst>
          </p:cNvPr>
          <p:cNvSpPr txBox="1"/>
          <p:nvPr/>
        </p:nvSpPr>
        <p:spPr>
          <a:xfrm>
            <a:off x="0" y="3717032"/>
            <a:ext cx="901209" cy="369332"/>
          </a:xfrm>
          <a:prstGeom prst="rect">
            <a:avLst/>
          </a:prstGeom>
          <a:noFill/>
        </p:spPr>
        <p:txBody>
          <a:bodyPr wrap="none" rtlCol="0">
            <a:spAutoFit/>
          </a:bodyPr>
          <a:lstStyle/>
          <a:p>
            <a:r>
              <a:rPr lang="en-TW" dirty="0"/>
              <a:t>Radium</a:t>
            </a:r>
          </a:p>
        </p:txBody>
      </p:sp>
      <p:sp>
        <p:nvSpPr>
          <p:cNvPr id="4" name="TextBox 3">
            <a:extLst>
              <a:ext uri="{FF2B5EF4-FFF2-40B4-BE49-F238E27FC236}">
                <a16:creationId xmlns:a16="http://schemas.microsoft.com/office/drawing/2014/main" id="{7FF2F443-236C-EE17-BA99-07AF88C29877}"/>
              </a:ext>
            </a:extLst>
          </p:cNvPr>
          <p:cNvSpPr txBox="1"/>
          <p:nvPr/>
        </p:nvSpPr>
        <p:spPr>
          <a:xfrm>
            <a:off x="1403648" y="4437112"/>
            <a:ext cx="1181734" cy="369332"/>
          </a:xfrm>
          <a:prstGeom prst="rect">
            <a:avLst/>
          </a:prstGeom>
          <a:noFill/>
        </p:spPr>
        <p:txBody>
          <a:bodyPr wrap="none" rtlCol="0">
            <a:spAutoFit/>
          </a:bodyPr>
          <a:lstStyle/>
          <a:p>
            <a:r>
              <a:rPr lang="en-TW" dirty="0"/>
              <a:t>Lead block</a:t>
            </a:r>
          </a:p>
        </p:txBody>
      </p:sp>
      <p:sp>
        <p:nvSpPr>
          <p:cNvPr id="6" name="TextBox 5">
            <a:extLst>
              <a:ext uri="{FF2B5EF4-FFF2-40B4-BE49-F238E27FC236}">
                <a16:creationId xmlns:a16="http://schemas.microsoft.com/office/drawing/2014/main" id="{4E148D17-CE88-64C5-A28D-82238B676BDB}"/>
              </a:ext>
            </a:extLst>
          </p:cNvPr>
          <p:cNvSpPr txBox="1"/>
          <p:nvPr/>
        </p:nvSpPr>
        <p:spPr>
          <a:xfrm>
            <a:off x="6558620" y="4428688"/>
            <a:ext cx="973280" cy="369332"/>
          </a:xfrm>
          <a:prstGeom prst="rect">
            <a:avLst/>
          </a:prstGeom>
          <a:noFill/>
        </p:spPr>
        <p:txBody>
          <a:bodyPr wrap="none" rtlCol="0">
            <a:spAutoFit/>
          </a:bodyPr>
          <a:lstStyle/>
          <a:p>
            <a:r>
              <a:rPr lang="en-TW" dirty="0"/>
              <a:t>Gold foil</a:t>
            </a:r>
          </a:p>
        </p:txBody>
      </p:sp>
      <p:sp>
        <p:nvSpPr>
          <p:cNvPr id="7" name="TextBox 6">
            <a:extLst>
              <a:ext uri="{FF2B5EF4-FFF2-40B4-BE49-F238E27FC236}">
                <a16:creationId xmlns:a16="http://schemas.microsoft.com/office/drawing/2014/main" id="{5E8BE9F2-BBF3-39E0-5901-C5DA8A7140A1}"/>
              </a:ext>
            </a:extLst>
          </p:cNvPr>
          <p:cNvSpPr txBox="1"/>
          <p:nvPr/>
        </p:nvSpPr>
        <p:spPr>
          <a:xfrm>
            <a:off x="7738361" y="2780928"/>
            <a:ext cx="818044" cy="369332"/>
          </a:xfrm>
          <a:prstGeom prst="rect">
            <a:avLst/>
          </a:prstGeom>
          <a:noFill/>
        </p:spPr>
        <p:txBody>
          <a:bodyPr wrap="none" rtlCol="0">
            <a:spAutoFit/>
          </a:bodyPr>
          <a:lstStyle/>
          <a:p>
            <a:r>
              <a:rPr lang="en-TW" dirty="0"/>
              <a:t>Screen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2"/>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r>
              <a:rPr lang="zh-TW" altLang="en-US" dirty="0"/>
              <a:t>原子核亦是組成的，其由</a:t>
            </a:r>
            <a:r>
              <a:rPr lang="zh-TW" altLang="en-US" dirty="0">
                <a:solidFill>
                  <a:schemeClr val="accent3"/>
                </a:solidFill>
              </a:rPr>
              <a:t>帶正電荷</a:t>
            </a:r>
            <a:r>
              <a:rPr lang="zh-TW" altLang="en-US" dirty="0"/>
              <a:t>的粒子 </a:t>
            </a:r>
            <a:r>
              <a:rPr lang="en-US" altLang="zh-TW" dirty="0"/>
              <a:t>[</a:t>
            </a:r>
            <a:r>
              <a:rPr lang="zh-TW" altLang="en-US" dirty="0"/>
              <a:t>稱為</a:t>
            </a:r>
            <a:r>
              <a:rPr lang="zh-TW" altLang="en-US" dirty="0">
                <a:solidFill>
                  <a:schemeClr val="accent3"/>
                </a:solidFill>
              </a:rPr>
              <a:t>質子 </a:t>
            </a:r>
            <a:r>
              <a:rPr lang="en-US" altLang="zh-TW" dirty="0">
                <a:solidFill>
                  <a:schemeClr val="accent3"/>
                </a:solidFill>
              </a:rPr>
              <a:t>(protons) </a:t>
            </a:r>
            <a:r>
              <a:rPr lang="en-US" altLang="zh-TW" dirty="0"/>
              <a:t>] </a:t>
            </a:r>
            <a:r>
              <a:rPr lang="zh-TW" altLang="en-US" dirty="0"/>
              <a:t>與呈電中性質量大約相等的粒子 </a:t>
            </a:r>
            <a:r>
              <a:rPr lang="en-US" altLang="zh-TW" dirty="0"/>
              <a:t>[</a:t>
            </a:r>
            <a:r>
              <a:rPr lang="zh-TW" altLang="en-US" dirty="0"/>
              <a:t>稱為</a:t>
            </a:r>
            <a:r>
              <a:rPr lang="zh-TW" altLang="en-US" dirty="0">
                <a:solidFill>
                  <a:schemeClr val="accent3"/>
                </a:solidFill>
              </a:rPr>
              <a:t>中子 </a:t>
            </a:r>
            <a:r>
              <a:rPr lang="en-US" altLang="zh-TW" dirty="0">
                <a:solidFill>
                  <a:schemeClr val="accent3"/>
                </a:solidFill>
              </a:rPr>
              <a:t>(neutrons)</a:t>
            </a:r>
            <a:r>
              <a:rPr lang="en-US" altLang="zh-TW" dirty="0"/>
              <a:t>] </a:t>
            </a:r>
            <a:r>
              <a:rPr lang="zh-TW" altLang="en-US" dirty="0"/>
              <a:t>所組成。</a:t>
            </a:r>
            <a:endParaRPr lang="en-US" altLang="zh-TW" dirty="0"/>
          </a:p>
          <a:p>
            <a:r>
              <a:rPr lang="zh-TW" altLang="en-US" dirty="0"/>
              <a:t>近年來更運用大型粒子加速器實驗，證實</a:t>
            </a:r>
            <a:r>
              <a:rPr lang="zh-TW" altLang="en-US" dirty="0">
                <a:solidFill>
                  <a:schemeClr val="accent3"/>
                </a:solidFill>
              </a:rPr>
              <a:t>質子</a:t>
            </a:r>
            <a:r>
              <a:rPr lang="zh-TW" altLang="en-US" dirty="0"/>
              <a:t>與</a:t>
            </a:r>
            <a:r>
              <a:rPr lang="zh-TW" altLang="en-US" dirty="0">
                <a:solidFill>
                  <a:schemeClr val="accent3"/>
                </a:solidFill>
              </a:rPr>
              <a:t>中子</a:t>
            </a:r>
            <a:r>
              <a:rPr lang="zh-TW" altLang="en-US" dirty="0"/>
              <a:t>似乎是由更小粒子 </a:t>
            </a:r>
            <a:r>
              <a:rPr lang="en-US" altLang="zh-TW" dirty="0"/>
              <a:t>[</a:t>
            </a:r>
            <a:r>
              <a:rPr lang="zh-TW" altLang="en-US" dirty="0"/>
              <a:t>稱為</a:t>
            </a:r>
            <a:r>
              <a:rPr lang="zh-TW" altLang="en-US" dirty="0">
                <a:solidFill>
                  <a:schemeClr val="accent3"/>
                </a:solidFill>
              </a:rPr>
              <a:t>夸克 </a:t>
            </a:r>
            <a:r>
              <a:rPr lang="en-US" altLang="zh-TW" dirty="0">
                <a:solidFill>
                  <a:schemeClr val="accent3"/>
                </a:solidFill>
              </a:rPr>
              <a:t>(quarks)</a:t>
            </a:r>
            <a:r>
              <a:rPr lang="en-US" altLang="zh-TW" dirty="0"/>
              <a:t>] </a:t>
            </a:r>
            <a:r>
              <a:rPr lang="zh-TW" altLang="en-US" dirty="0"/>
              <a:t>所組成。</a:t>
            </a:r>
            <a:endParaRPr lang="en-US" altLang="zh-TW" dirty="0"/>
          </a:p>
          <a:p>
            <a:r>
              <a:rPr lang="zh-TW" altLang="en-US" dirty="0"/>
              <a:t>物質的標準模型認為有 </a:t>
            </a:r>
            <a:r>
              <a:rPr lang="en-US" altLang="zh-TW" dirty="0"/>
              <a:t>6 </a:t>
            </a:r>
            <a:r>
              <a:rPr lang="zh-TW" altLang="en-US" dirty="0"/>
              <a:t>種不同的夸克，分別叫作 </a:t>
            </a:r>
            <a:r>
              <a:rPr lang="en-US" altLang="zh-TW" dirty="0"/>
              <a:t>up</a:t>
            </a:r>
            <a:r>
              <a:rPr lang="zh-TW" altLang="en-US" dirty="0"/>
              <a:t>、</a:t>
            </a:r>
            <a:r>
              <a:rPr lang="en-US" altLang="zh-TW" dirty="0"/>
              <a:t>down</a:t>
            </a:r>
            <a:r>
              <a:rPr lang="zh-TW" altLang="en-US" dirty="0"/>
              <a:t>、</a:t>
            </a:r>
            <a:r>
              <a:rPr lang="en-US" altLang="zh-TW" dirty="0"/>
              <a:t>charm</a:t>
            </a:r>
            <a:r>
              <a:rPr lang="zh-TW" altLang="en-US" dirty="0"/>
              <a:t>、</a:t>
            </a:r>
            <a:r>
              <a:rPr lang="en-US" altLang="zh-TW" dirty="0"/>
              <a:t>strange</a:t>
            </a:r>
            <a:r>
              <a:rPr lang="zh-TW" altLang="en-US" dirty="0"/>
              <a:t>、</a:t>
            </a:r>
            <a:r>
              <a:rPr lang="en-US" altLang="zh-TW" dirty="0"/>
              <a:t>top</a:t>
            </a:r>
            <a:r>
              <a:rPr lang="zh-TW" altLang="en-US" dirty="0"/>
              <a:t>、</a:t>
            </a:r>
            <a:r>
              <a:rPr lang="en-US" altLang="zh-TW" dirty="0"/>
              <a:t>bottom</a:t>
            </a:r>
            <a:r>
              <a:rPr lang="zh-TW" altLang="en-US" dirty="0"/>
              <a:t>。</a:t>
            </a:r>
            <a:endParaRPr lang="en-US" altLang="zh-TW" dirty="0"/>
          </a:p>
          <a:p>
            <a:r>
              <a:rPr lang="en-US" altLang="zh-TW" dirty="0"/>
              <a:t>The atomic nucleus is also made up of positively charged particles called protons and electrically neutral particles of approximately equal mass called neutrons.</a:t>
            </a:r>
          </a:p>
          <a:p>
            <a:r>
              <a:rPr lang="en-US" altLang="zh-TW" dirty="0"/>
              <a:t>In recent years, large particle accelerator experiments have been used to confirm that protons and neutrons appear to be composed of smaller particles called quarks.</a:t>
            </a:r>
          </a:p>
          <a:p>
            <a:r>
              <a:rPr lang="en-US" altLang="zh-TW" dirty="0"/>
              <a:t>The Standard Model of Matter believes that there are 6 different kinds of quarks, called up, down, charm, strange, top, and bottom.</a:t>
            </a:r>
            <a:endParaRPr lang="zh-TW" altLang="en-US" dirty="0"/>
          </a:p>
        </p:txBody>
      </p:sp>
      <p:sp>
        <p:nvSpPr>
          <p:cNvPr id="5" name="投影片編號版面配置區 4"/>
          <p:cNvSpPr>
            <a:spLocks noGrp="1"/>
          </p:cNvSpPr>
          <p:nvPr>
            <p:ph type="sldNum" sz="quarter" idx="12"/>
          </p:nvPr>
        </p:nvSpPr>
        <p:spPr/>
        <p:txBody>
          <a:bodyPr/>
          <a:lstStyle/>
          <a:p>
            <a:fld id="{08EE5728-927D-4899-8F57-AEB4512E7F76}" type="slidenum">
              <a:rPr lang="zh-TW" altLang="en-US" smtClean="0"/>
              <a:pPr/>
              <a:t>9</a:t>
            </a:fld>
            <a:endParaRPr lang="zh-TW"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永續課程講義範本1">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永續課程講義範本1" id="{1528A92D-3ECA-4471-B35D-8D8E4312FCCC}" vid="{B593B868-0227-43A5-9D1A-6504591ED76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永續課程講義範本1</Template>
  <TotalTime>238</TotalTime>
  <Words>2482</Words>
  <Application>Microsoft Macintosh PowerPoint</Application>
  <PresentationFormat>On-screen Show (4:3)</PresentationFormat>
  <Paragraphs>162</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永續課程講義範本1</vt:lpstr>
      <vt:lpstr>原子放射效應與運用 Atomic radiation effects and applications</vt:lpstr>
      <vt:lpstr>核時代來臨及原子假說 The advent of the nuclear age and the atomic hypothesis</vt:lpstr>
      <vt:lpstr>原子的基礎the basis of atoms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能階energy level</vt:lpstr>
      <vt:lpstr>PowerPoint Presentation</vt:lpstr>
      <vt:lpstr>原子核構造structure of nucleus</vt:lpstr>
      <vt:lpstr>氫、氘、氚同位素 Hydrogen, deuterium, and tritium isotopes</vt:lpstr>
      <vt:lpstr>放射性radioactivity</vt:lpstr>
      <vt:lpstr>PowerPoint Presentation</vt:lpstr>
      <vt:lpstr>PowerPoint Presentation</vt:lpstr>
      <vt:lpstr>PowerPoint Presentation</vt:lpstr>
      <vt:lpstr>PowerPoint Presentation</vt:lpstr>
      <vt:lpstr>原子核束縛能 nuclear binding energy</vt:lpstr>
      <vt:lpstr>PowerPoint Presentation</vt:lpstr>
      <vt:lpstr>PowerPoint Presentation</vt:lpstr>
      <vt:lpstr>PowerPoint Presentation</vt:lpstr>
      <vt:lpstr>原子撞擊或核反應 Atomic impact or nuclear reaction</vt:lpstr>
      <vt:lpstr>PowerPoint Presentation</vt:lpstr>
      <vt:lpstr>Methods for detecting radon</vt:lpstr>
      <vt:lpstr>核分裂nuclear fission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10-1物質的基礎：原子及原子核(28)</dc:title>
  <dc:creator>Tommy Wang</dc:creator>
  <cp:lastModifiedBy>da yoda</cp:lastModifiedBy>
  <cp:revision>2</cp:revision>
  <dcterms:created xsi:type="dcterms:W3CDTF">2013-01-31T07:08:28Z</dcterms:created>
  <dcterms:modified xsi:type="dcterms:W3CDTF">2023-12-28T07:26:44Z</dcterms:modified>
</cp:coreProperties>
</file>