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66" r:id="rId11"/>
    <p:sldId id="267" r:id="rId12"/>
    <p:sldId id="265" r:id="rId13"/>
    <p:sldId id="268" r:id="rId14"/>
    <p:sldId id="300"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6" r:id="rId30"/>
    <p:sldId id="283" r:id="rId31"/>
    <p:sldId id="284" r:id="rId32"/>
    <p:sldId id="285" r:id="rId33"/>
    <p:sldId id="287" r:id="rId34"/>
    <p:sldId id="295" r:id="rId35"/>
    <p:sldId id="296" r:id="rId36"/>
    <p:sldId id="288" r:id="rId37"/>
    <p:sldId id="297" r:id="rId38"/>
    <p:sldId id="289" r:id="rId39"/>
    <p:sldId id="290" r:id="rId40"/>
    <p:sldId id="291" r:id="rId41"/>
    <p:sldId id="292" r:id="rId42"/>
    <p:sldId id="293" r:id="rId43"/>
    <p:sldId id="298" r:id="rId44"/>
    <p:sldId id="294" r:id="rId45"/>
    <p:sldId id="299" r:id="rId46"/>
  </p:sldIdLst>
  <p:sldSz cx="12192000" cy="6858000"/>
  <p:notesSz cx="6858000" cy="9144000"/>
  <p:defaultText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617"/>
  </p:normalViewPr>
  <p:slideViewPr>
    <p:cSldViewPr snapToGrid="0">
      <p:cViewPr>
        <p:scale>
          <a:sx n="85" d="100"/>
          <a:sy n="85" d="100"/>
        </p:scale>
        <p:origin x="-1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306A2-A3B9-0640-84F7-51848E9752B1}" type="datetimeFigureOut">
              <a:rPr lang="en-TW" smtClean="0"/>
              <a:t>2023/12/17</a:t>
            </a:fld>
            <a:endParaRPr lang="en-T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CF383-2E71-524B-BF6C-A57244773F15}" type="slidenum">
              <a:rPr lang="en-TW" smtClean="0"/>
              <a:t>‹#›</a:t>
            </a:fld>
            <a:endParaRPr lang="en-TW"/>
          </a:p>
        </p:txBody>
      </p:sp>
    </p:spTree>
    <p:extLst>
      <p:ext uri="{BB962C8B-B14F-4D97-AF65-F5344CB8AC3E}">
        <p14:creationId xmlns:p14="http://schemas.microsoft.com/office/powerpoint/2010/main" val="3462815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W" dirty="0"/>
              <a:t>1.6 * 3 = 4.8 Gallons!</a:t>
            </a:r>
          </a:p>
        </p:txBody>
      </p:sp>
      <p:sp>
        <p:nvSpPr>
          <p:cNvPr id="4" name="Slide Number Placeholder 3"/>
          <p:cNvSpPr>
            <a:spLocks noGrp="1"/>
          </p:cNvSpPr>
          <p:nvPr>
            <p:ph type="sldNum" sz="quarter" idx="5"/>
          </p:nvPr>
        </p:nvSpPr>
        <p:spPr/>
        <p:txBody>
          <a:bodyPr/>
          <a:lstStyle/>
          <a:p>
            <a:fld id="{C89CF383-2E71-524B-BF6C-A57244773F15}" type="slidenum">
              <a:rPr lang="en-TW" smtClean="0"/>
              <a:t>16</a:t>
            </a:fld>
            <a:endParaRPr lang="en-TW"/>
          </a:p>
        </p:txBody>
      </p:sp>
    </p:spTree>
    <p:extLst>
      <p:ext uri="{BB962C8B-B14F-4D97-AF65-F5344CB8AC3E}">
        <p14:creationId xmlns:p14="http://schemas.microsoft.com/office/powerpoint/2010/main" val="3760748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42DB-4F44-BC36-62EA-002AF35A0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W"/>
          </a:p>
        </p:txBody>
      </p:sp>
      <p:sp>
        <p:nvSpPr>
          <p:cNvPr id="3" name="Subtitle 2">
            <a:extLst>
              <a:ext uri="{FF2B5EF4-FFF2-40B4-BE49-F238E27FC236}">
                <a16:creationId xmlns:a16="http://schemas.microsoft.com/office/drawing/2014/main" id="{E7716D20-4776-ABD5-ADC2-189DF17C6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W"/>
          </a:p>
        </p:txBody>
      </p:sp>
      <p:sp>
        <p:nvSpPr>
          <p:cNvPr id="4" name="Date Placeholder 3">
            <a:extLst>
              <a:ext uri="{FF2B5EF4-FFF2-40B4-BE49-F238E27FC236}">
                <a16:creationId xmlns:a16="http://schemas.microsoft.com/office/drawing/2014/main" id="{8327D037-6CC7-4623-21DE-09C8959DF8FA}"/>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FB6C45B6-45D7-E80A-7F90-2CFE3764F361}"/>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A67967A1-71E4-6963-3A1D-7C61667B7EE2}"/>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309357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CFE19-1B3D-C53E-8E00-808EE13FAE8F}"/>
              </a:ext>
            </a:extLst>
          </p:cNvPr>
          <p:cNvSpPr>
            <a:spLocks noGrp="1"/>
          </p:cNvSpPr>
          <p:nvPr>
            <p:ph type="title"/>
          </p:nvPr>
        </p:nvSpPr>
        <p:spPr/>
        <p:txBody>
          <a:bodyPr/>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FF251017-855E-2777-D285-6B533D8187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7052DF5F-C24D-3253-B697-6D238531D17A}"/>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56BEC77E-288D-1957-BF54-203C9C9DC7E9}"/>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8403D69B-0802-8315-F28B-EED4FCAD557B}"/>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199943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CE9EA8-4ED4-F3C7-11A2-7FC9521D7B4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W"/>
          </a:p>
        </p:txBody>
      </p:sp>
      <p:sp>
        <p:nvSpPr>
          <p:cNvPr id="3" name="Vertical Text Placeholder 2">
            <a:extLst>
              <a:ext uri="{FF2B5EF4-FFF2-40B4-BE49-F238E27FC236}">
                <a16:creationId xmlns:a16="http://schemas.microsoft.com/office/drawing/2014/main" id="{74235361-D122-85D8-928A-94CB9132AA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D2983D98-2B68-F92F-D20F-C6C6E7318F02}"/>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16E1F336-5665-F2FD-5B79-41C74B79D286}"/>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1AFFC1E6-E086-BE4F-3439-F2B4D11CD06C}"/>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321792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16D9D-D00A-FD30-93F6-574ED7DBF2FB}"/>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003E3357-693E-F39F-4F38-1BFB5A8DAA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3C8CABE3-8E17-7C61-74F8-E72541AB4B78}"/>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B9047166-33E5-F7D2-94B5-C2F30DBBC15D}"/>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5E8F6B72-8DA0-6965-7BCB-0A2679682810}"/>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418360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23615-5DFB-C5FA-B739-A19CF6B73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W"/>
          </a:p>
        </p:txBody>
      </p:sp>
      <p:sp>
        <p:nvSpPr>
          <p:cNvPr id="3" name="Text Placeholder 2">
            <a:extLst>
              <a:ext uri="{FF2B5EF4-FFF2-40B4-BE49-F238E27FC236}">
                <a16:creationId xmlns:a16="http://schemas.microsoft.com/office/drawing/2014/main" id="{96B9CC05-644E-7B4E-7115-DC2827B7B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9E987F-3734-9838-10D1-BC3C9E9C0DD6}"/>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44C58753-6FDE-3C38-D8E8-4A9FA95A99AB}"/>
              </a:ext>
            </a:extLst>
          </p:cNvPr>
          <p:cNvSpPr>
            <a:spLocks noGrp="1"/>
          </p:cNvSpPr>
          <p:nvPr>
            <p:ph type="ftr" sz="quarter" idx="11"/>
          </p:nvPr>
        </p:nvSpPr>
        <p:spPr/>
        <p:txBody>
          <a:bodyPr/>
          <a:lstStyle/>
          <a:p>
            <a:endParaRPr lang="en-TW"/>
          </a:p>
        </p:txBody>
      </p:sp>
      <p:sp>
        <p:nvSpPr>
          <p:cNvPr id="6" name="Slide Number Placeholder 5">
            <a:extLst>
              <a:ext uri="{FF2B5EF4-FFF2-40B4-BE49-F238E27FC236}">
                <a16:creationId xmlns:a16="http://schemas.microsoft.com/office/drawing/2014/main" id="{BF53E3AF-05CB-622C-42FD-59705DA8C30A}"/>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229137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92961-69EC-C787-D6D8-E8F013FCEF9E}"/>
              </a:ext>
            </a:extLst>
          </p:cNvPr>
          <p:cNvSpPr>
            <a:spLocks noGrp="1"/>
          </p:cNvSpPr>
          <p:nvPr>
            <p:ph type="title"/>
          </p:nvPr>
        </p:nvSpPr>
        <p:spPr/>
        <p:txBody>
          <a:bodyPr/>
          <a:lstStyle/>
          <a:p>
            <a:r>
              <a:rPr lang="en-US"/>
              <a:t>Click to edit Master title style</a:t>
            </a:r>
            <a:endParaRPr lang="en-TW"/>
          </a:p>
        </p:txBody>
      </p:sp>
      <p:sp>
        <p:nvSpPr>
          <p:cNvPr id="3" name="Content Placeholder 2">
            <a:extLst>
              <a:ext uri="{FF2B5EF4-FFF2-40B4-BE49-F238E27FC236}">
                <a16:creationId xmlns:a16="http://schemas.microsoft.com/office/drawing/2014/main" id="{FA6EAED7-8FC8-B0C3-FE21-1DBD215F1D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Content Placeholder 3">
            <a:extLst>
              <a:ext uri="{FF2B5EF4-FFF2-40B4-BE49-F238E27FC236}">
                <a16:creationId xmlns:a16="http://schemas.microsoft.com/office/drawing/2014/main" id="{666038A0-0494-1F6C-68AB-43B8B1B71F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Date Placeholder 4">
            <a:extLst>
              <a:ext uri="{FF2B5EF4-FFF2-40B4-BE49-F238E27FC236}">
                <a16:creationId xmlns:a16="http://schemas.microsoft.com/office/drawing/2014/main" id="{5510C1F8-AD84-CF90-4DB4-51ECDCE295FC}"/>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6" name="Footer Placeholder 5">
            <a:extLst>
              <a:ext uri="{FF2B5EF4-FFF2-40B4-BE49-F238E27FC236}">
                <a16:creationId xmlns:a16="http://schemas.microsoft.com/office/drawing/2014/main" id="{0D46AB72-ABE0-EEDF-77BE-CC9A30686445}"/>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8BA5C527-F9DA-C347-59F1-A9E4DBBEC77C}"/>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3419590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F2B8-D131-4D24-C823-44CA645CA711}"/>
              </a:ext>
            </a:extLst>
          </p:cNvPr>
          <p:cNvSpPr>
            <a:spLocks noGrp="1"/>
          </p:cNvSpPr>
          <p:nvPr>
            <p:ph type="title"/>
          </p:nvPr>
        </p:nvSpPr>
        <p:spPr>
          <a:xfrm>
            <a:off x="839788" y="365125"/>
            <a:ext cx="10515600" cy="1325563"/>
          </a:xfrm>
        </p:spPr>
        <p:txBody>
          <a:bodyPr/>
          <a:lstStyle/>
          <a:p>
            <a:r>
              <a:rPr lang="en-US"/>
              <a:t>Click to edit Master title style</a:t>
            </a:r>
            <a:endParaRPr lang="en-TW"/>
          </a:p>
        </p:txBody>
      </p:sp>
      <p:sp>
        <p:nvSpPr>
          <p:cNvPr id="3" name="Text Placeholder 2">
            <a:extLst>
              <a:ext uri="{FF2B5EF4-FFF2-40B4-BE49-F238E27FC236}">
                <a16:creationId xmlns:a16="http://schemas.microsoft.com/office/drawing/2014/main" id="{2A219382-2FCA-AE98-70B4-D268064CEB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8C97E3-BD8C-A3AB-B397-C7CBD7AE1A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5" name="Text Placeholder 4">
            <a:extLst>
              <a:ext uri="{FF2B5EF4-FFF2-40B4-BE49-F238E27FC236}">
                <a16:creationId xmlns:a16="http://schemas.microsoft.com/office/drawing/2014/main" id="{6E4A8860-0385-8E43-E897-C5E0721F98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D1335-F866-64E9-B9F9-DB5E1053F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7" name="Date Placeholder 6">
            <a:extLst>
              <a:ext uri="{FF2B5EF4-FFF2-40B4-BE49-F238E27FC236}">
                <a16:creationId xmlns:a16="http://schemas.microsoft.com/office/drawing/2014/main" id="{2CFF98D0-C450-A085-34F0-0304C257E828}"/>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8" name="Footer Placeholder 7">
            <a:extLst>
              <a:ext uri="{FF2B5EF4-FFF2-40B4-BE49-F238E27FC236}">
                <a16:creationId xmlns:a16="http://schemas.microsoft.com/office/drawing/2014/main" id="{E0728154-7816-F4D1-3F5A-4C65E62CB76A}"/>
              </a:ext>
            </a:extLst>
          </p:cNvPr>
          <p:cNvSpPr>
            <a:spLocks noGrp="1"/>
          </p:cNvSpPr>
          <p:nvPr>
            <p:ph type="ftr" sz="quarter" idx="11"/>
          </p:nvPr>
        </p:nvSpPr>
        <p:spPr/>
        <p:txBody>
          <a:bodyPr/>
          <a:lstStyle/>
          <a:p>
            <a:endParaRPr lang="en-TW"/>
          </a:p>
        </p:txBody>
      </p:sp>
      <p:sp>
        <p:nvSpPr>
          <p:cNvPr id="9" name="Slide Number Placeholder 8">
            <a:extLst>
              <a:ext uri="{FF2B5EF4-FFF2-40B4-BE49-F238E27FC236}">
                <a16:creationId xmlns:a16="http://schemas.microsoft.com/office/drawing/2014/main" id="{8177F8A3-2EBD-C742-368A-DA827430E969}"/>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326447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A1682-D4C4-FCA8-2DBD-E130F28949E9}"/>
              </a:ext>
            </a:extLst>
          </p:cNvPr>
          <p:cNvSpPr>
            <a:spLocks noGrp="1"/>
          </p:cNvSpPr>
          <p:nvPr>
            <p:ph type="title"/>
          </p:nvPr>
        </p:nvSpPr>
        <p:spPr/>
        <p:txBody>
          <a:bodyPr/>
          <a:lstStyle/>
          <a:p>
            <a:r>
              <a:rPr lang="en-US"/>
              <a:t>Click to edit Master title style</a:t>
            </a:r>
            <a:endParaRPr lang="en-TW"/>
          </a:p>
        </p:txBody>
      </p:sp>
      <p:sp>
        <p:nvSpPr>
          <p:cNvPr id="3" name="Date Placeholder 2">
            <a:extLst>
              <a:ext uri="{FF2B5EF4-FFF2-40B4-BE49-F238E27FC236}">
                <a16:creationId xmlns:a16="http://schemas.microsoft.com/office/drawing/2014/main" id="{1579FAD2-9EE0-E1BF-D931-0A6F4980F70D}"/>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4" name="Footer Placeholder 3">
            <a:extLst>
              <a:ext uri="{FF2B5EF4-FFF2-40B4-BE49-F238E27FC236}">
                <a16:creationId xmlns:a16="http://schemas.microsoft.com/office/drawing/2014/main" id="{CC50CAE7-E03F-41C0-5357-5DAE3E18560E}"/>
              </a:ext>
            </a:extLst>
          </p:cNvPr>
          <p:cNvSpPr>
            <a:spLocks noGrp="1"/>
          </p:cNvSpPr>
          <p:nvPr>
            <p:ph type="ftr" sz="quarter" idx="11"/>
          </p:nvPr>
        </p:nvSpPr>
        <p:spPr/>
        <p:txBody>
          <a:bodyPr/>
          <a:lstStyle/>
          <a:p>
            <a:endParaRPr lang="en-TW"/>
          </a:p>
        </p:txBody>
      </p:sp>
      <p:sp>
        <p:nvSpPr>
          <p:cNvPr id="5" name="Slide Number Placeholder 4">
            <a:extLst>
              <a:ext uri="{FF2B5EF4-FFF2-40B4-BE49-F238E27FC236}">
                <a16:creationId xmlns:a16="http://schemas.microsoft.com/office/drawing/2014/main" id="{907C8FEC-D22E-ED63-250C-083D52C4442C}"/>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572760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48141-263C-4C52-7EA4-F629892B3742}"/>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3" name="Footer Placeholder 2">
            <a:extLst>
              <a:ext uri="{FF2B5EF4-FFF2-40B4-BE49-F238E27FC236}">
                <a16:creationId xmlns:a16="http://schemas.microsoft.com/office/drawing/2014/main" id="{B7C5E345-7F28-47EB-6517-25E6B1AD87C9}"/>
              </a:ext>
            </a:extLst>
          </p:cNvPr>
          <p:cNvSpPr>
            <a:spLocks noGrp="1"/>
          </p:cNvSpPr>
          <p:nvPr>
            <p:ph type="ftr" sz="quarter" idx="11"/>
          </p:nvPr>
        </p:nvSpPr>
        <p:spPr/>
        <p:txBody>
          <a:bodyPr/>
          <a:lstStyle/>
          <a:p>
            <a:endParaRPr lang="en-TW"/>
          </a:p>
        </p:txBody>
      </p:sp>
      <p:sp>
        <p:nvSpPr>
          <p:cNvPr id="4" name="Slide Number Placeholder 3">
            <a:extLst>
              <a:ext uri="{FF2B5EF4-FFF2-40B4-BE49-F238E27FC236}">
                <a16:creationId xmlns:a16="http://schemas.microsoft.com/office/drawing/2014/main" id="{73B1A768-06C0-A5E2-EA13-1F96AEE0F632}"/>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416926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3F15-9931-CF01-BF54-DC5FFD90D5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Content Placeholder 2">
            <a:extLst>
              <a:ext uri="{FF2B5EF4-FFF2-40B4-BE49-F238E27FC236}">
                <a16:creationId xmlns:a16="http://schemas.microsoft.com/office/drawing/2014/main" id="{9DAD6A14-D0BB-C30F-3E5D-CC298615A0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Text Placeholder 3">
            <a:extLst>
              <a:ext uri="{FF2B5EF4-FFF2-40B4-BE49-F238E27FC236}">
                <a16:creationId xmlns:a16="http://schemas.microsoft.com/office/drawing/2014/main" id="{15A4BE20-E592-D923-70B4-25FFF743EE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7F906-5AD9-9AD7-D167-7DE65603E4A8}"/>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6" name="Footer Placeholder 5">
            <a:extLst>
              <a:ext uri="{FF2B5EF4-FFF2-40B4-BE49-F238E27FC236}">
                <a16:creationId xmlns:a16="http://schemas.microsoft.com/office/drawing/2014/main" id="{A9A9E8AB-4E93-AE51-E6BB-4F740BC17DC4}"/>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343B2C30-01E9-FDD0-5303-397935AB872C}"/>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144878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90329-9F1A-F85F-E685-26A85785E1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W"/>
          </a:p>
        </p:txBody>
      </p:sp>
      <p:sp>
        <p:nvSpPr>
          <p:cNvPr id="3" name="Picture Placeholder 2">
            <a:extLst>
              <a:ext uri="{FF2B5EF4-FFF2-40B4-BE49-F238E27FC236}">
                <a16:creationId xmlns:a16="http://schemas.microsoft.com/office/drawing/2014/main" id="{88954A27-CF0B-FE67-E761-77CDD89A49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W"/>
          </a:p>
        </p:txBody>
      </p:sp>
      <p:sp>
        <p:nvSpPr>
          <p:cNvPr id="4" name="Text Placeholder 3">
            <a:extLst>
              <a:ext uri="{FF2B5EF4-FFF2-40B4-BE49-F238E27FC236}">
                <a16:creationId xmlns:a16="http://schemas.microsoft.com/office/drawing/2014/main" id="{9BF73D51-AF30-0D1F-A568-3FF62C70AF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3A0294-A3EF-4560-79D9-11664E4CB885}"/>
              </a:ext>
            </a:extLst>
          </p:cNvPr>
          <p:cNvSpPr>
            <a:spLocks noGrp="1"/>
          </p:cNvSpPr>
          <p:nvPr>
            <p:ph type="dt" sz="half" idx="10"/>
          </p:nvPr>
        </p:nvSpPr>
        <p:spPr/>
        <p:txBody>
          <a:bodyPr/>
          <a:lstStyle/>
          <a:p>
            <a:fld id="{89619105-0E73-AC4F-8085-5E29A6FB9A0D}" type="datetimeFigureOut">
              <a:rPr lang="en-TW" smtClean="0"/>
              <a:t>2023/12/17</a:t>
            </a:fld>
            <a:endParaRPr lang="en-TW"/>
          </a:p>
        </p:txBody>
      </p:sp>
      <p:sp>
        <p:nvSpPr>
          <p:cNvPr id="6" name="Footer Placeholder 5">
            <a:extLst>
              <a:ext uri="{FF2B5EF4-FFF2-40B4-BE49-F238E27FC236}">
                <a16:creationId xmlns:a16="http://schemas.microsoft.com/office/drawing/2014/main" id="{C41336F5-5873-E326-2019-4FCA0165AD89}"/>
              </a:ext>
            </a:extLst>
          </p:cNvPr>
          <p:cNvSpPr>
            <a:spLocks noGrp="1"/>
          </p:cNvSpPr>
          <p:nvPr>
            <p:ph type="ftr" sz="quarter" idx="11"/>
          </p:nvPr>
        </p:nvSpPr>
        <p:spPr/>
        <p:txBody>
          <a:bodyPr/>
          <a:lstStyle/>
          <a:p>
            <a:endParaRPr lang="en-TW"/>
          </a:p>
        </p:txBody>
      </p:sp>
      <p:sp>
        <p:nvSpPr>
          <p:cNvPr id="7" name="Slide Number Placeholder 6">
            <a:extLst>
              <a:ext uri="{FF2B5EF4-FFF2-40B4-BE49-F238E27FC236}">
                <a16:creationId xmlns:a16="http://schemas.microsoft.com/office/drawing/2014/main" id="{96E35E6F-BC96-27FA-7FC1-A1BC743D0456}"/>
              </a:ext>
            </a:extLst>
          </p:cNvPr>
          <p:cNvSpPr>
            <a:spLocks noGrp="1"/>
          </p:cNvSpPr>
          <p:nvPr>
            <p:ph type="sldNum" sz="quarter" idx="12"/>
          </p:nvPr>
        </p:nvSpPr>
        <p:spPr/>
        <p:txBody>
          <a:bodyPr/>
          <a:lstStyle/>
          <a:p>
            <a:fld id="{301E1184-615F-2340-9C30-4F96BF8668E3}" type="slidenum">
              <a:rPr lang="en-TW" smtClean="0"/>
              <a:t>‹#›</a:t>
            </a:fld>
            <a:endParaRPr lang="en-TW"/>
          </a:p>
        </p:txBody>
      </p:sp>
    </p:spTree>
    <p:extLst>
      <p:ext uri="{BB962C8B-B14F-4D97-AF65-F5344CB8AC3E}">
        <p14:creationId xmlns:p14="http://schemas.microsoft.com/office/powerpoint/2010/main" val="941593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B1F9BF-336F-7410-1044-A22ACE2C25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W"/>
          </a:p>
        </p:txBody>
      </p:sp>
      <p:sp>
        <p:nvSpPr>
          <p:cNvPr id="3" name="Text Placeholder 2">
            <a:extLst>
              <a:ext uri="{FF2B5EF4-FFF2-40B4-BE49-F238E27FC236}">
                <a16:creationId xmlns:a16="http://schemas.microsoft.com/office/drawing/2014/main" id="{9C4730C5-A5E8-75F4-EEA7-9321867D5E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W"/>
          </a:p>
        </p:txBody>
      </p:sp>
      <p:sp>
        <p:nvSpPr>
          <p:cNvPr id="4" name="Date Placeholder 3">
            <a:extLst>
              <a:ext uri="{FF2B5EF4-FFF2-40B4-BE49-F238E27FC236}">
                <a16:creationId xmlns:a16="http://schemas.microsoft.com/office/drawing/2014/main" id="{8E183E9A-E6E0-20D6-9461-F302A3CC07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19105-0E73-AC4F-8085-5E29A6FB9A0D}" type="datetimeFigureOut">
              <a:rPr lang="en-TW" smtClean="0"/>
              <a:t>2023/12/17</a:t>
            </a:fld>
            <a:endParaRPr lang="en-TW"/>
          </a:p>
        </p:txBody>
      </p:sp>
      <p:sp>
        <p:nvSpPr>
          <p:cNvPr id="5" name="Footer Placeholder 4">
            <a:extLst>
              <a:ext uri="{FF2B5EF4-FFF2-40B4-BE49-F238E27FC236}">
                <a16:creationId xmlns:a16="http://schemas.microsoft.com/office/drawing/2014/main" id="{2D2FE5C2-3442-BEA2-454D-64CF802AC7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W"/>
          </a:p>
        </p:txBody>
      </p:sp>
      <p:sp>
        <p:nvSpPr>
          <p:cNvPr id="6" name="Slide Number Placeholder 5">
            <a:extLst>
              <a:ext uri="{FF2B5EF4-FFF2-40B4-BE49-F238E27FC236}">
                <a16:creationId xmlns:a16="http://schemas.microsoft.com/office/drawing/2014/main" id="{1D53DF40-8632-1ADE-174A-7AA1EC73CC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E1184-615F-2340-9C30-4F96BF8668E3}" type="slidenum">
              <a:rPr lang="en-TW" smtClean="0"/>
              <a:t>‹#›</a:t>
            </a:fld>
            <a:endParaRPr lang="en-TW"/>
          </a:p>
        </p:txBody>
      </p:sp>
    </p:spTree>
    <p:extLst>
      <p:ext uri="{BB962C8B-B14F-4D97-AF65-F5344CB8AC3E}">
        <p14:creationId xmlns:p14="http://schemas.microsoft.com/office/powerpoint/2010/main" val="584794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Help:Pronunciation_respelling_key" TargetMode="External"/><Relationship Id="rId13" Type="http://schemas.openxmlformats.org/officeDocument/2006/relationships/hyperlink" Target="https://en.wikipedia.org/wiki/Architect" TargetMode="External"/><Relationship Id="rId18" Type="http://schemas.openxmlformats.org/officeDocument/2006/relationships/hyperlink" Target="https://en.wikipedia.org/wiki/Ashrae#cite_note-3" TargetMode="External"/><Relationship Id="rId3" Type="http://schemas.openxmlformats.org/officeDocument/2006/relationships/hyperlink" Target="https://zh.wikipedia.org/wiki/%E6%9A%96%E9%80%9A%E7%A9%BA%E8%AA%BF" TargetMode="External"/><Relationship Id="rId7" Type="http://schemas.openxmlformats.org/officeDocument/2006/relationships/hyperlink" Target="https://en.wikipedia.org/wiki/Help:IPA/English" TargetMode="External"/><Relationship Id="rId12" Type="http://schemas.openxmlformats.org/officeDocument/2006/relationships/hyperlink" Target="https://en.wikipedia.org/wiki/Building_services_engineering" TargetMode="External"/><Relationship Id="rId17" Type="http://schemas.openxmlformats.org/officeDocument/2006/relationships/hyperlink" Target="https://en.wikipedia.org/wiki/Sustainable_development" TargetMode="External"/><Relationship Id="rId2" Type="http://schemas.openxmlformats.org/officeDocument/2006/relationships/hyperlink" Target="https://zh.wikipedia.org/wiki/%E7%BE%8E%E5%9B%BD%E9%87%87%E6%9A%96%E3%80%81%E5%88%B6%E5%86%B7%E4%B8%8E%E7%A9%BA%E8%B0%83%E5%B7%A5%E7%A8%8B%E5%B8%88%E5%AD%A6%E4%BC%9A#cite_note-1" TargetMode="External"/><Relationship Id="rId16" Type="http://schemas.openxmlformats.org/officeDocument/2006/relationships/hyperlink" Target="https://en.wikipedia.org/wiki/Indoor_air_quality" TargetMode="External"/><Relationship Id="rId1" Type="http://schemas.openxmlformats.org/officeDocument/2006/relationships/slideLayout" Target="../slideLayouts/slideLayout2.xml"/><Relationship Id="rId6" Type="http://schemas.openxmlformats.org/officeDocument/2006/relationships/hyperlink" Target="https://zh.wikipedia.org/wiki/%E5%8F%AF%E6%8C%81%E7%BA%8C%E6%80%A7" TargetMode="External"/><Relationship Id="rId11" Type="http://schemas.openxmlformats.org/officeDocument/2006/relationships/hyperlink" Target="https://en.wikipedia.org/wiki/Refrigeration" TargetMode="External"/><Relationship Id="rId5" Type="http://schemas.openxmlformats.org/officeDocument/2006/relationships/hyperlink" Target="https://zh.wikipedia.org/wiki/%E5%86%B7%E5%86%BB" TargetMode="External"/><Relationship Id="rId15" Type="http://schemas.openxmlformats.org/officeDocument/2006/relationships/hyperlink" Target="https://en.wikipedia.org/wiki/Efficient_energy_use" TargetMode="External"/><Relationship Id="rId10" Type="http://schemas.openxmlformats.org/officeDocument/2006/relationships/hyperlink" Target="https://en.wikipedia.org/wiki/Heating,_ventilation,_and_air_conditioning" TargetMode="External"/><Relationship Id="rId19" Type="http://schemas.openxmlformats.org/officeDocument/2006/relationships/image" Target="../media/image8.png"/><Relationship Id="rId4" Type="http://schemas.openxmlformats.org/officeDocument/2006/relationships/hyperlink" Target="https://zh.wikipedia.org/wiki/%E5%AE%A4%E5%85%A7%E7%A9%BA%E6%B0%A3%E5%93%81%E8%B3%AA" TargetMode="External"/><Relationship Id="rId9" Type="http://schemas.openxmlformats.org/officeDocument/2006/relationships/hyperlink" Target="https://en.wikipedia.org/wiki/Professional_association" TargetMode="External"/><Relationship Id="rId14" Type="http://schemas.openxmlformats.org/officeDocument/2006/relationships/hyperlink" Target="https://en.wikipedia.org/wiki/Technical_standar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78BB9-8948-828D-B262-07D4A3A5E1BF}"/>
              </a:ext>
            </a:extLst>
          </p:cNvPr>
          <p:cNvSpPr>
            <a:spLocks noGrp="1"/>
          </p:cNvSpPr>
          <p:nvPr>
            <p:ph type="ctrTitle"/>
          </p:nvPr>
        </p:nvSpPr>
        <p:spPr/>
        <p:txBody>
          <a:bodyPr/>
          <a:lstStyle/>
          <a:p>
            <a:r>
              <a:rPr lang="en-TW" dirty="0"/>
              <a:t>A Study of the TSMC Fab Design</a:t>
            </a:r>
          </a:p>
        </p:txBody>
      </p:sp>
      <p:sp>
        <p:nvSpPr>
          <p:cNvPr id="3" name="Subtitle 2">
            <a:extLst>
              <a:ext uri="{FF2B5EF4-FFF2-40B4-BE49-F238E27FC236}">
                <a16:creationId xmlns:a16="http://schemas.microsoft.com/office/drawing/2014/main" id="{A36FD900-1B52-58A7-55D5-ACAED0226ABA}"/>
              </a:ext>
            </a:extLst>
          </p:cNvPr>
          <p:cNvSpPr>
            <a:spLocks noGrp="1"/>
          </p:cNvSpPr>
          <p:nvPr>
            <p:ph type="subTitle" idx="1"/>
          </p:nvPr>
        </p:nvSpPr>
        <p:spPr/>
        <p:txBody>
          <a:bodyPr/>
          <a:lstStyle/>
          <a:p>
            <a:endParaRPr lang="en-TW"/>
          </a:p>
        </p:txBody>
      </p:sp>
    </p:spTree>
    <p:extLst>
      <p:ext uri="{BB962C8B-B14F-4D97-AF65-F5344CB8AC3E}">
        <p14:creationId xmlns:p14="http://schemas.microsoft.com/office/powerpoint/2010/main" val="422630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D36EF-3F99-34A0-475A-60A58CFFFD89}"/>
              </a:ext>
            </a:extLst>
          </p:cNvPr>
          <p:cNvSpPr>
            <a:spLocks noGrp="1"/>
          </p:cNvSpPr>
          <p:nvPr>
            <p:ph type="title"/>
          </p:nvPr>
        </p:nvSpPr>
        <p:spPr/>
        <p:txBody>
          <a:bodyPr/>
          <a:lstStyle/>
          <a:p>
            <a:r>
              <a:rPr lang="en-TW" dirty="0"/>
              <a:t>American Society of Heating, Refrigerating and A</a:t>
            </a:r>
            <a:r>
              <a:rPr lang="en-US" dirty="0" err="1"/>
              <a:t>i</a:t>
            </a:r>
            <a:r>
              <a:rPr lang="en-TW" dirty="0"/>
              <a:t>r-Conditioning Engineers (ASHRAE)</a:t>
            </a:r>
          </a:p>
        </p:txBody>
      </p:sp>
      <p:sp>
        <p:nvSpPr>
          <p:cNvPr id="3" name="Content Placeholder 2">
            <a:extLst>
              <a:ext uri="{FF2B5EF4-FFF2-40B4-BE49-F238E27FC236}">
                <a16:creationId xmlns:a16="http://schemas.microsoft.com/office/drawing/2014/main" id="{F240F980-02DB-1109-F783-C060E47C2772}"/>
              </a:ext>
            </a:extLst>
          </p:cNvPr>
          <p:cNvSpPr>
            <a:spLocks noGrp="1"/>
          </p:cNvSpPr>
          <p:nvPr>
            <p:ph idx="1"/>
          </p:nvPr>
        </p:nvSpPr>
        <p:spPr/>
        <p:txBody>
          <a:bodyPr>
            <a:normAutofit fontScale="77500" lnSpcReduction="20000"/>
          </a:bodyPr>
          <a:lstStyle/>
          <a:p>
            <a:r>
              <a:rPr lang="en-US" b="1" i="0" u="none" strike="noStrike" dirty="0">
                <a:solidFill>
                  <a:srgbClr val="202122"/>
                </a:solidFill>
                <a:effectLst/>
                <a:latin typeface="Arial" panose="020B0604020202020204" pitchFamily="34" charset="0"/>
              </a:rPr>
              <a:t>ASHRAE</a:t>
            </a:r>
            <a:r>
              <a:rPr lang="en-US" b="0" i="0" u="none" strike="noStrike" dirty="0">
                <a:solidFill>
                  <a:srgbClr val="202122"/>
                </a:solidFill>
                <a:effectLst/>
                <a:latin typeface="Arial" panose="020B0604020202020204" pitchFamily="34" charset="0"/>
              </a:rPr>
              <a:t>，</a:t>
            </a:r>
            <a:r>
              <a:rPr lang="ja-JP" altLang="en-US" b="0" i="0" u="none" strike="noStrike">
                <a:solidFill>
                  <a:srgbClr val="202122"/>
                </a:solidFill>
                <a:effectLst/>
                <a:latin typeface="Arial" panose="020B0604020202020204" pitchFamily="34" charset="0"/>
              </a:rPr>
              <a:t>於</a:t>
            </a:r>
            <a:r>
              <a:rPr lang="en-US" altLang="ja-JP" b="0" i="0" u="none" strike="noStrike" dirty="0">
                <a:solidFill>
                  <a:srgbClr val="202122"/>
                </a:solidFill>
                <a:effectLst/>
                <a:latin typeface="Arial" panose="020B0604020202020204" pitchFamily="34" charset="0"/>
              </a:rPr>
              <a:t>1894</a:t>
            </a:r>
            <a:r>
              <a:rPr lang="ja-JP" altLang="en-US" b="0" i="0" u="none" strike="noStrike">
                <a:solidFill>
                  <a:srgbClr val="202122"/>
                </a:solidFill>
                <a:effectLst/>
                <a:latin typeface="Arial" panose="020B0604020202020204" pitchFamily="34" charset="0"/>
              </a:rPr>
              <a:t>年在美國紐約成立</a:t>
            </a:r>
            <a:r>
              <a:rPr lang="en-US" altLang="ja-JP" b="0" i="0" u="none" strike="noStrike" baseline="30000" dirty="0">
                <a:solidFill>
                  <a:srgbClr val="795CB2"/>
                </a:solidFill>
                <a:effectLst/>
                <a:latin typeface="Arial" panose="020B0604020202020204" pitchFamily="34" charset="0"/>
                <a:hlinkClick r:id="rId2"/>
              </a:rPr>
              <a:t>[1]</a:t>
            </a:r>
            <a:r>
              <a:rPr lang="ja-JP" altLang="en-US" b="0" i="0" u="none" strike="noStrike">
                <a:solidFill>
                  <a:srgbClr val="202122"/>
                </a:solidFill>
                <a:effectLst/>
                <a:latin typeface="Arial" panose="020B0604020202020204" pitchFamily="34" charset="0"/>
              </a:rPr>
              <a:t>，是由</a:t>
            </a:r>
            <a:r>
              <a:rPr lang="ja-JP" altLang="en-US" b="0" i="0" u="none" strike="noStrike">
                <a:solidFill>
                  <a:srgbClr val="795CB2"/>
                </a:solidFill>
                <a:effectLst/>
                <a:latin typeface="Arial" panose="020B0604020202020204" pitchFamily="34" charset="0"/>
                <a:hlinkClick r:id="rId3" tooltip="暖通空調"/>
              </a:rPr>
              <a:t>暖通空調</a:t>
            </a:r>
            <a:r>
              <a:rPr lang="ja-JP" altLang="en-US" b="0" i="0" u="none" strike="noStrike">
                <a:solidFill>
                  <a:srgbClr val="202122"/>
                </a:solidFill>
                <a:effectLst/>
                <a:latin typeface="Arial" panose="020B0604020202020204" pitchFamily="34" charset="0"/>
              </a:rPr>
              <a:t>（</a:t>
            </a:r>
            <a:r>
              <a:rPr lang="en-US" b="0" i="0" u="none" strike="noStrike" dirty="0">
                <a:solidFill>
                  <a:srgbClr val="202122"/>
                </a:solidFill>
                <a:effectLst/>
                <a:latin typeface="Arial" panose="020B0604020202020204" pitchFamily="34" charset="0"/>
              </a:rPr>
              <a:t>HVAC）</a:t>
            </a:r>
            <a:r>
              <a:rPr lang="ja-JP" altLang="en-US" b="0" i="0" u="none" strike="noStrike">
                <a:solidFill>
                  <a:srgbClr val="202122"/>
                </a:solidFill>
                <a:effectLst/>
                <a:latin typeface="Arial" panose="020B0604020202020204" pitchFamily="34" charset="0"/>
              </a:rPr>
              <a:t>工程師所組成的學會，全球的會員超過五萬人，學會主要注重在樓宇系統、能源效率、</a:t>
            </a:r>
            <a:r>
              <a:rPr lang="ja-JP" altLang="en-US" b="0" i="0" u="none" strike="noStrike">
                <a:solidFill>
                  <a:srgbClr val="795CB2"/>
                </a:solidFill>
                <a:effectLst/>
                <a:latin typeface="Arial" panose="020B0604020202020204" pitchFamily="34" charset="0"/>
                <a:hlinkClick r:id="rId4" tooltip="室內空氣品質"/>
              </a:rPr>
              <a:t>室內空氣品質</a:t>
            </a:r>
            <a:r>
              <a:rPr lang="ja-JP" altLang="en-US" b="0" i="0" u="none" strike="noStrike">
                <a:solidFill>
                  <a:srgbClr val="202122"/>
                </a:solidFill>
                <a:effectLst/>
                <a:latin typeface="Arial" panose="020B0604020202020204" pitchFamily="34" charset="0"/>
              </a:rPr>
              <a:t>、</a:t>
            </a:r>
            <a:r>
              <a:rPr lang="ja-JP" altLang="en-US" b="0" i="0" u="none" strike="noStrike">
                <a:solidFill>
                  <a:srgbClr val="795CB2"/>
                </a:solidFill>
                <a:effectLst/>
                <a:latin typeface="Arial" panose="020B0604020202020204" pitchFamily="34" charset="0"/>
                <a:hlinkClick r:id="rId5" tooltip="冷冻"/>
              </a:rPr>
              <a:t>冷凍</a:t>
            </a:r>
            <a:r>
              <a:rPr lang="ja-JP" altLang="en-US" b="0" i="0" u="none" strike="noStrike">
                <a:solidFill>
                  <a:srgbClr val="202122"/>
                </a:solidFill>
                <a:effectLst/>
                <a:latin typeface="Arial" panose="020B0604020202020204" pitchFamily="34" charset="0"/>
              </a:rPr>
              <a:t>及</a:t>
            </a:r>
            <a:r>
              <a:rPr lang="ja-JP" altLang="en-US" b="0" i="0" u="none" strike="noStrike">
                <a:solidFill>
                  <a:srgbClr val="795CB2"/>
                </a:solidFill>
                <a:effectLst/>
                <a:latin typeface="Arial" panose="020B0604020202020204" pitchFamily="34" charset="0"/>
                <a:hlinkClick r:id="rId6" tooltip="可持續性"/>
              </a:rPr>
              <a:t>可持續性</a:t>
            </a:r>
            <a:r>
              <a:rPr lang="ja-JP" altLang="en-US" b="0" i="0" u="none" strike="noStrike">
                <a:solidFill>
                  <a:srgbClr val="202122"/>
                </a:solidFill>
                <a:effectLst/>
                <a:latin typeface="Arial" panose="020B0604020202020204" pitchFamily="34" charset="0"/>
              </a:rPr>
              <a:t>。</a:t>
            </a:r>
            <a:endParaRPr lang="en-US" altLang="ja-JP" b="0" i="0" u="none" strike="noStrike" dirty="0">
              <a:solidFill>
                <a:srgbClr val="202122"/>
              </a:solidFill>
              <a:effectLst/>
              <a:latin typeface="Arial" panose="020B0604020202020204" pitchFamily="34" charset="0"/>
            </a:endParaRPr>
          </a:p>
          <a:p>
            <a:pPr algn="l"/>
            <a:r>
              <a:rPr lang="en-US" b="0" i="0" u="none" strike="noStrike" dirty="0">
                <a:solidFill>
                  <a:srgbClr val="202122"/>
                </a:solidFill>
                <a:effectLst/>
                <a:latin typeface="Arial" panose="020B0604020202020204" pitchFamily="34" charset="0"/>
              </a:rPr>
              <a:t>The </a:t>
            </a:r>
            <a:r>
              <a:rPr lang="en-US" b="1" i="0" u="none" strike="noStrike" dirty="0">
                <a:solidFill>
                  <a:srgbClr val="202122"/>
                </a:solidFill>
                <a:effectLst/>
                <a:latin typeface="Arial" panose="020B0604020202020204" pitchFamily="34" charset="0"/>
              </a:rPr>
              <a:t>American Society of Heating, Refrigerating and Air-Conditioning Engineers</a:t>
            </a:r>
            <a:r>
              <a:rPr lang="en-US" b="0" i="0" u="none" strike="noStrike" dirty="0">
                <a:solidFill>
                  <a:srgbClr val="202122"/>
                </a:solidFill>
                <a:effectLst/>
                <a:latin typeface="Arial" panose="020B0604020202020204" pitchFamily="34" charset="0"/>
              </a:rPr>
              <a:t>(</a:t>
            </a:r>
            <a:r>
              <a:rPr lang="en-US" b="1" i="0" u="none" strike="noStrike" dirty="0">
                <a:solidFill>
                  <a:srgbClr val="202122"/>
                </a:solidFill>
                <a:effectLst/>
                <a:latin typeface="Arial" panose="020B0604020202020204" pitchFamily="34" charset="0"/>
              </a:rPr>
              <a:t>ASHRAE</a:t>
            </a:r>
            <a:r>
              <a:rPr lang="en-US" b="0" i="0" u="none" strike="noStrike" dirty="0">
                <a:solidFill>
                  <a:srgbClr val="202122"/>
                </a:solidFill>
                <a:effectLst/>
                <a:latin typeface="Arial" panose="020B0604020202020204" pitchFamily="34" charset="0"/>
              </a:rPr>
              <a:t> </a:t>
            </a:r>
            <a:r>
              <a:rPr lang="en-US" b="0" i="0" u="none" strike="noStrike" dirty="0">
                <a:solidFill>
                  <a:srgbClr val="795CB2"/>
                </a:solidFill>
                <a:effectLst/>
                <a:latin typeface="Arial" panose="020B0604020202020204" pitchFamily="34" charset="0"/>
                <a:hlinkClick r:id="rId7" tooltip="Help:IPA/English"/>
              </a:rPr>
              <a:t>/ˈæʃreɪ/</a:t>
            </a:r>
            <a:r>
              <a:rPr lang="en-US" b="0" i="0" u="none" strike="noStrike" dirty="0">
                <a:solidFill>
                  <a:srgbClr val="202122"/>
                </a:solidFill>
                <a:effectLst/>
                <a:latin typeface="Arial" panose="020B0604020202020204" pitchFamily="34" charset="0"/>
              </a:rPr>
              <a:t> </a:t>
            </a:r>
            <a:r>
              <a:rPr lang="en-US" b="0" i="1" u="none" strike="noStrike" dirty="0">
                <a:solidFill>
                  <a:srgbClr val="795CB2"/>
                </a:solidFill>
                <a:effectLst/>
                <a:latin typeface="Arial" panose="020B0604020202020204" pitchFamily="34" charset="0"/>
                <a:hlinkClick r:id="rId8" tooltip="Help:Pronunciation respelling key"/>
              </a:rPr>
              <a:t>ASH-ray</a:t>
            </a:r>
            <a:r>
              <a:rPr lang="en-US" b="0" i="0" u="none" strike="noStrike" dirty="0">
                <a:solidFill>
                  <a:srgbClr val="202122"/>
                </a:solidFill>
                <a:effectLst/>
                <a:latin typeface="Arial" panose="020B0604020202020204" pitchFamily="34" charset="0"/>
              </a:rPr>
              <a:t>) is an American </a:t>
            </a:r>
            <a:r>
              <a:rPr lang="en-US" b="0" i="0" u="none" strike="noStrike" dirty="0">
                <a:solidFill>
                  <a:srgbClr val="795CB2"/>
                </a:solidFill>
                <a:effectLst/>
                <a:latin typeface="Arial" panose="020B0604020202020204" pitchFamily="34" charset="0"/>
                <a:hlinkClick r:id="rId9" tooltip="Professional association"/>
              </a:rPr>
              <a:t>professional association</a:t>
            </a:r>
            <a:r>
              <a:rPr lang="en-US" b="0" i="0" u="none" strike="noStrike" dirty="0">
                <a:solidFill>
                  <a:srgbClr val="202122"/>
                </a:solidFill>
                <a:effectLst/>
                <a:latin typeface="Arial" panose="020B0604020202020204" pitchFamily="34" charset="0"/>
              </a:rPr>
              <a:t> seeking to advance </a:t>
            </a:r>
            <a:r>
              <a:rPr lang="en-US" b="0" i="0" u="none" strike="noStrike" dirty="0">
                <a:solidFill>
                  <a:srgbClr val="795CB2"/>
                </a:solidFill>
                <a:effectLst/>
                <a:latin typeface="Arial" panose="020B0604020202020204" pitchFamily="34" charset="0"/>
                <a:hlinkClick r:id="rId10" tooltip="Heating, ventilation, and air conditioning"/>
              </a:rPr>
              <a:t>heating, ventilation, air conditioning</a:t>
            </a:r>
            <a:r>
              <a:rPr lang="en-US" b="0" i="0" u="none" strike="noStrike" dirty="0">
                <a:solidFill>
                  <a:srgbClr val="202122"/>
                </a:solidFill>
                <a:effectLst/>
                <a:latin typeface="Arial" panose="020B0604020202020204" pitchFamily="34" charset="0"/>
              </a:rPr>
              <a:t> and </a:t>
            </a:r>
            <a:r>
              <a:rPr lang="en-US" b="0" i="0" u="none" strike="noStrike" dirty="0">
                <a:solidFill>
                  <a:srgbClr val="795CB2"/>
                </a:solidFill>
                <a:effectLst/>
                <a:latin typeface="Arial" panose="020B0604020202020204" pitchFamily="34" charset="0"/>
                <a:hlinkClick r:id="rId11" tooltip="Refrigeration"/>
              </a:rPr>
              <a:t>refrigeration</a:t>
            </a:r>
            <a:r>
              <a:rPr lang="en-US" b="0" i="0" u="none" strike="noStrike" dirty="0">
                <a:solidFill>
                  <a:srgbClr val="202122"/>
                </a:solidFill>
                <a:effectLst/>
                <a:latin typeface="Arial" panose="020B0604020202020204" pitchFamily="34" charset="0"/>
              </a:rPr>
              <a:t> (HVAC&amp;R) systems design and construction. ASHRAE has over 50,000 members in more than 130 countries worldwide. </a:t>
            </a:r>
          </a:p>
          <a:p>
            <a:pPr algn="l"/>
            <a:r>
              <a:rPr lang="en-US" b="0" i="0" u="none" strike="noStrike" dirty="0">
                <a:solidFill>
                  <a:srgbClr val="202122"/>
                </a:solidFill>
                <a:effectLst/>
                <a:latin typeface="Arial" panose="020B0604020202020204" pitchFamily="34" charset="0"/>
              </a:rPr>
              <a:t>ASHRAE's members are composed of </a:t>
            </a:r>
            <a:r>
              <a:rPr lang="en-US" b="0" i="0" u="none" strike="noStrike" dirty="0">
                <a:solidFill>
                  <a:srgbClr val="795CB2"/>
                </a:solidFill>
                <a:effectLst/>
                <a:latin typeface="Arial" panose="020B0604020202020204" pitchFamily="34" charset="0"/>
                <a:hlinkClick r:id="rId12" tooltip="Building services engineering"/>
              </a:rPr>
              <a:t>building services engineers</a:t>
            </a:r>
            <a:r>
              <a:rPr lang="en-US" b="0" i="0" u="none" strike="noStrike" dirty="0">
                <a:solidFill>
                  <a:srgbClr val="202122"/>
                </a:solidFill>
                <a:effectLst/>
                <a:latin typeface="Arial" panose="020B0604020202020204" pitchFamily="34" charset="0"/>
              </a:rPr>
              <a:t>, </a:t>
            </a:r>
            <a:r>
              <a:rPr lang="en-US" b="0" i="0" u="none" strike="noStrike" dirty="0">
                <a:solidFill>
                  <a:srgbClr val="795CB2"/>
                </a:solidFill>
                <a:effectLst/>
                <a:latin typeface="Arial" panose="020B0604020202020204" pitchFamily="34" charset="0"/>
                <a:hlinkClick r:id="rId13" tooltip="Architect"/>
              </a:rPr>
              <a:t>architects</a:t>
            </a:r>
            <a:r>
              <a:rPr lang="en-US" b="0" i="0" u="none" strike="noStrike" dirty="0">
                <a:solidFill>
                  <a:srgbClr val="202122"/>
                </a:solidFill>
                <a:effectLst/>
                <a:latin typeface="Arial" panose="020B0604020202020204" pitchFamily="34" charset="0"/>
              </a:rPr>
              <a:t>, mechanical contractors, building owners, equipment manufacturers' employees, and others concerned with the design and construction of HVAC&amp;R systems in buildings. The society funds research projects, offers continuing education programs, and develops and publishes </a:t>
            </a:r>
            <a:r>
              <a:rPr lang="en-US" b="0" i="0" u="none" strike="noStrike" dirty="0">
                <a:solidFill>
                  <a:srgbClr val="795CB2"/>
                </a:solidFill>
                <a:effectLst/>
                <a:latin typeface="Arial" panose="020B0604020202020204" pitchFamily="34" charset="0"/>
                <a:hlinkClick r:id="rId14" tooltip="Technical standard"/>
              </a:rPr>
              <a:t>technical standards</a:t>
            </a:r>
            <a:r>
              <a:rPr lang="en-US" b="0" i="0" u="none" strike="noStrike" dirty="0">
                <a:solidFill>
                  <a:srgbClr val="202122"/>
                </a:solidFill>
                <a:effectLst/>
                <a:latin typeface="Arial" panose="020B0604020202020204" pitchFamily="34" charset="0"/>
              </a:rPr>
              <a:t> to improve </a:t>
            </a:r>
            <a:r>
              <a:rPr lang="en-US" b="0" i="0" u="none" strike="noStrike" dirty="0">
                <a:solidFill>
                  <a:srgbClr val="795CB2"/>
                </a:solidFill>
                <a:effectLst/>
                <a:latin typeface="Arial" panose="020B0604020202020204" pitchFamily="34" charset="0"/>
                <a:hlinkClick r:id="rId12" tooltip="Building services engineering"/>
              </a:rPr>
              <a:t>building services engineering</a:t>
            </a:r>
            <a:r>
              <a:rPr lang="en-US" b="0" i="0" u="none" strike="noStrike" dirty="0">
                <a:solidFill>
                  <a:srgbClr val="202122"/>
                </a:solidFill>
                <a:effectLst/>
                <a:latin typeface="Arial" panose="020B0604020202020204" pitchFamily="34" charset="0"/>
              </a:rPr>
              <a:t>, </a:t>
            </a:r>
            <a:r>
              <a:rPr lang="en-US" b="0" i="0" u="none" strike="noStrike" dirty="0">
                <a:solidFill>
                  <a:srgbClr val="795CB2"/>
                </a:solidFill>
                <a:effectLst/>
                <a:latin typeface="Arial" panose="020B0604020202020204" pitchFamily="34" charset="0"/>
                <a:hlinkClick r:id="rId15" tooltip="Efficient energy use"/>
              </a:rPr>
              <a:t>energy efficiency</a:t>
            </a:r>
            <a:r>
              <a:rPr lang="en-US" b="0" i="0" u="none" strike="noStrike" dirty="0">
                <a:solidFill>
                  <a:srgbClr val="202122"/>
                </a:solidFill>
                <a:effectLst/>
                <a:latin typeface="Arial" panose="020B0604020202020204" pitchFamily="34" charset="0"/>
              </a:rPr>
              <a:t>, </a:t>
            </a:r>
            <a:r>
              <a:rPr lang="en-US" b="0" i="0" u="none" strike="noStrike" dirty="0">
                <a:solidFill>
                  <a:srgbClr val="795CB2"/>
                </a:solidFill>
                <a:effectLst/>
                <a:latin typeface="Arial" panose="020B0604020202020204" pitchFamily="34" charset="0"/>
                <a:hlinkClick r:id="rId16" tooltip="Indoor air quality"/>
              </a:rPr>
              <a:t>indoor air quality</a:t>
            </a:r>
            <a:r>
              <a:rPr lang="en-US" b="0" i="0" u="none" strike="noStrike" dirty="0">
                <a:solidFill>
                  <a:srgbClr val="202122"/>
                </a:solidFill>
                <a:effectLst/>
                <a:latin typeface="Arial" panose="020B0604020202020204" pitchFamily="34" charset="0"/>
              </a:rPr>
              <a:t>, and </a:t>
            </a:r>
            <a:r>
              <a:rPr lang="en-US" b="0" i="0" u="none" strike="noStrike" dirty="0">
                <a:solidFill>
                  <a:srgbClr val="795CB2"/>
                </a:solidFill>
                <a:effectLst/>
                <a:latin typeface="Arial" panose="020B0604020202020204" pitchFamily="34" charset="0"/>
                <a:hlinkClick r:id="rId17" tooltip="Sustainable development"/>
              </a:rPr>
              <a:t>sustainable development</a:t>
            </a:r>
            <a:r>
              <a:rPr lang="en-US" b="0" i="0" u="none" strike="noStrike" dirty="0">
                <a:solidFill>
                  <a:srgbClr val="202122"/>
                </a:solidFill>
                <a:effectLst/>
                <a:latin typeface="Arial" panose="020B0604020202020204" pitchFamily="34" charset="0"/>
              </a:rPr>
              <a:t>.</a:t>
            </a:r>
            <a:r>
              <a:rPr lang="en-US" b="0" i="0" u="none" strike="noStrike" baseline="30000" dirty="0">
                <a:solidFill>
                  <a:srgbClr val="795CB2"/>
                </a:solidFill>
                <a:effectLst/>
                <a:latin typeface="Arial" panose="020B0604020202020204" pitchFamily="34" charset="0"/>
                <a:hlinkClick r:id="rId18"/>
              </a:rPr>
              <a:t>[3]</a:t>
            </a:r>
            <a:endParaRPr lang="en-US" b="0" i="0" u="none" strike="noStrike" dirty="0">
              <a:solidFill>
                <a:srgbClr val="202122"/>
              </a:solidFill>
              <a:effectLst/>
              <a:latin typeface="Arial" panose="020B0604020202020204" pitchFamily="34" charset="0"/>
            </a:endParaRPr>
          </a:p>
          <a:p>
            <a:endParaRPr lang="en-TW" dirty="0"/>
          </a:p>
        </p:txBody>
      </p:sp>
      <p:pic>
        <p:nvPicPr>
          <p:cNvPr id="4" name="Picture 3">
            <a:extLst>
              <a:ext uri="{FF2B5EF4-FFF2-40B4-BE49-F238E27FC236}">
                <a16:creationId xmlns:a16="http://schemas.microsoft.com/office/drawing/2014/main" id="{6A3A63E2-54B3-DECD-63E8-25840D1E7D36}"/>
              </a:ext>
            </a:extLst>
          </p:cNvPr>
          <p:cNvPicPr>
            <a:picLocks noChangeAspect="1"/>
          </p:cNvPicPr>
          <p:nvPr/>
        </p:nvPicPr>
        <p:blipFill>
          <a:blip r:embed="rId19"/>
          <a:stretch>
            <a:fillRect/>
          </a:stretch>
        </p:blipFill>
        <p:spPr>
          <a:xfrm>
            <a:off x="10224654" y="5114997"/>
            <a:ext cx="1745673" cy="1745673"/>
          </a:xfrm>
          <a:prstGeom prst="rect">
            <a:avLst/>
          </a:prstGeom>
        </p:spPr>
      </p:pic>
    </p:spTree>
    <p:extLst>
      <p:ext uri="{BB962C8B-B14F-4D97-AF65-F5344CB8AC3E}">
        <p14:creationId xmlns:p14="http://schemas.microsoft.com/office/powerpoint/2010/main" val="1584106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2D8A8-59A2-01F7-F1C1-2F88631837EB}"/>
              </a:ext>
            </a:extLst>
          </p:cNvPr>
          <p:cNvSpPr>
            <a:spLocks noGrp="1"/>
          </p:cNvSpPr>
          <p:nvPr>
            <p:ph type="title"/>
          </p:nvPr>
        </p:nvSpPr>
        <p:spPr/>
        <p:txBody>
          <a:bodyPr/>
          <a:lstStyle/>
          <a:p>
            <a:r>
              <a:rPr lang="en-TW" dirty="0"/>
              <a:t>照明Lighting</a:t>
            </a:r>
          </a:p>
        </p:txBody>
      </p:sp>
      <p:pic>
        <p:nvPicPr>
          <p:cNvPr id="5" name="Content Placeholder 4">
            <a:extLst>
              <a:ext uri="{FF2B5EF4-FFF2-40B4-BE49-F238E27FC236}">
                <a16:creationId xmlns:a16="http://schemas.microsoft.com/office/drawing/2014/main" id="{B43A3E27-E3FD-8707-9DD6-0CDCEAE87236}"/>
              </a:ext>
            </a:extLst>
          </p:cNvPr>
          <p:cNvPicPr>
            <a:picLocks noGrp="1" noChangeAspect="1"/>
          </p:cNvPicPr>
          <p:nvPr>
            <p:ph idx="1"/>
          </p:nvPr>
        </p:nvPicPr>
        <p:blipFill>
          <a:blip r:embed="rId2"/>
          <a:stretch>
            <a:fillRect/>
          </a:stretch>
        </p:blipFill>
        <p:spPr>
          <a:xfrm>
            <a:off x="1245393" y="1593273"/>
            <a:ext cx="9782825" cy="4856557"/>
          </a:xfrm>
        </p:spPr>
      </p:pic>
      <p:sp>
        <p:nvSpPr>
          <p:cNvPr id="8" name="TextBox 7">
            <a:extLst>
              <a:ext uri="{FF2B5EF4-FFF2-40B4-BE49-F238E27FC236}">
                <a16:creationId xmlns:a16="http://schemas.microsoft.com/office/drawing/2014/main" id="{16D15584-5BF0-CEA2-CF6C-729D49772F27}"/>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42096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B1AB-E6CB-B2FA-A1B7-1760D3438E77}"/>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18FCB430-63AA-B5AD-8D48-837D9BCF7B07}"/>
              </a:ext>
            </a:extLst>
          </p:cNvPr>
          <p:cNvPicPr>
            <a:picLocks noGrp="1" noChangeAspect="1"/>
          </p:cNvPicPr>
          <p:nvPr>
            <p:ph idx="1"/>
          </p:nvPr>
        </p:nvPicPr>
        <p:blipFill>
          <a:blip r:embed="rId2"/>
          <a:stretch>
            <a:fillRect/>
          </a:stretch>
        </p:blipFill>
        <p:spPr>
          <a:xfrm>
            <a:off x="3593934" y="569551"/>
            <a:ext cx="3464791" cy="5468526"/>
          </a:xfrm>
        </p:spPr>
      </p:pic>
      <p:sp>
        <p:nvSpPr>
          <p:cNvPr id="6" name="TextBox 5">
            <a:extLst>
              <a:ext uri="{FF2B5EF4-FFF2-40B4-BE49-F238E27FC236}">
                <a16:creationId xmlns:a16="http://schemas.microsoft.com/office/drawing/2014/main" id="{7A1A964F-026E-D643-6906-419CBADFEB8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pic>
        <p:nvPicPr>
          <p:cNvPr id="8" name="Picture 7">
            <a:extLst>
              <a:ext uri="{FF2B5EF4-FFF2-40B4-BE49-F238E27FC236}">
                <a16:creationId xmlns:a16="http://schemas.microsoft.com/office/drawing/2014/main" id="{176F2297-29DC-1AEA-12C4-02D2132A1767}"/>
              </a:ext>
            </a:extLst>
          </p:cNvPr>
          <p:cNvPicPr>
            <a:picLocks noChangeAspect="1"/>
          </p:cNvPicPr>
          <p:nvPr/>
        </p:nvPicPr>
        <p:blipFill>
          <a:blip r:embed="rId3"/>
          <a:stretch>
            <a:fillRect/>
          </a:stretch>
        </p:blipFill>
        <p:spPr>
          <a:xfrm>
            <a:off x="7058725" y="1044235"/>
            <a:ext cx="3991264" cy="4183614"/>
          </a:xfrm>
          <a:prstGeom prst="rect">
            <a:avLst/>
          </a:prstGeom>
        </p:spPr>
      </p:pic>
      <p:sp>
        <p:nvSpPr>
          <p:cNvPr id="9" name="TextBox 8">
            <a:extLst>
              <a:ext uri="{FF2B5EF4-FFF2-40B4-BE49-F238E27FC236}">
                <a16:creationId xmlns:a16="http://schemas.microsoft.com/office/drawing/2014/main" id="{36CF63CD-A8C2-BBBA-A03C-1A07F0C38B93}"/>
              </a:ext>
            </a:extLst>
          </p:cNvPr>
          <p:cNvSpPr txBox="1"/>
          <p:nvPr/>
        </p:nvSpPr>
        <p:spPr>
          <a:xfrm>
            <a:off x="391886" y="2890157"/>
            <a:ext cx="2846677" cy="923330"/>
          </a:xfrm>
          <a:prstGeom prst="rect">
            <a:avLst/>
          </a:prstGeom>
          <a:noFill/>
        </p:spPr>
        <p:txBody>
          <a:bodyPr wrap="none" rtlCol="0">
            <a:spAutoFit/>
          </a:bodyPr>
          <a:lstStyle/>
          <a:p>
            <a:r>
              <a:rPr lang="en-TW" dirty="0"/>
              <a:t>Designing lighting for spaces</a:t>
            </a:r>
          </a:p>
          <a:p>
            <a:endParaRPr lang="en-TW" dirty="0"/>
          </a:p>
          <a:p>
            <a:r>
              <a:rPr lang="en-TW" dirty="0"/>
              <a:t>Power consumption for area</a:t>
            </a:r>
          </a:p>
        </p:txBody>
      </p:sp>
    </p:spTree>
    <p:extLst>
      <p:ext uri="{BB962C8B-B14F-4D97-AF65-F5344CB8AC3E}">
        <p14:creationId xmlns:p14="http://schemas.microsoft.com/office/powerpoint/2010/main" val="216583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1467A-6218-7DA4-F8B2-02E0D5D367EC}"/>
              </a:ext>
            </a:extLst>
          </p:cNvPr>
          <p:cNvSpPr>
            <a:spLocks noGrp="1"/>
          </p:cNvSpPr>
          <p:nvPr>
            <p:ph type="title"/>
          </p:nvPr>
        </p:nvSpPr>
        <p:spPr/>
        <p:txBody>
          <a:bodyPr/>
          <a:lstStyle/>
          <a:p>
            <a:r>
              <a:rPr lang="en-TW" dirty="0"/>
              <a:t>Light Rays Travel in Straight Line Paths</a:t>
            </a:r>
          </a:p>
        </p:txBody>
      </p:sp>
      <p:pic>
        <p:nvPicPr>
          <p:cNvPr id="5" name="Content Placeholder 4">
            <a:extLst>
              <a:ext uri="{FF2B5EF4-FFF2-40B4-BE49-F238E27FC236}">
                <a16:creationId xmlns:a16="http://schemas.microsoft.com/office/drawing/2014/main" id="{AA2920BE-D2D2-B582-4535-00897730107B}"/>
              </a:ext>
            </a:extLst>
          </p:cNvPr>
          <p:cNvPicPr>
            <a:picLocks noGrp="1" noChangeAspect="1"/>
          </p:cNvPicPr>
          <p:nvPr>
            <p:ph idx="1"/>
          </p:nvPr>
        </p:nvPicPr>
        <p:blipFill>
          <a:blip r:embed="rId2"/>
          <a:stretch>
            <a:fillRect/>
          </a:stretch>
        </p:blipFill>
        <p:spPr>
          <a:xfrm>
            <a:off x="3289300" y="2147094"/>
            <a:ext cx="5613400" cy="3708400"/>
          </a:xfrm>
        </p:spPr>
      </p:pic>
      <p:sp>
        <p:nvSpPr>
          <p:cNvPr id="6" name="TextBox 5">
            <a:extLst>
              <a:ext uri="{FF2B5EF4-FFF2-40B4-BE49-F238E27FC236}">
                <a16:creationId xmlns:a16="http://schemas.microsoft.com/office/drawing/2014/main" id="{13AA62C1-AFF0-9D35-8B75-0EEC564D572D}"/>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1553371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C2D6-0F3A-51F2-51E6-73CFBAD9FA83}"/>
              </a:ext>
            </a:extLst>
          </p:cNvPr>
          <p:cNvSpPr>
            <a:spLocks noGrp="1"/>
          </p:cNvSpPr>
          <p:nvPr>
            <p:ph type="title"/>
          </p:nvPr>
        </p:nvSpPr>
        <p:spPr/>
        <p:txBody>
          <a:bodyPr/>
          <a:lstStyle/>
          <a:p>
            <a:r>
              <a:rPr lang="en-TW" dirty="0"/>
              <a:t>Designing Rooms for Light</a:t>
            </a:r>
          </a:p>
        </p:txBody>
      </p:sp>
      <p:pic>
        <p:nvPicPr>
          <p:cNvPr id="5" name="Content Placeholder 4">
            <a:extLst>
              <a:ext uri="{FF2B5EF4-FFF2-40B4-BE49-F238E27FC236}">
                <a16:creationId xmlns:a16="http://schemas.microsoft.com/office/drawing/2014/main" id="{BDB445C0-1894-DF5E-52D4-E8F5CBEB8E71}"/>
              </a:ext>
            </a:extLst>
          </p:cNvPr>
          <p:cNvPicPr>
            <a:picLocks noGrp="1" noChangeAspect="1"/>
          </p:cNvPicPr>
          <p:nvPr>
            <p:ph idx="1"/>
          </p:nvPr>
        </p:nvPicPr>
        <p:blipFill>
          <a:blip r:embed="rId2"/>
          <a:stretch>
            <a:fillRect/>
          </a:stretch>
        </p:blipFill>
        <p:spPr>
          <a:xfrm>
            <a:off x="838200" y="2330450"/>
            <a:ext cx="4305300" cy="2527300"/>
          </a:xfrm>
        </p:spPr>
      </p:pic>
      <p:pic>
        <p:nvPicPr>
          <p:cNvPr id="7" name="Picture 6">
            <a:extLst>
              <a:ext uri="{FF2B5EF4-FFF2-40B4-BE49-F238E27FC236}">
                <a16:creationId xmlns:a16="http://schemas.microsoft.com/office/drawing/2014/main" id="{CC1BBFBF-4EF3-1185-E9C9-B76E734D3A15}"/>
              </a:ext>
            </a:extLst>
          </p:cNvPr>
          <p:cNvPicPr>
            <a:picLocks noChangeAspect="1"/>
          </p:cNvPicPr>
          <p:nvPr/>
        </p:nvPicPr>
        <p:blipFill>
          <a:blip r:embed="rId3"/>
          <a:stretch>
            <a:fillRect/>
          </a:stretch>
        </p:blipFill>
        <p:spPr>
          <a:xfrm>
            <a:off x="6096000" y="2330450"/>
            <a:ext cx="4572000" cy="2197100"/>
          </a:xfrm>
          <a:prstGeom prst="rect">
            <a:avLst/>
          </a:prstGeom>
        </p:spPr>
      </p:pic>
      <p:sp>
        <p:nvSpPr>
          <p:cNvPr id="8" name="TextBox 7">
            <a:extLst>
              <a:ext uri="{FF2B5EF4-FFF2-40B4-BE49-F238E27FC236}">
                <a16:creationId xmlns:a16="http://schemas.microsoft.com/office/drawing/2014/main" id="{511DC360-601F-2A75-FADE-03497693619A}"/>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851535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E305-D8F4-E20B-AF2D-C84F5A81AFCA}"/>
              </a:ext>
            </a:extLst>
          </p:cNvPr>
          <p:cNvSpPr>
            <a:spLocks noGrp="1"/>
          </p:cNvSpPr>
          <p:nvPr>
            <p:ph type="title"/>
          </p:nvPr>
        </p:nvSpPr>
        <p:spPr/>
        <p:txBody>
          <a:bodyPr/>
          <a:lstStyle/>
          <a:p>
            <a:r>
              <a:rPr lang="en-TW" dirty="0"/>
              <a:t>水資源的利用Water Resources</a:t>
            </a:r>
          </a:p>
        </p:txBody>
      </p:sp>
      <p:pic>
        <p:nvPicPr>
          <p:cNvPr id="5" name="Content Placeholder 4">
            <a:extLst>
              <a:ext uri="{FF2B5EF4-FFF2-40B4-BE49-F238E27FC236}">
                <a16:creationId xmlns:a16="http://schemas.microsoft.com/office/drawing/2014/main" id="{F959EE79-9543-11FC-9E6F-9C956DD4ED89}"/>
              </a:ext>
            </a:extLst>
          </p:cNvPr>
          <p:cNvPicPr>
            <a:picLocks noGrp="1" noChangeAspect="1"/>
          </p:cNvPicPr>
          <p:nvPr>
            <p:ph idx="1"/>
          </p:nvPr>
        </p:nvPicPr>
        <p:blipFill>
          <a:blip r:embed="rId2"/>
          <a:stretch>
            <a:fillRect/>
          </a:stretch>
        </p:blipFill>
        <p:spPr>
          <a:xfrm>
            <a:off x="715883" y="2440854"/>
            <a:ext cx="5813648" cy="2604221"/>
          </a:xfrm>
        </p:spPr>
      </p:pic>
      <p:pic>
        <p:nvPicPr>
          <p:cNvPr id="7" name="Picture 6">
            <a:extLst>
              <a:ext uri="{FF2B5EF4-FFF2-40B4-BE49-F238E27FC236}">
                <a16:creationId xmlns:a16="http://schemas.microsoft.com/office/drawing/2014/main" id="{4C623A64-3A97-9719-3309-09EA1FA3CBA3}"/>
              </a:ext>
            </a:extLst>
          </p:cNvPr>
          <p:cNvPicPr>
            <a:picLocks noChangeAspect="1"/>
          </p:cNvPicPr>
          <p:nvPr/>
        </p:nvPicPr>
        <p:blipFill>
          <a:blip r:embed="rId3"/>
          <a:stretch>
            <a:fillRect/>
          </a:stretch>
        </p:blipFill>
        <p:spPr>
          <a:xfrm>
            <a:off x="6942033" y="1812925"/>
            <a:ext cx="4411767" cy="3232150"/>
          </a:xfrm>
          <a:prstGeom prst="rect">
            <a:avLst/>
          </a:prstGeom>
        </p:spPr>
      </p:pic>
      <p:sp>
        <p:nvSpPr>
          <p:cNvPr id="8" name="TextBox 7">
            <a:extLst>
              <a:ext uri="{FF2B5EF4-FFF2-40B4-BE49-F238E27FC236}">
                <a16:creationId xmlns:a16="http://schemas.microsoft.com/office/drawing/2014/main" id="{9B2A14B8-0AD8-F150-B66D-985E93F3CDB2}"/>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3020156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80B48-558A-36B1-14BE-28D239DD81A6}"/>
              </a:ext>
            </a:extLst>
          </p:cNvPr>
          <p:cNvSpPr>
            <a:spLocks noGrp="1"/>
          </p:cNvSpPr>
          <p:nvPr>
            <p:ph type="title"/>
          </p:nvPr>
        </p:nvSpPr>
        <p:spPr/>
        <p:txBody>
          <a:bodyPr/>
          <a:lstStyle/>
          <a:p>
            <a:r>
              <a:rPr lang="en-TW" dirty="0"/>
              <a:t>Restroom Design and Toilet Flush Details</a:t>
            </a:r>
          </a:p>
        </p:txBody>
      </p:sp>
      <p:pic>
        <p:nvPicPr>
          <p:cNvPr id="5" name="Content Placeholder 4">
            <a:extLst>
              <a:ext uri="{FF2B5EF4-FFF2-40B4-BE49-F238E27FC236}">
                <a16:creationId xmlns:a16="http://schemas.microsoft.com/office/drawing/2014/main" id="{127F1C5E-851E-5522-8789-AE43EED5736A}"/>
              </a:ext>
            </a:extLst>
          </p:cNvPr>
          <p:cNvPicPr>
            <a:picLocks noGrp="1" noChangeAspect="1"/>
          </p:cNvPicPr>
          <p:nvPr>
            <p:ph idx="1"/>
          </p:nvPr>
        </p:nvPicPr>
        <p:blipFill>
          <a:blip r:embed="rId3"/>
          <a:stretch>
            <a:fillRect/>
          </a:stretch>
        </p:blipFill>
        <p:spPr>
          <a:xfrm>
            <a:off x="946591" y="1333279"/>
            <a:ext cx="10298816" cy="2346253"/>
          </a:xfrm>
        </p:spPr>
      </p:pic>
      <p:pic>
        <p:nvPicPr>
          <p:cNvPr id="7" name="Picture 6">
            <a:extLst>
              <a:ext uri="{FF2B5EF4-FFF2-40B4-BE49-F238E27FC236}">
                <a16:creationId xmlns:a16="http://schemas.microsoft.com/office/drawing/2014/main" id="{ACF4254E-A5BF-F184-52E5-351968840977}"/>
              </a:ext>
            </a:extLst>
          </p:cNvPr>
          <p:cNvPicPr>
            <a:picLocks noChangeAspect="1"/>
          </p:cNvPicPr>
          <p:nvPr/>
        </p:nvPicPr>
        <p:blipFill>
          <a:blip r:embed="rId4"/>
          <a:stretch>
            <a:fillRect/>
          </a:stretch>
        </p:blipFill>
        <p:spPr>
          <a:xfrm>
            <a:off x="3848893" y="3481891"/>
            <a:ext cx="4494213" cy="3096491"/>
          </a:xfrm>
          <a:prstGeom prst="rect">
            <a:avLst/>
          </a:prstGeom>
        </p:spPr>
      </p:pic>
      <p:sp>
        <p:nvSpPr>
          <p:cNvPr id="8" name="TextBox 7">
            <a:extLst>
              <a:ext uri="{FF2B5EF4-FFF2-40B4-BE49-F238E27FC236}">
                <a16:creationId xmlns:a16="http://schemas.microsoft.com/office/drawing/2014/main" id="{0C2AE3A6-AF58-D62D-9293-E28942FD4E10}"/>
              </a:ext>
            </a:extLst>
          </p:cNvPr>
          <p:cNvSpPr txBox="1"/>
          <p:nvPr/>
        </p:nvSpPr>
        <p:spPr>
          <a:xfrm>
            <a:off x="8703129" y="4882243"/>
            <a:ext cx="2204450" cy="369332"/>
          </a:xfrm>
          <a:prstGeom prst="rect">
            <a:avLst/>
          </a:prstGeom>
          <a:noFill/>
        </p:spPr>
        <p:txBody>
          <a:bodyPr wrap="none" rtlCol="0">
            <a:spAutoFit/>
          </a:bodyPr>
          <a:lstStyle/>
          <a:p>
            <a:r>
              <a:rPr lang="en-TW" dirty="0"/>
              <a:t>1.6 * 3 = 4.8 Gallons! </a:t>
            </a:r>
          </a:p>
        </p:txBody>
      </p:sp>
      <p:sp>
        <p:nvSpPr>
          <p:cNvPr id="9" name="TextBox 8">
            <a:extLst>
              <a:ext uri="{FF2B5EF4-FFF2-40B4-BE49-F238E27FC236}">
                <a16:creationId xmlns:a16="http://schemas.microsoft.com/office/drawing/2014/main" id="{B6D3501C-0335-64A8-5B74-985DC33719B8}"/>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348473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48BC-2CD5-8229-6B83-AF892C875710}"/>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43F0D7DE-DD45-3658-64AF-0AAB9FC0636E}"/>
              </a:ext>
            </a:extLst>
          </p:cNvPr>
          <p:cNvPicPr>
            <a:picLocks noGrp="1" noChangeAspect="1"/>
          </p:cNvPicPr>
          <p:nvPr>
            <p:ph idx="1"/>
          </p:nvPr>
        </p:nvPicPr>
        <p:blipFill>
          <a:blip r:embed="rId2"/>
          <a:stretch>
            <a:fillRect/>
          </a:stretch>
        </p:blipFill>
        <p:spPr>
          <a:xfrm>
            <a:off x="3325308" y="365125"/>
            <a:ext cx="5541384" cy="5952810"/>
          </a:xfrm>
        </p:spPr>
      </p:pic>
      <p:sp>
        <p:nvSpPr>
          <p:cNvPr id="6" name="TextBox 5">
            <a:extLst>
              <a:ext uri="{FF2B5EF4-FFF2-40B4-BE49-F238E27FC236}">
                <a16:creationId xmlns:a16="http://schemas.microsoft.com/office/drawing/2014/main" id="{03972D90-79DD-B64C-BC7B-83C9B28730BD}"/>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A025A0D5-8938-5F96-D780-7C8BE19448E3}"/>
              </a:ext>
            </a:extLst>
          </p:cNvPr>
          <p:cNvSpPr txBox="1"/>
          <p:nvPr/>
        </p:nvSpPr>
        <p:spPr>
          <a:xfrm>
            <a:off x="290611" y="4064574"/>
            <a:ext cx="2983958" cy="923330"/>
          </a:xfrm>
          <a:prstGeom prst="rect">
            <a:avLst/>
          </a:prstGeom>
          <a:noFill/>
        </p:spPr>
        <p:txBody>
          <a:bodyPr wrap="none" rtlCol="0">
            <a:spAutoFit/>
          </a:bodyPr>
          <a:lstStyle/>
          <a:p>
            <a:r>
              <a:rPr lang="en-TW" dirty="0"/>
              <a:t>LEED comparison for</a:t>
            </a:r>
          </a:p>
          <a:p>
            <a:endParaRPr lang="en-TW" dirty="0"/>
          </a:p>
          <a:p>
            <a:r>
              <a:rPr lang="en-US" dirty="0"/>
              <a:t>W</a:t>
            </a:r>
            <a:r>
              <a:rPr lang="en-TW" dirty="0"/>
              <a:t>ater flush Gallons/year data</a:t>
            </a:r>
          </a:p>
        </p:txBody>
      </p:sp>
    </p:spTree>
    <p:extLst>
      <p:ext uri="{BB962C8B-B14F-4D97-AF65-F5344CB8AC3E}">
        <p14:creationId xmlns:p14="http://schemas.microsoft.com/office/powerpoint/2010/main" val="2783959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2A0E2-28D1-6256-9EB1-C8E7D36CC881}"/>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975B9BCD-2CC8-08B8-1256-BBED3A86F367}"/>
              </a:ext>
            </a:extLst>
          </p:cNvPr>
          <p:cNvPicPr>
            <a:picLocks noGrp="1" noChangeAspect="1"/>
          </p:cNvPicPr>
          <p:nvPr>
            <p:ph idx="1"/>
          </p:nvPr>
        </p:nvPicPr>
        <p:blipFill>
          <a:blip r:embed="rId2"/>
          <a:stretch>
            <a:fillRect/>
          </a:stretch>
        </p:blipFill>
        <p:spPr>
          <a:xfrm>
            <a:off x="3235501" y="365125"/>
            <a:ext cx="5720998" cy="6145760"/>
          </a:xfrm>
        </p:spPr>
      </p:pic>
      <p:sp>
        <p:nvSpPr>
          <p:cNvPr id="6" name="TextBox 5">
            <a:extLst>
              <a:ext uri="{FF2B5EF4-FFF2-40B4-BE49-F238E27FC236}">
                <a16:creationId xmlns:a16="http://schemas.microsoft.com/office/drawing/2014/main" id="{09BB9D1B-CD8B-E217-E986-C1809E4953F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AA95B9B3-C12A-708A-160B-D5C06ABCD12C}"/>
              </a:ext>
            </a:extLst>
          </p:cNvPr>
          <p:cNvSpPr txBox="1"/>
          <p:nvPr/>
        </p:nvSpPr>
        <p:spPr>
          <a:xfrm>
            <a:off x="249382" y="3143196"/>
            <a:ext cx="2694327" cy="1477328"/>
          </a:xfrm>
          <a:prstGeom prst="rect">
            <a:avLst/>
          </a:prstGeom>
          <a:noFill/>
        </p:spPr>
        <p:txBody>
          <a:bodyPr wrap="none" rtlCol="0">
            <a:spAutoFit/>
          </a:bodyPr>
          <a:lstStyle/>
          <a:p>
            <a:r>
              <a:rPr lang="en-TW" dirty="0"/>
              <a:t>LEED data:</a:t>
            </a:r>
          </a:p>
          <a:p>
            <a:endParaRPr lang="en-TW" dirty="0"/>
          </a:p>
          <a:p>
            <a:r>
              <a:rPr lang="en-TW" dirty="0"/>
              <a:t>Water uses for water basin</a:t>
            </a:r>
          </a:p>
          <a:p>
            <a:endParaRPr lang="en-TW" dirty="0"/>
          </a:p>
          <a:p>
            <a:r>
              <a:rPr lang="en-TW" dirty="0"/>
              <a:t>Water uses in kitchen area</a:t>
            </a:r>
          </a:p>
        </p:txBody>
      </p:sp>
    </p:spTree>
    <p:extLst>
      <p:ext uri="{BB962C8B-B14F-4D97-AF65-F5344CB8AC3E}">
        <p14:creationId xmlns:p14="http://schemas.microsoft.com/office/powerpoint/2010/main" val="4138430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95DD-F9FA-BC05-611A-0A961CD9C747}"/>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335EDE4E-9786-A175-6123-A74CEDEE6ADB}"/>
              </a:ext>
            </a:extLst>
          </p:cNvPr>
          <p:cNvPicPr>
            <a:picLocks noGrp="1" noChangeAspect="1"/>
          </p:cNvPicPr>
          <p:nvPr>
            <p:ph idx="1"/>
          </p:nvPr>
        </p:nvPicPr>
        <p:blipFill>
          <a:blip r:embed="rId2"/>
          <a:stretch>
            <a:fillRect/>
          </a:stretch>
        </p:blipFill>
        <p:spPr>
          <a:xfrm>
            <a:off x="992331" y="1690688"/>
            <a:ext cx="10207337" cy="3186906"/>
          </a:xfrm>
        </p:spPr>
      </p:pic>
      <p:sp>
        <p:nvSpPr>
          <p:cNvPr id="6" name="TextBox 5">
            <a:extLst>
              <a:ext uri="{FF2B5EF4-FFF2-40B4-BE49-F238E27FC236}">
                <a16:creationId xmlns:a16="http://schemas.microsoft.com/office/drawing/2014/main" id="{F42891FD-91F7-4258-8CED-191E65A33015}"/>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A01B3FEB-8591-DCFF-A7DC-3CBF2CCD7DB6}"/>
              </a:ext>
            </a:extLst>
          </p:cNvPr>
          <p:cNvSpPr txBox="1"/>
          <p:nvPr/>
        </p:nvSpPr>
        <p:spPr>
          <a:xfrm>
            <a:off x="3274569" y="5105981"/>
            <a:ext cx="6084294" cy="369332"/>
          </a:xfrm>
          <a:prstGeom prst="rect">
            <a:avLst/>
          </a:prstGeom>
          <a:noFill/>
        </p:spPr>
        <p:txBody>
          <a:bodyPr wrap="none" rtlCol="0">
            <a:spAutoFit/>
          </a:bodyPr>
          <a:lstStyle/>
          <a:p>
            <a:r>
              <a:rPr lang="en-TW" dirty="0"/>
              <a:t>Comparison to the LEED data for water basin and kitchen areas</a:t>
            </a:r>
          </a:p>
        </p:txBody>
      </p:sp>
    </p:spTree>
    <p:extLst>
      <p:ext uri="{BB962C8B-B14F-4D97-AF65-F5344CB8AC3E}">
        <p14:creationId xmlns:p14="http://schemas.microsoft.com/office/powerpoint/2010/main" val="199927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7D6E-08D8-90E2-692B-6AFA9C3C703D}"/>
              </a:ext>
            </a:extLst>
          </p:cNvPr>
          <p:cNvSpPr>
            <a:spLocks noGrp="1"/>
          </p:cNvSpPr>
          <p:nvPr>
            <p:ph type="title"/>
          </p:nvPr>
        </p:nvSpPr>
        <p:spPr/>
        <p:txBody>
          <a:bodyPr>
            <a:normAutofit fontScale="90000"/>
          </a:bodyPr>
          <a:lstStyle/>
          <a:p>
            <a:r>
              <a:rPr lang="en-TW" dirty="0"/>
              <a:t>Costs to Join US Green Building Council and to Obtain Leadership in Energy and Environmental Design(LEED) </a:t>
            </a:r>
          </a:p>
        </p:txBody>
      </p:sp>
      <p:pic>
        <p:nvPicPr>
          <p:cNvPr id="5" name="Content Placeholder 4">
            <a:extLst>
              <a:ext uri="{FF2B5EF4-FFF2-40B4-BE49-F238E27FC236}">
                <a16:creationId xmlns:a16="http://schemas.microsoft.com/office/drawing/2014/main" id="{F92FBAC4-7E92-32ED-7B65-52393521C03B}"/>
              </a:ext>
            </a:extLst>
          </p:cNvPr>
          <p:cNvPicPr>
            <a:picLocks noGrp="1" noChangeAspect="1"/>
          </p:cNvPicPr>
          <p:nvPr>
            <p:ph idx="1"/>
          </p:nvPr>
        </p:nvPicPr>
        <p:blipFill>
          <a:blip r:embed="rId2"/>
          <a:stretch>
            <a:fillRect/>
          </a:stretch>
        </p:blipFill>
        <p:spPr>
          <a:xfrm>
            <a:off x="2021022" y="2099846"/>
            <a:ext cx="8149955" cy="4102083"/>
          </a:xfrm>
        </p:spPr>
      </p:pic>
    </p:spTree>
    <p:extLst>
      <p:ext uri="{BB962C8B-B14F-4D97-AF65-F5344CB8AC3E}">
        <p14:creationId xmlns:p14="http://schemas.microsoft.com/office/powerpoint/2010/main" val="1143768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D7B3-999B-E8F6-F53E-007005288BF5}"/>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6EA3170B-2B8B-7158-F9B2-E4A6CB95CF72}"/>
              </a:ext>
            </a:extLst>
          </p:cNvPr>
          <p:cNvPicPr>
            <a:picLocks noGrp="1" noChangeAspect="1"/>
          </p:cNvPicPr>
          <p:nvPr>
            <p:ph idx="1"/>
          </p:nvPr>
        </p:nvPicPr>
        <p:blipFill>
          <a:blip r:embed="rId2"/>
          <a:stretch>
            <a:fillRect/>
          </a:stretch>
        </p:blipFill>
        <p:spPr>
          <a:xfrm>
            <a:off x="1006735" y="669472"/>
            <a:ext cx="10178530" cy="4352358"/>
          </a:xfrm>
        </p:spPr>
      </p:pic>
      <p:sp>
        <p:nvSpPr>
          <p:cNvPr id="6" name="TextBox 5">
            <a:extLst>
              <a:ext uri="{FF2B5EF4-FFF2-40B4-BE49-F238E27FC236}">
                <a16:creationId xmlns:a16="http://schemas.microsoft.com/office/drawing/2014/main" id="{4CEA5ED1-7AD6-DF87-D317-AE54077DAF40}"/>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Rounded Rectangle 6">
            <a:extLst>
              <a:ext uri="{FF2B5EF4-FFF2-40B4-BE49-F238E27FC236}">
                <a16:creationId xmlns:a16="http://schemas.microsoft.com/office/drawing/2014/main" id="{01724DD6-682F-8CE4-53DF-F6ADFC07FAEB}"/>
              </a:ext>
            </a:extLst>
          </p:cNvPr>
          <p:cNvSpPr/>
          <p:nvPr/>
        </p:nvSpPr>
        <p:spPr>
          <a:xfrm>
            <a:off x="5812971" y="4053114"/>
            <a:ext cx="2155372" cy="457200"/>
          </a:xfrm>
          <a:prstGeom prst="roundRect">
            <a:avLst/>
          </a:prstGeom>
          <a:no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8" name="Rounded Rectangle 7">
            <a:extLst>
              <a:ext uri="{FF2B5EF4-FFF2-40B4-BE49-F238E27FC236}">
                <a16:creationId xmlns:a16="http://schemas.microsoft.com/office/drawing/2014/main" id="{2541FEC1-29F6-E596-9FE9-2EB2DA34CFB6}"/>
              </a:ext>
            </a:extLst>
          </p:cNvPr>
          <p:cNvSpPr/>
          <p:nvPr/>
        </p:nvSpPr>
        <p:spPr>
          <a:xfrm>
            <a:off x="8136878" y="4033157"/>
            <a:ext cx="2155372" cy="457200"/>
          </a:xfrm>
          <a:prstGeom prst="roundRect">
            <a:avLst/>
          </a:prstGeom>
          <a:no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Tree>
    <p:extLst>
      <p:ext uri="{BB962C8B-B14F-4D97-AF65-F5344CB8AC3E}">
        <p14:creationId xmlns:p14="http://schemas.microsoft.com/office/powerpoint/2010/main" val="1437701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8D7E9-82B6-EC17-7AEB-1374ECA5FD28}"/>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65E7A574-82FF-9FC4-C0AC-31D9EBDA9056}"/>
              </a:ext>
            </a:extLst>
          </p:cNvPr>
          <p:cNvPicPr>
            <a:picLocks noGrp="1" noChangeAspect="1"/>
          </p:cNvPicPr>
          <p:nvPr>
            <p:ph idx="1"/>
          </p:nvPr>
        </p:nvPicPr>
        <p:blipFill>
          <a:blip r:embed="rId2"/>
          <a:stretch>
            <a:fillRect/>
          </a:stretch>
        </p:blipFill>
        <p:spPr>
          <a:xfrm>
            <a:off x="3300641" y="365125"/>
            <a:ext cx="2925536" cy="5425994"/>
          </a:xfrm>
        </p:spPr>
      </p:pic>
      <p:pic>
        <p:nvPicPr>
          <p:cNvPr id="7" name="Picture 6">
            <a:extLst>
              <a:ext uri="{FF2B5EF4-FFF2-40B4-BE49-F238E27FC236}">
                <a16:creationId xmlns:a16="http://schemas.microsoft.com/office/drawing/2014/main" id="{1F114CA1-9A06-7E51-73AB-41A22AC17590}"/>
              </a:ext>
            </a:extLst>
          </p:cNvPr>
          <p:cNvPicPr>
            <a:picLocks noChangeAspect="1"/>
          </p:cNvPicPr>
          <p:nvPr/>
        </p:nvPicPr>
        <p:blipFill>
          <a:blip r:embed="rId3"/>
          <a:stretch>
            <a:fillRect/>
          </a:stretch>
        </p:blipFill>
        <p:spPr>
          <a:xfrm>
            <a:off x="6432549" y="365125"/>
            <a:ext cx="3070680" cy="5437076"/>
          </a:xfrm>
          <a:prstGeom prst="rect">
            <a:avLst/>
          </a:prstGeom>
        </p:spPr>
      </p:pic>
      <p:sp>
        <p:nvSpPr>
          <p:cNvPr id="8" name="TextBox 7">
            <a:extLst>
              <a:ext uri="{FF2B5EF4-FFF2-40B4-BE49-F238E27FC236}">
                <a16:creationId xmlns:a16="http://schemas.microsoft.com/office/drawing/2014/main" id="{EAE13C72-B437-92A9-35EE-73BC9A6F67D5}"/>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3737450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6600-B4E0-E8C1-5D92-67C2CA6ECA2B}"/>
              </a:ext>
            </a:extLst>
          </p:cNvPr>
          <p:cNvSpPr>
            <a:spLocks noGrp="1"/>
          </p:cNvSpPr>
          <p:nvPr>
            <p:ph type="title"/>
          </p:nvPr>
        </p:nvSpPr>
        <p:spPr/>
        <p:txBody>
          <a:bodyPr/>
          <a:lstStyle/>
          <a:p>
            <a:r>
              <a:rPr lang="en-TW" dirty="0"/>
              <a:t>Energy Use Distribution</a:t>
            </a:r>
          </a:p>
        </p:txBody>
      </p:sp>
      <p:pic>
        <p:nvPicPr>
          <p:cNvPr id="5" name="Content Placeholder 4">
            <a:extLst>
              <a:ext uri="{FF2B5EF4-FFF2-40B4-BE49-F238E27FC236}">
                <a16:creationId xmlns:a16="http://schemas.microsoft.com/office/drawing/2014/main" id="{CDC871D2-CB47-B850-EC89-49DEC7EE5576}"/>
              </a:ext>
            </a:extLst>
          </p:cNvPr>
          <p:cNvPicPr>
            <a:picLocks noGrp="1" noChangeAspect="1"/>
          </p:cNvPicPr>
          <p:nvPr>
            <p:ph idx="1"/>
          </p:nvPr>
        </p:nvPicPr>
        <p:blipFill>
          <a:blip r:embed="rId2"/>
          <a:stretch>
            <a:fillRect/>
          </a:stretch>
        </p:blipFill>
        <p:spPr>
          <a:xfrm>
            <a:off x="838200" y="1690688"/>
            <a:ext cx="10697033" cy="4077720"/>
          </a:xfrm>
        </p:spPr>
      </p:pic>
      <p:sp>
        <p:nvSpPr>
          <p:cNvPr id="6" name="TextBox 5">
            <a:extLst>
              <a:ext uri="{FF2B5EF4-FFF2-40B4-BE49-F238E27FC236}">
                <a16:creationId xmlns:a16="http://schemas.microsoft.com/office/drawing/2014/main" id="{E2339A18-CDCA-22D1-B0DC-386ECD1A2151}"/>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1F844EAD-3B95-F478-F112-11D37A71CA2A}"/>
              </a:ext>
            </a:extLst>
          </p:cNvPr>
          <p:cNvSpPr txBox="1"/>
          <p:nvPr/>
        </p:nvSpPr>
        <p:spPr>
          <a:xfrm>
            <a:off x="9110134" y="5167312"/>
            <a:ext cx="2554354" cy="923330"/>
          </a:xfrm>
          <a:prstGeom prst="rect">
            <a:avLst/>
          </a:prstGeom>
          <a:noFill/>
        </p:spPr>
        <p:txBody>
          <a:bodyPr wrap="none" rtlCol="0">
            <a:spAutoFit/>
          </a:bodyPr>
          <a:lstStyle/>
          <a:p>
            <a:r>
              <a:rPr lang="en-US" dirty="0"/>
              <a:t>T</a:t>
            </a:r>
            <a:r>
              <a:rPr lang="en-TW" dirty="0"/>
              <a:t>otal lighting, exterior</a:t>
            </a:r>
          </a:p>
          <a:p>
            <a:r>
              <a:rPr lang="en-US" dirty="0"/>
              <a:t>E</a:t>
            </a:r>
            <a:r>
              <a:rPr lang="en-TW" dirty="0"/>
              <a:t>quipment, pumps</a:t>
            </a:r>
          </a:p>
          <a:p>
            <a:r>
              <a:rPr lang="en-US" dirty="0"/>
              <a:t>D</a:t>
            </a:r>
            <a:r>
              <a:rPr lang="en-TW" dirty="0"/>
              <a:t>esk lamps, corridor fans</a:t>
            </a:r>
          </a:p>
        </p:txBody>
      </p:sp>
    </p:spTree>
    <p:extLst>
      <p:ext uri="{BB962C8B-B14F-4D97-AF65-F5344CB8AC3E}">
        <p14:creationId xmlns:p14="http://schemas.microsoft.com/office/powerpoint/2010/main" val="165101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9508-8CB8-21CC-76B1-A40374DEDBB6}"/>
              </a:ext>
            </a:extLst>
          </p:cNvPr>
          <p:cNvSpPr>
            <a:spLocks noGrp="1"/>
          </p:cNvSpPr>
          <p:nvPr>
            <p:ph type="title"/>
          </p:nvPr>
        </p:nvSpPr>
        <p:spPr/>
        <p:txBody>
          <a:bodyPr/>
          <a:lstStyle/>
          <a:p>
            <a:r>
              <a:rPr lang="en-TW" dirty="0"/>
              <a:t>Building Designs, a Lateral View</a:t>
            </a:r>
          </a:p>
        </p:txBody>
      </p:sp>
      <p:pic>
        <p:nvPicPr>
          <p:cNvPr id="5" name="Content Placeholder 4">
            <a:extLst>
              <a:ext uri="{FF2B5EF4-FFF2-40B4-BE49-F238E27FC236}">
                <a16:creationId xmlns:a16="http://schemas.microsoft.com/office/drawing/2014/main" id="{0E0178D4-A192-68B2-A01A-A065A3B54AA1}"/>
              </a:ext>
            </a:extLst>
          </p:cNvPr>
          <p:cNvPicPr>
            <a:picLocks noGrp="1" noChangeAspect="1"/>
          </p:cNvPicPr>
          <p:nvPr>
            <p:ph idx="1"/>
          </p:nvPr>
        </p:nvPicPr>
        <p:blipFill>
          <a:blip r:embed="rId2"/>
          <a:stretch>
            <a:fillRect/>
          </a:stretch>
        </p:blipFill>
        <p:spPr>
          <a:xfrm>
            <a:off x="645132" y="1224643"/>
            <a:ext cx="10901736" cy="3882458"/>
          </a:xfrm>
        </p:spPr>
      </p:pic>
      <p:sp>
        <p:nvSpPr>
          <p:cNvPr id="6" name="TextBox 5">
            <a:extLst>
              <a:ext uri="{FF2B5EF4-FFF2-40B4-BE49-F238E27FC236}">
                <a16:creationId xmlns:a16="http://schemas.microsoft.com/office/drawing/2014/main" id="{64A0FD34-FE6C-463D-A486-6873210CA2BB}"/>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139159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25C1A-FD25-DB6B-2A2C-5420FF928746}"/>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60DD0B67-6640-1C0C-BB99-15384562FB44}"/>
              </a:ext>
            </a:extLst>
          </p:cNvPr>
          <p:cNvPicPr>
            <a:picLocks noGrp="1" noChangeAspect="1"/>
          </p:cNvPicPr>
          <p:nvPr>
            <p:ph idx="1"/>
          </p:nvPr>
        </p:nvPicPr>
        <p:blipFill>
          <a:blip r:embed="rId2"/>
          <a:stretch>
            <a:fillRect/>
          </a:stretch>
        </p:blipFill>
        <p:spPr>
          <a:xfrm>
            <a:off x="838200" y="365125"/>
            <a:ext cx="7045356" cy="5948674"/>
          </a:xfrm>
        </p:spPr>
      </p:pic>
      <p:sp>
        <p:nvSpPr>
          <p:cNvPr id="6" name="TextBox 5">
            <a:extLst>
              <a:ext uri="{FF2B5EF4-FFF2-40B4-BE49-F238E27FC236}">
                <a16:creationId xmlns:a16="http://schemas.microsoft.com/office/drawing/2014/main" id="{F1F61493-0D9C-5A79-8172-BD7C8FC73B6A}"/>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Rounded Rectangle 6">
            <a:extLst>
              <a:ext uri="{FF2B5EF4-FFF2-40B4-BE49-F238E27FC236}">
                <a16:creationId xmlns:a16="http://schemas.microsoft.com/office/drawing/2014/main" id="{70F59AD1-F175-7DBF-8748-7AF6DF541D68}"/>
              </a:ext>
            </a:extLst>
          </p:cNvPr>
          <p:cNvSpPr/>
          <p:nvPr/>
        </p:nvSpPr>
        <p:spPr>
          <a:xfrm>
            <a:off x="3129581" y="783998"/>
            <a:ext cx="2772229" cy="282839"/>
          </a:xfrm>
          <a:prstGeom prst="roundRect">
            <a:avLst/>
          </a:prstGeom>
          <a:noFill/>
          <a:ln w="635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119919C8-2333-369C-A1A2-7A9A4F7CD9BC}"/>
                  </a:ext>
                </a:extLst>
              </p:cNvPr>
              <p:cNvSpPr txBox="1"/>
              <p:nvPr/>
            </p:nvSpPr>
            <p:spPr>
              <a:xfrm>
                <a:off x="8077200" y="2099732"/>
                <a:ext cx="3826933" cy="4524315"/>
              </a:xfrm>
              <a:prstGeom prst="rect">
                <a:avLst/>
              </a:prstGeom>
              <a:noFill/>
            </p:spPr>
            <p:txBody>
              <a:bodyPr wrap="square" rtlCol="0">
                <a:spAutoFit/>
              </a:bodyPr>
              <a:lstStyle/>
              <a:p>
                <a:r>
                  <a:rPr lang="en-TW" dirty="0"/>
                  <a:t>Higher coefficient of performance (COP) is needed for better, efficient equipment.</a:t>
                </a:r>
              </a:p>
              <a:p>
                <a:endParaRPr lang="en-TW" dirty="0"/>
              </a:p>
              <a:p>
                <a:r>
                  <a:rPr lang="en-TW" dirty="0"/>
                  <a:t>The water chiller should attain 6.1 kW chilling power for each kW input.</a:t>
                </a:r>
              </a:p>
              <a:p>
                <a:endParaRPr lang="en-TW" dirty="0"/>
              </a:p>
              <a:p>
                <a:r>
                  <a:rPr lang="en-TW" dirty="0"/>
                  <a:t>Naturally, the closer the input water temperature to the operating temperature, the better and more efficient machinery.</a:t>
                </a:r>
              </a:p>
              <a:p>
                <a:endParaRPr lang="en-TW" dirty="0"/>
              </a:p>
              <a:p>
                <a:r>
                  <a:rPr lang="en-TW" dirty="0"/>
                  <a:t>Pumps need to supply 20 GPM flow.</a:t>
                </a:r>
              </a:p>
              <a:p>
                <a:endParaRPr lang="en-TW" dirty="0"/>
              </a:p>
              <a:p>
                <a:r>
                  <a:rPr lang="en-TW" dirty="0"/>
                  <a:t>TSMC recycles the 12 </a:t>
                </a:r>
                <a14:m>
                  <m:oMath xmlns:m="http://schemas.openxmlformats.org/officeDocument/2006/math">
                    <m:r>
                      <a:rPr lang="en-TW" i="1" smtClean="0">
                        <a:latin typeface="Cambria Math" panose="02040503050406030204" pitchFamily="18" charset="0"/>
                        <a:ea typeface="Cambria Math" panose="02040503050406030204" pitchFamily="18" charset="0"/>
                      </a:rPr>
                      <m:t>°</m:t>
                    </m:r>
                  </m:oMath>
                </a14:m>
                <a:r>
                  <a:rPr lang="en-TW" dirty="0"/>
                  <a:t>C chiller waste heat to provide 35 </a:t>
                </a:r>
                <a14:m>
                  <m:oMath xmlns:m="http://schemas.openxmlformats.org/officeDocument/2006/math">
                    <m:r>
                      <a:rPr lang="en-TW" i="1" smtClean="0">
                        <a:latin typeface="Cambria Math" panose="02040503050406030204" pitchFamily="18" charset="0"/>
                        <a:ea typeface="Cambria Math" panose="02040503050406030204" pitchFamily="18" charset="0"/>
                      </a:rPr>
                      <m:t>°</m:t>
                    </m:r>
                  </m:oMath>
                </a14:m>
                <a:r>
                  <a:rPr lang="en-TW" dirty="0"/>
                  <a:t>C warm water.</a:t>
                </a:r>
              </a:p>
            </p:txBody>
          </p:sp>
        </mc:Choice>
        <mc:Fallback>
          <p:sp>
            <p:nvSpPr>
              <p:cNvPr id="8" name="TextBox 7">
                <a:extLst>
                  <a:ext uri="{FF2B5EF4-FFF2-40B4-BE49-F238E27FC236}">
                    <a16:creationId xmlns:a16="http://schemas.microsoft.com/office/drawing/2014/main" id="{119919C8-2333-369C-A1A2-7A9A4F7CD9BC}"/>
                  </a:ext>
                </a:extLst>
              </p:cNvPr>
              <p:cNvSpPr txBox="1">
                <a:spLocks noRot="1" noChangeAspect="1" noMove="1" noResize="1" noEditPoints="1" noAdjustHandles="1" noChangeArrowheads="1" noChangeShapeType="1" noTextEdit="1"/>
              </p:cNvSpPr>
              <p:nvPr/>
            </p:nvSpPr>
            <p:spPr>
              <a:xfrm>
                <a:off x="8077200" y="2099732"/>
                <a:ext cx="3826933" cy="4524315"/>
              </a:xfrm>
              <a:prstGeom prst="rect">
                <a:avLst/>
              </a:prstGeom>
              <a:blipFill>
                <a:blip r:embed="rId3"/>
                <a:stretch>
                  <a:fillRect l="-1325" t="-560" b="-1401"/>
                </a:stretch>
              </a:blipFill>
            </p:spPr>
            <p:txBody>
              <a:bodyPr/>
              <a:lstStyle/>
              <a:p>
                <a:r>
                  <a:rPr lang="en-TW">
                    <a:noFill/>
                  </a:rPr>
                  <a:t> </a:t>
                </a:r>
              </a:p>
            </p:txBody>
          </p:sp>
        </mc:Fallback>
      </mc:AlternateContent>
    </p:spTree>
    <p:extLst>
      <p:ext uri="{BB962C8B-B14F-4D97-AF65-F5344CB8AC3E}">
        <p14:creationId xmlns:p14="http://schemas.microsoft.com/office/powerpoint/2010/main" val="1448766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A5F71-F321-F6C9-241F-0D0DF8CB8BAA}"/>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4EEF786C-AAA1-986E-E88D-D3EC55DDCC9E}"/>
              </a:ext>
            </a:extLst>
          </p:cNvPr>
          <p:cNvPicPr>
            <a:picLocks noGrp="1" noChangeAspect="1"/>
          </p:cNvPicPr>
          <p:nvPr>
            <p:ph idx="1"/>
          </p:nvPr>
        </p:nvPicPr>
        <p:blipFill>
          <a:blip r:embed="rId2"/>
          <a:stretch>
            <a:fillRect/>
          </a:stretch>
        </p:blipFill>
        <p:spPr>
          <a:xfrm>
            <a:off x="2064357" y="751114"/>
            <a:ext cx="8063285" cy="4617244"/>
          </a:xfrm>
        </p:spPr>
      </p:pic>
      <p:sp>
        <p:nvSpPr>
          <p:cNvPr id="6" name="TextBox 5">
            <a:extLst>
              <a:ext uri="{FF2B5EF4-FFF2-40B4-BE49-F238E27FC236}">
                <a16:creationId xmlns:a16="http://schemas.microsoft.com/office/drawing/2014/main" id="{929D9B47-F557-BC79-6982-64BD73EBB06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33B84062-F1FC-B8C3-E0B8-5DF25A3FB49A}"/>
              </a:ext>
            </a:extLst>
          </p:cNvPr>
          <p:cNvSpPr txBox="1"/>
          <p:nvPr/>
        </p:nvSpPr>
        <p:spPr>
          <a:xfrm>
            <a:off x="5072802" y="5351363"/>
            <a:ext cx="2046394" cy="369332"/>
          </a:xfrm>
          <a:prstGeom prst="rect">
            <a:avLst/>
          </a:prstGeom>
          <a:noFill/>
        </p:spPr>
        <p:txBody>
          <a:bodyPr wrap="none" rtlCol="0">
            <a:spAutoFit/>
          </a:bodyPr>
          <a:lstStyle/>
          <a:p>
            <a:r>
              <a:rPr lang="en-US" dirty="0"/>
              <a:t>W</a:t>
            </a:r>
            <a:r>
              <a:rPr lang="en-TW" dirty="0"/>
              <a:t>ater chiller device</a:t>
            </a:r>
          </a:p>
        </p:txBody>
      </p:sp>
    </p:spTree>
    <p:extLst>
      <p:ext uri="{BB962C8B-B14F-4D97-AF65-F5344CB8AC3E}">
        <p14:creationId xmlns:p14="http://schemas.microsoft.com/office/powerpoint/2010/main" val="2071459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2419-F4A8-7B84-C153-000DD4C0DEA0}"/>
              </a:ext>
            </a:extLst>
          </p:cNvPr>
          <p:cNvSpPr>
            <a:spLocks noGrp="1"/>
          </p:cNvSpPr>
          <p:nvPr>
            <p:ph type="title"/>
          </p:nvPr>
        </p:nvSpPr>
        <p:spPr/>
        <p:txBody>
          <a:bodyPr/>
          <a:lstStyle/>
          <a:p>
            <a:r>
              <a:rPr lang="en-TW" dirty="0"/>
              <a:t>Air F</a:t>
            </a:r>
            <a:r>
              <a:rPr lang="en-US" dirty="0"/>
              <a:t>l</a:t>
            </a:r>
            <a:r>
              <a:rPr lang="en-TW" dirty="0"/>
              <a:t>ow Considerations</a:t>
            </a:r>
          </a:p>
        </p:txBody>
      </p:sp>
      <p:pic>
        <p:nvPicPr>
          <p:cNvPr id="5" name="Content Placeholder 4">
            <a:extLst>
              <a:ext uri="{FF2B5EF4-FFF2-40B4-BE49-F238E27FC236}">
                <a16:creationId xmlns:a16="http://schemas.microsoft.com/office/drawing/2014/main" id="{B091231B-3401-9E57-D055-8A45B5BF81EC}"/>
              </a:ext>
            </a:extLst>
          </p:cNvPr>
          <p:cNvPicPr>
            <a:picLocks noGrp="1" noChangeAspect="1"/>
          </p:cNvPicPr>
          <p:nvPr>
            <p:ph idx="1"/>
          </p:nvPr>
        </p:nvPicPr>
        <p:blipFill>
          <a:blip r:embed="rId2"/>
          <a:stretch>
            <a:fillRect/>
          </a:stretch>
        </p:blipFill>
        <p:spPr>
          <a:xfrm>
            <a:off x="1868260" y="1441592"/>
            <a:ext cx="8455479" cy="5416408"/>
          </a:xfrm>
        </p:spPr>
      </p:pic>
      <p:sp>
        <p:nvSpPr>
          <p:cNvPr id="6" name="TextBox 5">
            <a:extLst>
              <a:ext uri="{FF2B5EF4-FFF2-40B4-BE49-F238E27FC236}">
                <a16:creationId xmlns:a16="http://schemas.microsoft.com/office/drawing/2014/main" id="{BB91D2A7-F4EB-FA8C-647F-B9A421D90F4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940492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525BD-D588-FA48-52E3-649F61CC3D78}"/>
              </a:ext>
            </a:extLst>
          </p:cNvPr>
          <p:cNvSpPr>
            <a:spLocks noGrp="1"/>
          </p:cNvSpPr>
          <p:nvPr>
            <p:ph type="title"/>
          </p:nvPr>
        </p:nvSpPr>
        <p:spPr/>
        <p:txBody>
          <a:bodyPr/>
          <a:lstStyle/>
          <a:p>
            <a:r>
              <a:rPr lang="en-TW" dirty="0"/>
              <a:t>1/R Values for Hot Water System</a:t>
            </a:r>
          </a:p>
        </p:txBody>
      </p:sp>
      <p:pic>
        <p:nvPicPr>
          <p:cNvPr id="5" name="Content Placeholder 4">
            <a:extLst>
              <a:ext uri="{FF2B5EF4-FFF2-40B4-BE49-F238E27FC236}">
                <a16:creationId xmlns:a16="http://schemas.microsoft.com/office/drawing/2014/main" id="{51C4647E-30A3-DB17-E283-D5319FC2B037}"/>
              </a:ext>
            </a:extLst>
          </p:cNvPr>
          <p:cNvPicPr>
            <a:picLocks noGrp="1" noChangeAspect="1"/>
          </p:cNvPicPr>
          <p:nvPr>
            <p:ph idx="1"/>
          </p:nvPr>
        </p:nvPicPr>
        <p:blipFill>
          <a:blip r:embed="rId2"/>
          <a:stretch>
            <a:fillRect/>
          </a:stretch>
        </p:blipFill>
        <p:spPr>
          <a:xfrm>
            <a:off x="1192893" y="1331106"/>
            <a:ext cx="9806214" cy="5111258"/>
          </a:xfrm>
        </p:spPr>
      </p:pic>
      <p:sp>
        <p:nvSpPr>
          <p:cNvPr id="6" name="TextBox 5">
            <a:extLst>
              <a:ext uri="{FF2B5EF4-FFF2-40B4-BE49-F238E27FC236}">
                <a16:creationId xmlns:a16="http://schemas.microsoft.com/office/drawing/2014/main" id="{547344F3-A373-743C-4B91-D8967EA61847}"/>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78094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B547-F760-592A-5123-2EE772E3D7B4}"/>
              </a:ext>
            </a:extLst>
          </p:cNvPr>
          <p:cNvSpPr>
            <a:spLocks noGrp="1"/>
          </p:cNvSpPr>
          <p:nvPr>
            <p:ph type="title"/>
          </p:nvPr>
        </p:nvSpPr>
        <p:spPr/>
        <p:txBody>
          <a:bodyPr/>
          <a:lstStyle/>
          <a:p>
            <a:r>
              <a:rPr lang="en-TW" dirty="0"/>
              <a:t>Power C</a:t>
            </a:r>
            <a:r>
              <a:rPr lang="en-US" dirty="0"/>
              <a:t>o</a:t>
            </a:r>
            <a:r>
              <a:rPr lang="en-TW" dirty="0"/>
              <a:t>nsumption at the Fab</a:t>
            </a:r>
          </a:p>
        </p:txBody>
      </p:sp>
      <p:pic>
        <p:nvPicPr>
          <p:cNvPr id="5" name="Content Placeholder 4">
            <a:extLst>
              <a:ext uri="{FF2B5EF4-FFF2-40B4-BE49-F238E27FC236}">
                <a16:creationId xmlns:a16="http://schemas.microsoft.com/office/drawing/2014/main" id="{8E81D946-74BC-7823-D7D4-1F9C41410CA8}"/>
              </a:ext>
            </a:extLst>
          </p:cNvPr>
          <p:cNvPicPr>
            <a:picLocks noGrp="1" noChangeAspect="1"/>
          </p:cNvPicPr>
          <p:nvPr>
            <p:ph idx="1"/>
          </p:nvPr>
        </p:nvPicPr>
        <p:blipFill>
          <a:blip r:embed="rId2"/>
          <a:stretch>
            <a:fillRect/>
          </a:stretch>
        </p:blipFill>
        <p:spPr>
          <a:xfrm>
            <a:off x="1151406" y="1632006"/>
            <a:ext cx="9889187" cy="3593987"/>
          </a:xfrm>
        </p:spPr>
      </p:pic>
      <p:sp>
        <p:nvSpPr>
          <p:cNvPr id="6" name="TextBox 5">
            <a:extLst>
              <a:ext uri="{FF2B5EF4-FFF2-40B4-BE49-F238E27FC236}">
                <a16:creationId xmlns:a16="http://schemas.microsoft.com/office/drawing/2014/main" id="{C105A909-F497-679A-A0D7-FA039B2AA23C}"/>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651D3C6E-1F14-719C-933E-613A43A9622F}"/>
              </a:ext>
            </a:extLst>
          </p:cNvPr>
          <p:cNvSpPr txBox="1"/>
          <p:nvPr/>
        </p:nvSpPr>
        <p:spPr>
          <a:xfrm>
            <a:off x="4893733" y="1744875"/>
            <a:ext cx="4043415" cy="369332"/>
          </a:xfrm>
          <a:prstGeom prst="rect">
            <a:avLst/>
          </a:prstGeom>
          <a:noFill/>
        </p:spPr>
        <p:txBody>
          <a:bodyPr wrap="none" rtlCol="0">
            <a:spAutoFit/>
          </a:bodyPr>
          <a:lstStyle/>
          <a:p>
            <a:r>
              <a:rPr lang="en-TW" dirty="0"/>
              <a:t>Numbers are reported in 1000s of kW*hr</a:t>
            </a:r>
          </a:p>
        </p:txBody>
      </p:sp>
      <p:sp>
        <p:nvSpPr>
          <p:cNvPr id="8" name="Down Arrow 7">
            <a:extLst>
              <a:ext uri="{FF2B5EF4-FFF2-40B4-BE49-F238E27FC236}">
                <a16:creationId xmlns:a16="http://schemas.microsoft.com/office/drawing/2014/main" id="{9B94B3B4-BA03-6721-519F-8075460860E7}"/>
              </a:ext>
            </a:extLst>
          </p:cNvPr>
          <p:cNvSpPr/>
          <p:nvPr/>
        </p:nvSpPr>
        <p:spPr>
          <a:xfrm rot="5400000">
            <a:off x="11213146" y="2375232"/>
            <a:ext cx="240454" cy="9242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
        <p:nvSpPr>
          <p:cNvPr id="9" name="Down Arrow 8">
            <a:extLst>
              <a:ext uri="{FF2B5EF4-FFF2-40B4-BE49-F238E27FC236}">
                <a16:creationId xmlns:a16="http://schemas.microsoft.com/office/drawing/2014/main" id="{1CD9C7F4-513D-2E14-7309-9B1938AC105A}"/>
              </a:ext>
            </a:extLst>
          </p:cNvPr>
          <p:cNvSpPr/>
          <p:nvPr/>
        </p:nvSpPr>
        <p:spPr>
          <a:xfrm rot="5400000">
            <a:off x="11233571" y="3779274"/>
            <a:ext cx="240454" cy="9242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TW"/>
          </a:p>
        </p:txBody>
      </p:sp>
    </p:spTree>
    <p:extLst>
      <p:ext uri="{BB962C8B-B14F-4D97-AF65-F5344CB8AC3E}">
        <p14:creationId xmlns:p14="http://schemas.microsoft.com/office/powerpoint/2010/main" val="2656009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448B-8357-3F2B-E2DA-EF59C5BDEEB3}"/>
              </a:ext>
            </a:extLst>
          </p:cNvPr>
          <p:cNvSpPr>
            <a:spLocks noGrp="1"/>
          </p:cNvSpPr>
          <p:nvPr>
            <p:ph type="title"/>
          </p:nvPr>
        </p:nvSpPr>
        <p:spPr/>
        <p:txBody>
          <a:bodyPr/>
          <a:lstStyle/>
          <a:p>
            <a:r>
              <a:rPr lang="en-TW" dirty="0"/>
              <a:t>Power C</a:t>
            </a:r>
            <a:r>
              <a:rPr lang="en-US" dirty="0"/>
              <a:t>o</a:t>
            </a:r>
            <a:r>
              <a:rPr lang="en-TW" dirty="0"/>
              <a:t>nsumption at the Fab</a:t>
            </a:r>
          </a:p>
        </p:txBody>
      </p:sp>
      <p:pic>
        <p:nvPicPr>
          <p:cNvPr id="5" name="Content Placeholder 4">
            <a:extLst>
              <a:ext uri="{FF2B5EF4-FFF2-40B4-BE49-F238E27FC236}">
                <a16:creationId xmlns:a16="http://schemas.microsoft.com/office/drawing/2014/main" id="{67855421-6A2B-DA79-F189-CB837F4A1172}"/>
              </a:ext>
            </a:extLst>
          </p:cNvPr>
          <p:cNvPicPr>
            <a:picLocks noGrp="1" noChangeAspect="1"/>
          </p:cNvPicPr>
          <p:nvPr>
            <p:ph idx="1"/>
          </p:nvPr>
        </p:nvPicPr>
        <p:blipFill>
          <a:blip r:embed="rId2"/>
          <a:stretch>
            <a:fillRect/>
          </a:stretch>
        </p:blipFill>
        <p:spPr>
          <a:xfrm>
            <a:off x="831966" y="1766888"/>
            <a:ext cx="10521834" cy="4018756"/>
          </a:xfrm>
        </p:spPr>
      </p:pic>
      <p:sp>
        <p:nvSpPr>
          <p:cNvPr id="6" name="TextBox 5">
            <a:extLst>
              <a:ext uri="{FF2B5EF4-FFF2-40B4-BE49-F238E27FC236}">
                <a16:creationId xmlns:a16="http://schemas.microsoft.com/office/drawing/2014/main" id="{012FB332-EC06-E8DC-EC13-69EF0D1E0B7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1543419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DDE35-356F-F45E-3398-6F84FD10CBA8}"/>
              </a:ext>
            </a:extLst>
          </p:cNvPr>
          <p:cNvSpPr>
            <a:spLocks noGrp="1"/>
          </p:cNvSpPr>
          <p:nvPr>
            <p:ph type="title"/>
          </p:nvPr>
        </p:nvSpPr>
        <p:spPr/>
        <p:txBody>
          <a:bodyPr/>
          <a:lstStyle/>
          <a:p>
            <a:r>
              <a:rPr lang="en-TW" dirty="0"/>
              <a:t>US Green Building C</a:t>
            </a:r>
            <a:r>
              <a:rPr lang="en-US" dirty="0"/>
              <a:t>o</a:t>
            </a:r>
            <a:r>
              <a:rPr lang="en-TW" dirty="0"/>
              <a:t>uncil and LEED</a:t>
            </a:r>
          </a:p>
        </p:txBody>
      </p:sp>
      <p:sp>
        <p:nvSpPr>
          <p:cNvPr id="3" name="Content Placeholder 2">
            <a:extLst>
              <a:ext uri="{FF2B5EF4-FFF2-40B4-BE49-F238E27FC236}">
                <a16:creationId xmlns:a16="http://schemas.microsoft.com/office/drawing/2014/main" id="{A809C7B2-B567-0DCD-48DC-421D48803D0B}"/>
              </a:ext>
            </a:extLst>
          </p:cNvPr>
          <p:cNvSpPr>
            <a:spLocks noGrp="1"/>
          </p:cNvSpPr>
          <p:nvPr>
            <p:ph idx="1"/>
          </p:nvPr>
        </p:nvSpPr>
        <p:spPr/>
        <p:txBody>
          <a:bodyPr/>
          <a:lstStyle/>
          <a:p>
            <a:r>
              <a:rPr lang="en-US" b="0" i="0" u="none" strike="noStrike" dirty="0">
                <a:solidFill>
                  <a:srgbClr val="202122"/>
                </a:solidFill>
                <a:effectLst/>
                <a:latin typeface="Arial" panose="020B0604020202020204" pitchFamily="34" charset="0"/>
              </a:rPr>
              <a:t>LEED provides third party verification of green buildings. The LEED program rates commercial buildings, homes, neighborhoods, retail, healthcare, schools, including every phase of the respective building lifecycle, including design, construction, operations, and maintenance. Projects may earn one of four levels of LEED certification (Certified, Silver, Gold or Platinum) by achieving a given number of point-based credits within the rating system.</a:t>
            </a:r>
          </a:p>
          <a:p>
            <a:r>
              <a:rPr lang="en-US" dirty="0">
                <a:solidFill>
                  <a:srgbClr val="202122"/>
                </a:solidFill>
                <a:latin typeface="Arial" panose="020B0604020202020204" pitchFamily="34" charset="0"/>
              </a:rPr>
              <a:t>Based in Philadelphia</a:t>
            </a:r>
            <a:endParaRPr lang="en-TW" dirty="0"/>
          </a:p>
        </p:txBody>
      </p:sp>
      <p:sp>
        <p:nvSpPr>
          <p:cNvPr id="4" name="TextBox 3">
            <a:extLst>
              <a:ext uri="{FF2B5EF4-FFF2-40B4-BE49-F238E27FC236}">
                <a16:creationId xmlns:a16="http://schemas.microsoft.com/office/drawing/2014/main" id="{3D3D4BA7-04BB-9D7E-9226-1C406309EF24}"/>
              </a:ext>
            </a:extLst>
          </p:cNvPr>
          <p:cNvSpPr txBox="1"/>
          <p:nvPr/>
        </p:nvSpPr>
        <p:spPr>
          <a:xfrm>
            <a:off x="0" y="6456052"/>
            <a:ext cx="1082348" cy="369332"/>
          </a:xfrm>
          <a:prstGeom prst="rect">
            <a:avLst/>
          </a:prstGeom>
          <a:noFill/>
        </p:spPr>
        <p:txBody>
          <a:bodyPr wrap="none" rtlCol="0">
            <a:spAutoFit/>
          </a:bodyPr>
          <a:lstStyle/>
          <a:p>
            <a:r>
              <a:rPr lang="en-TW" dirty="0"/>
              <a:t>wikipedia</a:t>
            </a:r>
          </a:p>
        </p:txBody>
      </p:sp>
    </p:spTree>
    <p:extLst>
      <p:ext uri="{BB962C8B-B14F-4D97-AF65-F5344CB8AC3E}">
        <p14:creationId xmlns:p14="http://schemas.microsoft.com/office/powerpoint/2010/main" val="1576936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46EFD-FCA3-AD3A-F024-DB3CEADD569E}"/>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9188E7D6-E309-C2C6-BFBB-27B60AF2B989}"/>
              </a:ext>
            </a:extLst>
          </p:cNvPr>
          <p:cNvPicPr>
            <a:picLocks noGrp="1" noChangeAspect="1"/>
          </p:cNvPicPr>
          <p:nvPr>
            <p:ph idx="1"/>
          </p:nvPr>
        </p:nvPicPr>
        <p:blipFill>
          <a:blip r:embed="rId2"/>
          <a:stretch>
            <a:fillRect/>
          </a:stretch>
        </p:blipFill>
        <p:spPr>
          <a:xfrm>
            <a:off x="2954492" y="312379"/>
            <a:ext cx="6283015" cy="6180496"/>
          </a:xfrm>
        </p:spPr>
      </p:pic>
      <p:sp>
        <p:nvSpPr>
          <p:cNvPr id="6" name="TextBox 5">
            <a:extLst>
              <a:ext uri="{FF2B5EF4-FFF2-40B4-BE49-F238E27FC236}">
                <a16:creationId xmlns:a16="http://schemas.microsoft.com/office/drawing/2014/main" id="{93BC8710-CD22-9396-39DD-1F706F0E4230}"/>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545187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B7B9B-11BF-D82E-FCC3-FFB735810BD9}"/>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6AF4A24D-495B-891E-A86B-85AA8C8B8A41}"/>
              </a:ext>
            </a:extLst>
          </p:cNvPr>
          <p:cNvPicPr>
            <a:picLocks noGrp="1" noChangeAspect="1"/>
          </p:cNvPicPr>
          <p:nvPr>
            <p:ph idx="1"/>
          </p:nvPr>
        </p:nvPicPr>
        <p:blipFill>
          <a:blip r:embed="rId2"/>
          <a:stretch>
            <a:fillRect/>
          </a:stretch>
        </p:blipFill>
        <p:spPr>
          <a:xfrm>
            <a:off x="2795712" y="182562"/>
            <a:ext cx="6600576" cy="6492875"/>
          </a:xfrm>
        </p:spPr>
      </p:pic>
      <p:sp>
        <p:nvSpPr>
          <p:cNvPr id="6" name="TextBox 5">
            <a:extLst>
              <a:ext uri="{FF2B5EF4-FFF2-40B4-BE49-F238E27FC236}">
                <a16:creationId xmlns:a16="http://schemas.microsoft.com/office/drawing/2014/main" id="{DCB128D0-3FD6-218E-4684-BD04B45FDF58}"/>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D139C624-B498-FE97-369D-2D40ED2A4F6E}"/>
              </a:ext>
            </a:extLst>
          </p:cNvPr>
          <p:cNvSpPr txBox="1"/>
          <p:nvPr/>
        </p:nvSpPr>
        <p:spPr>
          <a:xfrm>
            <a:off x="614597" y="2503357"/>
            <a:ext cx="2038662" cy="1200329"/>
          </a:xfrm>
          <a:prstGeom prst="rect">
            <a:avLst/>
          </a:prstGeom>
          <a:noFill/>
        </p:spPr>
        <p:txBody>
          <a:bodyPr wrap="square" rtlCol="0">
            <a:spAutoFit/>
          </a:bodyPr>
          <a:lstStyle/>
          <a:p>
            <a:r>
              <a:rPr lang="en-TW" dirty="0"/>
              <a:t>Buildings are designed for capacity despite actual needs</a:t>
            </a:r>
          </a:p>
        </p:txBody>
      </p:sp>
    </p:spTree>
    <p:extLst>
      <p:ext uri="{BB962C8B-B14F-4D97-AF65-F5344CB8AC3E}">
        <p14:creationId xmlns:p14="http://schemas.microsoft.com/office/powerpoint/2010/main" val="3407885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994-0A4A-144B-2370-F5E0E27BE0F6}"/>
              </a:ext>
            </a:extLst>
          </p:cNvPr>
          <p:cNvSpPr>
            <a:spLocks noGrp="1"/>
          </p:cNvSpPr>
          <p:nvPr>
            <p:ph type="title"/>
          </p:nvPr>
        </p:nvSpPr>
        <p:spPr/>
        <p:txBody>
          <a:bodyPr/>
          <a:lstStyle/>
          <a:p>
            <a:r>
              <a:rPr lang="en-TW" dirty="0"/>
              <a:t>Technologies to Utilize in Modern Buildings</a:t>
            </a:r>
          </a:p>
        </p:txBody>
      </p:sp>
      <p:pic>
        <p:nvPicPr>
          <p:cNvPr id="5" name="Content Placeholder 4">
            <a:extLst>
              <a:ext uri="{FF2B5EF4-FFF2-40B4-BE49-F238E27FC236}">
                <a16:creationId xmlns:a16="http://schemas.microsoft.com/office/drawing/2014/main" id="{5F800E7D-3EFD-4D13-BB60-8F0B59CA0116}"/>
              </a:ext>
            </a:extLst>
          </p:cNvPr>
          <p:cNvPicPr>
            <a:picLocks noGrp="1" noChangeAspect="1"/>
          </p:cNvPicPr>
          <p:nvPr>
            <p:ph idx="1"/>
          </p:nvPr>
        </p:nvPicPr>
        <p:blipFill>
          <a:blip r:embed="rId2"/>
          <a:stretch>
            <a:fillRect/>
          </a:stretch>
        </p:blipFill>
        <p:spPr>
          <a:xfrm>
            <a:off x="2872468" y="1572871"/>
            <a:ext cx="6447064" cy="4665893"/>
          </a:xfrm>
        </p:spPr>
      </p:pic>
      <p:sp>
        <p:nvSpPr>
          <p:cNvPr id="6" name="TextBox 5">
            <a:extLst>
              <a:ext uri="{FF2B5EF4-FFF2-40B4-BE49-F238E27FC236}">
                <a16:creationId xmlns:a16="http://schemas.microsoft.com/office/drawing/2014/main" id="{FF35932C-417B-EFD2-098F-A91D02C36ED9}"/>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DD2301F3-B9E0-5012-005A-30029F95AC67}"/>
              </a:ext>
            </a:extLst>
          </p:cNvPr>
          <p:cNvSpPr txBox="1"/>
          <p:nvPr/>
        </p:nvSpPr>
        <p:spPr>
          <a:xfrm>
            <a:off x="734518" y="2773179"/>
            <a:ext cx="1648918" cy="923330"/>
          </a:xfrm>
          <a:prstGeom prst="rect">
            <a:avLst/>
          </a:prstGeom>
          <a:noFill/>
        </p:spPr>
        <p:txBody>
          <a:bodyPr wrap="square" rtlCol="0">
            <a:spAutoFit/>
          </a:bodyPr>
          <a:lstStyle/>
          <a:p>
            <a:r>
              <a:rPr lang="en-TW" dirty="0"/>
              <a:t>Underground thermal heating</a:t>
            </a:r>
          </a:p>
        </p:txBody>
      </p:sp>
    </p:spTree>
    <p:extLst>
      <p:ext uri="{BB962C8B-B14F-4D97-AF65-F5344CB8AC3E}">
        <p14:creationId xmlns:p14="http://schemas.microsoft.com/office/powerpoint/2010/main" val="330155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6E15-01E6-6DD1-938E-66F9705C12EB}"/>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34C431BB-D239-2C8E-A2FC-DFF85B8DEE92}"/>
              </a:ext>
            </a:extLst>
          </p:cNvPr>
          <p:cNvPicPr>
            <a:picLocks noGrp="1" noChangeAspect="1"/>
          </p:cNvPicPr>
          <p:nvPr>
            <p:ph idx="1"/>
          </p:nvPr>
        </p:nvPicPr>
        <p:blipFill>
          <a:blip r:embed="rId2"/>
          <a:stretch>
            <a:fillRect/>
          </a:stretch>
        </p:blipFill>
        <p:spPr>
          <a:xfrm>
            <a:off x="1782082" y="613015"/>
            <a:ext cx="8627836" cy="5879860"/>
          </a:xfrm>
        </p:spPr>
      </p:pic>
    </p:spTree>
    <p:extLst>
      <p:ext uri="{BB962C8B-B14F-4D97-AF65-F5344CB8AC3E}">
        <p14:creationId xmlns:p14="http://schemas.microsoft.com/office/powerpoint/2010/main" val="909413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C630-5453-75F3-F6A8-5E80E957E30B}"/>
              </a:ext>
            </a:extLst>
          </p:cNvPr>
          <p:cNvSpPr>
            <a:spLocks noGrp="1"/>
          </p:cNvSpPr>
          <p:nvPr>
            <p:ph type="title"/>
          </p:nvPr>
        </p:nvSpPr>
        <p:spPr/>
        <p:txBody>
          <a:bodyPr/>
          <a:lstStyle/>
          <a:p>
            <a:r>
              <a:rPr lang="en-TW" dirty="0"/>
              <a:t>Chilled Water Uses at the Fab</a:t>
            </a:r>
          </a:p>
        </p:txBody>
      </p:sp>
      <p:pic>
        <p:nvPicPr>
          <p:cNvPr id="5" name="Content Placeholder 4">
            <a:extLst>
              <a:ext uri="{FF2B5EF4-FFF2-40B4-BE49-F238E27FC236}">
                <a16:creationId xmlns:a16="http://schemas.microsoft.com/office/drawing/2014/main" id="{F4D4AA6E-0519-AA36-3AB7-119BFF1FDCC5}"/>
              </a:ext>
            </a:extLst>
          </p:cNvPr>
          <p:cNvPicPr>
            <a:picLocks noGrp="1" noChangeAspect="1"/>
          </p:cNvPicPr>
          <p:nvPr>
            <p:ph idx="1"/>
          </p:nvPr>
        </p:nvPicPr>
        <p:blipFill>
          <a:blip r:embed="rId2"/>
          <a:stretch>
            <a:fillRect/>
          </a:stretch>
        </p:blipFill>
        <p:spPr>
          <a:xfrm>
            <a:off x="2482850" y="1690688"/>
            <a:ext cx="7226300" cy="4312469"/>
          </a:xfrm>
        </p:spPr>
      </p:pic>
      <p:sp>
        <p:nvSpPr>
          <p:cNvPr id="6" name="TextBox 5">
            <a:extLst>
              <a:ext uri="{FF2B5EF4-FFF2-40B4-BE49-F238E27FC236}">
                <a16:creationId xmlns:a16="http://schemas.microsoft.com/office/drawing/2014/main" id="{182854CE-081B-BA79-1D11-97CF7F8157D6}"/>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543581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73E1A-51FB-6EE5-0302-0C8DB4515CFD}"/>
              </a:ext>
            </a:extLst>
          </p:cNvPr>
          <p:cNvSpPr>
            <a:spLocks noGrp="1"/>
          </p:cNvSpPr>
          <p:nvPr>
            <p:ph type="title"/>
          </p:nvPr>
        </p:nvSpPr>
        <p:spPr/>
        <p:txBody>
          <a:bodyPr/>
          <a:lstStyle/>
          <a:p>
            <a:r>
              <a:rPr lang="en-TW" dirty="0"/>
              <a:t>Recycling the Heat From Clean Rooms</a:t>
            </a:r>
          </a:p>
        </p:txBody>
      </p:sp>
      <p:pic>
        <p:nvPicPr>
          <p:cNvPr id="5" name="Content Placeholder 4">
            <a:extLst>
              <a:ext uri="{FF2B5EF4-FFF2-40B4-BE49-F238E27FC236}">
                <a16:creationId xmlns:a16="http://schemas.microsoft.com/office/drawing/2014/main" id="{5D3639E0-40A8-629F-F5FA-42C3FEF7CD45}"/>
              </a:ext>
            </a:extLst>
          </p:cNvPr>
          <p:cNvPicPr>
            <a:picLocks noGrp="1" noChangeAspect="1"/>
          </p:cNvPicPr>
          <p:nvPr>
            <p:ph idx="1"/>
          </p:nvPr>
        </p:nvPicPr>
        <p:blipFill>
          <a:blip r:embed="rId2"/>
          <a:stretch>
            <a:fillRect/>
          </a:stretch>
        </p:blipFill>
        <p:spPr>
          <a:xfrm>
            <a:off x="1294969" y="1690688"/>
            <a:ext cx="9602061" cy="3815556"/>
          </a:xfrm>
        </p:spPr>
      </p:pic>
      <p:sp>
        <p:nvSpPr>
          <p:cNvPr id="6" name="TextBox 5">
            <a:extLst>
              <a:ext uri="{FF2B5EF4-FFF2-40B4-BE49-F238E27FC236}">
                <a16:creationId xmlns:a16="http://schemas.microsoft.com/office/drawing/2014/main" id="{AA6B0311-4F88-766C-240D-72336A984AC1}"/>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77461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68D1F-778D-F558-83E3-8966E04BCBB0}"/>
              </a:ext>
            </a:extLst>
          </p:cNvPr>
          <p:cNvSpPr>
            <a:spLocks noGrp="1"/>
          </p:cNvSpPr>
          <p:nvPr>
            <p:ph type="title"/>
          </p:nvPr>
        </p:nvSpPr>
        <p:spPr/>
        <p:txBody>
          <a:bodyPr/>
          <a:lstStyle/>
          <a:p>
            <a:r>
              <a:rPr lang="en-TW" dirty="0"/>
              <a:t>Use and Reuse of Chiller Water</a:t>
            </a:r>
          </a:p>
        </p:txBody>
      </p:sp>
      <p:pic>
        <p:nvPicPr>
          <p:cNvPr id="5" name="Content Placeholder 4">
            <a:extLst>
              <a:ext uri="{FF2B5EF4-FFF2-40B4-BE49-F238E27FC236}">
                <a16:creationId xmlns:a16="http://schemas.microsoft.com/office/drawing/2014/main" id="{E49AB1CB-07D9-1455-91D5-45E92C0C15AD}"/>
              </a:ext>
            </a:extLst>
          </p:cNvPr>
          <p:cNvPicPr>
            <a:picLocks noGrp="1" noChangeAspect="1"/>
          </p:cNvPicPr>
          <p:nvPr>
            <p:ph idx="1"/>
          </p:nvPr>
        </p:nvPicPr>
        <p:blipFill>
          <a:blip r:embed="rId2"/>
          <a:stretch>
            <a:fillRect/>
          </a:stretch>
        </p:blipFill>
        <p:spPr>
          <a:xfrm>
            <a:off x="1202917" y="1690688"/>
            <a:ext cx="9786166" cy="4930435"/>
          </a:xfrm>
        </p:spPr>
      </p:pic>
      <p:sp>
        <p:nvSpPr>
          <p:cNvPr id="6" name="TextBox 5">
            <a:extLst>
              <a:ext uri="{FF2B5EF4-FFF2-40B4-BE49-F238E27FC236}">
                <a16:creationId xmlns:a16="http://schemas.microsoft.com/office/drawing/2014/main" id="{F0E391D7-D6CA-DFE4-9140-FD1E1F214485}"/>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518221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0361-0E3B-D87E-491D-1072E5B2BE88}"/>
              </a:ext>
            </a:extLst>
          </p:cNvPr>
          <p:cNvSpPr>
            <a:spLocks noGrp="1"/>
          </p:cNvSpPr>
          <p:nvPr>
            <p:ph type="title"/>
          </p:nvPr>
        </p:nvSpPr>
        <p:spPr/>
        <p:txBody>
          <a:bodyPr/>
          <a:lstStyle/>
          <a:p>
            <a:r>
              <a:rPr lang="en-TW" dirty="0"/>
              <a:t>Solar Water Heating</a:t>
            </a:r>
          </a:p>
        </p:txBody>
      </p:sp>
      <p:pic>
        <p:nvPicPr>
          <p:cNvPr id="5" name="Content Placeholder 4">
            <a:extLst>
              <a:ext uri="{FF2B5EF4-FFF2-40B4-BE49-F238E27FC236}">
                <a16:creationId xmlns:a16="http://schemas.microsoft.com/office/drawing/2014/main" id="{8CCDE576-B395-856C-7F29-4E2DD8E717EC}"/>
              </a:ext>
            </a:extLst>
          </p:cNvPr>
          <p:cNvPicPr>
            <a:picLocks noGrp="1" noChangeAspect="1"/>
          </p:cNvPicPr>
          <p:nvPr>
            <p:ph idx="1"/>
          </p:nvPr>
        </p:nvPicPr>
        <p:blipFill>
          <a:blip r:embed="rId2"/>
          <a:stretch>
            <a:fillRect/>
          </a:stretch>
        </p:blipFill>
        <p:spPr>
          <a:xfrm>
            <a:off x="155519" y="1264443"/>
            <a:ext cx="11880961" cy="4026013"/>
          </a:xfrm>
        </p:spPr>
      </p:pic>
      <p:sp>
        <p:nvSpPr>
          <p:cNvPr id="6" name="TextBox 5">
            <a:extLst>
              <a:ext uri="{FF2B5EF4-FFF2-40B4-BE49-F238E27FC236}">
                <a16:creationId xmlns:a16="http://schemas.microsoft.com/office/drawing/2014/main" id="{B0A7EB04-A055-DE3D-FC92-35CD7CD6A4DF}"/>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36176823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289A-2B9C-F7B8-2D4F-CDE7EB155133}"/>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759CB6D2-E734-0E87-61E4-F880EF7D529C}"/>
              </a:ext>
            </a:extLst>
          </p:cNvPr>
          <p:cNvPicPr>
            <a:picLocks noGrp="1" noChangeAspect="1"/>
          </p:cNvPicPr>
          <p:nvPr>
            <p:ph idx="1"/>
          </p:nvPr>
        </p:nvPicPr>
        <p:blipFill>
          <a:blip r:embed="rId2"/>
          <a:stretch>
            <a:fillRect/>
          </a:stretch>
        </p:blipFill>
        <p:spPr>
          <a:xfrm>
            <a:off x="3588779" y="171487"/>
            <a:ext cx="5014441" cy="6087119"/>
          </a:xfrm>
        </p:spPr>
      </p:pic>
      <p:sp>
        <p:nvSpPr>
          <p:cNvPr id="6" name="TextBox 5">
            <a:extLst>
              <a:ext uri="{FF2B5EF4-FFF2-40B4-BE49-F238E27FC236}">
                <a16:creationId xmlns:a16="http://schemas.microsoft.com/office/drawing/2014/main" id="{36DBC100-046C-2999-4B47-909B36CE0903}"/>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931229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BFB35-5A4C-3F3C-4D8A-153A66953603}"/>
              </a:ext>
            </a:extLst>
          </p:cNvPr>
          <p:cNvSpPr>
            <a:spLocks noGrp="1"/>
          </p:cNvSpPr>
          <p:nvPr>
            <p:ph type="title"/>
          </p:nvPr>
        </p:nvSpPr>
        <p:spPr/>
        <p:txBody>
          <a:bodyPr/>
          <a:lstStyle/>
          <a:p>
            <a:r>
              <a:rPr lang="en-TW" dirty="0"/>
              <a:t>Carbon Dioxide Sensors in the B</a:t>
            </a:r>
            <a:r>
              <a:rPr lang="en-US" dirty="0"/>
              <a:t>u</a:t>
            </a:r>
            <a:r>
              <a:rPr lang="en-TW" dirty="0"/>
              <a:t>ilding</a:t>
            </a:r>
          </a:p>
        </p:txBody>
      </p:sp>
      <p:pic>
        <p:nvPicPr>
          <p:cNvPr id="5" name="Content Placeholder 4">
            <a:extLst>
              <a:ext uri="{FF2B5EF4-FFF2-40B4-BE49-F238E27FC236}">
                <a16:creationId xmlns:a16="http://schemas.microsoft.com/office/drawing/2014/main" id="{495ECE93-AA68-725A-DFC5-33A8F8701FE7}"/>
              </a:ext>
            </a:extLst>
          </p:cNvPr>
          <p:cNvPicPr>
            <a:picLocks noGrp="1" noChangeAspect="1"/>
          </p:cNvPicPr>
          <p:nvPr>
            <p:ph idx="1"/>
          </p:nvPr>
        </p:nvPicPr>
        <p:blipFill>
          <a:blip r:embed="rId2"/>
          <a:stretch>
            <a:fillRect/>
          </a:stretch>
        </p:blipFill>
        <p:spPr>
          <a:xfrm>
            <a:off x="1423414" y="1690688"/>
            <a:ext cx="9345171" cy="3656806"/>
          </a:xfrm>
        </p:spPr>
      </p:pic>
      <p:sp>
        <p:nvSpPr>
          <p:cNvPr id="6" name="TextBox 5">
            <a:extLst>
              <a:ext uri="{FF2B5EF4-FFF2-40B4-BE49-F238E27FC236}">
                <a16:creationId xmlns:a16="http://schemas.microsoft.com/office/drawing/2014/main" id="{7DB2F6B9-3DD8-4023-AED3-DC763B40F2AB}"/>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428783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78FF-3B77-7016-261A-262764374AE4}"/>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A851CE5F-279D-449C-3B18-826BFDC3BE3A}"/>
              </a:ext>
            </a:extLst>
          </p:cNvPr>
          <p:cNvPicPr>
            <a:picLocks noGrp="1" noChangeAspect="1"/>
          </p:cNvPicPr>
          <p:nvPr>
            <p:ph idx="1"/>
          </p:nvPr>
        </p:nvPicPr>
        <p:blipFill>
          <a:blip r:embed="rId2"/>
          <a:stretch>
            <a:fillRect/>
          </a:stretch>
        </p:blipFill>
        <p:spPr>
          <a:xfrm>
            <a:off x="687143" y="706582"/>
            <a:ext cx="10817714" cy="5444836"/>
          </a:xfrm>
        </p:spPr>
      </p:pic>
      <p:sp>
        <p:nvSpPr>
          <p:cNvPr id="6" name="TextBox 5">
            <a:extLst>
              <a:ext uri="{FF2B5EF4-FFF2-40B4-BE49-F238E27FC236}">
                <a16:creationId xmlns:a16="http://schemas.microsoft.com/office/drawing/2014/main" id="{6DBDA7D3-6B7B-C49F-B6E1-8798D6AF28DB}"/>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933508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0E0BF-A1ED-A1AB-D039-0FA36CFF122C}"/>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ED380403-547D-57CD-10A1-3A50AE062EB4}"/>
              </a:ext>
            </a:extLst>
          </p:cNvPr>
          <p:cNvPicPr>
            <a:picLocks noGrp="1" noChangeAspect="1"/>
          </p:cNvPicPr>
          <p:nvPr>
            <p:ph idx="1"/>
          </p:nvPr>
        </p:nvPicPr>
        <p:blipFill>
          <a:blip r:embed="rId2"/>
          <a:stretch>
            <a:fillRect/>
          </a:stretch>
        </p:blipFill>
        <p:spPr>
          <a:xfrm>
            <a:off x="1632857" y="1553480"/>
            <a:ext cx="8926286" cy="4170478"/>
          </a:xfrm>
        </p:spPr>
      </p:pic>
      <p:sp>
        <p:nvSpPr>
          <p:cNvPr id="6" name="TextBox 5">
            <a:extLst>
              <a:ext uri="{FF2B5EF4-FFF2-40B4-BE49-F238E27FC236}">
                <a16:creationId xmlns:a16="http://schemas.microsoft.com/office/drawing/2014/main" id="{82EBCE78-EDE4-487C-57D7-14448AB118D0}"/>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824045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A4ED1-5496-A397-7E84-AD40EBC8ED3E}"/>
              </a:ext>
            </a:extLst>
          </p:cNvPr>
          <p:cNvSpPr>
            <a:spLocks noGrp="1"/>
          </p:cNvSpPr>
          <p:nvPr>
            <p:ph type="title"/>
          </p:nvPr>
        </p:nvSpPr>
        <p:spPr/>
        <p:txBody>
          <a:bodyPr/>
          <a:lstStyle/>
          <a:p>
            <a:r>
              <a:rPr lang="en-TW" dirty="0"/>
              <a:t>Air Flow Concerns</a:t>
            </a:r>
          </a:p>
        </p:txBody>
      </p:sp>
      <p:pic>
        <p:nvPicPr>
          <p:cNvPr id="5" name="Content Placeholder 4">
            <a:extLst>
              <a:ext uri="{FF2B5EF4-FFF2-40B4-BE49-F238E27FC236}">
                <a16:creationId xmlns:a16="http://schemas.microsoft.com/office/drawing/2014/main" id="{0FE41526-F687-667E-DFCF-EC51687F71ED}"/>
              </a:ext>
            </a:extLst>
          </p:cNvPr>
          <p:cNvPicPr>
            <a:picLocks noGrp="1" noChangeAspect="1"/>
          </p:cNvPicPr>
          <p:nvPr>
            <p:ph idx="1"/>
          </p:nvPr>
        </p:nvPicPr>
        <p:blipFill>
          <a:blip r:embed="rId2"/>
          <a:stretch>
            <a:fillRect/>
          </a:stretch>
        </p:blipFill>
        <p:spPr>
          <a:xfrm>
            <a:off x="371713" y="1266938"/>
            <a:ext cx="11448574" cy="5225937"/>
          </a:xfrm>
        </p:spPr>
      </p:pic>
      <p:sp>
        <p:nvSpPr>
          <p:cNvPr id="6" name="TextBox 5">
            <a:extLst>
              <a:ext uri="{FF2B5EF4-FFF2-40B4-BE49-F238E27FC236}">
                <a16:creationId xmlns:a16="http://schemas.microsoft.com/office/drawing/2014/main" id="{AC5554B4-E6D8-4416-CF53-AED3C10E5364}"/>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88063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8E4D-7EB2-27BC-547D-9E6872B01FCB}"/>
              </a:ext>
            </a:extLst>
          </p:cNvPr>
          <p:cNvSpPr>
            <a:spLocks noGrp="1"/>
          </p:cNvSpPr>
          <p:nvPr>
            <p:ph type="title"/>
          </p:nvPr>
        </p:nvSpPr>
        <p:spPr/>
        <p:txBody>
          <a:bodyPr/>
          <a:lstStyle/>
          <a:p>
            <a:r>
              <a:rPr lang="en-TW" dirty="0"/>
              <a:t>Volatile O</a:t>
            </a:r>
            <a:r>
              <a:rPr lang="en-US" dirty="0"/>
              <a:t>r</a:t>
            </a:r>
            <a:r>
              <a:rPr lang="en-TW" dirty="0"/>
              <a:t>ganic Compounds</a:t>
            </a:r>
          </a:p>
        </p:txBody>
      </p:sp>
      <p:pic>
        <p:nvPicPr>
          <p:cNvPr id="5" name="Content Placeholder 4">
            <a:extLst>
              <a:ext uri="{FF2B5EF4-FFF2-40B4-BE49-F238E27FC236}">
                <a16:creationId xmlns:a16="http://schemas.microsoft.com/office/drawing/2014/main" id="{6141B43F-8F9B-D3C3-CAC7-87EE7626B88A}"/>
              </a:ext>
            </a:extLst>
          </p:cNvPr>
          <p:cNvPicPr>
            <a:picLocks noGrp="1" noChangeAspect="1"/>
          </p:cNvPicPr>
          <p:nvPr>
            <p:ph idx="1"/>
          </p:nvPr>
        </p:nvPicPr>
        <p:blipFill>
          <a:blip r:embed="rId2"/>
          <a:stretch>
            <a:fillRect/>
          </a:stretch>
        </p:blipFill>
        <p:spPr>
          <a:xfrm>
            <a:off x="416378" y="2406536"/>
            <a:ext cx="6192680" cy="2783227"/>
          </a:xfrm>
        </p:spPr>
      </p:pic>
      <p:pic>
        <p:nvPicPr>
          <p:cNvPr id="7" name="Picture 6">
            <a:extLst>
              <a:ext uri="{FF2B5EF4-FFF2-40B4-BE49-F238E27FC236}">
                <a16:creationId xmlns:a16="http://schemas.microsoft.com/office/drawing/2014/main" id="{2ECE694A-B2EA-ED0F-22BA-A6402584A682}"/>
              </a:ext>
            </a:extLst>
          </p:cNvPr>
          <p:cNvPicPr>
            <a:picLocks noChangeAspect="1"/>
          </p:cNvPicPr>
          <p:nvPr/>
        </p:nvPicPr>
        <p:blipFill>
          <a:blip r:embed="rId3"/>
          <a:stretch>
            <a:fillRect/>
          </a:stretch>
        </p:blipFill>
        <p:spPr>
          <a:xfrm>
            <a:off x="6327322" y="2102699"/>
            <a:ext cx="5448300" cy="3390900"/>
          </a:xfrm>
          <a:prstGeom prst="rect">
            <a:avLst/>
          </a:prstGeom>
        </p:spPr>
      </p:pic>
      <p:sp>
        <p:nvSpPr>
          <p:cNvPr id="8" name="TextBox 7">
            <a:extLst>
              <a:ext uri="{FF2B5EF4-FFF2-40B4-BE49-F238E27FC236}">
                <a16:creationId xmlns:a16="http://schemas.microsoft.com/office/drawing/2014/main" id="{8C5B2C2C-39DF-90B0-A61F-51063FFEE729}"/>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3593713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841C-C705-681D-94A3-4091D01C320D}"/>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41BCE5B3-B93C-3B60-E5B1-5801291E6B2E}"/>
              </a:ext>
            </a:extLst>
          </p:cNvPr>
          <p:cNvPicPr>
            <a:picLocks noGrp="1" noChangeAspect="1"/>
          </p:cNvPicPr>
          <p:nvPr>
            <p:ph idx="1"/>
          </p:nvPr>
        </p:nvPicPr>
        <p:blipFill>
          <a:blip r:embed="rId2"/>
          <a:stretch>
            <a:fillRect/>
          </a:stretch>
        </p:blipFill>
        <p:spPr>
          <a:xfrm>
            <a:off x="1959578" y="195942"/>
            <a:ext cx="8272843" cy="5746637"/>
          </a:xfrm>
        </p:spPr>
      </p:pic>
      <p:sp>
        <p:nvSpPr>
          <p:cNvPr id="6" name="TextBox 5">
            <a:extLst>
              <a:ext uri="{FF2B5EF4-FFF2-40B4-BE49-F238E27FC236}">
                <a16:creationId xmlns:a16="http://schemas.microsoft.com/office/drawing/2014/main" id="{EBE49CB5-9FBB-10B5-7EBB-D961C7E4883E}"/>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2382058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A17B8-6CBA-5798-57D4-0F2F7C0D72DC}"/>
              </a:ext>
            </a:extLst>
          </p:cNvPr>
          <p:cNvSpPr>
            <a:spLocks noGrp="1"/>
          </p:cNvSpPr>
          <p:nvPr>
            <p:ph type="title"/>
          </p:nvPr>
        </p:nvSpPr>
        <p:spPr/>
        <p:txBody>
          <a:bodyPr/>
          <a:lstStyle/>
          <a:p>
            <a:r>
              <a:rPr lang="en-TW" dirty="0"/>
              <a:t>Comfortable Room C</a:t>
            </a:r>
            <a:r>
              <a:rPr lang="en-US" dirty="0"/>
              <a:t>o</a:t>
            </a:r>
            <a:r>
              <a:rPr lang="en-TW" dirty="0"/>
              <a:t>nditions, Humidity</a:t>
            </a:r>
          </a:p>
        </p:txBody>
      </p:sp>
      <p:pic>
        <p:nvPicPr>
          <p:cNvPr id="5" name="Content Placeholder 4">
            <a:extLst>
              <a:ext uri="{FF2B5EF4-FFF2-40B4-BE49-F238E27FC236}">
                <a16:creationId xmlns:a16="http://schemas.microsoft.com/office/drawing/2014/main" id="{BB958A26-BC27-BA05-82AC-69D870D989CB}"/>
              </a:ext>
            </a:extLst>
          </p:cNvPr>
          <p:cNvPicPr>
            <a:picLocks noGrp="1" noChangeAspect="1"/>
          </p:cNvPicPr>
          <p:nvPr>
            <p:ph idx="1"/>
          </p:nvPr>
        </p:nvPicPr>
        <p:blipFill>
          <a:blip r:embed="rId2"/>
          <a:stretch>
            <a:fillRect/>
          </a:stretch>
        </p:blipFill>
        <p:spPr>
          <a:xfrm>
            <a:off x="1844675" y="1639705"/>
            <a:ext cx="8502650" cy="4486887"/>
          </a:xfrm>
        </p:spPr>
      </p:pic>
      <p:sp>
        <p:nvSpPr>
          <p:cNvPr id="6" name="TextBox 5">
            <a:extLst>
              <a:ext uri="{FF2B5EF4-FFF2-40B4-BE49-F238E27FC236}">
                <a16:creationId xmlns:a16="http://schemas.microsoft.com/office/drawing/2014/main" id="{6F790F9C-65FF-D720-17F7-AA7B31380F32}"/>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493612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94819-1E2C-0B05-AED5-5DC360151106}"/>
              </a:ext>
            </a:extLst>
          </p:cNvPr>
          <p:cNvSpPr>
            <a:spLocks noGrp="1"/>
          </p:cNvSpPr>
          <p:nvPr>
            <p:ph type="title"/>
          </p:nvPr>
        </p:nvSpPr>
        <p:spPr/>
        <p:txBody>
          <a:bodyPr/>
          <a:lstStyle/>
          <a:p>
            <a:r>
              <a:rPr lang="en-TW" dirty="0"/>
              <a:t>Clean Room Humidity</a:t>
            </a:r>
          </a:p>
        </p:txBody>
      </p:sp>
      <p:pic>
        <p:nvPicPr>
          <p:cNvPr id="5" name="Content Placeholder 4">
            <a:extLst>
              <a:ext uri="{FF2B5EF4-FFF2-40B4-BE49-F238E27FC236}">
                <a16:creationId xmlns:a16="http://schemas.microsoft.com/office/drawing/2014/main" id="{22570A78-023F-50F0-6A5E-72B4B6CA40C3}"/>
              </a:ext>
            </a:extLst>
          </p:cNvPr>
          <p:cNvPicPr>
            <a:picLocks noGrp="1" noChangeAspect="1"/>
          </p:cNvPicPr>
          <p:nvPr>
            <p:ph idx="1"/>
          </p:nvPr>
        </p:nvPicPr>
        <p:blipFill>
          <a:blip r:embed="rId2"/>
          <a:stretch>
            <a:fillRect/>
          </a:stretch>
        </p:blipFill>
        <p:spPr>
          <a:xfrm>
            <a:off x="1519740" y="1690688"/>
            <a:ext cx="9834060" cy="2763044"/>
          </a:xfrm>
        </p:spPr>
      </p:pic>
      <p:sp>
        <p:nvSpPr>
          <p:cNvPr id="6" name="TextBox 5">
            <a:extLst>
              <a:ext uri="{FF2B5EF4-FFF2-40B4-BE49-F238E27FC236}">
                <a16:creationId xmlns:a16="http://schemas.microsoft.com/office/drawing/2014/main" id="{6A8A5D4C-3ED7-0902-09E6-B34A4F8F859A}"/>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Tree>
    <p:extLst>
      <p:ext uri="{BB962C8B-B14F-4D97-AF65-F5344CB8AC3E}">
        <p14:creationId xmlns:p14="http://schemas.microsoft.com/office/powerpoint/2010/main" val="853380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67BB-6005-8A46-9E28-360151F708B0}"/>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204F430D-F508-DD61-3392-5D6F6585408A}"/>
              </a:ext>
            </a:extLst>
          </p:cNvPr>
          <p:cNvPicPr>
            <a:picLocks noGrp="1" noChangeAspect="1"/>
          </p:cNvPicPr>
          <p:nvPr>
            <p:ph idx="1"/>
          </p:nvPr>
        </p:nvPicPr>
        <p:blipFill>
          <a:blip r:embed="rId2"/>
          <a:stretch>
            <a:fillRect/>
          </a:stretch>
        </p:blipFill>
        <p:spPr>
          <a:xfrm>
            <a:off x="3001076" y="365125"/>
            <a:ext cx="6189847" cy="6160924"/>
          </a:xfrm>
        </p:spPr>
      </p:pic>
      <p:sp>
        <p:nvSpPr>
          <p:cNvPr id="6" name="TextBox 5">
            <a:extLst>
              <a:ext uri="{FF2B5EF4-FFF2-40B4-BE49-F238E27FC236}">
                <a16:creationId xmlns:a16="http://schemas.microsoft.com/office/drawing/2014/main" id="{ED42E225-DBE6-BEED-59A2-DD0CD60548F3}"/>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4DCB29EC-1BC1-501C-D053-0CF629052E00}"/>
              </a:ext>
            </a:extLst>
          </p:cNvPr>
          <p:cNvSpPr txBox="1"/>
          <p:nvPr/>
        </p:nvSpPr>
        <p:spPr>
          <a:xfrm>
            <a:off x="9568544" y="2530929"/>
            <a:ext cx="2188028" cy="923330"/>
          </a:xfrm>
          <a:prstGeom prst="rect">
            <a:avLst/>
          </a:prstGeom>
          <a:noFill/>
        </p:spPr>
        <p:txBody>
          <a:bodyPr wrap="square" rtlCol="0">
            <a:spAutoFit/>
          </a:bodyPr>
          <a:lstStyle/>
          <a:p>
            <a:r>
              <a:rPr lang="en-TW" dirty="0"/>
              <a:t>Taiwan’s Eco Building Design Rules and System</a:t>
            </a:r>
          </a:p>
        </p:txBody>
      </p:sp>
    </p:spTree>
    <p:extLst>
      <p:ext uri="{BB962C8B-B14F-4D97-AF65-F5344CB8AC3E}">
        <p14:creationId xmlns:p14="http://schemas.microsoft.com/office/powerpoint/2010/main" val="424149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9F00-BDC2-6F6B-6547-BD0F130CEB0F}"/>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21C83B7B-C531-7928-2D49-4C8B9DFEE955}"/>
              </a:ext>
            </a:extLst>
          </p:cNvPr>
          <p:cNvPicPr>
            <a:picLocks noGrp="1" noChangeAspect="1"/>
          </p:cNvPicPr>
          <p:nvPr>
            <p:ph idx="1"/>
          </p:nvPr>
        </p:nvPicPr>
        <p:blipFill>
          <a:blip r:embed="rId2"/>
          <a:stretch>
            <a:fillRect/>
          </a:stretch>
        </p:blipFill>
        <p:spPr>
          <a:xfrm>
            <a:off x="3020291" y="365125"/>
            <a:ext cx="5949973" cy="5786961"/>
          </a:xfrm>
        </p:spPr>
      </p:pic>
      <p:sp>
        <p:nvSpPr>
          <p:cNvPr id="6" name="TextBox 5">
            <a:extLst>
              <a:ext uri="{FF2B5EF4-FFF2-40B4-BE49-F238E27FC236}">
                <a16:creationId xmlns:a16="http://schemas.microsoft.com/office/drawing/2014/main" id="{1F7B3A66-7881-9647-0467-700FF8BFC2C1}"/>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39E39C1C-B86B-CEC8-877D-34319E9E34AC}"/>
              </a:ext>
            </a:extLst>
          </p:cNvPr>
          <p:cNvSpPr txBox="1"/>
          <p:nvPr/>
        </p:nvSpPr>
        <p:spPr>
          <a:xfrm>
            <a:off x="9584871" y="2498271"/>
            <a:ext cx="2024743" cy="923330"/>
          </a:xfrm>
          <a:prstGeom prst="rect">
            <a:avLst/>
          </a:prstGeom>
          <a:noFill/>
        </p:spPr>
        <p:txBody>
          <a:bodyPr wrap="square" rtlCol="0">
            <a:spAutoFit/>
          </a:bodyPr>
          <a:lstStyle/>
          <a:p>
            <a:r>
              <a:rPr lang="en-TW" dirty="0"/>
              <a:t>Factory Environment Ecosystem</a:t>
            </a:r>
          </a:p>
        </p:txBody>
      </p:sp>
    </p:spTree>
    <p:extLst>
      <p:ext uri="{BB962C8B-B14F-4D97-AF65-F5344CB8AC3E}">
        <p14:creationId xmlns:p14="http://schemas.microsoft.com/office/powerpoint/2010/main" val="228971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5A1E-10D0-FD8A-3F66-82DF761019F5}"/>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4973A1EF-BC86-2B9A-9A89-1E3742983D97}"/>
              </a:ext>
            </a:extLst>
          </p:cNvPr>
          <p:cNvPicPr>
            <a:picLocks noGrp="1" noChangeAspect="1"/>
          </p:cNvPicPr>
          <p:nvPr>
            <p:ph idx="1"/>
          </p:nvPr>
        </p:nvPicPr>
        <p:blipFill>
          <a:blip r:embed="rId2"/>
          <a:stretch>
            <a:fillRect/>
          </a:stretch>
        </p:blipFill>
        <p:spPr>
          <a:xfrm>
            <a:off x="3321987" y="139912"/>
            <a:ext cx="5548026" cy="6203306"/>
          </a:xfrm>
        </p:spPr>
      </p:pic>
      <p:sp>
        <p:nvSpPr>
          <p:cNvPr id="6" name="TextBox 5">
            <a:extLst>
              <a:ext uri="{FF2B5EF4-FFF2-40B4-BE49-F238E27FC236}">
                <a16:creationId xmlns:a16="http://schemas.microsoft.com/office/drawing/2014/main" id="{A07F8E76-2E69-8CDA-34BD-60E77E693055}"/>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63A6EBF4-605E-D95A-1583-4BF0FE520620}"/>
              </a:ext>
            </a:extLst>
          </p:cNvPr>
          <p:cNvSpPr txBox="1"/>
          <p:nvPr/>
        </p:nvSpPr>
        <p:spPr>
          <a:xfrm>
            <a:off x="718457" y="3412671"/>
            <a:ext cx="1863652" cy="369332"/>
          </a:xfrm>
          <a:prstGeom prst="rect">
            <a:avLst/>
          </a:prstGeom>
          <a:noFill/>
        </p:spPr>
        <p:txBody>
          <a:bodyPr wrap="none" rtlCol="0">
            <a:spAutoFit/>
          </a:bodyPr>
          <a:lstStyle/>
          <a:p>
            <a:r>
              <a:rPr lang="en-TW" dirty="0"/>
              <a:t>Planning for a site</a:t>
            </a:r>
          </a:p>
        </p:txBody>
      </p:sp>
    </p:spTree>
    <p:extLst>
      <p:ext uri="{BB962C8B-B14F-4D97-AF65-F5344CB8AC3E}">
        <p14:creationId xmlns:p14="http://schemas.microsoft.com/office/powerpoint/2010/main" val="290656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50207-85C7-FFA5-9213-D29E2865867D}"/>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52E18B5D-AA54-68B9-DF4D-04C10E0F0628}"/>
              </a:ext>
            </a:extLst>
          </p:cNvPr>
          <p:cNvPicPr>
            <a:picLocks noGrp="1" noChangeAspect="1"/>
          </p:cNvPicPr>
          <p:nvPr>
            <p:ph idx="1"/>
          </p:nvPr>
        </p:nvPicPr>
        <p:blipFill>
          <a:blip r:embed="rId2"/>
          <a:stretch>
            <a:fillRect/>
          </a:stretch>
        </p:blipFill>
        <p:spPr>
          <a:xfrm>
            <a:off x="3542006" y="196524"/>
            <a:ext cx="5107987" cy="6091276"/>
          </a:xfrm>
        </p:spPr>
      </p:pic>
      <p:sp>
        <p:nvSpPr>
          <p:cNvPr id="6" name="TextBox 5">
            <a:extLst>
              <a:ext uri="{FF2B5EF4-FFF2-40B4-BE49-F238E27FC236}">
                <a16:creationId xmlns:a16="http://schemas.microsoft.com/office/drawing/2014/main" id="{5E3D619B-E907-11D7-C584-F3B6091005F8}"/>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3FE3FDD2-670B-3AA0-B3A6-A7E45FAEA20A}"/>
              </a:ext>
            </a:extLst>
          </p:cNvPr>
          <p:cNvSpPr txBox="1"/>
          <p:nvPr/>
        </p:nvSpPr>
        <p:spPr>
          <a:xfrm>
            <a:off x="849086" y="2955471"/>
            <a:ext cx="1684564" cy="369332"/>
          </a:xfrm>
          <a:prstGeom prst="rect">
            <a:avLst/>
          </a:prstGeom>
          <a:noFill/>
        </p:spPr>
        <p:txBody>
          <a:bodyPr wrap="none" rtlCol="0">
            <a:spAutoFit/>
          </a:bodyPr>
          <a:lstStyle/>
          <a:p>
            <a:r>
              <a:rPr lang="en-TW" dirty="0"/>
              <a:t>Choice of Plants</a:t>
            </a:r>
          </a:p>
        </p:txBody>
      </p:sp>
    </p:spTree>
    <p:extLst>
      <p:ext uri="{BB962C8B-B14F-4D97-AF65-F5344CB8AC3E}">
        <p14:creationId xmlns:p14="http://schemas.microsoft.com/office/powerpoint/2010/main" val="76407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29B6-C004-F879-7B29-632001485E37}"/>
              </a:ext>
            </a:extLst>
          </p:cNvPr>
          <p:cNvSpPr>
            <a:spLocks noGrp="1"/>
          </p:cNvSpPr>
          <p:nvPr>
            <p:ph type="title"/>
          </p:nvPr>
        </p:nvSpPr>
        <p:spPr/>
        <p:txBody>
          <a:bodyPr/>
          <a:lstStyle/>
          <a:p>
            <a:endParaRPr lang="en-TW"/>
          </a:p>
        </p:txBody>
      </p:sp>
      <p:pic>
        <p:nvPicPr>
          <p:cNvPr id="5" name="Content Placeholder 4">
            <a:extLst>
              <a:ext uri="{FF2B5EF4-FFF2-40B4-BE49-F238E27FC236}">
                <a16:creationId xmlns:a16="http://schemas.microsoft.com/office/drawing/2014/main" id="{515ACE9C-2D7F-9B82-E4E8-B27D2A6E6263}"/>
              </a:ext>
            </a:extLst>
          </p:cNvPr>
          <p:cNvPicPr>
            <a:picLocks noGrp="1" noChangeAspect="1"/>
          </p:cNvPicPr>
          <p:nvPr>
            <p:ph idx="1"/>
          </p:nvPr>
        </p:nvPicPr>
        <p:blipFill>
          <a:blip r:embed="rId2"/>
          <a:stretch>
            <a:fillRect/>
          </a:stretch>
        </p:blipFill>
        <p:spPr>
          <a:xfrm>
            <a:off x="3637468" y="302699"/>
            <a:ext cx="4917064" cy="5943970"/>
          </a:xfrm>
        </p:spPr>
      </p:pic>
      <p:sp>
        <p:nvSpPr>
          <p:cNvPr id="6" name="TextBox 5">
            <a:extLst>
              <a:ext uri="{FF2B5EF4-FFF2-40B4-BE49-F238E27FC236}">
                <a16:creationId xmlns:a16="http://schemas.microsoft.com/office/drawing/2014/main" id="{B21F30C8-3F70-34BB-90F0-AF15BD61C007}"/>
              </a:ext>
            </a:extLst>
          </p:cNvPr>
          <p:cNvSpPr txBox="1"/>
          <p:nvPr/>
        </p:nvSpPr>
        <p:spPr>
          <a:xfrm>
            <a:off x="249382" y="6442364"/>
            <a:ext cx="3025187" cy="369332"/>
          </a:xfrm>
          <a:prstGeom prst="rect">
            <a:avLst/>
          </a:prstGeom>
          <a:noFill/>
        </p:spPr>
        <p:txBody>
          <a:bodyPr wrap="none" rtlCol="0">
            <a:spAutoFit/>
          </a:bodyPr>
          <a:lstStyle/>
          <a:p>
            <a:r>
              <a:rPr lang="en-TW" dirty="0"/>
              <a:t>台積電的綠色行動-天下文化</a:t>
            </a:r>
          </a:p>
        </p:txBody>
      </p:sp>
      <p:sp>
        <p:nvSpPr>
          <p:cNvPr id="7" name="TextBox 6">
            <a:extLst>
              <a:ext uri="{FF2B5EF4-FFF2-40B4-BE49-F238E27FC236}">
                <a16:creationId xmlns:a16="http://schemas.microsoft.com/office/drawing/2014/main" id="{3D4A0FF8-E673-E8E4-40AF-D08E525C6EEC}"/>
              </a:ext>
            </a:extLst>
          </p:cNvPr>
          <p:cNvSpPr txBox="1"/>
          <p:nvPr/>
        </p:nvSpPr>
        <p:spPr>
          <a:xfrm>
            <a:off x="571500" y="3118757"/>
            <a:ext cx="2892651" cy="923330"/>
          </a:xfrm>
          <a:prstGeom prst="rect">
            <a:avLst/>
          </a:prstGeom>
          <a:noFill/>
        </p:spPr>
        <p:txBody>
          <a:bodyPr wrap="none" rtlCol="0">
            <a:spAutoFit/>
          </a:bodyPr>
          <a:lstStyle/>
          <a:p>
            <a:r>
              <a:rPr lang="en-TW" dirty="0"/>
              <a:t>Building Roof Design</a:t>
            </a:r>
          </a:p>
          <a:p>
            <a:endParaRPr lang="en-TW" dirty="0"/>
          </a:p>
          <a:p>
            <a:r>
              <a:rPr lang="en-TW" dirty="0"/>
              <a:t>Maximize Sunlight Reflection</a:t>
            </a:r>
          </a:p>
        </p:txBody>
      </p:sp>
    </p:spTree>
    <p:extLst>
      <p:ext uri="{BB962C8B-B14F-4D97-AF65-F5344CB8AC3E}">
        <p14:creationId xmlns:p14="http://schemas.microsoft.com/office/powerpoint/2010/main" val="3383257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722</Words>
  <Application>Microsoft Macintosh PowerPoint</Application>
  <PresentationFormat>Widescreen</PresentationFormat>
  <Paragraphs>109</Paragraphs>
  <Slides>45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Calibri Light</vt:lpstr>
      <vt:lpstr>Cambria Math</vt:lpstr>
      <vt:lpstr>Office Theme</vt:lpstr>
      <vt:lpstr>A Study of the TSMC Fab Design</vt:lpstr>
      <vt:lpstr>Costs to Join US Green Building Council and to Obtain Leadership in Energy and Environmental Design(LEED) </vt:lpstr>
      <vt:lpstr>US Green Building Council and LEED</vt:lpstr>
      <vt:lpstr>PowerPoint Presentation</vt:lpstr>
      <vt:lpstr>PowerPoint Presentation</vt:lpstr>
      <vt:lpstr>PowerPoint Presentation</vt:lpstr>
      <vt:lpstr>PowerPoint Presentation</vt:lpstr>
      <vt:lpstr>PowerPoint Presentation</vt:lpstr>
      <vt:lpstr>PowerPoint Presentation</vt:lpstr>
      <vt:lpstr>American Society of Heating, Refrigerating and Air-Conditioning Engineers (ASHRAE)</vt:lpstr>
      <vt:lpstr>照明Lighting</vt:lpstr>
      <vt:lpstr>PowerPoint Presentation</vt:lpstr>
      <vt:lpstr>Light Rays Travel in Straight Line Paths</vt:lpstr>
      <vt:lpstr>Designing Rooms for Light</vt:lpstr>
      <vt:lpstr>水資源的利用Water Resources</vt:lpstr>
      <vt:lpstr>Restroom Design and Toilet Flush Details</vt:lpstr>
      <vt:lpstr>PowerPoint Presentation</vt:lpstr>
      <vt:lpstr>PowerPoint Presentation</vt:lpstr>
      <vt:lpstr>PowerPoint Presentation</vt:lpstr>
      <vt:lpstr>PowerPoint Presentation</vt:lpstr>
      <vt:lpstr>PowerPoint Presentation</vt:lpstr>
      <vt:lpstr>Energy Use Distribution</vt:lpstr>
      <vt:lpstr>Building Designs, a Lateral View</vt:lpstr>
      <vt:lpstr>PowerPoint Presentation</vt:lpstr>
      <vt:lpstr>PowerPoint Presentation</vt:lpstr>
      <vt:lpstr>Air Flow Considerations</vt:lpstr>
      <vt:lpstr>1/R Values for Hot Water System</vt:lpstr>
      <vt:lpstr>Power Consumption at the Fab</vt:lpstr>
      <vt:lpstr>Power Consumption at the Fab</vt:lpstr>
      <vt:lpstr>PowerPoint Presentation</vt:lpstr>
      <vt:lpstr>PowerPoint Presentation</vt:lpstr>
      <vt:lpstr>Technologies to Utilize in Modern Buildings</vt:lpstr>
      <vt:lpstr>PowerPoint Presentation</vt:lpstr>
      <vt:lpstr>Chilled Water Uses at the Fab</vt:lpstr>
      <vt:lpstr>Recycling the Heat From Clean Rooms</vt:lpstr>
      <vt:lpstr>Use and Reuse of Chiller Water</vt:lpstr>
      <vt:lpstr>Solar Water Heating</vt:lpstr>
      <vt:lpstr>PowerPoint Presentation</vt:lpstr>
      <vt:lpstr>Carbon Dioxide Sensors in the Building</vt:lpstr>
      <vt:lpstr>PowerPoint Presentation</vt:lpstr>
      <vt:lpstr>Air Flow Concerns</vt:lpstr>
      <vt:lpstr>Volatile Organic Compounds</vt:lpstr>
      <vt:lpstr>PowerPoint Presentation</vt:lpstr>
      <vt:lpstr>Comfortable Room Conditions, Humidity</vt:lpstr>
      <vt:lpstr>Clean Room Humidity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the TSMC Fab Design</dc:title>
  <dc:creator>da yoda</dc:creator>
  <cp:lastModifiedBy>da yoda</cp:lastModifiedBy>
  <cp:revision>14</cp:revision>
  <dcterms:created xsi:type="dcterms:W3CDTF">2023-12-17T02:43:12Z</dcterms:created>
  <dcterms:modified xsi:type="dcterms:W3CDTF">2023-12-17T06:09:01Z</dcterms:modified>
</cp:coreProperties>
</file>