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62" r:id="rId5"/>
    <p:sldId id="261" r:id="rId6"/>
    <p:sldId id="263" r:id="rId7"/>
    <p:sldId id="271" r:id="rId8"/>
    <p:sldId id="273" r:id="rId9"/>
    <p:sldId id="265" r:id="rId10"/>
    <p:sldId id="266" r:id="rId11"/>
    <p:sldId id="267" r:id="rId12"/>
    <p:sldId id="268" r:id="rId13"/>
    <p:sldId id="274" r:id="rId14"/>
    <p:sldId id="275" r:id="rId15"/>
    <p:sldId id="276" r:id="rId16"/>
    <p:sldId id="294" r:id="rId17"/>
    <p:sldId id="293" r:id="rId18"/>
    <p:sldId id="277" r:id="rId19"/>
    <p:sldId id="278" r:id="rId20"/>
    <p:sldId id="279" r:id="rId21"/>
    <p:sldId id="272" r:id="rId22"/>
    <p:sldId id="270" r:id="rId23"/>
    <p:sldId id="282" r:id="rId24"/>
    <p:sldId id="283" r:id="rId25"/>
    <p:sldId id="284" r:id="rId26"/>
    <p:sldId id="286" r:id="rId27"/>
    <p:sldId id="285" r:id="rId28"/>
    <p:sldId id="287" r:id="rId29"/>
    <p:sldId id="288" r:id="rId30"/>
    <p:sldId id="291" r:id="rId31"/>
    <p:sldId id="292" r:id="rId32"/>
    <p:sldId id="259" r:id="rId33"/>
    <p:sldId id="269" r:id="rId34"/>
    <p:sldId id="260" r:id="rId35"/>
  </p:sldIdLst>
  <p:sldSz cx="12192000" cy="6858000"/>
  <p:notesSz cx="6858000" cy="9144000"/>
  <p:defaultTextStyle>
    <a:defPPr>
      <a:defRPr lang="en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82813"/>
  </p:normalViewPr>
  <p:slideViewPr>
    <p:cSldViewPr snapToGrid="0">
      <p:cViewPr varScale="1">
        <p:scale>
          <a:sx n="80" d="100"/>
          <a:sy n="80" d="100"/>
        </p:scale>
        <p:origin x="12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AF2E6-DBF2-B34E-9BBC-9D9D0DABFE7B}" type="datetimeFigureOut">
              <a:rPr lang="en-TW" smtClean="0"/>
              <a:t>2023/8/17</a:t>
            </a:fld>
            <a:endParaRPr lang="en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B2FDC-C453-FC49-940B-006608E560A3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406664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B2FDC-C453-FC49-940B-006608E560A3}" type="slidenum">
              <a:rPr lang="en-TW" smtClean="0"/>
              <a:t>7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474193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B2FDC-C453-FC49-940B-006608E560A3}" type="slidenum">
              <a:rPr lang="en-TW" smtClean="0"/>
              <a:t>19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672959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B2FDC-C453-FC49-940B-006608E560A3}" type="slidenum">
              <a:rPr lang="en-TW" smtClean="0"/>
              <a:t>20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067835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B2FDC-C453-FC49-940B-006608E560A3}" type="slidenum">
              <a:rPr lang="en-TW" smtClean="0"/>
              <a:t>22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762714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B2FDC-C453-FC49-940B-006608E560A3}" type="slidenum">
              <a:rPr lang="en-TW" smtClean="0"/>
              <a:t>28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365497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B2FDC-C453-FC49-940B-006608E560A3}" type="slidenum">
              <a:rPr lang="en-TW" smtClean="0"/>
              <a:t>29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875093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B2FDC-C453-FC49-940B-006608E560A3}" type="slidenum">
              <a:rPr lang="en-TW" smtClean="0"/>
              <a:t>30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301469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W" dirty="0"/>
              <a:t>1.5R = 1.5*0.08206 liter*atm/(mole*deg) = 3 cal/mole-deg</a:t>
            </a:r>
          </a:p>
          <a:p>
            <a:endParaRPr lang="en-TW" dirty="0"/>
          </a:p>
          <a:p>
            <a:r>
              <a:rPr lang="en-TW" dirty="0"/>
              <a:t>C_p = dQ_p/dT (processes at constant pressure) and C_v = dQ_v/dT, (processes at constant volume)</a:t>
            </a:r>
          </a:p>
          <a:p>
            <a:endParaRPr lang="en-TW" dirty="0"/>
          </a:p>
          <a:p>
            <a:r>
              <a:rPr lang="en-TW" dirty="0"/>
              <a:t>The derivation is as follows, H = E + PV, and a temperature derivative results in dH/dT = dE/dT + d(PV)/dT. This equation becomes C_p = C_v + d(PV)/dT. For ideal gases, the last term is 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B2FDC-C453-FC49-940B-006608E560A3}" type="slidenum">
              <a:rPr lang="en-TW" smtClean="0"/>
              <a:t>9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562633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TW" dirty="0"/>
                  <a:t>Lennard-Jones potential V or phi = 4*epsion*(sigma/r^6 + sigma/r^12) terms.</a:t>
                </a:r>
              </a:p>
              <a:p>
                <a:endParaRPr lang="en-TW" dirty="0"/>
              </a:p>
              <a:p>
                <a:r>
                  <a:rPr lang="en-US" dirty="0"/>
                  <a:t>N</a:t>
                </a:r>
                <a:r>
                  <a:rPr lang="en-TW" dirty="0"/>
                  <a:t>ote that the virial theorem is related to the idea of taking a solid angle that captures the total number of molecules in a cylinder which move parallel to the axis of movement. </a:t>
                </a:r>
                <a:r>
                  <a:rPr lang="en-US" dirty="0"/>
                  <a:t>T</a:t>
                </a:r>
                <a:r>
                  <a:rPr lang="en-TW" dirty="0"/>
                  <a:t>hus, the momentum change per area per time, effectively the pressure, is due to the molecules in the cylinder </a:t>
                </a:r>
                <a:r>
                  <a:rPr lang="en-TW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TW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𝑚𝑐𝑐𝑜𝑠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𝜃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𝐴𝑡</m:t>
                            </m:r>
                          </m:den>
                        </m:f>
                      </m:e>
                    </m:d>
                    <m:f>
                      <m:fPr>
                        <m:ctrlPr>
                          <a:rPr lang="en-TW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𝑁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𝑉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𝐴𝑐𝑡𝑐𝑜𝑠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𝑑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𝜙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𝑠𝑖𝑛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𝜃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𝑑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𝜃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4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𝜋</m:t>
                            </m:r>
                          </m:den>
                        </m:f>
                      </m:e>
                    </m:d>
                  </m:oMath>
                </a14:m>
                <a:endParaRPr lang="en-TW" dirty="0"/>
              </a:p>
              <a:p>
                <a:endParaRPr lang="en-TW" dirty="0"/>
              </a:p>
              <a:p>
                <a:r>
                  <a:rPr lang="en-TW" dirty="0"/>
                  <a:t>The van der Waal’s equation is an empirical formula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TW" dirty="0"/>
                  <a:t>Lennard-Jones potential V or phi = 4*epsion*(sigma/r^6 + sigma/r^12) terms.</a:t>
                </a:r>
              </a:p>
              <a:p>
                <a:endParaRPr lang="en-TW" dirty="0"/>
              </a:p>
              <a:p>
                <a:r>
                  <a:rPr lang="en-US" dirty="0"/>
                  <a:t>N</a:t>
                </a:r>
                <a:r>
                  <a:rPr lang="en-TW" dirty="0"/>
                  <a:t>ote that the virial theorem is related to the idea of taking a solid angle that captures the total number of molecules in a cylinder which move parallel to the axis of movement. </a:t>
                </a:r>
                <a:r>
                  <a:rPr lang="en-US" dirty="0"/>
                  <a:t>T</a:t>
                </a:r>
                <a:r>
                  <a:rPr lang="en-TW" dirty="0"/>
                  <a:t>hus, the momentum change per area per time, effectively the pressure, is due to the molecules in the cylinder </a:t>
                </a:r>
                <a:r>
                  <a:rPr lang="en-TW" dirty="0">
                    <a:sym typeface="Wingdings" pitchFamily="2" charset="2"/>
                  </a:rPr>
                  <a:t> </a:t>
                </a:r>
                <a:r>
                  <a:rPr lang="en-TW" i="0">
                    <a:latin typeface="Cambria Math" panose="02040503050406030204" pitchFamily="18" charset="0"/>
                    <a:sym typeface="Wingdings" pitchFamily="2" charset="2"/>
                  </a:rPr>
                  <a:t>(</a:t>
                </a:r>
                <a:r>
                  <a:rPr lang="en-US" b="0" i="0">
                    <a:latin typeface="Cambria Math" panose="02040503050406030204" pitchFamily="18" charset="0"/>
                    <a:sym typeface="Wingdings" pitchFamily="2" charset="2"/>
                  </a:rPr>
                  <a:t>2𝑚𝑐𝑐𝑜𝑠𝜃</a:t>
                </a:r>
                <a:r>
                  <a:rPr lang="en-TW" b="0" i="0">
                    <a:latin typeface="Cambria Math" panose="02040503050406030204" pitchFamily="18" charset="0"/>
                    <a:sym typeface="Wingdings" pitchFamily="2" charset="2"/>
                  </a:rPr>
                  <a:t>/</a:t>
                </a:r>
                <a:r>
                  <a:rPr lang="en-US" b="0" i="0">
                    <a:latin typeface="Cambria Math" panose="02040503050406030204" pitchFamily="18" charset="0"/>
                    <a:sym typeface="Wingdings" pitchFamily="2" charset="2"/>
                  </a:rPr>
                  <a:t>𝐴𝑡</a:t>
                </a:r>
                <a:r>
                  <a:rPr lang="en-TW" b="0" i="0">
                    <a:latin typeface="Cambria Math" panose="02040503050406030204" pitchFamily="18" charset="0"/>
                    <a:sym typeface="Wingdings" pitchFamily="2" charset="2"/>
                  </a:rPr>
                  <a:t>) </a:t>
                </a:r>
                <a:r>
                  <a:rPr lang="en-US" b="0" i="0">
                    <a:latin typeface="Cambria Math" panose="02040503050406030204" pitchFamily="18" charset="0"/>
                    <a:sym typeface="Wingdings" pitchFamily="2" charset="2"/>
                  </a:rPr>
                  <a:t> 𝑁</a:t>
                </a:r>
                <a:r>
                  <a:rPr lang="en-TW" b="0" i="0">
                    <a:latin typeface="Cambria Math" panose="02040503050406030204" pitchFamily="18" charset="0"/>
                    <a:sym typeface="Wingdings" pitchFamily="2" charset="2"/>
                  </a:rPr>
                  <a:t>/</a:t>
                </a:r>
                <a:r>
                  <a:rPr lang="en-US" b="0" i="0">
                    <a:latin typeface="Cambria Math" panose="02040503050406030204" pitchFamily="18" charset="0"/>
                    <a:sym typeface="Wingdings" pitchFamily="2" charset="2"/>
                  </a:rPr>
                  <a:t>𝑉(𝐴𝑐𝑡𝑐𝑜𝑠𝜃)(𝑑𝜙𝑠𝑖𝑛𝜃𝑑𝜃/4𝜋)</a:t>
                </a:r>
                <a:endParaRPr lang="en-TW" dirty="0"/>
              </a:p>
              <a:p>
                <a:endParaRPr lang="en-TW" dirty="0"/>
              </a:p>
              <a:p>
                <a:r>
                  <a:rPr lang="en-TW" dirty="0"/>
                  <a:t>The van der Waal’s equation is an empirical formula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B2FDC-C453-FC49-940B-006608E560A3}" type="slidenum">
              <a:rPr lang="en-TW" smtClean="0"/>
              <a:t>10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293445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W" dirty="0"/>
              <a:t>Consider to skip slide in interest of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B2FDC-C453-FC49-940B-006608E560A3}" type="slidenum">
              <a:rPr lang="en-TW" smtClean="0"/>
              <a:t>12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213452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W" dirty="0"/>
              <a:t>Other materials of interest to complete phase diagram, such as Iodine.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B2FDC-C453-FC49-940B-006608E560A3}" type="slidenum">
              <a:rPr lang="en-TW" smtClean="0"/>
              <a:t>13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595842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W" dirty="0"/>
              <a:t>pp. 25 of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B2FDC-C453-FC49-940B-006608E560A3}" type="slidenum">
              <a:rPr lang="en-TW" smtClean="0"/>
              <a:t>14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840799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W" dirty="0"/>
              <a:t>pp. 26 of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B2FDC-C453-FC49-940B-006608E560A3}" type="slidenum">
              <a:rPr lang="en-TW" smtClean="0"/>
              <a:t>15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981957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B2FDC-C453-FC49-940B-006608E560A3}" type="slidenum">
              <a:rPr lang="en-TW" smtClean="0"/>
              <a:t>16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866783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B2FDC-C453-FC49-940B-006608E560A3}" type="slidenum">
              <a:rPr lang="en-TW" smtClean="0"/>
              <a:t>18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062502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8D7C8-43C6-C011-738C-A8554ECC85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75ACDC-2BEE-82A6-337F-B09754AD2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C2BDD-4D28-4264-CD09-2A75D5520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964E-C529-1A4E-B5E9-4268D9488EC0}" type="datetimeFigureOut">
              <a:rPr lang="en-TW" smtClean="0"/>
              <a:t>2023/8/17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1D80F-E49A-4910-8C4F-70F2C90D8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B5B0D-C487-886D-3356-467EE378F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6CBB-8DF8-7447-8AAE-66084F52301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548953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64AB0-866E-4192-6A61-8B2C26A9B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41B9EE-346A-5F02-7DBD-071D5B74B0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74E52-4D74-2B3D-7F35-A20FAEA18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964E-C529-1A4E-B5E9-4268D9488EC0}" type="datetimeFigureOut">
              <a:rPr lang="en-TW" smtClean="0"/>
              <a:t>2023/8/17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9152B-7DDD-49B0-C48F-2AC7519EF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E1017-93B2-7D37-19F7-8A3F3535F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6CBB-8DF8-7447-8AAE-66084F52301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122389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E2B1C1-EE9A-04F4-02A2-A2E15318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5B130B-A87E-B344-BF07-D90A68A11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35B2A-5AB1-4F90-9A9C-5D70E4050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964E-C529-1A4E-B5E9-4268D9488EC0}" type="datetimeFigureOut">
              <a:rPr lang="en-TW" smtClean="0"/>
              <a:t>2023/8/17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6CDB4-2BED-C91E-07E1-0EB55AC04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EB4F1-D163-D732-443E-41FF214E6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6CBB-8DF8-7447-8AAE-66084F52301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99488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03C1A-A850-7B11-EE5B-13E18800D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C0992-E550-C086-3DC6-5860AB84D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8A1AF-9DC6-A7B0-7C60-7D975D564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964E-C529-1A4E-B5E9-4268D9488EC0}" type="datetimeFigureOut">
              <a:rPr lang="en-TW" smtClean="0"/>
              <a:t>2023/8/17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51EFF-6754-1603-8385-5A547D0F0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B732A-43D4-7BAC-E68F-B4E0FF944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6CBB-8DF8-7447-8AAE-66084F52301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27406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6CEB3-46E3-5A81-5E50-278CD8A1E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B7FAA-12F1-3D36-8475-9AC8B511B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00629-DAEB-E417-0B03-4654AB34E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964E-C529-1A4E-B5E9-4268D9488EC0}" type="datetimeFigureOut">
              <a:rPr lang="en-TW" smtClean="0"/>
              <a:t>2023/8/17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4800F-8A49-2558-AFF8-D41EE3AAC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CF419-B51B-7A66-DF82-9C2FC7601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6CBB-8DF8-7447-8AAE-66084F52301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653020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3CD7E-0672-B3A9-029D-B4D3E18E5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21F00-A4BB-14BD-6452-DB5D333EBD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EDC451-B957-2C3C-DCA0-47536CC60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29925-19BF-86ED-B970-01E760CF6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964E-C529-1A4E-B5E9-4268D9488EC0}" type="datetimeFigureOut">
              <a:rPr lang="en-TW" smtClean="0"/>
              <a:t>2023/8/17</a:t>
            </a:fld>
            <a:endParaRPr lang="en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858AD-BA08-A1CB-553A-AB8B49973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D33F1-4764-8EFC-D6D2-2DB561C0C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6CBB-8DF8-7447-8AAE-66084F52301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129648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4BDFC-6777-603F-61C3-20436447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546E4-B766-1D05-29AF-328248E59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FA239-9B2F-C201-F687-DD61D630A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F37890-0FD5-D7CB-F1C5-7889F9D254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70669-789E-89CF-8174-E69229AE8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429E2F-C0CB-D2B5-F379-72D1EA4D3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964E-C529-1A4E-B5E9-4268D9488EC0}" type="datetimeFigureOut">
              <a:rPr lang="en-TW" smtClean="0"/>
              <a:t>2023/8/17</a:t>
            </a:fld>
            <a:endParaRPr lang="en-T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177AFE-7E07-590F-5CDE-09093D393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642B4E-702D-5EC4-7723-F19FF9D04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6CBB-8DF8-7447-8AAE-66084F52301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168013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1393C-788D-D67D-CEB2-CD565FCD7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17E966-FF55-CF40-2DFB-17099D605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964E-C529-1A4E-B5E9-4268D9488EC0}" type="datetimeFigureOut">
              <a:rPr lang="en-TW" smtClean="0"/>
              <a:t>2023/8/17</a:t>
            </a:fld>
            <a:endParaRPr lang="en-T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29270E-91D1-18D8-2FE5-21CC407E9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669298-79D9-A5C2-BE77-FA0F7B77E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6CBB-8DF8-7447-8AAE-66084F52301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137941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AEB687-1468-D582-FF06-45EBAC202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964E-C529-1A4E-B5E9-4268D9488EC0}" type="datetimeFigureOut">
              <a:rPr lang="en-TW" smtClean="0"/>
              <a:t>2023/8/17</a:t>
            </a:fld>
            <a:endParaRPr lang="en-T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FCE4EB-4B13-9DAF-1DDD-8C4BDDEDA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66AA8-A161-090C-F7AC-641A309CE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6CBB-8DF8-7447-8AAE-66084F52301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303466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A955B-AFF8-2841-30FE-43AF4BDDF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9D704-12C1-E88E-6D5D-D07FCFFB5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E441CB-8DB3-1BF1-B0A4-4C84A83CC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F6B3F-E297-569F-7C2A-E6980C62D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964E-C529-1A4E-B5E9-4268D9488EC0}" type="datetimeFigureOut">
              <a:rPr lang="en-TW" smtClean="0"/>
              <a:t>2023/8/17</a:t>
            </a:fld>
            <a:endParaRPr lang="en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C02D4-5D97-4B9A-8E68-0715C53B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5AA399-BB9C-2C70-35EE-0BFCD4490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6CBB-8DF8-7447-8AAE-66084F52301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74370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0EE0-A492-EBA9-1C09-488941845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B2D3CA-2533-CBA7-3E29-CF18162B65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669BD2-66DE-9CAE-D0BC-594F9A7D30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7B8755-1847-F5A3-50BB-8FC7C00D3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964E-C529-1A4E-B5E9-4268D9488EC0}" type="datetimeFigureOut">
              <a:rPr lang="en-TW" smtClean="0"/>
              <a:t>2023/8/17</a:t>
            </a:fld>
            <a:endParaRPr lang="en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CA867-6ABF-E019-0CB6-020DBE49F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D0C99E-807D-0673-D232-A05C7CBB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76CBB-8DF8-7447-8AAE-66084F52301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330998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9ED7A7-3A7D-B7F9-2A83-196E5442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B985EE-5361-A4B6-F340-633F002FE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9FB46-FA9F-0931-96F0-917CCE8C83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D964E-C529-1A4E-B5E9-4268D9488EC0}" type="datetimeFigureOut">
              <a:rPr lang="en-TW" smtClean="0"/>
              <a:t>2023/8/17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DB064-647F-EAD6-639A-EA906A741F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7F867-97E8-35D8-0348-8D1605505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76CBB-8DF8-7447-8AAE-66084F52301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281062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em.libretexts.org/Bookshelves/Physical_and_Theoretical_Chemistry_Textbook_Maps/Supplemental_Modules_(Physical_and_Theoretical_Chemistry)/Physical_Properties_of_Matter/Atomic_and_Molecular_Properties/Intermolecular_Forces/Specific_Interactions/Lennard-Jones_Potentia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ishersci.co.uk/shop/products/fisher-scientific-accutuph-rugged-bulb-ph-combination-electrodes-mercury-free-5/11560084" TargetMode="External"/><Relationship Id="rId5" Type="http://schemas.openxmlformats.org/officeDocument/2006/relationships/hyperlink" Target="http://www.ijcambria-webshop.com/mall/Calomel%20reference%20electode.htm" TargetMode="Externa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em.libretexts.org/Bookshelves/Physical_and_Theoretical_Chemistry_Textbook_Maps/Supplemental_Modules_(Physical_and_Theoretical_Chemistry)/Physical_Properties_of_Matter/Atomic_and_Molecular_Properties/Intermolecular_Forces/Specific_Interactions/Lennard-Jones_Potentia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01629-520B-2DC8-112C-23443C1171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BE523B-DD51-F157-F98C-B185F48C4C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573080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AA002-CCF2-E5A0-9DED-B4B7B44DC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69" y="365125"/>
            <a:ext cx="10515600" cy="1325563"/>
          </a:xfrm>
        </p:spPr>
        <p:txBody>
          <a:bodyPr/>
          <a:lstStyle/>
          <a:p>
            <a:r>
              <a:rPr lang="en-TW" dirty="0"/>
              <a:t>Thermochemistry of a Gas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553FDA-D8DC-674D-CD9D-810D878844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959" y="1867431"/>
                <a:ext cx="6341533" cy="4351338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TW" dirty="0"/>
                  <a:t>Extension of the ideal gas law</a:t>
                </a:r>
                <a:r>
                  <a:rPr lang="en-TW" dirty="0">
                    <a:sym typeface="Wingdings" pitchFamily="2" charset="2"/>
                  </a:rPr>
                  <a:t>suppose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𝑃𝑉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𝑛𝑅𝑇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≠1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endParaRPr lang="en-TW" dirty="0"/>
              </a:p>
              <a:p>
                <a:r>
                  <a:rPr lang="en-US" dirty="0"/>
                  <a:t>Modifies the ideal gas law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𝑛𝑏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𝑛𝑅𝑇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/>
              </a:p>
              <a:p>
                <a:r>
                  <a:rPr lang="en-TW" dirty="0"/>
                  <a:t>Suppose mole n=1. Write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𝑃𝑉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𝑅𝑇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=1+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𝑅𝑇</m:t>
                            </m:r>
                          </m:den>
                        </m:f>
                      </m:e>
                    </m:d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TW" dirty="0"/>
                  <a:t>+… These are the virial coefficients and we note that the denominators depend on volume, or in other words,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TW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en-TW" dirty="0"/>
                  <a:t> and so forth.</a:t>
                </a:r>
              </a:p>
              <a:p>
                <a:r>
                  <a:rPr lang="en-TW" dirty="0"/>
                  <a:t>Another perspective: consider the intermolecular potential energy.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553FDA-D8DC-674D-CD9D-810D878844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959" y="1867431"/>
                <a:ext cx="6341533" cy="4351338"/>
              </a:xfrm>
              <a:blipFill>
                <a:blip r:embed="rId3"/>
                <a:stretch>
                  <a:fillRect l="-5400" t="-2907" b="-116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90756F7-182B-08D8-2233-34C6F74B4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492" y="541868"/>
            <a:ext cx="5468747" cy="28871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35BF1E-B8FE-B62D-E09D-FDF85F851105}"/>
              </a:ext>
            </a:extLst>
          </p:cNvPr>
          <p:cNvSpPr txBox="1"/>
          <p:nvPr/>
        </p:nvSpPr>
        <p:spPr>
          <a:xfrm>
            <a:off x="11157999" y="3429000"/>
            <a:ext cx="103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Castellan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A5D98A-0D89-DDED-A128-0B3A34A2B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8745" y="3605743"/>
            <a:ext cx="3378200" cy="30372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8E7E7B-7312-A89D-239F-B9244B66A4C2}"/>
              </a:ext>
            </a:extLst>
          </p:cNvPr>
          <p:cNvSpPr txBox="1"/>
          <p:nvPr/>
        </p:nvSpPr>
        <p:spPr>
          <a:xfrm>
            <a:off x="9973733" y="6400800"/>
            <a:ext cx="2120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>
                <a:hlinkClick r:id="rId6"/>
              </a:rPr>
              <a:t>LibreTexts Chemistry</a:t>
            </a:r>
            <a:endParaRPr lang="en-TW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6E05D8-4A29-DF30-BC4B-A018F13FB0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3733" y="4194201"/>
            <a:ext cx="1693861" cy="129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25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281EE-97D4-4DCC-D34C-69A10ECE1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Thermochemistry of a Gas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61D9A8-73CA-3903-BD69-04DC81ECA9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19233"/>
                <a:ext cx="10515600" cy="2546552"/>
              </a:xfrm>
            </p:spPr>
            <p:txBody>
              <a:bodyPr/>
              <a:lstStyle/>
              <a:p>
                <a:r>
                  <a:rPr lang="en-TW" dirty="0"/>
                  <a:t>An example, the compressibility factor of methane is given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TW" dirty="0"/>
                  <a:t> If p is in atm, the values of the constants are</a:t>
                </a:r>
              </a:p>
              <a:p>
                <a:endParaRPr lang="en-TW" dirty="0"/>
              </a:p>
              <a:p>
                <a:endParaRPr lang="en-TW" dirty="0"/>
              </a:p>
              <a:p>
                <a:endParaRPr lang="en-TW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61D9A8-73CA-3903-BD69-04DC81ECA9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19233"/>
                <a:ext cx="10515600" cy="2546552"/>
              </a:xfrm>
              <a:blipFill>
                <a:blip r:embed="rId2"/>
                <a:stretch>
                  <a:fillRect l="-1086" t="-396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624C319-B056-FEE5-9F79-00EC2DB3FA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746584"/>
              </p:ext>
            </p:extLst>
          </p:nvPr>
        </p:nvGraphicFramePr>
        <p:xfrm>
          <a:off x="2032000" y="2446874"/>
          <a:ext cx="812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97947945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6067684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72082426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890566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TW" dirty="0"/>
                        <a:t>T/K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7967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TW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-5.74*10</a:t>
                      </a:r>
                      <a:r>
                        <a:rPr lang="en-TW" baseline="30000" dirty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6.86*10</a:t>
                      </a:r>
                      <a:r>
                        <a:rPr lang="en-TW" baseline="30000" dirty="0"/>
                        <a:t>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18.0*10</a:t>
                      </a:r>
                      <a:r>
                        <a:rPr lang="en-TW" baseline="30000" dirty="0"/>
                        <a:t>-9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579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TW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+0.189*10</a:t>
                      </a:r>
                      <a:r>
                        <a:rPr lang="en-TW" baseline="30000" dirty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0.275*10</a:t>
                      </a:r>
                      <a:r>
                        <a:rPr lang="en-TW" baseline="30000" dirty="0"/>
                        <a:t>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0.144*10</a:t>
                      </a:r>
                      <a:r>
                        <a:rPr lang="en-TW" baseline="30000" dirty="0"/>
                        <a:t>-9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6920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AD72D95-B64F-5FD5-FBD6-EDD4BEE89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964111"/>
            <a:ext cx="4649928" cy="26805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DB99ED-C0A9-D726-060A-6E06319C8BEC}"/>
              </a:ext>
            </a:extLst>
          </p:cNvPr>
          <p:cNvSpPr txBox="1"/>
          <p:nvPr/>
        </p:nvSpPr>
        <p:spPr>
          <a:xfrm>
            <a:off x="1774543" y="4025936"/>
            <a:ext cx="464992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800" dirty="0"/>
              <a:t>Here is a plot of Z values as a function of p at these two temperatures in the range from 0 to 1000 atm.</a:t>
            </a:r>
          </a:p>
          <a:p>
            <a:endParaRPr lang="en-TW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FC379E-DFB3-20F4-F254-1EF94F1C4EC3}"/>
              </a:ext>
            </a:extLst>
          </p:cNvPr>
          <p:cNvSpPr txBox="1"/>
          <p:nvPr/>
        </p:nvSpPr>
        <p:spPr>
          <a:xfrm>
            <a:off x="9894320" y="6488668"/>
            <a:ext cx="2297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Wolfram Mathematica</a:t>
            </a:r>
          </a:p>
        </p:txBody>
      </p:sp>
    </p:spTree>
    <p:extLst>
      <p:ext uri="{BB962C8B-B14F-4D97-AF65-F5344CB8AC3E}">
        <p14:creationId xmlns:p14="http://schemas.microsoft.com/office/powerpoint/2010/main" val="2042248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F87B5-8E09-3EC4-398F-BF159DF93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Thermochemistry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49808-7E04-9CDC-84F1-F3E6A323A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TW" dirty="0"/>
              <a:t>Consider the thermal conductivity of a gas, and the following picture of a moving plate opposite a stationary plate with gas in between.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1286D145-BA86-D858-1423-CC28B36D4020}"/>
              </a:ext>
            </a:extLst>
          </p:cNvPr>
          <p:cNvSpPr/>
          <p:nvPr/>
        </p:nvSpPr>
        <p:spPr>
          <a:xfrm>
            <a:off x="1253067" y="3682995"/>
            <a:ext cx="4368800" cy="1185334"/>
          </a:xfrm>
          <a:prstGeom prst="cube">
            <a:avLst>
              <a:gd name="adj" fmla="val 7642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D8E8584-C76A-34BA-658C-6C2DF99A76C9}"/>
              </a:ext>
            </a:extLst>
          </p:cNvPr>
          <p:cNvSpPr/>
          <p:nvPr/>
        </p:nvSpPr>
        <p:spPr>
          <a:xfrm>
            <a:off x="1913468" y="3759200"/>
            <a:ext cx="304798" cy="33046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94E67CA-5C7A-AAB3-4B3D-C82DE83688AC}"/>
              </a:ext>
            </a:extLst>
          </p:cNvPr>
          <p:cNvSpPr/>
          <p:nvPr/>
        </p:nvSpPr>
        <p:spPr>
          <a:xfrm>
            <a:off x="2345267" y="3759200"/>
            <a:ext cx="304798" cy="33046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CBE6CCF-B70C-5C5F-C874-CCA2E8063482}"/>
              </a:ext>
            </a:extLst>
          </p:cNvPr>
          <p:cNvSpPr/>
          <p:nvPr/>
        </p:nvSpPr>
        <p:spPr>
          <a:xfrm>
            <a:off x="2065868" y="3911600"/>
            <a:ext cx="304798" cy="33046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1291D25-1072-B6FC-6CB1-A447BCAD6455}"/>
              </a:ext>
            </a:extLst>
          </p:cNvPr>
          <p:cNvSpPr/>
          <p:nvPr/>
        </p:nvSpPr>
        <p:spPr>
          <a:xfrm>
            <a:off x="2844799" y="3674533"/>
            <a:ext cx="304798" cy="33046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A1150D2-4714-A417-2C76-0F13CD060751}"/>
              </a:ext>
            </a:extLst>
          </p:cNvPr>
          <p:cNvSpPr/>
          <p:nvPr/>
        </p:nvSpPr>
        <p:spPr>
          <a:xfrm>
            <a:off x="2641601" y="3979333"/>
            <a:ext cx="304798" cy="33046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DD22085-2F85-E7D9-DB29-E8E9C3482A8E}"/>
              </a:ext>
            </a:extLst>
          </p:cNvPr>
          <p:cNvSpPr/>
          <p:nvPr/>
        </p:nvSpPr>
        <p:spPr>
          <a:xfrm>
            <a:off x="3395136" y="3691202"/>
            <a:ext cx="304798" cy="33046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CFD7384-353E-6C93-154A-DA33D964426A}"/>
              </a:ext>
            </a:extLst>
          </p:cNvPr>
          <p:cNvSpPr/>
          <p:nvPr/>
        </p:nvSpPr>
        <p:spPr>
          <a:xfrm>
            <a:off x="3200401" y="3860402"/>
            <a:ext cx="304798" cy="33046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043A5D2-2522-BFAE-EE62-4ED5DF36DF70}"/>
              </a:ext>
            </a:extLst>
          </p:cNvPr>
          <p:cNvSpPr/>
          <p:nvPr/>
        </p:nvSpPr>
        <p:spPr>
          <a:xfrm>
            <a:off x="3776133" y="3890832"/>
            <a:ext cx="304798" cy="33046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3DEAF08-50E7-15C6-D7B9-4D147818FD78}"/>
              </a:ext>
            </a:extLst>
          </p:cNvPr>
          <p:cNvSpPr/>
          <p:nvPr/>
        </p:nvSpPr>
        <p:spPr>
          <a:xfrm>
            <a:off x="3547533" y="3911600"/>
            <a:ext cx="304798" cy="33046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489B5C5-DCD4-7824-E0D7-698D638EA33C}"/>
              </a:ext>
            </a:extLst>
          </p:cNvPr>
          <p:cNvSpPr/>
          <p:nvPr/>
        </p:nvSpPr>
        <p:spPr>
          <a:xfrm>
            <a:off x="4034366" y="3674533"/>
            <a:ext cx="304798" cy="33046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A2F99F1-84FB-FFC3-0541-07C72CDB9BA1}"/>
              </a:ext>
            </a:extLst>
          </p:cNvPr>
          <p:cNvSpPr/>
          <p:nvPr/>
        </p:nvSpPr>
        <p:spPr>
          <a:xfrm>
            <a:off x="4061887" y="3924432"/>
            <a:ext cx="304798" cy="33046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B25F5CD-1909-5B05-960B-9B2E212064E7}"/>
              </a:ext>
            </a:extLst>
          </p:cNvPr>
          <p:cNvSpPr/>
          <p:nvPr/>
        </p:nvSpPr>
        <p:spPr>
          <a:xfrm>
            <a:off x="1710269" y="3911600"/>
            <a:ext cx="304798" cy="33046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ABE2D30-8CF5-988A-AC9F-DF85869CF81F}"/>
              </a:ext>
            </a:extLst>
          </p:cNvPr>
          <p:cNvSpPr/>
          <p:nvPr/>
        </p:nvSpPr>
        <p:spPr>
          <a:xfrm>
            <a:off x="4434424" y="3814100"/>
            <a:ext cx="304798" cy="33046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29142927-E180-7851-05EA-A8CB8A1600E8}"/>
              </a:ext>
            </a:extLst>
          </p:cNvPr>
          <p:cNvSpPr/>
          <p:nvPr/>
        </p:nvSpPr>
        <p:spPr>
          <a:xfrm>
            <a:off x="1253067" y="2955391"/>
            <a:ext cx="4368800" cy="1185334"/>
          </a:xfrm>
          <a:prstGeom prst="cube">
            <a:avLst>
              <a:gd name="adj" fmla="val 76428"/>
            </a:avLst>
          </a:prstGeom>
          <a:solidFill>
            <a:schemeClr val="accent3">
              <a:alpha val="5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E3B7C31-9389-E68E-EC6A-CA47F66EADAA}"/>
              </a:ext>
            </a:extLst>
          </p:cNvPr>
          <p:cNvCxnSpPr/>
          <p:nvPr/>
        </p:nvCxnSpPr>
        <p:spPr>
          <a:xfrm>
            <a:off x="4859867" y="4195365"/>
            <a:ext cx="123613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C57ED0E-6FDE-9A6F-19BD-D879532A41E4}"/>
              </a:ext>
            </a:extLst>
          </p:cNvPr>
          <p:cNvCxnSpPr>
            <a:cxnSpLocks/>
          </p:cNvCxnSpPr>
          <p:nvPr/>
        </p:nvCxnSpPr>
        <p:spPr>
          <a:xfrm>
            <a:off x="5317067" y="3793065"/>
            <a:ext cx="2286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8E1988C-5BF4-EC0C-4D12-6EE32214A8C5}"/>
              </a:ext>
            </a:extLst>
          </p:cNvPr>
          <p:cNvCxnSpPr>
            <a:cxnSpLocks/>
          </p:cNvCxnSpPr>
          <p:nvPr/>
        </p:nvCxnSpPr>
        <p:spPr>
          <a:xfrm>
            <a:off x="5012267" y="4038864"/>
            <a:ext cx="1447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90DB34D-FD20-2F5E-81F0-41ADA489188C}"/>
              </a:ext>
            </a:extLst>
          </p:cNvPr>
          <p:cNvCxnSpPr>
            <a:cxnSpLocks/>
          </p:cNvCxnSpPr>
          <p:nvPr/>
        </p:nvCxnSpPr>
        <p:spPr>
          <a:xfrm>
            <a:off x="5215466" y="3911600"/>
            <a:ext cx="176106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EB4B121-8FFF-555B-FBC5-7E12E4119AFC}"/>
              </a:ext>
            </a:extLst>
          </p:cNvPr>
          <p:cNvCxnSpPr>
            <a:cxnSpLocks/>
          </p:cNvCxnSpPr>
          <p:nvPr/>
        </p:nvCxnSpPr>
        <p:spPr>
          <a:xfrm>
            <a:off x="4720166" y="4339563"/>
            <a:ext cx="9906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8CF3FDD-7139-B97A-31F8-FF648B873A4D}"/>
              </a:ext>
            </a:extLst>
          </p:cNvPr>
          <p:cNvCxnSpPr>
            <a:cxnSpLocks/>
          </p:cNvCxnSpPr>
          <p:nvPr/>
        </p:nvCxnSpPr>
        <p:spPr>
          <a:xfrm>
            <a:off x="1117600" y="3979332"/>
            <a:ext cx="0" cy="86756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A53DC62-4AD4-F51F-F8A2-CAC6F29A778D}"/>
              </a:ext>
            </a:extLst>
          </p:cNvPr>
          <p:cNvSpPr txBox="1"/>
          <p:nvPr/>
        </p:nvSpPr>
        <p:spPr>
          <a:xfrm>
            <a:off x="828885" y="4231479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AE4D8F3-5707-AA2A-11E1-CD739B69E976}"/>
              </a:ext>
            </a:extLst>
          </p:cNvPr>
          <p:cNvSpPr txBox="1"/>
          <p:nvPr/>
        </p:nvSpPr>
        <p:spPr>
          <a:xfrm>
            <a:off x="6631048" y="4356496"/>
            <a:ext cx="464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TW" dirty="0"/>
              <a:t>et’s consider a few models to describe the gas.</a:t>
            </a:r>
          </a:p>
        </p:txBody>
      </p:sp>
    </p:spTree>
    <p:extLst>
      <p:ext uri="{BB962C8B-B14F-4D97-AF65-F5344CB8AC3E}">
        <p14:creationId xmlns:p14="http://schemas.microsoft.com/office/powerpoint/2010/main" val="436019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7A3C-2EBC-9829-57A1-5A9FF1BE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Phase Diagram of Sulfur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2D0AF-B5DB-BCE2-4D49-B66D498D0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T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525842-C1E0-E157-0554-E1547D37C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150" y="1626394"/>
            <a:ext cx="4457700" cy="4749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A8DBC0-2A25-DCD0-3B4E-F5D73AA9F65B}"/>
              </a:ext>
            </a:extLst>
          </p:cNvPr>
          <p:cNvSpPr txBox="1"/>
          <p:nvPr/>
        </p:nvSpPr>
        <p:spPr>
          <a:xfrm>
            <a:off x="169333" y="6345192"/>
            <a:ext cx="103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Castellan</a:t>
            </a:r>
          </a:p>
        </p:txBody>
      </p:sp>
    </p:spTree>
    <p:extLst>
      <p:ext uri="{BB962C8B-B14F-4D97-AF65-F5344CB8AC3E}">
        <p14:creationId xmlns:p14="http://schemas.microsoft.com/office/powerpoint/2010/main" val="3872276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504CD-AEF7-2398-0D96-E57EE5CFD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Thermochemistry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40B59D-FC45-F21B-1658-D60FF7FA7C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TW" dirty="0"/>
                  <a:t>Consider now the mole fractions of a two component system:</a:t>
                </a:r>
              </a:p>
              <a:p>
                <a:r>
                  <a:rPr lang="en-US" dirty="0"/>
                  <a:t>C</a:t>
                </a:r>
                <a:r>
                  <a:rPr lang="en-TW" dirty="0"/>
                  <a:t>omponent 1 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en-TW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TW" dirty="0"/>
                  <a:t> </a:t>
                </a:r>
              </a:p>
              <a:p>
                <a:r>
                  <a:rPr lang="en-TW" dirty="0"/>
                  <a:t>Component 2</a:t>
                </a:r>
                <a:r>
                  <a:rPr lang="en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en-TW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TW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+…=1</m:t>
                    </m:r>
                  </m:oMath>
                </a14:m>
                <a:endParaRPr lang="en-TW" dirty="0"/>
              </a:p>
              <a:p>
                <a:r>
                  <a:rPr lang="en-TW" dirty="0"/>
                  <a:t>Let’s work through an example.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40B59D-FC45-F21B-1658-D60FF7FA7C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7537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0E748-1D55-7DC4-D5B9-35258B24A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Thermochemistry Raoult’s Law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D15979-503A-2D95-A18C-4F67C9B98D8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TW" dirty="0"/>
                  <a:t>Utilizing the previous ideas, we can consider an ideal solution of a volatile solvent and nonvolatile solute.</a:t>
                </a:r>
              </a:p>
              <a:p>
                <a:r>
                  <a:rPr lang="en-TW" dirty="0"/>
                  <a:t>Raoult’s Law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TW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TW" i="1" dirty="0" smtClean="0">
                            <a:latin typeface="Cambria Math" panose="02040503050406030204" pitchFamily="18" charset="0"/>
                          </a:rPr>
                          <m:t>𝑠𝑜𝑙𝑢𝑡𝑖𝑜𝑛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𝑠𝑜𝑙𝑣𝑒𝑛𝑡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TW" dirty="0"/>
                  <a:t> is the vapor pressure of component 1 when pure.</a:t>
                </a:r>
              </a:p>
              <a:p>
                <a:r>
                  <a:rPr lang="en-US" dirty="0"/>
                  <a:t>S</a:t>
                </a:r>
                <a:r>
                  <a:rPr lang="en-TW" dirty="0"/>
                  <a:t>uppose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TW" dirty="0"/>
                  <a:t>. A two component solution has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</m:t>
                    </m:r>
                  </m:oMath>
                </a14:m>
                <a:endParaRPr lang="en-US" b="0" dirty="0"/>
              </a:p>
              <a:p>
                <a:r>
                  <a:rPr lang="en-TW" dirty="0"/>
                  <a:t>Then,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TW" dirty="0"/>
                  <a:t>.</a:t>
                </a:r>
              </a:p>
              <a:p>
                <a:r>
                  <a:rPr lang="en-TW" dirty="0"/>
                  <a:t>Let’s consider a few examples.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D15979-503A-2D95-A18C-4F67C9B98D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1803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E048A-2B94-D779-E4B1-1B4909884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Thermochemistry: Solutions of Two Volatile Components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A2FA95-1A15-35DA-23ED-77FBBAEC19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TW" dirty="0"/>
                  <a:t>The vapor pressure of a solution of two volatile liquids is the sum of the partial pressures of each component. </a:t>
                </a:r>
                <a:r>
                  <a:rPr lang="en-US" dirty="0"/>
                  <a:t>A</a:t>
                </a:r>
                <a:r>
                  <a:rPr lang="en-TW" dirty="0"/>
                  <a:t> few conditions are that there is no evolution or absorption of heat, the solution is ideal, and both components follow Raoult’s law over the entire range of concentrations.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𝑡𝑜𝑡𝑎𝑙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TW" dirty="0"/>
                  <a:t>.</a:t>
                </a:r>
              </a:p>
              <a:p>
                <a:r>
                  <a:rPr lang="en-TW" dirty="0"/>
                  <a:t>From this relation, we may find the composition of the vapor in mole fraction units,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𝑡𝑜𝑡𝑎𝑙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𝑎𝑛𝑑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𝑡𝑜𝑡𝑎𝑙</m:t>
                            </m:r>
                          </m:sub>
                        </m:sSub>
                      </m:den>
                    </m:f>
                  </m:oMath>
                </a14:m>
                <a:r>
                  <a:rPr lang="en-TW" dirty="0"/>
                  <a:t>. </a:t>
                </a:r>
              </a:p>
              <a:p>
                <a:endParaRPr lang="en-TW" dirty="0"/>
              </a:p>
              <a:p>
                <a:r>
                  <a:rPr lang="en-TW" dirty="0"/>
                  <a:t>These fundamental ideas explain much of the workings of laboratory distillation apparatus.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A2FA95-1A15-35DA-23ED-77FBBAEC19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5" t="-2616" r="-132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7443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340CF-F6CF-D3AD-EBEC-2B1D8AA86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Blank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2FF8A-4067-3083-F7B7-9A99E18D9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TW"/>
              <a:t>Depending on time, reversible reactions may be topics for 10/2/2023.</a:t>
            </a:r>
          </a:p>
        </p:txBody>
      </p:sp>
    </p:spTree>
    <p:extLst>
      <p:ext uri="{BB962C8B-B14F-4D97-AF65-F5344CB8AC3E}">
        <p14:creationId xmlns:p14="http://schemas.microsoft.com/office/powerpoint/2010/main" val="3107337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BACCD-CDCF-8C24-7C91-5C26EC6A6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Thermochemistry - Reversible Reactions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E62ED-8FC6-2D75-8C16-17D41CE4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768"/>
            <a:ext cx="10515600" cy="4351338"/>
          </a:xfrm>
        </p:spPr>
        <p:txBody>
          <a:bodyPr/>
          <a:lstStyle/>
          <a:p>
            <a:r>
              <a:rPr lang="en-TW" dirty="0"/>
              <a:t>Thermodynamics strictly applies only to systems at equilibrium and involves the idea that a process can move readily in opposite directions from equilibrium position </a:t>
            </a:r>
            <a:r>
              <a:rPr lang="en-TW" dirty="0">
                <a:sym typeface="Wingdings" pitchFamily="2" charset="2"/>
              </a:rPr>
              <a:t> reversible.</a:t>
            </a:r>
          </a:p>
          <a:p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D63C9C-A084-3D13-E707-E3945641A6EE}"/>
                  </a:ext>
                </a:extLst>
              </p:cNvPr>
              <p:cNvSpPr txBox="1"/>
              <p:nvPr/>
            </p:nvSpPr>
            <p:spPr>
              <a:xfrm>
                <a:off x="5719292" y="2542642"/>
                <a:ext cx="5867320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sz="2800" dirty="0"/>
                  <a:t>This electrochemical cell has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𝐴𝑔𝐶𝑙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→2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𝐴𝑔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800" b="0" dirty="0"/>
              </a:p>
              <a:p>
                <a:r>
                  <a:rPr lang="en-TW" sz="2800" dirty="0"/>
                  <a:t>(historically, people have ingested liquids from silverware!)</a:t>
                </a:r>
              </a:p>
              <a:p>
                <a:r>
                  <a:rPr lang="en-TW" sz="2800" dirty="0"/>
                  <a:t>Pt is an “expensive” metal.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D63C9C-A084-3D13-E707-E3945641A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292" y="2542642"/>
                <a:ext cx="5867320" cy="2246769"/>
              </a:xfrm>
              <a:prstGeom prst="rect">
                <a:avLst/>
              </a:prstGeom>
              <a:blipFill>
                <a:blip r:embed="rId3"/>
                <a:stretch>
                  <a:fillRect l="-2160" t="-3371" b="-674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agnetic Disk 3">
            <a:extLst>
              <a:ext uri="{FF2B5EF4-FFF2-40B4-BE49-F238E27FC236}">
                <a16:creationId xmlns:a16="http://schemas.microsoft.com/office/drawing/2014/main" id="{6A78CE86-5A84-B3DF-08C1-E6CBE8721D28}"/>
              </a:ext>
            </a:extLst>
          </p:cNvPr>
          <p:cNvSpPr/>
          <p:nvPr/>
        </p:nvSpPr>
        <p:spPr>
          <a:xfrm>
            <a:off x="1422400" y="2844814"/>
            <a:ext cx="3420533" cy="1507066"/>
          </a:xfrm>
          <a:prstGeom prst="flowChartMagneticDisk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dirty="0">
                <a:solidFill>
                  <a:schemeClr val="tx1"/>
                </a:solidFill>
              </a:rPr>
              <a:t>H</a:t>
            </a:r>
            <a:r>
              <a:rPr lang="en-TW" baseline="30000" dirty="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77BDE1-6FD1-8041-512B-B309A3DCE7F6}"/>
              </a:ext>
            </a:extLst>
          </p:cNvPr>
          <p:cNvCxnSpPr/>
          <p:nvPr/>
        </p:nvCxnSpPr>
        <p:spPr>
          <a:xfrm>
            <a:off x="2048933" y="2658543"/>
            <a:ext cx="0" cy="1253066"/>
          </a:xfrm>
          <a:prstGeom prst="line">
            <a:avLst/>
          </a:prstGeom>
          <a:ln w="635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8688C1-5A54-530C-63C2-1CD4991BCC7D}"/>
              </a:ext>
            </a:extLst>
          </p:cNvPr>
          <p:cNvCxnSpPr/>
          <p:nvPr/>
        </p:nvCxnSpPr>
        <p:spPr>
          <a:xfrm>
            <a:off x="4351867" y="2658543"/>
            <a:ext cx="0" cy="1253066"/>
          </a:xfrm>
          <a:prstGeom prst="line">
            <a:avLst/>
          </a:prstGeom>
          <a:ln w="635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BB57F7B-22D0-2E7E-FBE3-F85EE950F1A7}"/>
              </a:ext>
            </a:extLst>
          </p:cNvPr>
          <p:cNvSpPr txBox="1"/>
          <p:nvPr/>
        </p:nvSpPr>
        <p:spPr>
          <a:xfrm>
            <a:off x="3132666" y="3982548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Cl</a:t>
            </a:r>
            <a:r>
              <a:rPr lang="en-TW" baseline="30000" dirty="0"/>
              <a:t>-</a:t>
            </a:r>
          </a:p>
        </p:txBody>
      </p:sp>
      <p:sp>
        <p:nvSpPr>
          <p:cNvPr id="9" name="Magnetic Disk 8">
            <a:extLst>
              <a:ext uri="{FF2B5EF4-FFF2-40B4-BE49-F238E27FC236}">
                <a16:creationId xmlns:a16="http://schemas.microsoft.com/office/drawing/2014/main" id="{7EB3EAA6-3EA8-6777-C36F-8F874F0BAE77}"/>
              </a:ext>
            </a:extLst>
          </p:cNvPr>
          <p:cNvSpPr/>
          <p:nvPr/>
        </p:nvSpPr>
        <p:spPr>
          <a:xfrm>
            <a:off x="1422399" y="3471347"/>
            <a:ext cx="3420533" cy="880533"/>
          </a:xfrm>
          <a:prstGeom prst="flowChartMagneticDisk">
            <a:avLst/>
          </a:prstGeom>
          <a:solidFill>
            <a:schemeClr val="accent1">
              <a:lumMod val="60000"/>
              <a:lumOff val="40000"/>
              <a:alpha val="3509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baseline="30000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28A6EEA-F00E-7CEA-AA8D-48967CE2C294}"/>
              </a:ext>
            </a:extLst>
          </p:cNvPr>
          <p:cNvSpPr/>
          <p:nvPr/>
        </p:nvSpPr>
        <p:spPr>
          <a:xfrm>
            <a:off x="1574800" y="4707481"/>
            <a:ext cx="474133" cy="52493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35FEB5-16A1-CB59-91A8-8B0907B685D6}"/>
              </a:ext>
            </a:extLst>
          </p:cNvPr>
          <p:cNvSpPr txBox="1"/>
          <p:nvPr/>
        </p:nvSpPr>
        <p:spPr>
          <a:xfrm>
            <a:off x="1653810" y="4795098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V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033749-7FF6-000B-9F1D-E3E83D146F0F}"/>
              </a:ext>
            </a:extLst>
          </p:cNvPr>
          <p:cNvCxnSpPr>
            <a:stCxn id="11" idx="1"/>
          </p:cNvCxnSpPr>
          <p:nvPr/>
        </p:nvCxnSpPr>
        <p:spPr>
          <a:xfrm flipH="1" flipV="1">
            <a:off x="838200" y="4969947"/>
            <a:ext cx="815610" cy="98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A9485F-9377-D7F7-594F-8C5757385D04}"/>
              </a:ext>
            </a:extLst>
          </p:cNvPr>
          <p:cNvCxnSpPr/>
          <p:nvPr/>
        </p:nvCxnSpPr>
        <p:spPr>
          <a:xfrm flipV="1">
            <a:off x="863600" y="2772437"/>
            <a:ext cx="0" cy="22059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758E990-5172-38AC-3690-85AB5AE8A030}"/>
              </a:ext>
            </a:extLst>
          </p:cNvPr>
          <p:cNvCxnSpPr/>
          <p:nvPr/>
        </p:nvCxnSpPr>
        <p:spPr>
          <a:xfrm>
            <a:off x="838200" y="2806714"/>
            <a:ext cx="121073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2A644FE-AF07-9169-B9CC-186048A23064}"/>
              </a:ext>
            </a:extLst>
          </p:cNvPr>
          <p:cNvSpPr txBox="1"/>
          <p:nvPr/>
        </p:nvSpPr>
        <p:spPr>
          <a:xfrm>
            <a:off x="1811866" y="2337079"/>
            <a:ext cx="381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Pt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730850-1EFB-D523-3F19-AA48A63C6402}"/>
              </a:ext>
            </a:extLst>
          </p:cNvPr>
          <p:cNvSpPr txBox="1"/>
          <p:nvPr/>
        </p:nvSpPr>
        <p:spPr>
          <a:xfrm>
            <a:off x="4351867" y="2337079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Ag</a:t>
            </a:r>
          </a:p>
        </p:txBody>
      </p:sp>
      <p:sp>
        <p:nvSpPr>
          <p:cNvPr id="20" name="U-Turn Arrow 19">
            <a:extLst>
              <a:ext uri="{FF2B5EF4-FFF2-40B4-BE49-F238E27FC236}">
                <a16:creationId xmlns:a16="http://schemas.microsoft.com/office/drawing/2014/main" id="{9DF8E68B-85D4-BEEF-F645-62443801975E}"/>
              </a:ext>
            </a:extLst>
          </p:cNvPr>
          <p:cNvSpPr/>
          <p:nvPr/>
        </p:nvSpPr>
        <p:spPr>
          <a:xfrm rot="10800000">
            <a:off x="2298761" y="2622827"/>
            <a:ext cx="601092" cy="1507068"/>
          </a:xfrm>
          <a:prstGeom prst="uturnArrow">
            <a:avLst>
              <a:gd name="adj1" fmla="val 23071"/>
              <a:gd name="adj2" fmla="val 25000"/>
              <a:gd name="adj3" fmla="val 30361"/>
              <a:gd name="adj4" fmla="val 43750"/>
              <a:gd name="adj5" fmla="val 3422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0074E5-5DE6-ABBD-7FF9-EE22A00ECBC6}"/>
              </a:ext>
            </a:extLst>
          </p:cNvPr>
          <p:cNvSpPr txBox="1"/>
          <p:nvPr/>
        </p:nvSpPr>
        <p:spPr>
          <a:xfrm>
            <a:off x="2899853" y="2337079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H</a:t>
            </a:r>
            <a:r>
              <a:rPr lang="en-TW" baseline="-25000" dirty="0"/>
              <a:t>2</a:t>
            </a: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5AB0E9C3-5458-40CC-B22D-C9627A2A8797}"/>
              </a:ext>
            </a:extLst>
          </p:cNvPr>
          <p:cNvSpPr/>
          <p:nvPr/>
        </p:nvSpPr>
        <p:spPr>
          <a:xfrm>
            <a:off x="4250267" y="3628550"/>
            <a:ext cx="203199" cy="369332"/>
          </a:xfrm>
          <a:prstGeom prst="cloud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BEA4D5-E033-9BCE-7634-735E2EBAB43C}"/>
              </a:ext>
            </a:extLst>
          </p:cNvPr>
          <p:cNvSpPr txBox="1"/>
          <p:nvPr/>
        </p:nvSpPr>
        <p:spPr>
          <a:xfrm>
            <a:off x="3701044" y="4384820"/>
            <a:ext cx="1255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TW" dirty="0"/>
              <a:t>xcess AgCl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9D4BC10-CB18-ED1F-8807-A6FA60BF085B}"/>
              </a:ext>
            </a:extLst>
          </p:cNvPr>
          <p:cNvCxnSpPr>
            <a:stCxn id="11" idx="3"/>
          </p:cNvCxnSpPr>
          <p:nvPr/>
        </p:nvCxnSpPr>
        <p:spPr>
          <a:xfrm flipV="1">
            <a:off x="1969922" y="4978413"/>
            <a:ext cx="3025411" cy="135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7BD4372-BE92-76A0-DB79-FCEE3011D186}"/>
              </a:ext>
            </a:extLst>
          </p:cNvPr>
          <p:cNvCxnSpPr/>
          <p:nvPr/>
        </p:nvCxnSpPr>
        <p:spPr>
          <a:xfrm flipV="1">
            <a:off x="4978400" y="2739727"/>
            <a:ext cx="0" cy="22302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ACF1406-0CFD-A8A5-00B4-EEB0B52B2C62}"/>
              </a:ext>
            </a:extLst>
          </p:cNvPr>
          <p:cNvCxnSpPr/>
          <p:nvPr/>
        </p:nvCxnSpPr>
        <p:spPr>
          <a:xfrm flipH="1">
            <a:off x="4351866" y="2757210"/>
            <a:ext cx="6434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AC05BA0-8E87-027C-783F-0E86F5512B33}"/>
              </a:ext>
            </a:extLst>
          </p:cNvPr>
          <p:cNvCxnSpPr>
            <a:stCxn id="23" idx="0"/>
            <a:endCxn id="22" idx="1"/>
          </p:cNvCxnSpPr>
          <p:nvPr/>
        </p:nvCxnSpPr>
        <p:spPr>
          <a:xfrm flipV="1">
            <a:off x="4328588" y="3997489"/>
            <a:ext cx="23279" cy="3873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C0EB00A-976D-B927-2364-BF108ED955B0}"/>
                  </a:ext>
                </a:extLst>
              </p:cNvPr>
              <p:cNvSpPr txBox="1"/>
              <p:nvPr/>
            </p:nvSpPr>
            <p:spPr>
              <a:xfrm>
                <a:off x="2048932" y="5042453"/>
                <a:ext cx="8737984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T</a:t>
                </a:r>
                <a:r>
                  <a:rPr lang="en-TW" sz="2800" dirty="0"/>
                  <a:t>he voltage = 0.222 V when all substances in their standard states. Pt is negative electrode. Attacking a battery creates 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𝐴𝑔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+2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𝐴𝑔𝐶𝑙</m:t>
                    </m:r>
                  </m:oMath>
                </a14:m>
                <a:r>
                  <a:rPr lang="en-TW" sz="2800" dirty="0"/>
                  <a:t> and the cell current reverses. </a:t>
                </a:r>
                <a:r>
                  <a:rPr lang="en-TW" sz="2800" dirty="0">
                    <a:sym typeface="Wingdings" pitchFamily="2" charset="2"/>
                  </a:rPr>
                  <a:t> chemically reversible.</a:t>
                </a:r>
                <a:endParaRPr lang="en-TW" sz="28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C0EB00A-976D-B927-2364-BF108ED95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932" y="5042453"/>
                <a:ext cx="8737984" cy="1815882"/>
              </a:xfrm>
              <a:prstGeom prst="rect">
                <a:avLst/>
              </a:prstGeom>
              <a:blipFill>
                <a:blip r:embed="rId4"/>
                <a:stretch>
                  <a:fillRect l="-1451" t="-3472" r="-2177" b="-8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8759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BACCD-CDCF-8C24-7C91-5C26EC6A6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Thermochemistry - Irreversible Reactions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E62ED-8FC6-2D75-8C16-17D41CE4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3518"/>
            <a:ext cx="10515600" cy="4351338"/>
          </a:xfrm>
        </p:spPr>
        <p:txBody>
          <a:bodyPr/>
          <a:lstStyle/>
          <a:p>
            <a:r>
              <a:rPr lang="en-TW" dirty="0"/>
              <a:t>In contrast, the following situation of Zn and Pt is not reversible.</a:t>
            </a:r>
            <a:endParaRPr lang="en-TW" dirty="0">
              <a:sym typeface="Wingdings" pitchFamily="2" charset="2"/>
            </a:endParaRPr>
          </a:p>
          <a:p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D63C9C-A084-3D13-E707-E3945641A6EE}"/>
                  </a:ext>
                </a:extLst>
              </p:cNvPr>
              <p:cNvSpPr txBox="1"/>
              <p:nvPr/>
            </p:nvSpPr>
            <p:spPr>
              <a:xfrm>
                <a:off x="5719292" y="2339442"/>
                <a:ext cx="5867320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sz="2800" dirty="0"/>
                  <a:t>This electrochemical cell has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𝑍𝑛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𝑍𝑛</m:t>
                      </m:r>
                      <m:r>
                        <a:rPr lang="en-US" sz="2800" b="0" i="1" baseline="30000" smtClean="0">
                          <a:latin typeface="Cambria Math" panose="02040503050406030204" pitchFamily="18" charset="0"/>
                        </a:rPr>
                        <m:t>2+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2800" b="0" dirty="0"/>
              </a:p>
              <a:p>
                <a:r>
                  <a:rPr lang="en-US" sz="2800" dirty="0"/>
                  <a:t>A</a:t>
                </a:r>
                <a:r>
                  <a:rPr lang="en-TW" sz="2800" dirty="0"/>
                  <a:t>nd negative w.r.t. Pt. At Pt electrode, Zn undergoes dissolution.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+2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TW" sz="28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D63C9C-A084-3D13-E707-E3945641A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292" y="2339442"/>
                <a:ext cx="5867320" cy="2246769"/>
              </a:xfrm>
              <a:prstGeom prst="rect">
                <a:avLst/>
              </a:prstGeom>
              <a:blipFill>
                <a:blip r:embed="rId3"/>
                <a:stretch>
                  <a:fillRect l="-2160" t="-2825" b="-56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agnetic Disk 3">
            <a:extLst>
              <a:ext uri="{FF2B5EF4-FFF2-40B4-BE49-F238E27FC236}">
                <a16:creationId xmlns:a16="http://schemas.microsoft.com/office/drawing/2014/main" id="{6A78CE86-5A84-B3DF-08C1-E6CBE8721D28}"/>
              </a:ext>
            </a:extLst>
          </p:cNvPr>
          <p:cNvSpPr/>
          <p:nvPr/>
        </p:nvSpPr>
        <p:spPr>
          <a:xfrm>
            <a:off x="1422400" y="2375073"/>
            <a:ext cx="3420533" cy="1507066"/>
          </a:xfrm>
          <a:prstGeom prst="flowChartMagneticDisk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dirty="0">
                <a:solidFill>
                  <a:schemeClr val="tx1"/>
                </a:solidFill>
              </a:rPr>
              <a:t>H</a:t>
            </a:r>
            <a:r>
              <a:rPr lang="en-TW" baseline="30000" dirty="0">
                <a:solidFill>
                  <a:schemeClr val="tx1"/>
                </a:solidFill>
              </a:rPr>
              <a:t>+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77BDE1-6FD1-8041-512B-B309A3DCE7F6}"/>
              </a:ext>
            </a:extLst>
          </p:cNvPr>
          <p:cNvCxnSpPr/>
          <p:nvPr/>
        </p:nvCxnSpPr>
        <p:spPr>
          <a:xfrm>
            <a:off x="2048933" y="2188802"/>
            <a:ext cx="0" cy="1253066"/>
          </a:xfrm>
          <a:prstGeom prst="line">
            <a:avLst/>
          </a:prstGeom>
          <a:ln w="635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8688C1-5A54-530C-63C2-1CD4991BCC7D}"/>
              </a:ext>
            </a:extLst>
          </p:cNvPr>
          <p:cNvCxnSpPr/>
          <p:nvPr/>
        </p:nvCxnSpPr>
        <p:spPr>
          <a:xfrm>
            <a:off x="4351867" y="2188802"/>
            <a:ext cx="0" cy="1253066"/>
          </a:xfrm>
          <a:prstGeom prst="line">
            <a:avLst/>
          </a:prstGeom>
          <a:ln w="635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gnetic Disk 8">
            <a:extLst>
              <a:ext uri="{FF2B5EF4-FFF2-40B4-BE49-F238E27FC236}">
                <a16:creationId xmlns:a16="http://schemas.microsoft.com/office/drawing/2014/main" id="{7EB3EAA6-3EA8-6777-C36F-8F874F0BAE77}"/>
              </a:ext>
            </a:extLst>
          </p:cNvPr>
          <p:cNvSpPr/>
          <p:nvPr/>
        </p:nvSpPr>
        <p:spPr>
          <a:xfrm>
            <a:off x="1422399" y="2991351"/>
            <a:ext cx="3420533" cy="880533"/>
          </a:xfrm>
          <a:prstGeom prst="flowChartMagneticDisk">
            <a:avLst/>
          </a:prstGeom>
          <a:solidFill>
            <a:schemeClr val="accent1">
              <a:lumMod val="60000"/>
              <a:lumOff val="40000"/>
              <a:alpha val="3509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baseline="30000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28A6EEA-F00E-7CEA-AA8D-48967CE2C294}"/>
              </a:ext>
            </a:extLst>
          </p:cNvPr>
          <p:cNvSpPr/>
          <p:nvPr/>
        </p:nvSpPr>
        <p:spPr>
          <a:xfrm>
            <a:off x="1574800" y="4237740"/>
            <a:ext cx="474133" cy="52493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35FEB5-16A1-CB59-91A8-8B0907B685D6}"/>
              </a:ext>
            </a:extLst>
          </p:cNvPr>
          <p:cNvSpPr txBox="1"/>
          <p:nvPr/>
        </p:nvSpPr>
        <p:spPr>
          <a:xfrm>
            <a:off x="1653810" y="4325357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V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033749-7FF6-000B-9F1D-E3E83D146F0F}"/>
              </a:ext>
            </a:extLst>
          </p:cNvPr>
          <p:cNvCxnSpPr>
            <a:stCxn id="11" idx="1"/>
          </p:cNvCxnSpPr>
          <p:nvPr/>
        </p:nvCxnSpPr>
        <p:spPr>
          <a:xfrm flipH="1" flipV="1">
            <a:off x="838200" y="4500206"/>
            <a:ext cx="815610" cy="98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A9485F-9377-D7F7-594F-8C5757385D04}"/>
              </a:ext>
            </a:extLst>
          </p:cNvPr>
          <p:cNvCxnSpPr/>
          <p:nvPr/>
        </p:nvCxnSpPr>
        <p:spPr>
          <a:xfrm flipV="1">
            <a:off x="876300" y="2328096"/>
            <a:ext cx="0" cy="22059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758E990-5172-38AC-3690-85AB5AE8A030}"/>
              </a:ext>
            </a:extLst>
          </p:cNvPr>
          <p:cNvCxnSpPr/>
          <p:nvPr/>
        </p:nvCxnSpPr>
        <p:spPr>
          <a:xfrm>
            <a:off x="838200" y="2362373"/>
            <a:ext cx="121073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2A644FE-AF07-9169-B9CC-186048A23064}"/>
              </a:ext>
            </a:extLst>
          </p:cNvPr>
          <p:cNvSpPr txBox="1"/>
          <p:nvPr/>
        </p:nvSpPr>
        <p:spPr>
          <a:xfrm>
            <a:off x="1811866" y="1867338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Zn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730850-1EFB-D523-3F19-AA48A63C6402}"/>
              </a:ext>
            </a:extLst>
          </p:cNvPr>
          <p:cNvSpPr txBox="1"/>
          <p:nvPr/>
        </p:nvSpPr>
        <p:spPr>
          <a:xfrm>
            <a:off x="4351867" y="1867338"/>
            <a:ext cx="381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Pt</a:t>
            </a:r>
          </a:p>
        </p:txBody>
      </p:sp>
      <p:sp>
        <p:nvSpPr>
          <p:cNvPr id="20" name="U-Turn Arrow 19">
            <a:extLst>
              <a:ext uri="{FF2B5EF4-FFF2-40B4-BE49-F238E27FC236}">
                <a16:creationId xmlns:a16="http://schemas.microsoft.com/office/drawing/2014/main" id="{9DF8E68B-85D4-BEEF-F645-62443801975E}"/>
              </a:ext>
            </a:extLst>
          </p:cNvPr>
          <p:cNvSpPr/>
          <p:nvPr/>
        </p:nvSpPr>
        <p:spPr>
          <a:xfrm rot="10800000">
            <a:off x="2298761" y="2153086"/>
            <a:ext cx="601092" cy="1507068"/>
          </a:xfrm>
          <a:prstGeom prst="uturnArrow">
            <a:avLst>
              <a:gd name="adj1" fmla="val 23071"/>
              <a:gd name="adj2" fmla="val 25000"/>
              <a:gd name="adj3" fmla="val 30361"/>
              <a:gd name="adj4" fmla="val 43750"/>
              <a:gd name="adj5" fmla="val 3422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0074E5-5DE6-ABBD-7FF9-EE22A00ECBC6}"/>
              </a:ext>
            </a:extLst>
          </p:cNvPr>
          <p:cNvSpPr txBox="1"/>
          <p:nvPr/>
        </p:nvSpPr>
        <p:spPr>
          <a:xfrm>
            <a:off x="2899853" y="1867338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H</a:t>
            </a:r>
            <a:r>
              <a:rPr lang="en-TW" baseline="-25000" dirty="0"/>
              <a:t>2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9D4BC10-CB18-ED1F-8807-A6FA60BF085B}"/>
              </a:ext>
            </a:extLst>
          </p:cNvPr>
          <p:cNvCxnSpPr>
            <a:stCxn id="11" idx="3"/>
          </p:cNvCxnSpPr>
          <p:nvPr/>
        </p:nvCxnSpPr>
        <p:spPr>
          <a:xfrm flipV="1">
            <a:off x="1969922" y="4508672"/>
            <a:ext cx="3025411" cy="135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7BD4372-BE92-76A0-DB79-FCEE3011D186}"/>
              </a:ext>
            </a:extLst>
          </p:cNvPr>
          <p:cNvCxnSpPr/>
          <p:nvPr/>
        </p:nvCxnSpPr>
        <p:spPr>
          <a:xfrm flipV="1">
            <a:off x="4978400" y="2269986"/>
            <a:ext cx="0" cy="22302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ACF1406-0CFD-A8A5-00B4-EEB0B52B2C62}"/>
              </a:ext>
            </a:extLst>
          </p:cNvPr>
          <p:cNvCxnSpPr/>
          <p:nvPr/>
        </p:nvCxnSpPr>
        <p:spPr>
          <a:xfrm flipH="1">
            <a:off x="4351866" y="2287469"/>
            <a:ext cx="6434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C0EB00A-976D-B927-2364-BF108ED955B0}"/>
                  </a:ext>
                </a:extLst>
              </p:cNvPr>
              <p:cNvSpPr txBox="1"/>
              <p:nvPr/>
            </p:nvSpPr>
            <p:spPr>
              <a:xfrm>
                <a:off x="2048933" y="4597572"/>
                <a:ext cx="8737984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ym typeface="Wingdings" pitchFamily="2" charset="2"/>
                  </a:rPr>
                  <a:t>Creating net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𝑍𝑛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+2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𝐻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+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𝑍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2+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+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𝐻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</m:oMath>
                </a14:m>
                <a:r>
                  <a:rPr lang="en-TW" sz="2800" dirty="0">
                    <a:sym typeface="Wingdings" pitchFamily="2" charset="2"/>
                  </a:rPr>
                  <a:t>. Applying a battery results in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2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𝐻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+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+2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→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𝐻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TW" sz="2800" dirty="0">
                    <a:sym typeface="Wingdings" pitchFamily="2" charset="2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2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𝐻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𝑂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→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𝑂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+4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𝐻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+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+4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𝑒</m:t>
                    </m:r>
                  </m:oMath>
                </a14:m>
                <a:r>
                  <a:rPr lang="en-TW" sz="2800" dirty="0">
                    <a:sym typeface="Wingdings" pitchFamily="2" charset="2"/>
                  </a:rPr>
                  <a:t> at Pt electrode and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2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𝐻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𝑂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→2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𝐻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+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𝑂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TW" sz="2800" dirty="0">
                    <a:sym typeface="Wingdings" pitchFamily="2" charset="2"/>
                  </a:rPr>
                  <a:t> net reaction.  chemically irreversible.</a:t>
                </a:r>
                <a:endParaRPr lang="en-TW" sz="28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C0EB00A-976D-B927-2364-BF108ED95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933" y="4597572"/>
                <a:ext cx="8737984" cy="1815882"/>
              </a:xfrm>
              <a:prstGeom prst="rect">
                <a:avLst/>
              </a:prstGeom>
              <a:blipFill>
                <a:blip r:embed="rId4"/>
                <a:stretch>
                  <a:fillRect l="-1451" t="-3472" r="-1451" b="-8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05D7BD5-B624-C759-894B-81518601B1A4}"/>
              </a:ext>
            </a:extLst>
          </p:cNvPr>
          <p:cNvSpPr txBox="1"/>
          <p:nvPr/>
        </p:nvSpPr>
        <p:spPr>
          <a:xfrm>
            <a:off x="3261818" y="3441868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SO</a:t>
            </a:r>
            <a:r>
              <a:rPr lang="en-TW" baseline="-25000" dirty="0"/>
              <a:t>4</a:t>
            </a:r>
            <a:r>
              <a:rPr lang="en-TW" baseline="300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962890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CB068-69C8-B4E9-FD64-E9F047C170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TW" dirty="0"/>
              <a:t>Advanced Chemistry (III)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F336AA-5F6E-EA2A-9897-D07F185B12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TW" dirty="0"/>
              <a:t>Thermochemistry</a:t>
            </a:r>
          </a:p>
        </p:txBody>
      </p:sp>
    </p:spTree>
    <p:extLst>
      <p:ext uri="{BB962C8B-B14F-4D97-AF65-F5344CB8AC3E}">
        <p14:creationId xmlns:p14="http://schemas.microsoft.com/office/powerpoint/2010/main" val="4187776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BACCD-CDCF-8C24-7C91-5C26EC6A6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Thermochemistry - Reactions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6E62ED-8FC6-2D75-8C16-17D41CE40F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7634"/>
                <a:ext cx="10515600" cy="4351338"/>
              </a:xfrm>
            </p:spPr>
            <p:txBody>
              <a:bodyPr/>
              <a:lstStyle/>
              <a:p>
                <a:r>
                  <a:rPr lang="en-TW" dirty="0"/>
                  <a:t>Now consider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𝐴𝑔𝐶𝑙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sym typeface="Wingdings" pitchFamily="2" charset="2"/>
                  </a:rPr>
                  <a:t>. </a:t>
                </a:r>
              </a:p>
              <a:p>
                <a:endParaRPr lang="en-TW" dirty="0">
                  <a:sym typeface="Wingdings" pitchFamily="2" charset="2"/>
                </a:endParaRPr>
              </a:p>
              <a:p>
                <a:endParaRPr lang="en-TW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6E62ED-8FC6-2D75-8C16-17D41CE40F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7634"/>
                <a:ext cx="10515600" cy="4351338"/>
              </a:xfrm>
              <a:blipFill>
                <a:blip r:embed="rId3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D63C9C-A084-3D13-E707-E3945641A6EE}"/>
                  </a:ext>
                </a:extLst>
              </p:cNvPr>
              <p:cNvSpPr txBox="1"/>
              <p:nvPr/>
            </p:nvSpPr>
            <p:spPr>
              <a:xfrm>
                <a:off x="7200054" y="1810332"/>
                <a:ext cx="4746412" cy="3298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sz="2800" dirty="0"/>
                  <a:t>Assuming some knowledge of specific heat,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𝑚𝐶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sz="2800" b="0" dirty="0"/>
              </a:p>
              <a:p>
                <a:pPr marL="457200" indent="-457200">
                  <a:buFont typeface="Wingdings" pitchFamily="2" charset="2"/>
                  <a:buChar char="à"/>
                </a:pPr>
                <a:r>
                  <a:rPr lang="en-US" sz="2800" dirty="0">
                    <a:sym typeface="Wingdings" pitchFamily="2" charset="2"/>
                  </a:rPr>
                  <a:t>And the heat liberated is measured as 233 kJ/mole Zn reacted.</a:t>
                </a:r>
              </a:p>
              <a:p>
                <a:r>
                  <a:rPr lang="en-US" sz="2800" dirty="0"/>
                  <a:t>S</a:t>
                </a:r>
                <a:r>
                  <a:rPr lang="en-TW" sz="2800" dirty="0"/>
                  <a:t>tandard enthalpy reaction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Δ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=−233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𝑘𝐽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𝑚𝑜𝑙𝑒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TW" sz="28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D63C9C-A084-3D13-E707-E3945641A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54" y="1810332"/>
                <a:ext cx="4746412" cy="3298211"/>
              </a:xfrm>
              <a:prstGeom prst="rect">
                <a:avLst/>
              </a:prstGeom>
              <a:blipFill>
                <a:blip r:embed="rId4"/>
                <a:stretch>
                  <a:fillRect l="-2667" t="-1916" b="-38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C0EB00A-976D-B927-2364-BF108ED955B0}"/>
                  </a:ext>
                </a:extLst>
              </p:cNvPr>
              <p:cNvSpPr txBox="1"/>
              <p:nvPr/>
            </p:nvSpPr>
            <p:spPr>
              <a:xfrm>
                <a:off x="911588" y="4989085"/>
                <a:ext cx="10518411" cy="1774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ym typeface="Wingdings" pitchFamily="2" charset="2"/>
                  </a:rPr>
                  <a:t>Suppose now a cell as above, if placed in one calorimeter,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Δ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𝐻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°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=−233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𝑘𝐽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𝑚𝑜𝑙𝑒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</m:oMath>
                </a14:m>
                <a:r>
                  <a:rPr lang="en-TW" sz="2800" dirty="0">
                    <a:sym typeface="Wingdings" pitchFamily="2" charset="2"/>
                  </a:rPr>
                  <a:t>. When resistor and cell are placed in separate calorimeter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Q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𝑐𝑒𝑙𝑙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+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𝑟𝑒𝑠𝑖𝑠𝑡𝑜𝑟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sym typeface="Wingdings" pitchFamily="2" charset="2"/>
                      </a:rPr>
                      <m:t>=−43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𝑘𝐽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𝑚𝑜𝑙𝑒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  <a:sym typeface="Wingdings" pitchFamily="2" charset="2"/>
                      </a:rPr>
                      <m:t>−190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𝑘𝐽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𝑚𝑜𝑙𝑒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.</m:t>
                    </m:r>
                  </m:oMath>
                </a14:m>
                <a:endParaRPr lang="en-TW" sz="28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C0EB00A-976D-B927-2364-BF108ED95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588" y="4989085"/>
                <a:ext cx="10518411" cy="1774075"/>
              </a:xfrm>
              <a:prstGeom prst="rect">
                <a:avLst/>
              </a:prstGeom>
              <a:blipFill>
                <a:blip r:embed="rId5"/>
                <a:stretch>
                  <a:fillRect l="-1327" t="-2837" b="-141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Magnetic Disk 11">
            <a:extLst>
              <a:ext uri="{FF2B5EF4-FFF2-40B4-BE49-F238E27FC236}">
                <a16:creationId xmlns:a16="http://schemas.microsoft.com/office/drawing/2014/main" id="{DF3BC2F6-07F7-A103-14C6-B283C3A7BC04}"/>
              </a:ext>
            </a:extLst>
          </p:cNvPr>
          <p:cNvSpPr/>
          <p:nvPr/>
        </p:nvSpPr>
        <p:spPr>
          <a:xfrm>
            <a:off x="914400" y="2358733"/>
            <a:ext cx="3420533" cy="1507066"/>
          </a:xfrm>
          <a:prstGeom prst="flowChartMagneticDisk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baseline="30000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9CA912-2093-BE03-C4C6-67BB463EFB48}"/>
              </a:ext>
            </a:extLst>
          </p:cNvPr>
          <p:cNvCxnSpPr/>
          <p:nvPr/>
        </p:nvCxnSpPr>
        <p:spPr>
          <a:xfrm>
            <a:off x="1540933" y="2172462"/>
            <a:ext cx="0" cy="1253066"/>
          </a:xfrm>
          <a:prstGeom prst="line">
            <a:avLst/>
          </a:prstGeom>
          <a:ln w="635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DD6F58-3E79-713F-9651-B98712F5F249}"/>
              </a:ext>
            </a:extLst>
          </p:cNvPr>
          <p:cNvCxnSpPr/>
          <p:nvPr/>
        </p:nvCxnSpPr>
        <p:spPr>
          <a:xfrm>
            <a:off x="3843867" y="2172462"/>
            <a:ext cx="0" cy="1253066"/>
          </a:xfrm>
          <a:prstGeom prst="line">
            <a:avLst/>
          </a:prstGeom>
          <a:ln w="635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6BA0A07-0297-2B4E-2151-C607C7E83B4D}"/>
              </a:ext>
            </a:extLst>
          </p:cNvPr>
          <p:cNvSpPr txBox="1"/>
          <p:nvPr/>
        </p:nvSpPr>
        <p:spPr>
          <a:xfrm>
            <a:off x="2624666" y="3496467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Cl</a:t>
            </a:r>
            <a:r>
              <a:rPr lang="en-TW" baseline="30000" dirty="0"/>
              <a:t>-</a:t>
            </a:r>
          </a:p>
        </p:txBody>
      </p:sp>
      <p:sp>
        <p:nvSpPr>
          <p:cNvPr id="23" name="Magnetic Disk 22">
            <a:extLst>
              <a:ext uri="{FF2B5EF4-FFF2-40B4-BE49-F238E27FC236}">
                <a16:creationId xmlns:a16="http://schemas.microsoft.com/office/drawing/2014/main" id="{36C82A13-9A1C-7B0B-E8F4-1AED57BB8F83}"/>
              </a:ext>
            </a:extLst>
          </p:cNvPr>
          <p:cNvSpPr/>
          <p:nvPr/>
        </p:nvSpPr>
        <p:spPr>
          <a:xfrm>
            <a:off x="914399" y="2968333"/>
            <a:ext cx="3420533" cy="880533"/>
          </a:xfrm>
          <a:prstGeom prst="flowChartMagneticDisk">
            <a:avLst/>
          </a:prstGeom>
          <a:solidFill>
            <a:schemeClr val="accent1">
              <a:lumMod val="60000"/>
              <a:lumOff val="40000"/>
              <a:alpha val="3509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baseline="30000" dirty="0">
              <a:solidFill>
                <a:schemeClr val="tx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DA407F4-A9B1-AE99-ADB1-2647CB5BD3BF}"/>
              </a:ext>
            </a:extLst>
          </p:cNvPr>
          <p:cNvSpPr/>
          <p:nvPr/>
        </p:nvSpPr>
        <p:spPr>
          <a:xfrm>
            <a:off x="1066800" y="4221400"/>
            <a:ext cx="474133" cy="52493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339589-B7D8-5D5E-ABC3-A51CE562F043}"/>
              </a:ext>
            </a:extLst>
          </p:cNvPr>
          <p:cNvSpPr txBox="1"/>
          <p:nvPr/>
        </p:nvSpPr>
        <p:spPr>
          <a:xfrm>
            <a:off x="1145810" y="4309017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V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CB73139-7263-D289-2F4B-7014C4D523AD}"/>
              </a:ext>
            </a:extLst>
          </p:cNvPr>
          <p:cNvCxnSpPr>
            <a:stCxn id="26" idx="1"/>
          </p:cNvCxnSpPr>
          <p:nvPr/>
        </p:nvCxnSpPr>
        <p:spPr>
          <a:xfrm flipH="1" flipV="1">
            <a:off x="330200" y="4483866"/>
            <a:ext cx="815610" cy="98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F07296D-AE6B-DC45-D58F-AEBD23BCB085}"/>
              </a:ext>
            </a:extLst>
          </p:cNvPr>
          <p:cNvCxnSpPr/>
          <p:nvPr/>
        </p:nvCxnSpPr>
        <p:spPr>
          <a:xfrm flipV="1">
            <a:off x="344948" y="2286356"/>
            <a:ext cx="0" cy="22059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360A469-12A1-24EB-B32C-91797B32349D}"/>
              </a:ext>
            </a:extLst>
          </p:cNvPr>
          <p:cNvCxnSpPr/>
          <p:nvPr/>
        </p:nvCxnSpPr>
        <p:spPr>
          <a:xfrm>
            <a:off x="330200" y="2314489"/>
            <a:ext cx="121073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6C56A4E-55D3-5198-4D3A-DC155A1B292B}"/>
              </a:ext>
            </a:extLst>
          </p:cNvPr>
          <p:cNvSpPr txBox="1"/>
          <p:nvPr/>
        </p:nvSpPr>
        <p:spPr>
          <a:xfrm>
            <a:off x="1303866" y="1850998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Zn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E3328D-BA1F-99E3-6FC6-444E7BD78103}"/>
              </a:ext>
            </a:extLst>
          </p:cNvPr>
          <p:cNvSpPr txBox="1"/>
          <p:nvPr/>
        </p:nvSpPr>
        <p:spPr>
          <a:xfrm>
            <a:off x="3843867" y="1850998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Ag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377E856-1F2A-ABBC-C8D3-2340BAF64845}"/>
              </a:ext>
            </a:extLst>
          </p:cNvPr>
          <p:cNvSpPr txBox="1"/>
          <p:nvPr/>
        </p:nvSpPr>
        <p:spPr>
          <a:xfrm>
            <a:off x="2035283" y="3389344"/>
            <a:ext cx="56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Zn</a:t>
            </a:r>
            <a:r>
              <a:rPr lang="en-TW" baseline="30000" dirty="0"/>
              <a:t>2+</a:t>
            </a:r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51CB92CF-CDE5-A3CA-0D19-7C988A8FDB71}"/>
              </a:ext>
            </a:extLst>
          </p:cNvPr>
          <p:cNvSpPr/>
          <p:nvPr/>
        </p:nvSpPr>
        <p:spPr>
          <a:xfrm>
            <a:off x="3742267" y="3142469"/>
            <a:ext cx="203199" cy="369332"/>
          </a:xfrm>
          <a:prstGeom prst="cloud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E5FA311-C2BB-FA9B-CC01-98C85D7C0FCD}"/>
              </a:ext>
            </a:extLst>
          </p:cNvPr>
          <p:cNvSpPr txBox="1"/>
          <p:nvPr/>
        </p:nvSpPr>
        <p:spPr>
          <a:xfrm>
            <a:off x="3193044" y="3898739"/>
            <a:ext cx="1255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TW" dirty="0"/>
              <a:t>xcess AgCl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650664E-6380-9984-A1D2-ABD589D64823}"/>
              </a:ext>
            </a:extLst>
          </p:cNvPr>
          <p:cNvCxnSpPr>
            <a:stCxn id="26" idx="3"/>
          </p:cNvCxnSpPr>
          <p:nvPr/>
        </p:nvCxnSpPr>
        <p:spPr>
          <a:xfrm flipV="1">
            <a:off x="1461922" y="4492332"/>
            <a:ext cx="3025411" cy="135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BD18F65-5FD9-95E5-64F3-91092BE52A72}"/>
              </a:ext>
            </a:extLst>
          </p:cNvPr>
          <p:cNvCxnSpPr/>
          <p:nvPr/>
        </p:nvCxnSpPr>
        <p:spPr>
          <a:xfrm flipV="1">
            <a:off x="4470400" y="2253646"/>
            <a:ext cx="0" cy="22302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3E73B30-E024-75EE-CC95-56B634C7FE22}"/>
              </a:ext>
            </a:extLst>
          </p:cNvPr>
          <p:cNvCxnSpPr/>
          <p:nvPr/>
        </p:nvCxnSpPr>
        <p:spPr>
          <a:xfrm flipH="1">
            <a:off x="3843866" y="2293251"/>
            <a:ext cx="6434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ABF37B8-F97E-653E-5CD9-D533EB88B3BD}"/>
              </a:ext>
            </a:extLst>
          </p:cNvPr>
          <p:cNvCxnSpPr>
            <a:stCxn id="40" idx="0"/>
            <a:endCxn id="39" idx="1"/>
          </p:cNvCxnSpPr>
          <p:nvPr/>
        </p:nvCxnSpPr>
        <p:spPr>
          <a:xfrm flipV="1">
            <a:off x="3820588" y="3511408"/>
            <a:ext cx="23279" cy="3873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Magnetic Disk 44">
            <a:extLst>
              <a:ext uri="{FF2B5EF4-FFF2-40B4-BE49-F238E27FC236}">
                <a16:creationId xmlns:a16="http://schemas.microsoft.com/office/drawing/2014/main" id="{348817B8-5FF7-199C-11C2-8E80CA2DAA32}"/>
              </a:ext>
            </a:extLst>
          </p:cNvPr>
          <p:cNvSpPr/>
          <p:nvPr/>
        </p:nvSpPr>
        <p:spPr>
          <a:xfrm>
            <a:off x="5028113" y="2275543"/>
            <a:ext cx="947184" cy="1507066"/>
          </a:xfrm>
          <a:prstGeom prst="flowChartMagneticDisk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baseline="30000" dirty="0">
              <a:solidFill>
                <a:schemeClr val="tx1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33DC06C4-E38B-EE34-A5A3-C9A488043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031976" y="3027717"/>
            <a:ext cx="950424" cy="356409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ACA7FA7-6E70-2BAA-8C3F-25BCC24101DC}"/>
              </a:ext>
            </a:extLst>
          </p:cNvPr>
          <p:cNvCxnSpPr>
            <a:endCxn id="45" idx="1"/>
          </p:cNvCxnSpPr>
          <p:nvPr/>
        </p:nvCxnSpPr>
        <p:spPr>
          <a:xfrm flipV="1">
            <a:off x="4470400" y="2275543"/>
            <a:ext cx="1031305" cy="108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7C0798B-28CB-56FE-1D8C-9FC3DAE82531}"/>
              </a:ext>
            </a:extLst>
          </p:cNvPr>
          <p:cNvCxnSpPr>
            <a:cxnSpLocks/>
          </p:cNvCxnSpPr>
          <p:nvPr/>
        </p:nvCxnSpPr>
        <p:spPr>
          <a:xfrm>
            <a:off x="330200" y="4482693"/>
            <a:ext cx="5185065" cy="963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3CA8F2B-9334-F3FB-1AD4-558EB58F844B}"/>
              </a:ext>
            </a:extLst>
          </p:cNvPr>
          <p:cNvCxnSpPr>
            <a:cxnSpLocks/>
            <a:stCxn id="45" idx="1"/>
          </p:cNvCxnSpPr>
          <p:nvPr/>
        </p:nvCxnSpPr>
        <p:spPr>
          <a:xfrm>
            <a:off x="5501705" y="2275543"/>
            <a:ext cx="0" cy="60134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F13F64B-9043-1E09-E46D-10A667CE0D77}"/>
              </a:ext>
            </a:extLst>
          </p:cNvPr>
          <p:cNvCxnSpPr/>
          <p:nvPr/>
        </p:nvCxnSpPr>
        <p:spPr>
          <a:xfrm flipV="1">
            <a:off x="5501705" y="3425528"/>
            <a:ext cx="0" cy="10571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n 55">
            <a:extLst>
              <a:ext uri="{FF2B5EF4-FFF2-40B4-BE49-F238E27FC236}">
                <a16:creationId xmlns:a16="http://schemas.microsoft.com/office/drawing/2014/main" id="{0A27378F-007D-5DD8-0FA0-200F9D59EAAC}"/>
              </a:ext>
            </a:extLst>
          </p:cNvPr>
          <p:cNvSpPr/>
          <p:nvPr/>
        </p:nvSpPr>
        <p:spPr>
          <a:xfrm>
            <a:off x="551553" y="2882255"/>
            <a:ext cx="4156364" cy="2112201"/>
          </a:xfrm>
          <a:prstGeom prst="can">
            <a:avLst/>
          </a:prstGeom>
          <a:solidFill>
            <a:schemeClr val="accent4">
              <a:lumMod val="40000"/>
              <a:lumOff val="60000"/>
              <a:alpha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dirty="0"/>
          </a:p>
        </p:txBody>
      </p:sp>
      <p:sp>
        <p:nvSpPr>
          <p:cNvPr id="57" name="Can 56">
            <a:extLst>
              <a:ext uri="{FF2B5EF4-FFF2-40B4-BE49-F238E27FC236}">
                <a16:creationId xmlns:a16="http://schemas.microsoft.com/office/drawing/2014/main" id="{97B78B35-D95E-7322-A26C-792607235563}"/>
              </a:ext>
            </a:extLst>
          </p:cNvPr>
          <p:cNvSpPr/>
          <p:nvPr/>
        </p:nvSpPr>
        <p:spPr>
          <a:xfrm>
            <a:off x="4812790" y="2968333"/>
            <a:ext cx="1286050" cy="2112201"/>
          </a:xfrm>
          <a:prstGeom prst="can">
            <a:avLst/>
          </a:prstGeom>
          <a:solidFill>
            <a:schemeClr val="accent4">
              <a:lumMod val="40000"/>
              <a:lumOff val="60000"/>
              <a:alpha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122A34F-989D-5374-EE9F-320D4C64060B}"/>
              </a:ext>
            </a:extLst>
          </p:cNvPr>
          <p:cNvSpPr txBox="1"/>
          <p:nvPr/>
        </p:nvSpPr>
        <p:spPr>
          <a:xfrm>
            <a:off x="2355634" y="4589778"/>
            <a:ext cx="14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TW" dirty="0"/>
              <a:t>alorimeter 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2F41050-EF24-BA0D-AA84-29201942E048}"/>
              </a:ext>
            </a:extLst>
          </p:cNvPr>
          <p:cNvSpPr txBox="1"/>
          <p:nvPr/>
        </p:nvSpPr>
        <p:spPr>
          <a:xfrm>
            <a:off x="4725719" y="4561279"/>
            <a:ext cx="14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TW" dirty="0"/>
              <a:t>alorimeter 2</a:t>
            </a:r>
          </a:p>
        </p:txBody>
      </p:sp>
    </p:spTree>
    <p:extLst>
      <p:ext uri="{BB962C8B-B14F-4D97-AF65-F5344CB8AC3E}">
        <p14:creationId xmlns:p14="http://schemas.microsoft.com/office/powerpoint/2010/main" val="363638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24" grpId="0" animBg="1"/>
      <p:bldP spid="26" grpId="0"/>
      <p:bldP spid="45" grpId="0" animBg="1"/>
      <p:bldP spid="56" grpId="0" animBg="1"/>
      <p:bldP spid="57" grpId="0" animBg="1"/>
      <p:bldP spid="58" grpId="0"/>
      <p:bldP spid="5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6220F-42ED-9065-0C90-7FC7C0A2D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4AAC4-8BA7-9B13-69BD-F346FE77E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T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99258D-1622-EA4C-E20F-479DC7E1F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69519"/>
            <a:ext cx="7772400" cy="431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7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64BDE-B5B9-C547-C1F1-26C1CF057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/>
              <a:t>Reference Electrodes and 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28C0F-1DE1-E5ED-9912-1244CD4E6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TW" dirty="0"/>
              <a:t>From the reaction examples discussed we find that we can sum the heat </a:t>
            </a:r>
            <a:r>
              <a:rPr lang="en-TW" dirty="0">
                <a:sym typeface="Wingdings" pitchFamily="2" charset="2"/>
              </a:rPr>
              <a:t></a:t>
            </a:r>
            <a:r>
              <a:rPr lang="en-TW" dirty="0"/>
              <a:t> energies from the cell and resistor. During the electrochemical reaction, importantly, we need to have a reference to understand the resulting potential. This leads to the concepts of standard potential and reference electrodes.</a:t>
            </a:r>
          </a:p>
          <a:p>
            <a:endParaRPr lang="en-TW" dirty="0"/>
          </a:p>
          <a:p>
            <a:r>
              <a:rPr lang="en-TW" dirty="0"/>
              <a:t>By convention, normal hydrogen electrode (</a:t>
            </a:r>
            <a:r>
              <a:rPr lang="en-TW" dirty="0">
                <a:highlight>
                  <a:srgbClr val="FFFF00"/>
                </a:highlight>
              </a:rPr>
              <a:t>NHE</a:t>
            </a:r>
            <a:r>
              <a:rPr lang="en-TW" dirty="0"/>
              <a:t>) or standard (</a:t>
            </a:r>
            <a:r>
              <a:rPr lang="en-TW" dirty="0">
                <a:highlight>
                  <a:srgbClr val="FFFF00"/>
                </a:highlight>
              </a:rPr>
              <a:t>SHE</a:t>
            </a:r>
            <a:r>
              <a:rPr lang="en-TW" dirty="0"/>
              <a:t>) has the following</a:t>
            </a:r>
          </a:p>
          <a:p>
            <a:r>
              <a:rPr lang="en-TW" dirty="0">
                <a:highlight>
                  <a:srgbClr val="FFFF00"/>
                </a:highlight>
              </a:rPr>
              <a:t>Pt/ H</a:t>
            </a:r>
            <a:r>
              <a:rPr lang="en-TW" baseline="-25000" dirty="0">
                <a:highlight>
                  <a:srgbClr val="FFFF00"/>
                </a:highlight>
              </a:rPr>
              <a:t>2</a:t>
            </a:r>
            <a:r>
              <a:rPr lang="en-TW" dirty="0">
                <a:highlight>
                  <a:srgbClr val="FFFF00"/>
                </a:highlight>
              </a:rPr>
              <a:t>(a=1)/ H</a:t>
            </a:r>
            <a:r>
              <a:rPr lang="en-TW" baseline="30000" dirty="0">
                <a:highlight>
                  <a:srgbClr val="FFFF00"/>
                </a:highlight>
              </a:rPr>
              <a:t>+</a:t>
            </a:r>
            <a:r>
              <a:rPr lang="en-TW" dirty="0">
                <a:highlight>
                  <a:srgbClr val="FFFF00"/>
                </a:highlight>
              </a:rPr>
              <a:t>(a=1) </a:t>
            </a:r>
            <a:r>
              <a:rPr lang="en-TW" dirty="0"/>
              <a:t>// Ag</a:t>
            </a:r>
            <a:r>
              <a:rPr lang="en-TW" baseline="30000" dirty="0"/>
              <a:t>+</a:t>
            </a:r>
            <a:r>
              <a:rPr lang="en-TW" dirty="0"/>
              <a:t>(a=1)/ Ag.</a:t>
            </a:r>
          </a:p>
          <a:p>
            <a:r>
              <a:rPr lang="en-TW" dirty="0"/>
              <a:t>Against the highlighted electrode, Ag has cell potential +0.799 V (and is positive).</a:t>
            </a:r>
          </a:p>
          <a:p>
            <a:r>
              <a:rPr lang="en-US" dirty="0"/>
              <a:t>T</a:t>
            </a:r>
            <a:r>
              <a:rPr lang="en-TW" dirty="0"/>
              <a:t>he </a:t>
            </a:r>
            <a:r>
              <a:rPr lang="en-TW" i="1" dirty="0"/>
              <a:t>a</a:t>
            </a:r>
            <a:r>
              <a:rPr lang="en-TW" dirty="0"/>
              <a:t> stands for activity and accounts for effects of concentrations, partial pressures, or mole fractions where unit activity correspond roughly to 1 M solution, partial pressure of 10</a:t>
            </a:r>
            <a:r>
              <a:rPr lang="en-TW" baseline="30000" dirty="0"/>
              <a:t>5</a:t>
            </a:r>
            <a:r>
              <a:rPr lang="en-TW" dirty="0"/>
              <a:t> Pa or to a pure solid.</a:t>
            </a:r>
          </a:p>
          <a:p>
            <a:r>
              <a:rPr lang="en-TW" dirty="0"/>
              <a:t>Against the highlighted electrode, a saturated calomel electrode (SCE) has potential at 25 deg C of 0.244 V. {Hg/ Hg2Cl2/ KCl}.</a:t>
            </a:r>
          </a:p>
          <a:p>
            <a:r>
              <a:rPr lang="en-TW" dirty="0"/>
              <a:t>Another common reference is that of silver/ silver chloride with 0.197 V at 25 deg C. {Ag/ AgCl/ KCl}.</a:t>
            </a:r>
          </a:p>
          <a:p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4064140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94B8-190A-9615-B04A-F60B2226A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Reference Electrodes and pH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F21FCF-A038-7660-BB1C-DA21DCF658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TW" dirty="0"/>
                  <a:t>Importantly, from this reaction of half-cell we recognize,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𝑎𝑞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+2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⇌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=4.4±0.1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TW" dirty="0"/>
                  <a:t>.</a:t>
                </a:r>
              </a:p>
              <a:p>
                <a:r>
                  <a:rPr lang="en-US" dirty="0"/>
                  <a:t>T</a:t>
                </a:r>
                <a:r>
                  <a:rPr lang="en-TW" dirty="0"/>
                  <a:t>hat is, the “Fermi energy” or electrochemical potential of electrons in a phase. Removal of an e</a:t>
                </a:r>
                <a:r>
                  <a:rPr lang="en-TW" baseline="30000" dirty="0"/>
                  <a:t>-</a:t>
                </a:r>
                <a:r>
                  <a:rPr lang="en-TW" dirty="0"/>
                  <a:t> from Pt/H</a:t>
                </a:r>
                <a:r>
                  <a:rPr lang="en-TW" baseline="-25000" dirty="0"/>
                  <a:t>2</a:t>
                </a:r>
                <a:r>
                  <a:rPr lang="en-TW" dirty="0"/>
                  <a:t>/H</a:t>
                </a:r>
                <a:r>
                  <a:rPr lang="en-TW" baseline="30000" dirty="0"/>
                  <a:t>+</a:t>
                </a:r>
                <a:r>
                  <a:rPr lang="en-TW" dirty="0"/>
                  <a:t>(a=1) to vacuum requires about 4.4 eV or 425 kJ/mole.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F21FCF-A038-7660-BB1C-DA21DCF65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9316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94B8-190A-9615-B04A-F60B2226A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Reference Electrodes and pH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F21FCF-A038-7660-BB1C-DA21DCF658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Let’s look more closely at the idealized standard state.</a:t>
                </a:r>
              </a:p>
              <a:p>
                <a:r>
                  <a:rPr lang="en-US" dirty="0"/>
                  <a:t>For a pure solid or liquid, the standard state is the substance under the standard pressure of 10</a:t>
                </a:r>
                <a:r>
                  <a:rPr lang="en-US" baseline="30000" dirty="0"/>
                  <a:t>5</a:t>
                </a:r>
                <a:r>
                  <a:rPr lang="en-US" dirty="0"/>
                  <a:t> Pa (1 bar). For solids, the allotrope or crystalline form is specified.</a:t>
                </a:r>
              </a:p>
              <a:p>
                <a:r>
                  <a:rPr lang="en-US" dirty="0"/>
                  <a:t>For a pure gas, the gas is modeled as an ideal gas.</a:t>
                </a:r>
              </a:p>
              <a:p>
                <a:r>
                  <a:rPr lang="en-TW" dirty="0"/>
                  <a:t>For a solute, the standard state is a solution of standard concentration under standard pressure, but behaving as though each solute molecule is infinitely diluted. The standard concentration is often 1 M or 1 m (molal).</a:t>
                </a:r>
              </a:p>
              <a:p>
                <a:r>
                  <a:rPr lang="en-US" dirty="0"/>
                  <a:t>T</a:t>
                </a:r>
                <a:r>
                  <a:rPr lang="en-TW" dirty="0"/>
                  <a:t>he activity, is then defined as: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TW" dirty="0"/>
                  <a:t> [dimensionless quantity]</a:t>
                </a:r>
              </a:p>
              <a:p>
                <a:r>
                  <a:rPr lang="en-TW" dirty="0"/>
                  <a:t>The superscript zero terms are the standard-state concentration or standard-state pressure.</a:t>
                </a:r>
              </a:p>
              <a:p>
                <a:r>
                  <a:rPr lang="en-TW" dirty="0"/>
                  <a:t>As the solute/solution becomes more dilute, or the pressure is reduced, </a:t>
                </a:r>
                <a:r>
                  <a:rPr lang="en-TW" i="1" dirty="0"/>
                  <a:t>a</a:t>
                </a:r>
                <a:r>
                  <a:rPr lang="en-TW" dirty="0"/>
                  <a:t> </a:t>
                </a:r>
                <a:r>
                  <a:rPr lang="en-TW" dirty="0">
                    <a:sym typeface="Wingdings" pitchFamily="2" charset="2"/>
                  </a:rPr>
                  <a:t> 1.</a:t>
                </a:r>
                <a:endParaRPr lang="en-TW" dirty="0"/>
              </a:p>
              <a:p>
                <a:endParaRPr lang="en-TW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F21FCF-A038-7660-BB1C-DA21DCF65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4" t="-3198" r="-1327" b="-174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91FB465-D088-659C-9730-127168735AD8}"/>
              </a:ext>
            </a:extLst>
          </p:cNvPr>
          <p:cNvSpPr txBox="1"/>
          <p:nvPr/>
        </p:nvSpPr>
        <p:spPr>
          <a:xfrm>
            <a:off x="5443" y="6492875"/>
            <a:ext cx="2618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Bard, Faulkner, White 3rd </a:t>
            </a:r>
          </a:p>
        </p:txBody>
      </p:sp>
    </p:spTree>
    <p:extLst>
      <p:ext uri="{BB962C8B-B14F-4D97-AF65-F5344CB8AC3E}">
        <p14:creationId xmlns:p14="http://schemas.microsoft.com/office/powerpoint/2010/main" val="3229489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9ED36EF-ADF6-1F68-D627-AA3B439E43B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TW" dirty="0"/>
                  <a:t>Activity -</a:t>
                </a:r>
                <a:br>
                  <a:rPr lang="en-TW" dirty="0"/>
                </a:br>
                <a:r>
                  <a:rPr lang="en-TW" dirty="0"/>
                  <a:t>Debye-H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TW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TW" dirty="0"/>
                  <a:t>ckel Theory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9ED36EF-ADF6-1F68-D627-AA3B439E43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 t="-13333" b="-2190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C54895-7C3F-2069-75AE-07E9EE6FAA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TW" dirty="0"/>
                  <a:t>One of the ways to predict the activity coefficient, comes from the Debye-H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TW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r>
                  <a:rPr lang="en-TW" dirty="0"/>
                  <a:t>ckel  theory, which applies to solutions that are dilute and contain fully dissociated electrolytes.</a:t>
                </a:r>
              </a:p>
              <a:p>
                <a:r>
                  <a:rPr lang="en-TW" dirty="0"/>
                  <a:t>T</a:t>
                </a:r>
                <a:r>
                  <a:rPr lang="en-US" dirty="0"/>
                  <a:t>h</a:t>
                </a:r>
                <a:r>
                  <a:rPr lang="en-TW" dirty="0"/>
                  <a:t>e important parameters needed are charge, size, charges and concentrations of all other ions, and the dielectric constant of the solvent and provide an estimate of activity a.</a:t>
                </a:r>
              </a:p>
              <a:p>
                <a:r>
                  <a:rPr lang="en-TW" dirty="0"/>
                  <a:t>The prediction stated here: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𝑙𝑜𝑔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TW" dirty="0"/>
                  <a:t>z</a:t>
                </a:r>
                <a:r>
                  <a:rPr lang="en-TW" baseline="-25000" dirty="0"/>
                  <a:t>j</a:t>
                </a:r>
                <a:r>
                  <a:rPr lang="en-TW" dirty="0"/>
                  <a:t> are the charge on species </a:t>
                </a:r>
                <a:r>
                  <a:rPr lang="en-US" dirty="0" err="1"/>
                  <a:t>i</a:t>
                </a:r>
                <a:r>
                  <a:rPr lang="en-TW" dirty="0"/>
                  <a:t>, d</a:t>
                </a:r>
                <a:r>
                  <a:rPr lang="en-TW" baseline="-25000" dirty="0"/>
                  <a:t>j</a:t>
                </a:r>
                <a:r>
                  <a:rPr lang="en-TW" dirty="0"/>
                  <a:t> is the effective solvated diameter and I the volume ionic strength,</a:t>
                </a:r>
              </a:p>
              <a:p>
                <a:r>
                  <a:rPr lang="en-TW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TW" dirty="0"/>
                  <a:t>z</a:t>
                </a:r>
                <a:r>
                  <a:rPr lang="en-TW" baseline="-25000" dirty="0"/>
                  <a:t>m</a:t>
                </a:r>
                <a:r>
                  <a:rPr lang="en-TW" dirty="0"/>
                  <a:t> sums all ionic species and C</a:t>
                </a:r>
                <a:r>
                  <a:rPr lang="en-TW" baseline="-25000" dirty="0"/>
                  <a:t>m</a:t>
                </a:r>
                <a:r>
                  <a:rPr lang="en-TW" dirty="0"/>
                  <a:t> are molar concentrations.</a:t>
                </a:r>
              </a:p>
              <a:p>
                <a:endParaRPr lang="en-TW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C54895-7C3F-2069-75AE-07E9EE6FAA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  <a:blipFill>
                <a:blip r:embed="rId3"/>
                <a:stretch>
                  <a:fillRect l="-1205" t="-2616" r="-1446" b="-52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89CDFC0-2FF4-F463-2438-0CA96E6C0FCB}"/>
              </a:ext>
            </a:extLst>
          </p:cNvPr>
          <p:cNvSpPr txBox="1"/>
          <p:nvPr/>
        </p:nvSpPr>
        <p:spPr>
          <a:xfrm>
            <a:off x="5443" y="6492875"/>
            <a:ext cx="2618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Bard, Faulkner, White 3rd 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59FAB77-1604-40A5-C233-B5D7151219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555535"/>
              </p:ext>
            </p:extLst>
          </p:nvPr>
        </p:nvGraphicFramePr>
        <p:xfrm>
          <a:off x="6096000" y="154621"/>
          <a:ext cx="5889170" cy="6585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7834">
                  <a:extLst>
                    <a:ext uri="{9D8B030D-6E8A-4147-A177-3AD203B41FA5}">
                      <a16:colId xmlns:a16="http://schemas.microsoft.com/office/drawing/2014/main" val="1997856182"/>
                    </a:ext>
                  </a:extLst>
                </a:gridCol>
                <a:gridCol w="1177834">
                  <a:extLst>
                    <a:ext uri="{9D8B030D-6E8A-4147-A177-3AD203B41FA5}">
                      <a16:colId xmlns:a16="http://schemas.microsoft.com/office/drawing/2014/main" val="1067818764"/>
                    </a:ext>
                  </a:extLst>
                </a:gridCol>
                <a:gridCol w="1177834">
                  <a:extLst>
                    <a:ext uri="{9D8B030D-6E8A-4147-A177-3AD203B41FA5}">
                      <a16:colId xmlns:a16="http://schemas.microsoft.com/office/drawing/2014/main" val="2321675521"/>
                    </a:ext>
                  </a:extLst>
                </a:gridCol>
                <a:gridCol w="1177834">
                  <a:extLst>
                    <a:ext uri="{9D8B030D-6E8A-4147-A177-3AD203B41FA5}">
                      <a16:colId xmlns:a16="http://schemas.microsoft.com/office/drawing/2014/main" val="921440496"/>
                    </a:ext>
                  </a:extLst>
                </a:gridCol>
                <a:gridCol w="1177834">
                  <a:extLst>
                    <a:ext uri="{9D8B030D-6E8A-4147-A177-3AD203B41FA5}">
                      <a16:colId xmlns:a16="http://schemas.microsoft.com/office/drawing/2014/main" val="689688251"/>
                    </a:ext>
                  </a:extLst>
                </a:gridCol>
              </a:tblGrid>
              <a:tr h="517768">
                <a:tc>
                  <a:txBody>
                    <a:bodyPr/>
                    <a:lstStyle/>
                    <a:p>
                      <a:endParaRPr lang="en-T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TW" dirty="0"/>
                        <a:t>Volume Ionic Strength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W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W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99075"/>
                  </a:ext>
                </a:extLst>
              </a:tr>
              <a:tr h="517768">
                <a:tc>
                  <a:txBody>
                    <a:bodyPr/>
                    <a:lstStyle/>
                    <a:p>
                      <a:r>
                        <a:rPr lang="en-TW" dirty="0"/>
                        <a:t>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  <a:r>
                        <a:rPr lang="en-TW" dirty="0"/>
                        <a:t>j (nm)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2153270"/>
                  </a:ext>
                </a:extLst>
              </a:tr>
              <a:tr h="517768">
                <a:tc>
                  <a:txBody>
                    <a:bodyPr/>
                    <a:lstStyle/>
                    <a:p>
                      <a:r>
                        <a:rPr lang="en-TW" dirty="0"/>
                        <a:t>H</a:t>
                      </a:r>
                      <a:r>
                        <a:rPr lang="en-TW" baseline="300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0.967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0.914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0.826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942957"/>
                  </a:ext>
                </a:extLst>
              </a:tr>
              <a:tr h="517768">
                <a:tc>
                  <a:txBody>
                    <a:bodyPr/>
                    <a:lstStyle/>
                    <a:p>
                      <a:r>
                        <a:rPr lang="en-TW" dirty="0"/>
                        <a:t>Na</a:t>
                      </a:r>
                      <a:r>
                        <a:rPr lang="en-TW" baseline="300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0.965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0.902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0.770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965028"/>
                  </a:ext>
                </a:extLst>
              </a:tr>
              <a:tr h="619445">
                <a:tc>
                  <a:txBody>
                    <a:bodyPr/>
                    <a:lstStyle/>
                    <a:p>
                      <a:r>
                        <a:rPr lang="en-TW" dirty="0"/>
                        <a:t>Ag</a:t>
                      </a:r>
                      <a:r>
                        <a:rPr lang="en-TW" baseline="300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TW" dirty="0"/>
                        <a:t>0.965</a:t>
                      </a:r>
                    </a:p>
                    <a:p>
                      <a:endParaRPr lang="en-T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0.897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0.745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81252"/>
                  </a:ext>
                </a:extLst>
              </a:tr>
              <a:tr h="619445">
                <a:tc>
                  <a:txBody>
                    <a:bodyPr/>
                    <a:lstStyle/>
                    <a:p>
                      <a:r>
                        <a:rPr lang="en-TW" dirty="0"/>
                        <a:t>OH</a:t>
                      </a:r>
                      <a:r>
                        <a:rPr lang="en-TW" baseline="30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TW" dirty="0"/>
                        <a:t>0.965</a:t>
                      </a:r>
                    </a:p>
                    <a:p>
                      <a:endParaRPr lang="en-T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0.762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8638182"/>
                  </a:ext>
                </a:extLst>
              </a:tr>
              <a:tr h="619445">
                <a:tc>
                  <a:txBody>
                    <a:bodyPr/>
                    <a:lstStyle/>
                    <a:p>
                      <a:r>
                        <a:rPr lang="en-TW" dirty="0"/>
                        <a:t>NO</a:t>
                      </a:r>
                      <a:r>
                        <a:rPr lang="en-TW" baseline="-25000" dirty="0"/>
                        <a:t>3</a:t>
                      </a:r>
                      <a:r>
                        <a:rPr lang="en-TW" baseline="30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TW" dirty="0"/>
                        <a:t>0.965</a:t>
                      </a:r>
                    </a:p>
                    <a:p>
                      <a:endParaRPr lang="en-T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0.899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0.754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289374"/>
                  </a:ext>
                </a:extLst>
              </a:tr>
              <a:tr h="517768">
                <a:tc>
                  <a:txBody>
                    <a:bodyPr/>
                    <a:lstStyle/>
                    <a:p>
                      <a:r>
                        <a:rPr lang="en-TW" dirty="0"/>
                        <a:t>Mg</a:t>
                      </a:r>
                      <a:r>
                        <a:rPr lang="en-TW" baseline="30000" dirty="0"/>
                        <a:t>2+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0.872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0.690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0.445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4322663"/>
                  </a:ext>
                </a:extLst>
              </a:tr>
              <a:tr h="517768">
                <a:tc>
                  <a:txBody>
                    <a:bodyPr/>
                    <a:lstStyle/>
                    <a:p>
                      <a:r>
                        <a:rPr lang="en-TW" dirty="0"/>
                        <a:t>Fe</a:t>
                      </a:r>
                      <a:r>
                        <a:rPr lang="en-TW" baseline="30000" dirty="0"/>
                        <a:t>2+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0.870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0.676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0.401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159352"/>
                  </a:ext>
                </a:extLst>
              </a:tr>
              <a:tr h="517768">
                <a:tc>
                  <a:txBody>
                    <a:bodyPr/>
                    <a:lstStyle/>
                    <a:p>
                      <a:r>
                        <a:rPr lang="en-TW" dirty="0"/>
                        <a:t>Fe</a:t>
                      </a:r>
                      <a:r>
                        <a:rPr lang="en-TW" baseline="30000" dirty="0"/>
                        <a:t>3+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0.737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0.443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0.179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360662"/>
                  </a:ext>
                </a:extLst>
              </a:tr>
              <a:tr h="520529">
                <a:tc>
                  <a:txBody>
                    <a:bodyPr/>
                    <a:lstStyle/>
                    <a:p>
                      <a:r>
                        <a:rPr lang="en-TW" dirty="0"/>
                        <a:t>Fe(CN)</a:t>
                      </a:r>
                      <a:r>
                        <a:rPr lang="en-TW" baseline="30000" dirty="0"/>
                        <a:t>3-</a:t>
                      </a:r>
                      <a:r>
                        <a:rPr lang="en-TW" baseline="-25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0.726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0.394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0.095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121005"/>
                  </a:ext>
                </a:extLst>
              </a:tr>
              <a:tr h="520529">
                <a:tc>
                  <a:txBody>
                    <a:bodyPr/>
                    <a:lstStyle/>
                    <a:p>
                      <a:r>
                        <a:rPr lang="en-TW" dirty="0"/>
                        <a:t>Fe(CN)</a:t>
                      </a:r>
                      <a:r>
                        <a:rPr lang="en-TW" baseline="30000" dirty="0"/>
                        <a:t>4-</a:t>
                      </a:r>
                      <a:r>
                        <a:rPr lang="en-TW" baseline="-25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0.569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0.020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851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925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C3A10-0AC6-52B8-D32A-CD8F93D89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Nernst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C25BF6-4A38-C6F4-F0C4-BA0CE72356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TW" dirty="0"/>
                  <a:t>We introduce the Nernst Equation here so we may begin to utilize the equation for calculations, and discuss further details later in the course.</a:t>
                </a:r>
              </a:p>
              <a:p>
                <a:r>
                  <a:rPr lang="en-TW" dirty="0"/>
                  <a:t>For the following general reaction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𝑑𝐷</m:t>
                    </m:r>
                  </m:oMath>
                </a14:m>
                <a:r>
                  <a:rPr lang="en-TW" dirty="0"/>
                  <a:t>, which is a result of experimental measurements of cell voltage as a function of reagent concentration, the Nernst Equation is written as,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0.059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𝑙𝑜𝑔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sup>
                        </m:sSup>
                      </m:den>
                    </m:f>
                  </m:oMath>
                </a14:m>
                <a:r>
                  <a:rPr lang="en-TW" dirty="0"/>
                  <a:t> .</a:t>
                </a:r>
              </a:p>
              <a:p>
                <a:r>
                  <a:rPr lang="en-TW" dirty="0"/>
                  <a:t>The Nernst equation allows to calculate the voltage in units of Volts.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EC25BF6-4A38-C6F4-F0C4-BA0CE72356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132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5317C0E-C98C-3A46-CE9D-5D643D6745E7}"/>
              </a:ext>
            </a:extLst>
          </p:cNvPr>
          <p:cNvSpPr txBox="1"/>
          <p:nvPr/>
        </p:nvSpPr>
        <p:spPr>
          <a:xfrm>
            <a:off x="0" y="6308209"/>
            <a:ext cx="1925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Mahan 3rd Edition</a:t>
            </a:r>
          </a:p>
        </p:txBody>
      </p:sp>
    </p:spTree>
    <p:extLst>
      <p:ext uri="{BB962C8B-B14F-4D97-AF65-F5344CB8AC3E}">
        <p14:creationId xmlns:p14="http://schemas.microsoft.com/office/powerpoint/2010/main" val="1489951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3431D-622C-E17A-2C39-6D99CD217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R</a:t>
            </a:r>
            <a:r>
              <a:rPr lang="en-US" dirty="0"/>
              <a:t>e</a:t>
            </a:r>
            <a:r>
              <a:rPr lang="en-TW" dirty="0"/>
              <a:t>ference Electrodes and pH – Potential pH Diagrams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AFC6B7-F401-8FEC-69D6-C72A42E20A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TW" dirty="0"/>
                  <a:t>Also called the Pourbaix diagrams representing half-cell potentials. The diagram allows to characterize the behavior of electrochemical cells and evaluate spontaneity of reactions.</a:t>
                </a:r>
              </a:p>
              <a:p>
                <a:r>
                  <a:rPr lang="en-TW" dirty="0"/>
                  <a:t>For example,</a:t>
                </a:r>
              </a:p>
              <a:p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TW" i="1" dirty="0" smtClean="0"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TW" i="1" dirty="0" smtClean="0">
                        <a:latin typeface="Cambria Math" panose="02040503050406030204" pitchFamily="18" charset="0"/>
                      </a:rPr>
                      <m:t>𝑞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TW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TW" i="1" dirty="0" smtClean="0"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TW" i="1" dirty="0" smtClean="0">
                        <a:latin typeface="Cambria Math" panose="02040503050406030204" pitchFamily="18" charset="0"/>
                      </a:rPr>
                      <m:t>𝑛𝑒</m:t>
                    </m:r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⇌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TW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TW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+2.303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𝑅𝑇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𝑛𝐹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𝑙𝑜𝑔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−0.059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𝑝𝐻</m:t>
                    </m:r>
                  </m:oMath>
                </a14:m>
                <a:r>
                  <a:rPr lang="en-TW" dirty="0"/>
                  <a:t>, (V vs. NHE).</a:t>
                </a:r>
              </a:p>
              <a:p>
                <a:r>
                  <a:rPr lang="en-TW" dirty="0"/>
                  <a:t>We then plot a figure as follows: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AFC6B7-F401-8FEC-69D6-C72A42E20A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  <a:blipFill>
                <a:blip r:embed="rId2"/>
                <a:stretch>
                  <a:fillRect l="-1928" t="-348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53BEAEC7-EB66-45E8-AA79-8447F8848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413" y="2112734"/>
            <a:ext cx="5840187" cy="43801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0DD2BF-71CA-4802-B2D9-7353E6675BB4}"/>
                  </a:ext>
                </a:extLst>
              </p:cNvPr>
              <p:cNvSpPr txBox="1"/>
              <p:nvPr/>
            </p:nvSpPr>
            <p:spPr>
              <a:xfrm>
                <a:off x="9486900" y="4312698"/>
                <a:ext cx="1504964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⇌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0DD2BF-71CA-4802-B2D9-7353E6675B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6900" y="4312698"/>
                <a:ext cx="1504964" cy="518604"/>
              </a:xfrm>
              <a:prstGeom prst="rect">
                <a:avLst/>
              </a:prstGeom>
              <a:blipFill>
                <a:blip r:embed="rId4"/>
                <a:stretch>
                  <a:fillRect l="-2500" t="-4762" r="-833" b="-1190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028CCA-DB09-790D-E189-ED34B9A3B1A6}"/>
                  </a:ext>
                </a:extLst>
              </p:cNvPr>
              <p:cNvSpPr txBox="1"/>
              <p:nvPr/>
            </p:nvSpPr>
            <p:spPr>
              <a:xfrm>
                <a:off x="9486900" y="3290500"/>
                <a:ext cx="24125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⇌2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028CCA-DB09-790D-E189-ED34B9A3B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6900" y="3290500"/>
                <a:ext cx="2412520" cy="276999"/>
              </a:xfrm>
              <a:prstGeom prst="rect">
                <a:avLst/>
              </a:prstGeom>
              <a:blipFill>
                <a:blip r:embed="rId5"/>
                <a:stretch>
                  <a:fillRect l="-1571" r="-1571" b="-181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4287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339F1-0A07-98C3-6969-E00B15C90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Potential pH Diagram for Iron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83693F-22C3-0E1A-7943-82A92D61F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77884" y="1485898"/>
            <a:ext cx="6890659" cy="5167993"/>
          </a:xfrm>
        </p:spPr>
      </p:pic>
    </p:spTree>
    <p:extLst>
      <p:ext uri="{BB962C8B-B14F-4D97-AF65-F5344CB8AC3E}">
        <p14:creationId xmlns:p14="http://schemas.microsoft.com/office/powerpoint/2010/main" val="14847269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D9873-5345-E2BC-5C37-B32EB97F4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pH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B08BE5-DC1E-5131-4FBE-95983B8A49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7603671" cy="4351338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TW" dirty="0"/>
                  <a:t>We can normally understand the concept of pH.</a:t>
                </a:r>
              </a:p>
              <a:p>
                <a:r>
                  <a:rPr lang="en-TW" dirty="0"/>
                  <a:t>Conventionally, we write the following reaction: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TW" dirty="0"/>
                  <a:t> (or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TW" dirty="0"/>
                  <a:t>).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endParaRPr lang="en-TW" dirty="0"/>
              </a:p>
              <a:p>
                <a:r>
                  <a:rPr lang="en-US" dirty="0"/>
                  <a:t>H</a:t>
                </a:r>
                <a:r>
                  <a:rPr lang="en-TW" dirty="0"/>
                  <a:t>ydronium (水合物) </a:t>
                </a:r>
              </a:p>
              <a:p>
                <a:r>
                  <a:rPr lang="en-US" dirty="0"/>
                  <a:t>Define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⁡[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TW" dirty="0"/>
                  <a:t>, in neutral water,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−14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TW" dirty="0"/>
                  <a:t> at 25 deg C.</a:t>
                </a:r>
              </a:p>
              <a:p>
                <a:r>
                  <a:rPr lang="en-TW" dirty="0"/>
                  <a:t>pH = pOH = 7.</a:t>
                </a:r>
              </a:p>
              <a:p>
                <a:endParaRPr lang="en-TW" dirty="0"/>
              </a:p>
              <a:p>
                <a:r>
                  <a:rPr lang="en-TW" dirty="0"/>
                  <a:t>Some of the examples we discussed, such as Calomel or AgCl are very good reference electrode, and are used to determine pH. Ideal reference electrodes are </a:t>
                </a:r>
                <a:r>
                  <a:rPr lang="en-TW" i="1" dirty="0"/>
                  <a:t>reversible</a:t>
                </a:r>
                <a:r>
                  <a:rPr lang="en-TW" dirty="0"/>
                  <a:t> and </a:t>
                </a:r>
                <a:r>
                  <a:rPr lang="en-TW" i="1" dirty="0"/>
                  <a:t>reproducible</a:t>
                </a:r>
                <a:r>
                  <a:rPr lang="en-TW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B08BE5-DC1E-5131-4FBE-95983B8A49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7603671" cy="4351338"/>
              </a:xfrm>
              <a:blipFill>
                <a:blip r:embed="rId3"/>
                <a:stretch>
                  <a:fillRect l="-1002" t="-290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62B441C-E8F5-E83D-FBA4-C0999209A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2114" y="365125"/>
            <a:ext cx="2825750" cy="29714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C1ABFD-2212-6C33-47FA-E3B8C07E6694}"/>
              </a:ext>
            </a:extLst>
          </p:cNvPr>
          <p:cNvSpPr txBox="1"/>
          <p:nvPr/>
        </p:nvSpPr>
        <p:spPr>
          <a:xfrm>
            <a:off x="9960428" y="3244334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>
                <a:hlinkClick r:id="rId5"/>
              </a:rPr>
              <a:t>Calomel</a:t>
            </a:r>
            <a:endParaRPr lang="en-TW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160AF5-17AB-1400-9250-8C50EF69A5B8}"/>
              </a:ext>
            </a:extLst>
          </p:cNvPr>
          <p:cNvSpPr txBox="1"/>
          <p:nvPr/>
        </p:nvSpPr>
        <p:spPr>
          <a:xfrm>
            <a:off x="9894704" y="6308209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>
                <a:hlinkClick r:id="rId6"/>
              </a:rPr>
              <a:t>Bulb AgCl</a:t>
            </a:r>
            <a:endParaRPr lang="en-TW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EA9917-E4A5-0D6A-A81C-C3F61E579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1471" y="3916383"/>
            <a:ext cx="2302329" cy="230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59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7F5F9-5057-A198-0754-A0E72DDE2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Thermochemistry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D24EC-C8A8-C28D-A0BA-7E89D5A2C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5856" y="365125"/>
            <a:ext cx="6057944" cy="5332572"/>
          </a:xfrm>
        </p:spPr>
        <p:txBody>
          <a:bodyPr>
            <a:normAutofit/>
          </a:bodyPr>
          <a:lstStyle/>
          <a:p>
            <a:r>
              <a:rPr lang="en-TW" dirty="0"/>
              <a:t>Let’s consider an irregular arrangement of spheres.</a:t>
            </a:r>
          </a:p>
          <a:p>
            <a:endParaRPr lang="en-TW" dirty="0"/>
          </a:p>
          <a:p>
            <a:r>
              <a:rPr lang="en-TW" dirty="0"/>
              <a:t>The average intermolecular potential energy of the liquid is higher than for solid, therefore, a latent heat of fusion is needed to melt a solid.</a:t>
            </a:r>
          </a:p>
          <a:p>
            <a:endParaRPr lang="en-TW" dirty="0"/>
          </a:p>
          <a:p>
            <a:r>
              <a:rPr lang="en-US" dirty="0"/>
              <a:t>F</a:t>
            </a:r>
            <a:r>
              <a:rPr lang="en-TW" dirty="0"/>
              <a:t>or example, ice cubes are lower in temperature than water, lower in temperature than steam.</a:t>
            </a:r>
          </a:p>
          <a:p>
            <a:endParaRPr lang="en-TW" dirty="0"/>
          </a:p>
          <a:p>
            <a:endParaRPr lang="en-TW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9799832-6375-E2CC-325A-6044989D0B9A}"/>
              </a:ext>
            </a:extLst>
          </p:cNvPr>
          <p:cNvSpPr/>
          <p:nvPr/>
        </p:nvSpPr>
        <p:spPr>
          <a:xfrm>
            <a:off x="2547257" y="246888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5583BC2-6A69-1E18-4FD5-D904422DF696}"/>
              </a:ext>
            </a:extLst>
          </p:cNvPr>
          <p:cNvSpPr/>
          <p:nvPr/>
        </p:nvSpPr>
        <p:spPr>
          <a:xfrm>
            <a:off x="3492953" y="3016177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AA3471D-ED29-F736-E15E-8B85C4DFFBA2}"/>
              </a:ext>
            </a:extLst>
          </p:cNvPr>
          <p:cNvSpPr/>
          <p:nvPr/>
        </p:nvSpPr>
        <p:spPr>
          <a:xfrm>
            <a:off x="3359875" y="4054135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70C92B-868B-9692-59AD-E02B8074A355}"/>
              </a:ext>
            </a:extLst>
          </p:cNvPr>
          <p:cNvSpPr/>
          <p:nvPr/>
        </p:nvSpPr>
        <p:spPr>
          <a:xfrm>
            <a:off x="2559231" y="3436121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74066A2-15D6-EE7D-F79D-BB29C3EACA12}"/>
              </a:ext>
            </a:extLst>
          </p:cNvPr>
          <p:cNvSpPr/>
          <p:nvPr/>
        </p:nvSpPr>
        <p:spPr>
          <a:xfrm>
            <a:off x="1584960" y="306482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46A40E7-354F-9755-D2FA-AB61055CBFE9}"/>
              </a:ext>
            </a:extLst>
          </p:cNvPr>
          <p:cNvSpPr/>
          <p:nvPr/>
        </p:nvSpPr>
        <p:spPr>
          <a:xfrm>
            <a:off x="724444" y="2308066"/>
            <a:ext cx="2635431" cy="2472055"/>
          </a:xfrm>
          <a:prstGeom prst="ellipse">
            <a:avLst/>
          </a:prstGeom>
          <a:noFill/>
          <a:ln>
            <a:solidFill>
              <a:schemeClr val="accent1">
                <a:shade val="1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A53796-2A64-4AB9-FA3E-6211BA5F7AC2}"/>
              </a:ext>
            </a:extLst>
          </p:cNvPr>
          <p:cNvSpPr>
            <a:spLocks noChangeAspect="1"/>
          </p:cNvSpPr>
          <p:nvPr/>
        </p:nvSpPr>
        <p:spPr>
          <a:xfrm>
            <a:off x="391855" y="1996093"/>
            <a:ext cx="3300608" cy="3096000"/>
          </a:xfrm>
          <a:prstGeom prst="ellipse">
            <a:avLst/>
          </a:prstGeom>
          <a:noFill/>
          <a:ln>
            <a:solidFill>
              <a:schemeClr val="accent1">
                <a:shade val="1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60434CE-A44C-1BE9-0E7F-DD9DD1FACB0F}"/>
              </a:ext>
            </a:extLst>
          </p:cNvPr>
          <p:cNvSpPr>
            <a:spLocks noChangeAspect="1"/>
          </p:cNvSpPr>
          <p:nvPr/>
        </p:nvSpPr>
        <p:spPr>
          <a:xfrm>
            <a:off x="0" y="1614028"/>
            <a:ext cx="4068188" cy="3816000"/>
          </a:xfrm>
          <a:prstGeom prst="ellipse">
            <a:avLst/>
          </a:prstGeom>
          <a:noFill/>
          <a:ln>
            <a:solidFill>
              <a:schemeClr val="accent1">
                <a:shade val="1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4265649-EF40-AD2F-9076-5655D8C5D620}"/>
              </a:ext>
            </a:extLst>
          </p:cNvPr>
          <p:cNvCxnSpPr/>
          <p:nvPr/>
        </p:nvCxnSpPr>
        <p:spPr>
          <a:xfrm>
            <a:off x="2065867" y="1427972"/>
            <a:ext cx="0" cy="43970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439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741BD-D0DE-C9C9-BE11-0282D1B16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Preparation of Ideal Reference Electrodes and Non-Ideal Reference Electrodes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62FB2-C31D-002F-A56E-33A12B85A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TW" dirty="0"/>
              <a:t>Ideal reference electrodes are </a:t>
            </a:r>
            <a:r>
              <a:rPr lang="en-TW" i="1" dirty="0"/>
              <a:t>reversible</a:t>
            </a:r>
            <a:r>
              <a:rPr lang="en-TW" dirty="0"/>
              <a:t> and </a:t>
            </a:r>
            <a:r>
              <a:rPr lang="en-TW" i="1" dirty="0"/>
              <a:t>reproducible</a:t>
            </a:r>
            <a:r>
              <a:rPr lang="en-TW" dirty="0"/>
              <a:t>.</a:t>
            </a:r>
          </a:p>
          <a:p>
            <a:r>
              <a:rPr lang="en-TW" dirty="0"/>
              <a:t>What is occurring is the 1) oxygen reactions at reference electrode 2) impurity concentration changing activity at reference electrode 3) impurities changing properties of electrolyte (such as at pH itself).</a:t>
            </a:r>
          </a:p>
          <a:p>
            <a:endParaRPr lang="en-TW" dirty="0"/>
          </a:p>
          <a:p>
            <a:r>
              <a:rPr lang="en-TW" dirty="0"/>
              <a:t>Prior to use as reference electrode, the metal surface is often 1) cleaned and smoothed mechanically, by polishing (i.e., sandpaper) 2) electropolishing 3) prepolarization, which removes oxide layer.</a:t>
            </a:r>
          </a:p>
          <a:p>
            <a:r>
              <a:rPr lang="en-TW" dirty="0"/>
              <a:t>The latter two are treatments with strong oxidizing agents such as strong acids.</a:t>
            </a:r>
          </a:p>
          <a:p>
            <a:r>
              <a:rPr lang="en-TW" dirty="0"/>
              <a:t>Hydrogen electrode, usually Palladium or Platinum.</a:t>
            </a:r>
          </a:p>
          <a:p>
            <a:endParaRPr lang="en-TW" dirty="0"/>
          </a:p>
          <a:p>
            <a:r>
              <a:rPr lang="en-TW" dirty="0"/>
              <a:t>On the </a:t>
            </a:r>
            <a:r>
              <a:rPr lang="en-TW" u="sng" dirty="0"/>
              <a:t>alternative</a:t>
            </a:r>
            <a:r>
              <a:rPr lang="en-TW" dirty="0"/>
              <a:t>, when we do not have reversible “ideal” situations, we encounter mass transfer processes, such as etchants, as well as other electrochemical reactions. </a:t>
            </a:r>
          </a:p>
        </p:txBody>
      </p:sp>
    </p:spTree>
    <p:extLst>
      <p:ext uri="{BB962C8B-B14F-4D97-AF65-F5344CB8AC3E}">
        <p14:creationId xmlns:p14="http://schemas.microsoft.com/office/powerpoint/2010/main" val="1899941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A2C36-4933-361D-29FC-4F47EEC93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Etchants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2179C-3972-8BF0-6B62-F9CA00FD3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097747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8761-5C1E-F40D-CBF9-041B31CE2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Photosynthesis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A89E3-AD16-6288-C9FE-6C130F414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9579141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F4197-1843-4FF0-09B3-D123959A9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Solar Thermal?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253F8-B2CE-6727-61DA-E52795F22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84598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B9FF3-A67C-0BAA-F47B-9E63FDDBF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/>
              <a:t>Attosecond(?)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18C07-3263-AEA3-6C36-87A4A8C68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185205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7F5F9-5057-A198-0754-A0E72DDE2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				Thermochemistry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D24EC-C8A8-C28D-A0BA-7E89D5A2C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0" y="1690687"/>
            <a:ext cx="7391400" cy="4007009"/>
          </a:xfrm>
        </p:spPr>
        <p:txBody>
          <a:bodyPr>
            <a:normAutofit lnSpcReduction="10000"/>
          </a:bodyPr>
          <a:lstStyle/>
          <a:p>
            <a:r>
              <a:rPr lang="en-TW" dirty="0"/>
              <a:t>Let’s consider an irregular arrangement of spheres.</a:t>
            </a:r>
          </a:p>
          <a:p>
            <a:endParaRPr lang="en-TW" dirty="0"/>
          </a:p>
          <a:p>
            <a:r>
              <a:rPr lang="en-TW" dirty="0"/>
              <a:t>The average intermolecular potential energy of the liquid is higher than for solid, therefore, a latent heat of fusion is needed to melt a solid.</a:t>
            </a:r>
          </a:p>
          <a:p>
            <a:endParaRPr lang="en-TW" dirty="0"/>
          </a:p>
          <a:p>
            <a:r>
              <a:rPr lang="en-US" dirty="0"/>
              <a:t>F</a:t>
            </a:r>
            <a:r>
              <a:rPr lang="en-TW" dirty="0"/>
              <a:t>or example, ice cubes are lower in temperature than water, lower in temperature than steam.</a:t>
            </a:r>
          </a:p>
          <a:p>
            <a:endParaRPr lang="en-TW" dirty="0"/>
          </a:p>
          <a:p>
            <a:endParaRPr lang="en-TW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910C60-0F94-1582-B556-D95124ACD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56" y="365125"/>
            <a:ext cx="3112830" cy="59316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0FA448-D860-F52C-44F1-82057DFEE637}"/>
              </a:ext>
            </a:extLst>
          </p:cNvPr>
          <p:cNvSpPr txBox="1"/>
          <p:nvPr/>
        </p:nvSpPr>
        <p:spPr>
          <a:xfrm>
            <a:off x="169333" y="6345192"/>
            <a:ext cx="103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Castellan</a:t>
            </a:r>
          </a:p>
        </p:txBody>
      </p:sp>
    </p:spTree>
    <p:extLst>
      <p:ext uri="{BB962C8B-B14F-4D97-AF65-F5344CB8AC3E}">
        <p14:creationId xmlns:p14="http://schemas.microsoft.com/office/powerpoint/2010/main" val="910270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2BCD4E-EDE8-6FC8-5A4A-64F1E933C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4656" y="415925"/>
            <a:ext cx="1898288" cy="12747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C3AFB1-CE49-B487-FED1-E260952F8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Thermochemistry -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951419-2778-E3D3-BFF9-1A0A55207E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7713133" cy="4351338"/>
              </a:xfrm>
            </p:spPr>
            <p:txBody>
              <a:bodyPr/>
              <a:lstStyle/>
              <a:p>
                <a:r>
                  <a:rPr lang="en-TW" dirty="0"/>
                  <a:t>The movement of the molecules, such as in water, when sufficiently agitated, result in </a:t>
                </a:r>
                <a:r>
                  <a:rPr lang="en-TW" i="1" dirty="0"/>
                  <a:t>evaporation</a:t>
                </a:r>
                <a:r>
                  <a:rPr lang="en-TW" dirty="0"/>
                  <a:t>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+10,159 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𝑐𝑎𝑙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TW" dirty="0"/>
                  <a:t>at 25 degC.</a:t>
                </a:r>
              </a:p>
              <a:p>
                <a:r>
                  <a:rPr lang="en-TW" dirty="0"/>
                  <a:t>The reverse process is </a:t>
                </a:r>
                <a:r>
                  <a:rPr lang="en-TW" i="1" dirty="0"/>
                  <a:t>condensation</a:t>
                </a:r>
                <a:r>
                  <a:rPr lang="en-TW" dirty="0"/>
                  <a:t>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=−10,519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𝑐𝑎𝑙</m:t>
                    </m:r>
                  </m:oMath>
                </a14:m>
                <a:r>
                  <a:rPr lang="en-TW" dirty="0"/>
                  <a:t>.</a:t>
                </a:r>
              </a:p>
              <a:p>
                <a:r>
                  <a:rPr lang="en-TW" dirty="0"/>
                  <a:t>When the solid changes state directly to vapor, the process is known as </a:t>
                </a:r>
                <a:r>
                  <a:rPr lang="en-TW" i="1" dirty="0"/>
                  <a:t>sublimation</a:t>
                </a:r>
                <a:r>
                  <a:rPr lang="en-TW" dirty="0"/>
                  <a:t>.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𝑠𝑢𝑏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=11,955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𝑐𝑎𝑙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TW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951419-2778-E3D3-BFF9-1A0A55207E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7713133" cy="4351338"/>
              </a:xfrm>
              <a:blipFill>
                <a:blip r:embed="rId3"/>
                <a:stretch>
                  <a:fillRect l="-1480" t="-2326" r="-263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9A6DC9B-384E-DC1C-1B14-9283E7C6D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920" y="681037"/>
            <a:ext cx="2113280" cy="264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C6A3F7-0141-A13A-89D1-BDB53ED13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7920" y="681037"/>
            <a:ext cx="2113280" cy="3169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9842CB-109A-EC63-EC9B-0DF545C2F2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6078" y="4001294"/>
            <a:ext cx="2045922" cy="15324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8AD525-3D37-EF44-D8E2-F471CAA9D4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4567" y="5514181"/>
            <a:ext cx="3323245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5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E7B10-C33D-22E0-CDA4-EC12BFF9A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Thermochemistry – Heat Capacities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073F5C13-288A-0EA5-C8BA-B5E0ACC718F4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414584509"/>
                  </p:ext>
                </p:extLst>
              </p:nvPr>
            </p:nvGraphicFramePr>
            <p:xfrm>
              <a:off x="838200" y="1825625"/>
              <a:ext cx="10515600" cy="326059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03120">
                      <a:extLst>
                        <a:ext uri="{9D8B030D-6E8A-4147-A177-3AD203B41FA5}">
                          <a16:colId xmlns:a16="http://schemas.microsoft.com/office/drawing/2014/main" val="2809514073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2482008744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305422822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4032538893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314255385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substance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𝐇</m:t>
                                  </m:r>
                                </m:e>
                                <m:sub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𝐟𝐮𝐬</m:t>
                                  </m:r>
                                </m:sub>
                              </m:sSub>
                            </m:oMath>
                          </a14:m>
                          <a:r>
                            <a:rPr lang="en-TW" dirty="0"/>
                            <a:t> (kcal)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𝐇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𝒗𝒂𝒑</m:t>
                                  </m:r>
                                </m:sub>
                              </m:sSub>
                            </m:oMath>
                          </a14:m>
                          <a:r>
                            <a:rPr lang="en-TW" dirty="0"/>
                            <a:t> (kcal)</a:t>
                          </a:r>
                        </a:p>
                        <a:p>
                          <a:endParaRPr lang="en-TW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𝝐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oMath>
                          </a14:m>
                          <a:r>
                            <a:rPr lang="en-TW" dirty="0"/>
                            <a:t> (kcal)</a:t>
                          </a:r>
                        </a:p>
                        <a:p>
                          <a:endParaRPr lang="en-TW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sub>
                              </m:sSub>
                            </m:oMath>
                          </a14:m>
                          <a:r>
                            <a:rPr lang="en-TW" dirty="0"/>
                            <a:t> (K)</a:t>
                          </a:r>
                        </a:p>
                        <a:p>
                          <a:endParaRPr lang="en-TW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20817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O</a:t>
                          </a:r>
                          <a:r>
                            <a:rPr lang="en-TW" baseline="-25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0.106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1.63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0.225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90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63706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N</a:t>
                          </a:r>
                          <a:r>
                            <a:rPr lang="en-TW" baseline="-25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0.172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1.33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0.181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77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464727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H</a:t>
                          </a:r>
                          <a:r>
                            <a:rPr lang="en-TW" baseline="-25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0.028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0.216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0.073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387208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He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0.005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0.020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0.020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42842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0.265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1.56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0.236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87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37151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Xe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0.490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3.02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0.440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166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032260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CH</a:t>
                          </a:r>
                          <a:r>
                            <a:rPr lang="en-TW" baseline="-250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0.225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1.95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0.272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112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775351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073F5C13-288A-0EA5-C8BA-B5E0ACC718F4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414584509"/>
                  </p:ext>
                </p:extLst>
              </p:nvPr>
            </p:nvGraphicFramePr>
            <p:xfrm>
              <a:off x="838200" y="1825625"/>
              <a:ext cx="10515600" cy="326059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03120">
                      <a:extLst>
                        <a:ext uri="{9D8B030D-6E8A-4147-A177-3AD203B41FA5}">
                          <a16:colId xmlns:a16="http://schemas.microsoft.com/office/drawing/2014/main" val="2809514073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2482008744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305422822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4032538893"/>
                        </a:ext>
                      </a:extLst>
                    </a:gridCol>
                    <a:gridCol w="2103120">
                      <a:extLst>
                        <a:ext uri="{9D8B030D-6E8A-4147-A177-3AD203B41FA5}">
                          <a16:colId xmlns:a16="http://schemas.microsoft.com/office/drawing/2014/main" val="3142553855"/>
                        </a:ext>
                      </a:extLst>
                    </a:gridCol>
                  </a:tblGrid>
                  <a:tr h="664718"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substance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TW"/>
                        </a:p>
                      </a:txBody>
                      <a:tcPr>
                        <a:blipFill>
                          <a:blip r:embed="rId2"/>
                          <a:stretch>
                            <a:fillRect l="-101212" t="-3774" r="-303030" b="-40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TW"/>
                        </a:p>
                      </a:txBody>
                      <a:tcPr>
                        <a:blipFill>
                          <a:blip r:embed="rId2"/>
                          <a:stretch>
                            <a:fillRect l="-200000" t="-3774" r="-201205" b="-40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TW"/>
                        </a:p>
                      </a:txBody>
                      <a:tcPr>
                        <a:blipFill>
                          <a:blip r:embed="rId2"/>
                          <a:stretch>
                            <a:fillRect l="-301818" t="-3774" r="-102424" b="-40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TW"/>
                        </a:p>
                      </a:txBody>
                      <a:tcPr>
                        <a:blipFill>
                          <a:blip r:embed="rId2"/>
                          <a:stretch>
                            <a:fillRect l="-399398" t="-3774" r="-1807" b="-4018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20817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O</a:t>
                          </a:r>
                          <a:r>
                            <a:rPr lang="en-TW" baseline="-25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0.106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1.63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0.225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90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63706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N</a:t>
                          </a:r>
                          <a:r>
                            <a:rPr lang="en-TW" baseline="-25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0.172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1.33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0.181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77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464727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H</a:t>
                          </a:r>
                          <a:r>
                            <a:rPr lang="en-TW" baseline="-25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0.028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0.216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0.073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387208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He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0.005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0.020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0.020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42842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0.265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1.56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0.236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87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37151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Xe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0.490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3.02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0.440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166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032260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CH</a:t>
                          </a:r>
                          <a:r>
                            <a:rPr lang="en-TW" baseline="-250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0.225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1.95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0.272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TW" dirty="0"/>
                            <a:t>112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7753510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9AB8E97-7D18-8370-2AAC-E4E043CF8A24}"/>
              </a:ext>
            </a:extLst>
          </p:cNvPr>
          <p:cNvSpPr txBox="1"/>
          <p:nvPr/>
        </p:nvSpPr>
        <p:spPr>
          <a:xfrm>
            <a:off x="0" y="6308209"/>
            <a:ext cx="1925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Mahan 3rd Edition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312B37-722A-D2EE-8247-548BB991D71C}"/>
              </a:ext>
            </a:extLst>
          </p:cNvPr>
          <p:cNvSpPr txBox="1"/>
          <p:nvPr/>
        </p:nvSpPr>
        <p:spPr>
          <a:xfrm>
            <a:off x="2201333" y="5221160"/>
            <a:ext cx="7789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C</a:t>
            </a:r>
            <a:r>
              <a:rPr lang="en-US" dirty="0"/>
              <a:t>o</a:t>
            </a:r>
            <a:r>
              <a:rPr lang="en-TW" dirty="0"/>
              <a:t>nsider the heat capacity of these materials. C</a:t>
            </a:r>
            <a:r>
              <a:rPr lang="en-TW" baseline="-25000" dirty="0"/>
              <a:t>v</a:t>
            </a:r>
            <a:r>
              <a:rPr lang="en-TW" dirty="0"/>
              <a:t> = amount of heat in calories required to raise temperature of 1 mole of substance 1 degree Celsius.</a:t>
            </a:r>
          </a:p>
        </p:txBody>
      </p:sp>
    </p:spTree>
    <p:extLst>
      <p:ext uri="{BB962C8B-B14F-4D97-AF65-F5344CB8AC3E}">
        <p14:creationId xmlns:p14="http://schemas.microsoft.com/office/powerpoint/2010/main" val="1266303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24CFB-F721-5C2B-7D3C-B87F5E1BE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Heat Capacity and</a:t>
            </a:r>
            <a:br>
              <a:rPr lang="en-TW" dirty="0"/>
            </a:br>
            <a:r>
              <a:rPr lang="en-TW" dirty="0"/>
              <a:t>Enthalpy Energies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DFB67A-65D4-EF9B-6063-D40673F7C6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410200" cy="4351338"/>
              </a:xfrm>
            </p:spPr>
            <p:txBody>
              <a:bodyPr>
                <a:normAutofit fontScale="85000" lnSpcReduction="2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𝑓𝑢𝑠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=1436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𝑐𝑎𝑙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/>
              </a:p>
              <a:p>
                <a:r>
                  <a:rPr lang="en-TW" dirty="0"/>
                  <a:t>A simple specific heat measurement device can be constructed from household items.</a:t>
                </a:r>
              </a:p>
              <a:p>
                <a:endParaRPr lang="en-TW" dirty="0"/>
              </a:p>
              <a:p>
                <a:endParaRPr lang="en-TW" dirty="0"/>
              </a:p>
              <a:p>
                <a:endParaRPr lang="en-TW" dirty="0"/>
              </a:p>
              <a:p>
                <a:endParaRPr lang="en-TW" dirty="0"/>
              </a:p>
              <a:p>
                <a:endParaRPr lang="en-TW" dirty="0"/>
              </a:p>
              <a:p>
                <a:endParaRPr lang="en-TW" dirty="0"/>
              </a:p>
              <a:p>
                <a:r>
                  <a:rPr lang="en-US" dirty="0"/>
                  <a:t>I</a:t>
                </a:r>
                <a:r>
                  <a:rPr lang="en-TW" dirty="0"/>
                  <a:t>n general,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𝑠𝑢𝑏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𝑓𝑢𝑠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𝑣𝑎𝑝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→11,955=1436+10,519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𝑐𝑎𝑙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/>
              </a:p>
              <a:p>
                <a:endParaRPr lang="en-TW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DFB67A-65D4-EF9B-6063-D40673F7C6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410200" cy="4351338"/>
              </a:xfrm>
              <a:blipFill>
                <a:blip r:embed="rId3"/>
                <a:stretch>
                  <a:fillRect l="-1639" t="-1453" b="-145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EEB9785-CC9B-DB70-0F77-196F36900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362" y="3429000"/>
            <a:ext cx="2433655" cy="180496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09EF970-E929-FE05-B389-4F9FF1DECEF0}"/>
              </a:ext>
            </a:extLst>
          </p:cNvPr>
          <p:cNvGrpSpPr/>
          <p:nvPr/>
        </p:nvGrpSpPr>
        <p:grpSpPr>
          <a:xfrm>
            <a:off x="7806645" y="578513"/>
            <a:ext cx="3186461" cy="2224350"/>
            <a:chOff x="3251578" y="4047066"/>
            <a:chExt cx="3186461" cy="222435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445B79A-C5DE-8052-A51D-94A69460A815}"/>
                </a:ext>
              </a:extLst>
            </p:cNvPr>
            <p:cNvCxnSpPr>
              <a:cxnSpLocks/>
            </p:cNvCxnSpPr>
            <p:nvPr/>
          </p:nvCxnSpPr>
          <p:spPr>
            <a:xfrm>
              <a:off x="3879547" y="4047066"/>
              <a:ext cx="0" cy="1868110"/>
            </a:xfrm>
            <a:prstGeom prst="line">
              <a:avLst/>
            </a:prstGeom>
            <a:ln w="38100"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988424E-BA8A-7A3A-F3F8-C3CE758538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79547" y="5915176"/>
              <a:ext cx="2013253" cy="0"/>
            </a:xfrm>
            <a:prstGeom prst="line">
              <a:avLst/>
            </a:prstGeom>
            <a:ln w="38100"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F6F7C3A-E228-2049-4DBA-C56441092A71}"/>
                </a:ext>
              </a:extLst>
            </p:cNvPr>
            <p:cNvCxnSpPr/>
            <p:nvPr/>
          </p:nvCxnSpPr>
          <p:spPr>
            <a:xfrm>
              <a:off x="3877733" y="4826000"/>
              <a:ext cx="18626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8349D80-6B9F-089F-BF46-BD87607B8E1E}"/>
                </a:ext>
              </a:extLst>
            </p:cNvPr>
            <p:cNvSpPr/>
            <p:nvPr/>
          </p:nvSpPr>
          <p:spPr>
            <a:xfrm>
              <a:off x="3996266" y="4826000"/>
              <a:ext cx="1811866" cy="999067"/>
            </a:xfrm>
            <a:custGeom>
              <a:avLst/>
              <a:gdLst>
                <a:gd name="connsiteX0" fmla="*/ 0 w 3910745"/>
                <a:gd name="connsiteY0" fmla="*/ 1215437 h 1215437"/>
                <a:gd name="connsiteX1" fmla="*/ 1744134 w 3910745"/>
                <a:gd name="connsiteY1" fmla="*/ 199437 h 1215437"/>
                <a:gd name="connsiteX2" fmla="*/ 3674534 w 3910745"/>
                <a:gd name="connsiteY2" fmla="*/ 13170 h 1215437"/>
                <a:gd name="connsiteX3" fmla="*/ 3810000 w 3910745"/>
                <a:gd name="connsiteY3" fmla="*/ 30103 h 121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10745" h="1215437">
                  <a:moveTo>
                    <a:pt x="0" y="1215437"/>
                  </a:moveTo>
                  <a:cubicBezTo>
                    <a:pt x="565856" y="807626"/>
                    <a:pt x="1131712" y="399815"/>
                    <a:pt x="1744134" y="199437"/>
                  </a:cubicBezTo>
                  <a:cubicBezTo>
                    <a:pt x="2356556" y="-941"/>
                    <a:pt x="3330223" y="41392"/>
                    <a:pt x="3674534" y="13170"/>
                  </a:cubicBezTo>
                  <a:cubicBezTo>
                    <a:pt x="4018845" y="-15052"/>
                    <a:pt x="3914422" y="7525"/>
                    <a:pt x="3810000" y="3010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13E9FB-7190-F11E-04F6-6A94C1F21DE6}"/>
                </a:ext>
              </a:extLst>
            </p:cNvPr>
            <p:cNvSpPr txBox="1"/>
            <p:nvPr/>
          </p:nvSpPr>
          <p:spPr>
            <a:xfrm>
              <a:off x="3251578" y="4641334"/>
              <a:ext cx="558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dirty="0"/>
                <a:t>rate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06C39F-1D7A-9B75-472A-DD8CD002AE90}"/>
                </a:ext>
              </a:extLst>
            </p:cNvPr>
            <p:cNvSpPr txBox="1"/>
            <p:nvPr/>
          </p:nvSpPr>
          <p:spPr>
            <a:xfrm>
              <a:off x="3986932" y="4477306"/>
              <a:ext cx="17306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</a:t>
              </a:r>
              <a:r>
                <a:rPr lang="en-TW" dirty="0"/>
                <a:t>vaporation rate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EA7C12-4569-1C32-B26C-2AD54A24CA9C}"/>
                </a:ext>
              </a:extLst>
            </p:cNvPr>
            <p:cNvSpPr txBox="1"/>
            <p:nvPr/>
          </p:nvSpPr>
          <p:spPr>
            <a:xfrm>
              <a:off x="4528798" y="5152787"/>
              <a:ext cx="1909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Condensation </a:t>
              </a:r>
              <a:r>
                <a:rPr lang="en-TW" dirty="0"/>
                <a:t>rate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B5CAF4-EFA6-D032-5D63-5B49B7562AD9}"/>
                </a:ext>
              </a:extLst>
            </p:cNvPr>
            <p:cNvSpPr txBox="1"/>
            <p:nvPr/>
          </p:nvSpPr>
          <p:spPr>
            <a:xfrm>
              <a:off x="5249709" y="5902084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 dirty="0"/>
                <a:t>time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AED1C1D-98A2-5756-DD63-5F7FAEBDE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798" y="2826588"/>
            <a:ext cx="5634504" cy="28172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BE5E8B-F06D-1116-3982-A3949001C07B}"/>
              </a:ext>
            </a:extLst>
          </p:cNvPr>
          <p:cNvSpPr txBox="1"/>
          <p:nvPr/>
        </p:nvSpPr>
        <p:spPr>
          <a:xfrm>
            <a:off x="9973733" y="6400800"/>
            <a:ext cx="2120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>
                <a:hlinkClick r:id="rId6"/>
              </a:rPr>
              <a:t>LibreTexts Chemistry</a:t>
            </a:r>
            <a:endParaRPr lang="en-TW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D751272-752E-EDB6-0521-1E1E6B9F3CDE}"/>
              </a:ext>
            </a:extLst>
          </p:cNvPr>
          <p:cNvCxnSpPr/>
          <p:nvPr/>
        </p:nvCxnSpPr>
        <p:spPr>
          <a:xfrm flipV="1">
            <a:off x="8280403" y="2641599"/>
            <a:ext cx="0" cy="2582966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46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1D8AF-FDC3-2454-9EA1-A83939ADA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Phase Diagrams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CDE38-1651-A944-A928-9F1A21D47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T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DB00D3-7A7D-CF30-2E6D-2EC352D3F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422" y="2074862"/>
            <a:ext cx="8237155" cy="3852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3026D6-3541-55D8-63DC-F22682719608}"/>
              </a:ext>
            </a:extLst>
          </p:cNvPr>
          <p:cNvSpPr txBox="1"/>
          <p:nvPr/>
        </p:nvSpPr>
        <p:spPr>
          <a:xfrm>
            <a:off x="169333" y="6345192"/>
            <a:ext cx="103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Castellan</a:t>
            </a:r>
          </a:p>
        </p:txBody>
      </p:sp>
    </p:spTree>
    <p:extLst>
      <p:ext uri="{BB962C8B-B14F-4D97-AF65-F5344CB8AC3E}">
        <p14:creationId xmlns:p14="http://schemas.microsoft.com/office/powerpoint/2010/main" val="3053774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35125-44C4-2033-BE22-2E3B25558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Thermochemistry – Kinetic Theory of a Gas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2D68A4-60E6-572E-0F1D-B43FA05D01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37733"/>
                <a:ext cx="10515600" cy="4839230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TW" dirty="0"/>
                  <a:t>Kinetic theory tells for an ideal gas of monatomic particles: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𝑅𝑇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/>
              </a:p>
              <a:p>
                <a:r>
                  <a:rPr lang="en-TW" dirty="0"/>
                  <a:t>A change in the energy is then a change in the temperature.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TW" dirty="0"/>
              </a:p>
              <a:p>
                <a:r>
                  <a:rPr lang="en-TW" dirty="0"/>
                  <a:t>For an ideal monatomic gas,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TW" dirty="0"/>
                  <a:t> = __________.</a:t>
                </a:r>
              </a:p>
              <a:p>
                <a:r>
                  <a:rPr lang="en-TW" dirty="0"/>
                  <a:t>The work, or energy, is proportional to pressure times volume.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𝑃𝑉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Kinetic theory tells us that the ratio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/>
              </a:p>
              <a:p>
                <a:endParaRPr lang="en-US" dirty="0"/>
              </a:p>
              <a:p>
                <a:r>
                  <a:rPr lang="en-US" b="0" dirty="0"/>
                  <a:t>There are of course deviations, resulting from rotational motion of diatomic molecules, resulting in modifications of the ratio.</a:t>
                </a:r>
              </a:p>
              <a:p>
                <a:r>
                  <a:rPr lang="en-US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⟹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b="0" dirty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=1.4.</m:t>
                    </m:r>
                  </m:oMath>
                </a14:m>
                <a:endParaRPr lang="en-US" b="0" dirty="0"/>
              </a:p>
              <a:p>
                <a:endParaRPr lang="en-TW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2D68A4-60E6-572E-0F1D-B43FA05D01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37733"/>
                <a:ext cx="10515600" cy="4839230"/>
              </a:xfrm>
              <a:blipFill>
                <a:blip r:embed="rId3"/>
                <a:stretch>
                  <a:fillRect l="-603" t="-2356" b="-26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F0CC74-1D70-7602-FD02-80C8030887F5}"/>
              </a:ext>
            </a:extLst>
          </p:cNvPr>
          <p:cNvCxnSpPr>
            <a:cxnSpLocks/>
          </p:cNvCxnSpPr>
          <p:nvPr/>
        </p:nvCxnSpPr>
        <p:spPr>
          <a:xfrm>
            <a:off x="9095014" y="2099733"/>
            <a:ext cx="0" cy="1868110"/>
          </a:xfrm>
          <a:prstGeom prst="line">
            <a:avLst/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E2DE72-27B1-0FAF-F8CF-8114B1B24668}"/>
              </a:ext>
            </a:extLst>
          </p:cNvPr>
          <p:cNvCxnSpPr>
            <a:cxnSpLocks/>
          </p:cNvCxnSpPr>
          <p:nvPr/>
        </p:nvCxnSpPr>
        <p:spPr>
          <a:xfrm flipH="1">
            <a:off x="9095014" y="3967843"/>
            <a:ext cx="2013253" cy="0"/>
          </a:xfrm>
          <a:prstGeom prst="line">
            <a:avLst/>
          </a:prstGeom>
          <a:ln w="381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0BC0FCC-CD04-3586-B6C2-96EFB0B861C1}"/>
              </a:ext>
            </a:extLst>
          </p:cNvPr>
          <p:cNvSpPr txBox="1"/>
          <p:nvPr/>
        </p:nvSpPr>
        <p:spPr>
          <a:xfrm>
            <a:off x="8713178" y="2478630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P</a:t>
            </a:r>
            <a:r>
              <a:rPr lang="en-TW" baseline="-250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BF577-698C-DF12-F74D-8B10C1432BA8}"/>
              </a:ext>
            </a:extLst>
          </p:cNvPr>
          <p:cNvSpPr txBox="1"/>
          <p:nvPr/>
        </p:nvSpPr>
        <p:spPr>
          <a:xfrm>
            <a:off x="8713178" y="3350521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P</a:t>
            </a:r>
            <a:r>
              <a:rPr lang="en-TW" baseline="-25000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96CC1A-7E68-E2DD-2FAF-F6A56E300381}"/>
              </a:ext>
            </a:extLst>
          </p:cNvPr>
          <p:cNvSpPr txBox="1"/>
          <p:nvPr/>
        </p:nvSpPr>
        <p:spPr>
          <a:xfrm>
            <a:off x="9475178" y="4031168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V</a:t>
            </a:r>
            <a:r>
              <a:rPr lang="en-TW" baseline="-25000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C5C8A6-4F80-88D5-C607-ED7264C6693C}"/>
              </a:ext>
            </a:extLst>
          </p:cNvPr>
          <p:cNvSpPr txBox="1"/>
          <p:nvPr/>
        </p:nvSpPr>
        <p:spPr>
          <a:xfrm>
            <a:off x="10420901" y="4034167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V</a:t>
            </a:r>
            <a:r>
              <a:rPr lang="en-TW" baseline="-25000" dirty="0"/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0C837F-4C2F-B628-0F42-BA8885496C51}"/>
              </a:ext>
            </a:extLst>
          </p:cNvPr>
          <p:cNvSpPr/>
          <p:nvPr/>
        </p:nvSpPr>
        <p:spPr>
          <a:xfrm>
            <a:off x="9672508" y="2663296"/>
            <a:ext cx="945723" cy="130454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7871004-6FAC-71E8-01F1-0C873CF280C3}"/>
              </a:ext>
            </a:extLst>
          </p:cNvPr>
          <p:cNvCxnSpPr>
            <a:cxnSpLocks/>
          </p:cNvCxnSpPr>
          <p:nvPr/>
        </p:nvCxnSpPr>
        <p:spPr>
          <a:xfrm>
            <a:off x="9672508" y="2663296"/>
            <a:ext cx="945723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958F902-4BC8-88CB-E12B-274BD1F271B6}"/>
              </a:ext>
            </a:extLst>
          </p:cNvPr>
          <p:cNvCxnSpPr>
            <a:cxnSpLocks/>
          </p:cNvCxnSpPr>
          <p:nvPr/>
        </p:nvCxnSpPr>
        <p:spPr>
          <a:xfrm>
            <a:off x="10635405" y="2663296"/>
            <a:ext cx="0" cy="871891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35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5549</TotalTime>
  <Words>2709</Words>
  <Application>Microsoft Macintosh PowerPoint</Application>
  <PresentationFormat>Widescreen</PresentationFormat>
  <Paragraphs>347</Paragraphs>
  <Slides>34</Slides>
  <Notes>15</Notes>
  <HiddenSlides>9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Wingdings</vt:lpstr>
      <vt:lpstr>Office Theme</vt:lpstr>
      <vt:lpstr>PowerPoint Presentation</vt:lpstr>
      <vt:lpstr>Advanced Chemistry (III)</vt:lpstr>
      <vt:lpstr>Thermochemistry</vt:lpstr>
      <vt:lpstr>    Thermochemistry</vt:lpstr>
      <vt:lpstr>Thermochemistry - States</vt:lpstr>
      <vt:lpstr>Thermochemistry – Heat Capacities</vt:lpstr>
      <vt:lpstr>Heat Capacity and Enthalpy Energies</vt:lpstr>
      <vt:lpstr>Phase Diagrams</vt:lpstr>
      <vt:lpstr>Thermochemistry – Kinetic Theory of a Gas</vt:lpstr>
      <vt:lpstr>Thermochemistry of a Gas</vt:lpstr>
      <vt:lpstr>Thermochemistry of a Gas</vt:lpstr>
      <vt:lpstr>Thermochemistry</vt:lpstr>
      <vt:lpstr>Phase Diagram of Sulfur</vt:lpstr>
      <vt:lpstr>Thermochemistry</vt:lpstr>
      <vt:lpstr>Thermochemistry Raoult’s Law</vt:lpstr>
      <vt:lpstr>Thermochemistry: Solutions of Two Volatile Components</vt:lpstr>
      <vt:lpstr>Blank Slide</vt:lpstr>
      <vt:lpstr>Thermochemistry - Reversible Reactions</vt:lpstr>
      <vt:lpstr>Thermochemistry - Irreversible Reactions</vt:lpstr>
      <vt:lpstr>Thermochemistry - Reactions</vt:lpstr>
      <vt:lpstr>PowerPoint Presentation</vt:lpstr>
      <vt:lpstr>Reference Electrodes and pH</vt:lpstr>
      <vt:lpstr>Reference Electrodes and pH</vt:lpstr>
      <vt:lpstr>Reference Electrodes and pH</vt:lpstr>
      <vt:lpstr>Activity - Debye-Hu ̈ckel Theory</vt:lpstr>
      <vt:lpstr>Nernst Equation</vt:lpstr>
      <vt:lpstr>Reference Electrodes and pH – Potential pH Diagrams</vt:lpstr>
      <vt:lpstr>Potential pH Diagram for Iron</vt:lpstr>
      <vt:lpstr>pH</vt:lpstr>
      <vt:lpstr>Preparation of Ideal Reference Electrodes and Non-Ideal Reference Electrodes</vt:lpstr>
      <vt:lpstr>Etchants</vt:lpstr>
      <vt:lpstr>Photosynthesis</vt:lpstr>
      <vt:lpstr>Solar Thermal?</vt:lpstr>
      <vt:lpstr>Attosecond(?)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 yoda</dc:creator>
  <cp:lastModifiedBy>da yoda</cp:lastModifiedBy>
  <cp:revision>99</cp:revision>
  <dcterms:created xsi:type="dcterms:W3CDTF">2023-08-08T08:33:50Z</dcterms:created>
  <dcterms:modified xsi:type="dcterms:W3CDTF">2023-08-17T02:24:06Z</dcterms:modified>
</cp:coreProperties>
</file>