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6" r:id="rId4"/>
    <p:sldId id="288" r:id="rId5"/>
    <p:sldId id="289" r:id="rId6"/>
    <p:sldId id="287" r:id="rId7"/>
    <p:sldId id="290" r:id="rId8"/>
    <p:sldId id="298" r:id="rId9"/>
  </p:sldIdLst>
  <p:sldSz cx="12192000" cy="6858000"/>
  <p:notesSz cx="6858000" cy="9144000"/>
  <p:defaultTextStyle>
    <a:defPPr>
      <a:defRPr lang="en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47"/>
    <p:restoredTop sz="96405"/>
  </p:normalViewPr>
  <p:slideViewPr>
    <p:cSldViewPr snapToGrid="0">
      <p:cViewPr varScale="1">
        <p:scale>
          <a:sx n="93" d="100"/>
          <a:sy n="93" d="100"/>
        </p:scale>
        <p:origin x="22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73EDB-3060-6FDC-9904-AA2630116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BBBE6-A453-2A23-1E9C-B5C8B49C9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A5B05-D5E6-8059-E5A5-7E0FE6BB8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FA07-4AB1-B247-97B7-4CBE7967BB94}" type="datetimeFigureOut">
              <a:rPr lang="en-TW" smtClean="0"/>
              <a:t>2023/8/16</a:t>
            </a:fld>
            <a:endParaRPr lang="en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270F4-CCED-70F4-88D2-C63BAB040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0012E-76C7-E5EB-F064-6842E9831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AF36-5073-CB41-88FB-10217209583E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400701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ADF1C-8010-1C02-6608-16C4718CB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A99AA-85F8-F99F-5812-40DE91DBA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ED6AA-8993-CBF5-198D-6C6566F4F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FA07-4AB1-B247-97B7-4CBE7967BB94}" type="datetimeFigureOut">
              <a:rPr lang="en-TW" smtClean="0"/>
              <a:t>2023/8/16</a:t>
            </a:fld>
            <a:endParaRPr lang="en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5EE2-CBC1-64A6-F173-C287F71F6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2665D-B3C4-2D90-B7AD-97672540E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AF36-5073-CB41-88FB-10217209583E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353804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99384-5EEB-E257-E424-CCFDD6ACC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1F386-9666-D9F1-E879-4F10F5129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43F61-7A8B-8A82-A76B-A65C5A9B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FA07-4AB1-B247-97B7-4CBE7967BB94}" type="datetimeFigureOut">
              <a:rPr lang="en-TW" smtClean="0"/>
              <a:t>2023/8/16</a:t>
            </a:fld>
            <a:endParaRPr lang="en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4AA70-7133-6C4D-B575-BC05BB0AC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D83B6-7042-59CC-2AA2-EBED9E8B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AF36-5073-CB41-88FB-10217209583E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81151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00F1B-225C-8B27-F50E-07B43AB3B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94ABF-0B7F-0BB5-65AB-A50B6DEBD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834EA-C24B-5244-6DB0-E877723A9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FA07-4AB1-B247-97B7-4CBE7967BB94}" type="datetimeFigureOut">
              <a:rPr lang="en-TW" smtClean="0"/>
              <a:t>2023/8/16</a:t>
            </a:fld>
            <a:endParaRPr lang="en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AC07F-407E-4487-B453-618AE6B9E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1311C-B7E0-96B9-DCCE-25594697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AF36-5073-CB41-88FB-10217209583E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40583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8E17F-64D3-5187-2A63-5B44C874D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C5083-5322-74A6-3E3D-7796E2499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5ACA1-795A-88AF-1137-1FCF0797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FA07-4AB1-B247-97B7-4CBE7967BB94}" type="datetimeFigureOut">
              <a:rPr lang="en-TW" smtClean="0"/>
              <a:t>2023/8/16</a:t>
            </a:fld>
            <a:endParaRPr lang="en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9015F-F311-69A5-FEA5-E3051258D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8A428-2E00-D9E2-6E10-5371385D2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AF36-5073-CB41-88FB-10217209583E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20416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46559-8682-F33A-69AD-60FC57256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46AB6-FE69-A51A-722C-47CE8A52C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1B265-41A7-33C4-333B-E2F756094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F5140-5DE7-3F24-0AD7-7004FC489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FA07-4AB1-B247-97B7-4CBE7967BB94}" type="datetimeFigureOut">
              <a:rPr lang="en-TW" smtClean="0"/>
              <a:t>2023/8/16</a:t>
            </a:fld>
            <a:endParaRPr lang="en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88E62-F1DC-0953-C23E-F47DD3FBE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E3D7A-1FF8-040D-A1A6-53894782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AF36-5073-CB41-88FB-10217209583E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215411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F730C-9A1D-5EFD-1B41-16CD873D9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F0571-2D17-6F25-77C3-93965E609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13359-3ED0-F3D0-C01C-E5C9B8BA1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21E74-1D61-F41C-613F-E5B02A878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C0065-93DA-4518-A95A-0DC4C0AF9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D896DC-7414-0825-371E-C2C55655B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FA07-4AB1-B247-97B7-4CBE7967BB94}" type="datetimeFigureOut">
              <a:rPr lang="en-TW" smtClean="0"/>
              <a:t>2023/8/16</a:t>
            </a:fld>
            <a:endParaRPr lang="en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BE5641-99F1-DA29-324E-9EE4FEA09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25912-ED45-7EDE-AB15-D7A5099D0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AF36-5073-CB41-88FB-10217209583E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103211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C9F63-7E46-5F89-0508-7C530710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AB0ECB-4E75-F973-40B0-4C6B30D7B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FA07-4AB1-B247-97B7-4CBE7967BB94}" type="datetimeFigureOut">
              <a:rPr lang="en-TW" smtClean="0"/>
              <a:t>2023/8/16</a:t>
            </a:fld>
            <a:endParaRPr lang="en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FE706D-8E23-57A6-0ADF-AC6A636D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D2029-1F76-6A72-14E1-D4E5C8675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AF36-5073-CB41-88FB-10217209583E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355912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A542C2-4379-269A-6034-86771D997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FA07-4AB1-B247-97B7-4CBE7967BB94}" type="datetimeFigureOut">
              <a:rPr lang="en-TW" smtClean="0"/>
              <a:t>2023/8/16</a:t>
            </a:fld>
            <a:endParaRPr lang="en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36DB1-85D4-54D1-983F-7AD7CEB0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10880-0BAD-489D-8628-8A802A60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AF36-5073-CB41-88FB-10217209583E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293053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2F9C2-7BFD-D297-5D27-E0B657550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A44D1-1C37-43F5-2AE9-4F289F4D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03D8E-D433-BC18-CE2D-B051FCE9B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108F2-5D81-A5A8-84D9-35C7A2C74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FA07-4AB1-B247-97B7-4CBE7967BB94}" type="datetimeFigureOut">
              <a:rPr lang="en-TW" smtClean="0"/>
              <a:t>2023/8/16</a:t>
            </a:fld>
            <a:endParaRPr lang="en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028F9-BB4E-F485-8C3B-89884E56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BCB4B-CCFD-DD07-F527-F565BD0E6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AF36-5073-CB41-88FB-10217209583E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244941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CFC36-AE85-DAA6-E88D-ACDDDFC8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62B690-5509-9376-D43C-A01D64DF5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6C6E8-6939-EFE2-022E-5B7CE6C1C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84305-1A72-E9BD-F716-5469D0D3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FA07-4AB1-B247-97B7-4CBE7967BB94}" type="datetimeFigureOut">
              <a:rPr lang="en-TW" smtClean="0"/>
              <a:t>2023/8/16</a:t>
            </a:fld>
            <a:endParaRPr lang="en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CDDC-2167-0588-7FFA-EFB5B650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77D77-A8AF-41B8-D656-0702ABBC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AF36-5073-CB41-88FB-10217209583E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94102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972916-9561-340D-1E57-7E2D23A35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A67B3-1184-05D4-56D2-D4C02C195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BB0D2-86C7-C498-0E06-D81C83098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6FA07-4AB1-B247-97B7-4CBE7967BB94}" type="datetimeFigureOut">
              <a:rPr lang="en-TW" smtClean="0"/>
              <a:t>2023/8/16</a:t>
            </a:fld>
            <a:endParaRPr lang="en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1818C-4301-30AB-33DB-031B47FE2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92B5E-E579-E212-87C0-451BDA911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AF36-5073-CB41-88FB-10217209583E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173170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DD48-1304-4409-4585-3545D66F3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1C956-5A94-ECC4-96A1-E6D11C363B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27558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B068-69C8-B4E9-FD64-E9F047C17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W" dirty="0"/>
              <a:t>Advanced Chemistry (III)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F336AA-5F6E-EA2A-9897-D07F185B12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W" dirty="0"/>
              <a:t>Nernst Equation</a:t>
            </a:r>
          </a:p>
        </p:txBody>
      </p:sp>
    </p:spTree>
    <p:extLst>
      <p:ext uri="{BB962C8B-B14F-4D97-AF65-F5344CB8AC3E}">
        <p14:creationId xmlns:p14="http://schemas.microsoft.com/office/powerpoint/2010/main" val="418777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C3A10-0AC6-52B8-D32A-CD8F93D89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W" dirty="0"/>
              <a:t>Nernst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C25BF6-4A38-C6F4-F0C4-BA0CE72356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TW" dirty="0"/>
                  <a:t>We introduced the Nernst Equation previously.</a:t>
                </a:r>
              </a:p>
              <a:p>
                <a:r>
                  <a:rPr lang="en-TW" dirty="0"/>
                  <a:t>For the following general reaction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𝑑𝐷</m:t>
                    </m:r>
                  </m:oMath>
                </a14:m>
                <a:r>
                  <a:rPr lang="en-TW" dirty="0"/>
                  <a:t>, which is a result of experimental measurements of cell voltage as a function of reagent concentration, the Nernst Equation is written as,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0.059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𝑙𝑜𝑔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den>
                    </m:f>
                  </m:oMath>
                </a14:m>
                <a:r>
                  <a:rPr lang="en-TW" dirty="0"/>
                  <a:t> .</a:t>
                </a:r>
              </a:p>
              <a:p>
                <a:r>
                  <a:rPr lang="en-TW" dirty="0"/>
                  <a:t>The Nernst equation allows to calculate the voltage in units of Volts.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C25BF6-4A38-C6F4-F0C4-BA0CE72356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T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5317C0E-C98C-3A46-CE9D-5D643D6745E7}"/>
              </a:ext>
            </a:extLst>
          </p:cNvPr>
          <p:cNvSpPr txBox="1"/>
          <p:nvPr/>
        </p:nvSpPr>
        <p:spPr>
          <a:xfrm>
            <a:off x="0" y="6308209"/>
            <a:ext cx="1925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/>
              <a:t>Mahan 3rd Edition</a:t>
            </a:r>
          </a:p>
        </p:txBody>
      </p:sp>
    </p:spTree>
    <p:extLst>
      <p:ext uri="{BB962C8B-B14F-4D97-AF65-F5344CB8AC3E}">
        <p14:creationId xmlns:p14="http://schemas.microsoft.com/office/powerpoint/2010/main" val="1489951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643CF-DBAB-3AA5-DEC5-95949378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W" dirty="0"/>
              <a:t>Nernst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3F57B3-DB8B-2A30-9F55-B4B82F87BF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TW" dirty="0"/>
                  <a:t>The equation is a result of considering the standard free-energy change of a process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TW" dirty="0"/>
                  <a:t>.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TW" dirty="0"/>
                  <a:t>, the reactants in their standard states will be convertd spontaneously to products in their standard states.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TW" dirty="0"/>
                  <a:t>, the conversion is not spontaneous, however, the corresponding reverse reaction will be.</a:t>
                </a:r>
              </a:p>
              <a:p>
                <a:r>
                  <a:rPr lang="en-US" dirty="0"/>
                  <a:t>F</a:t>
                </a:r>
                <a:r>
                  <a:rPr lang="en-TW" dirty="0"/>
                  <a:t>or any reaction,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𝑑𝐷</m:t>
                    </m:r>
                  </m:oMath>
                </a14:m>
                <a:r>
                  <a:rPr lang="en-TW" dirty="0"/>
                  <a:t>, we calculate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b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𝑝𝑟𝑜𝑑𝑢𝑐𝑡𝑠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𝑟𝑒𝑎𝑐𝑡𝑎𝑛𝑡𝑠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TW" dirty="0"/>
              </a:p>
              <a:p>
                <a:endParaRPr lang="en-TW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3F57B3-DB8B-2A30-9F55-B4B82F87BF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36" t="-2326" r="-1206" b="-2907"/>
                </a:stretch>
              </a:blipFill>
            </p:spPr>
            <p:txBody>
              <a:bodyPr/>
              <a:lstStyle/>
              <a:p>
                <a:r>
                  <a:rPr lang="en-T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627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4A606-0484-2F4E-B39A-13091057D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W" dirty="0"/>
              <a:t>Nernst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802D88-EDC9-FE3A-D6E2-64FCD65AD5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TW" dirty="0"/>
                  <a:t>The free energy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𝑉𝑑𝑃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𝑆𝑑𝑇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W</a:t>
                </a:r>
                <a:r>
                  <a:rPr lang="en-TW" dirty="0"/>
                  <a:t>here only pressure-volume work is done,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𝑉𝑑𝑃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𝑆𝑑𝑇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𝑉𝑑𝑃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𝑆𝑑𝑇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TW" dirty="0"/>
                  <a:t> Pressure changes at constant temperature result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𝑉𝑑𝑃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𝑛𝑅𝑇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TW" dirty="0"/>
              </a:p>
              <a:p>
                <a:r>
                  <a:rPr lang="en-US" b="0" dirty="0"/>
                  <a:t>Integrating results in n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𝑛𝑅𝑇𝑙𝑛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den>
                    </m:f>
                  </m:oMath>
                </a14:m>
                <a:r>
                  <a:rPr lang="en-TW" dirty="0"/>
                  <a:t> .</a:t>
                </a:r>
              </a:p>
              <a:p>
                <a:r>
                  <a:rPr lang="en-TW" dirty="0"/>
                  <a:t>Recalling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𝑝𝑟𝑜𝑑𝑢𝑐𝑡𝑠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𝑟𝑒𝑎𝑐𝑡𝑎𝑛𝑡𝑠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r>
                  <a:rPr lang="en-TW" dirty="0"/>
                  <a:t>, we have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)]+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𝑐𝑙𝑛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𝑑𝑙𝑛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𝑎𝑙𝑛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𝑏𝑙𝑛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TW" dirty="0"/>
              </a:p>
              <a:p>
                <a:r>
                  <a:rPr lang="en-TW" dirty="0"/>
                  <a:t>This becomes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𝑅𝑇𝑙𝑛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TW" dirty="0"/>
              </a:p>
              <a:p>
                <a:endParaRPr lang="en-TW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802D88-EDC9-FE3A-D6E2-64FCD65AD5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16"/>
                </a:stretch>
              </a:blipFill>
            </p:spPr>
            <p:txBody>
              <a:bodyPr/>
              <a:lstStyle/>
              <a:p>
                <a:r>
                  <a:rPr lang="en-T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8319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6E2A4-A8BF-B28E-2986-B5AD08D7C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W" dirty="0"/>
              <a:t>Nernst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EFD41F-DD84-C3D0-7601-FFF642F87A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TW" dirty="0"/>
                  <a:t>Electrochemical cells have standard cell potential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TW" dirty="0"/>
                  <a:t> which can be measured and related to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TW" dirty="0"/>
                  <a:t> of a reaction.</a:t>
                </a:r>
              </a:p>
              <a:p>
                <a:r>
                  <a:rPr lang="en-TW" dirty="0"/>
                  <a:t>From the free energy,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𝑆𝑑𝑇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𝑉𝑑𝑃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𝑆𝑑𝑇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r>
                  <a:rPr lang="en-TW" dirty="0"/>
                  <a:t>For reversible processes,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TW" dirty="0"/>
                  <a:t> restricting the free energy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TW" dirty="0"/>
                  <a:t>The second term is the work done by volume change, and the first term denotes </a:t>
                </a:r>
                <a:r>
                  <a:rPr lang="en-TW" i="1" dirty="0"/>
                  <a:t>all</a:t>
                </a:r>
                <a:r>
                  <a:rPr lang="en-TW" dirty="0"/>
                  <a:t> the work done </a:t>
                </a:r>
                <a:r>
                  <a:rPr lang="en-TW" i="1" dirty="0"/>
                  <a:t>by</a:t>
                </a:r>
                <a:r>
                  <a:rPr lang="en-TW" dirty="0"/>
                  <a:t> the system.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𝑃𝑉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𝑒𝑙𝑒𝑐𝑡𝑟𝑖𝑐𝑎𝑙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TW" dirty="0"/>
              </a:p>
              <a:p>
                <a:r>
                  <a:rPr lang="en-TW" dirty="0"/>
                  <a:t>For an electrochemical cell, summing over all energies, we obtain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𝑒𝑙𝑒𝑐𝑡𝑟𝑖𝑐𝑎𝑙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TW" dirty="0"/>
                  <a:t>.</a:t>
                </a:r>
              </a:p>
              <a:p>
                <a:r>
                  <a:rPr lang="en-TW" dirty="0"/>
                  <a:t>The work done </a:t>
                </a:r>
                <a:r>
                  <a:rPr lang="en-TW" i="1" dirty="0"/>
                  <a:t>on</a:t>
                </a:r>
                <a:r>
                  <a:rPr lang="en-TW" dirty="0"/>
                  <a:t> the system is negative.</a:t>
                </a:r>
              </a:p>
              <a:p>
                <a:r>
                  <a:rPr lang="en-TW" dirty="0"/>
                  <a:t>If the change is between standard states,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𝑛𝐹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TW" dirty="0"/>
              </a:p>
              <a:p>
                <a:endParaRPr lang="en-TW" dirty="0"/>
              </a:p>
              <a:p>
                <a:endParaRPr lang="en-TW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EFD41F-DD84-C3D0-7601-FFF642F87A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3488"/>
                </a:stretch>
              </a:blipFill>
            </p:spPr>
            <p:txBody>
              <a:bodyPr/>
              <a:lstStyle/>
              <a:p>
                <a:r>
                  <a:rPr lang="en-T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71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6599C-C87F-7060-667E-4B6B26ECE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W" dirty="0"/>
              <a:t>Nernst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9BBCDF-20A9-8CA7-FADA-1D6A023D12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TW" dirty="0"/>
                  <a:t>We now write the following equation in terms of concentrations.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𝑅𝑇𝑙𝑛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TW" dirty="0"/>
                  <a:t>,</a:t>
                </a:r>
              </a:p>
              <a:p>
                <a:r>
                  <a:rPr lang="en-TW" dirty="0"/>
                  <a:t>Further substitution and modification results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𝑛𝐹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TW" dirty="0"/>
                  <a:t>.</a:t>
                </a:r>
              </a:p>
              <a:p>
                <a:r>
                  <a:rPr lang="en-TW" dirty="0"/>
                  <a:t>C</a:t>
                </a:r>
                <a:r>
                  <a:rPr lang="en-US" dirty="0"/>
                  <a:t>o</a:t>
                </a:r>
                <a:r>
                  <a:rPr lang="en-TW" dirty="0"/>
                  <a:t>nverting to base 10 logarithm and setting R = 1.98 cal/deg-mole, T = 298 Kelvin, F = 23,061 cal/volt = 96487 C/mole, results in the Nernst Equation,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0.059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𝑙𝑜𝑔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den>
                    </m:f>
                  </m:oMath>
                </a14:m>
                <a:r>
                  <a:rPr lang="en-TW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9BBCDF-20A9-8CA7-FADA-1D6A023D12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3198" r="-1448"/>
                </a:stretch>
              </a:blipFill>
            </p:spPr>
            <p:txBody>
              <a:bodyPr/>
              <a:lstStyle/>
              <a:p>
                <a:r>
                  <a:rPr lang="en-T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840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B53A-D0F5-F06D-AB74-44BF074D4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W" dirty="0"/>
              <a:t>Blank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42C80-D35C-ADC9-6CE7-BA851FA43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2549053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546</Words>
  <Application>Microsoft Macintosh PowerPoint</Application>
  <PresentationFormat>Widescreen</PresentationFormat>
  <Paragraphs>31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Advanced Chemistry (III)</vt:lpstr>
      <vt:lpstr>Nernst Equation</vt:lpstr>
      <vt:lpstr>Nernst Equation</vt:lpstr>
      <vt:lpstr>Nernst Equation</vt:lpstr>
      <vt:lpstr>Nernst Equation</vt:lpstr>
      <vt:lpstr>Nernst Equation</vt:lpstr>
      <vt:lpstr>Blank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 yoda</dc:creator>
  <cp:lastModifiedBy>da yoda</cp:lastModifiedBy>
  <cp:revision>25</cp:revision>
  <dcterms:created xsi:type="dcterms:W3CDTF">2023-08-14T03:40:48Z</dcterms:created>
  <dcterms:modified xsi:type="dcterms:W3CDTF">2023-08-16T13:51:41Z</dcterms:modified>
</cp:coreProperties>
</file>