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8" r:id="rId3"/>
    <p:sldId id="299" r:id="rId4"/>
    <p:sldId id="257" r:id="rId5"/>
    <p:sldId id="304" r:id="rId6"/>
    <p:sldId id="305" r:id="rId7"/>
    <p:sldId id="262" r:id="rId8"/>
    <p:sldId id="260" r:id="rId9"/>
    <p:sldId id="258" r:id="rId10"/>
    <p:sldId id="269" r:id="rId11"/>
    <p:sldId id="308" r:id="rId12"/>
    <p:sldId id="268" r:id="rId13"/>
    <p:sldId id="264" r:id="rId14"/>
    <p:sldId id="272" r:id="rId15"/>
    <p:sldId id="273" r:id="rId16"/>
    <p:sldId id="263" r:id="rId17"/>
    <p:sldId id="274" r:id="rId18"/>
    <p:sldId id="275" r:id="rId19"/>
    <p:sldId id="276" r:id="rId20"/>
    <p:sldId id="277" r:id="rId21"/>
    <p:sldId id="278" r:id="rId22"/>
    <p:sldId id="300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321"/>
  </p:normalViewPr>
  <p:slideViewPr>
    <p:cSldViewPr snapToGrid="0">
      <p:cViewPr varScale="1"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9511-F803-7342-2A8C-E749E651D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CFFA3-79C6-31B2-A807-3142B76D9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1997-3124-AB7B-7A73-3F9E45CB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68BC1-314D-FC62-BBCC-029C9433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4BFDF-39C0-C63E-620B-A1C1D7F6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0072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2F85-B312-2930-6DE4-D8E72569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91834-5EF8-B811-57ED-9DD98D565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A1B02-38EA-2E55-DF8A-19EB4F59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49096-57A3-27A8-E3BC-414D6B89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9CD97-E225-57E0-D8B7-5B8C2BD8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6994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4756C-5572-A7D8-1770-B0F454936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E2CDC-EAD9-13ED-90D3-C137AC2F8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DB17F-265D-BC04-3261-104257F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28F65-6CB4-4AA1-A167-0368C010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6D5C8-CBA5-57AC-58FD-30193EE4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77317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B08F-30BB-F08A-BAFC-47444D7F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C9AD-6637-A22D-FE36-D491E48CE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13501-AF8F-D37C-75C4-1FFB78F3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0E737-B6B3-3BDD-0690-18715F0A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CD81-98E2-1383-971A-57528926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98584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9BEA-E51D-C68E-ECF2-6AAB7612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FB6F9-58B0-65F2-1DCA-E3D2D69E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2CD40-87C3-DF94-B401-2AE29966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B32BD-ED9B-A262-3DC6-C8041E3D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D8DB6-BC9E-A2B7-3F38-B513C05E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1787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F803-C34E-C8AF-15BA-04453D02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2AF7-C9BD-6EBD-B574-0103E0863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1D54B-C84D-9E0E-F8C6-5834AB6FA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C7147-93F8-F6D8-C2B4-B008AF97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7DD04-57B0-73EC-333B-B0835C59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8A9D0-6F8F-E8D5-35C1-935DAF1B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4472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D41B-99C5-FB28-5493-091C5F6E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FD91B-F75C-9EA5-B789-7D3DCD9CA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CACDA-1926-C02E-90FD-578999640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A8ED9-3D92-12BF-BE0E-E98B123AB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631AE-10E9-ED5D-6E19-4ED637EE9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DEBA1-4AB9-1B44-069A-6744C713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82992-DD91-A6E0-871E-9D6E78BC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98B78-71C7-937C-79EB-737C67C4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69312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29D2-4EC6-B14B-F4BD-F8880616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7FAE3-CC92-EBE0-B048-F60578F1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BE9EE-72A1-F191-D3BD-EE091D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CB785-5408-57BE-FA09-F7D6BFE6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19144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79315-EC1F-F94F-0CDB-EDE60C2C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A976B-3476-8A2D-55E5-15BCAFE7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C5FD7-BDEE-FE6E-F957-69100DAC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79156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B1F0-F39C-870A-63DF-45308184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1B48-B851-0F49-583C-F0ABA2B1C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D66DB-D477-0F3A-D1DC-B7EC41735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5DCEB-17AF-0A3F-4672-AEC0998C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B272-E720-2787-5683-5185777F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50043-2204-D68B-AF8C-DA561407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57919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2FBCF-D6BF-96D1-50A5-4A9E2173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F74E8-407D-2FFE-F579-551751865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BE30B-164F-08EE-6B4E-899BE8EE8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9A423-4BCA-3136-A91F-048B4F1E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A27D0-6113-768E-CCBA-D7DB16E2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D25B0-B820-3879-87A2-3F44704D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79717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F30A2-431A-DDCB-1320-5B253870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90FD8-1FB7-FD5F-89FD-9DBD81879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2FE9-1B0B-CEC8-8933-C8C8B6161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7B60-5FFE-7E4D-B14A-63009176FE4F}" type="datetimeFigureOut">
              <a:rPr lang="en-TW" smtClean="0"/>
              <a:t>2023/8/25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E1363-7BFF-9864-2A49-8134D8081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20BDC-E470-176F-EE6C-61DA0488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F7D0-A750-7F4A-A90B-8B468C9FB1D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19370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D1FF-365D-302E-5B3E-058C48A11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22F60-E0FF-8517-CA3D-203C448B4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1853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77848-A150-C741-8225-DF6737F00C1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0058400" y="76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B0EFC324-14A0-ED43-9DDA-D0D4779E0730}" type="slidenum">
              <a:rPr lang="en-US">
                <a:latin typeface="Calibri" pitchFamily="-106" charset="0"/>
              </a:rPr>
              <a:pPr/>
              <a:t>10</a:t>
            </a:fld>
            <a:endParaRPr lang="en-US">
              <a:latin typeface="Calibri" pitchFamily="-106" charset="0"/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676400" y="76200"/>
            <a:ext cx="8763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Hydrogen bonding with solute molecules and between water molecules</a:t>
            </a:r>
          </a:p>
        </p:txBody>
      </p:sp>
      <p:pic>
        <p:nvPicPr>
          <p:cNvPr id="22533" name="Picture 10" descr="Fig 3.5Colo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87439"/>
            <a:ext cx="61722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8838694" cy="5257800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058400" y="87312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fld id="{59BC3C09-FB49-9848-B721-50001D430CD6}" type="slidenum">
              <a:rPr lang="en-US">
                <a:latin typeface="Calibri" pitchFamily="-106" charset="0"/>
              </a:rPr>
              <a:t>11</a:t>
            </a:fld>
            <a:endParaRPr lang="en-US" dirty="0">
              <a:latin typeface="Calibri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8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676400" y="304801"/>
            <a:ext cx="8763000" cy="5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Polar water molecule and solvent effects on ions</a:t>
            </a: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99822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0C48A2ED-567A-694F-B2E7-AFB80183B218}" type="slidenum">
              <a:rPr lang="en-US">
                <a:latin typeface="Calibri" pitchFamily="-106" charset="0"/>
              </a:rPr>
              <a:pPr/>
              <a:t>12</a:t>
            </a:fld>
            <a:endParaRPr lang="en-US">
              <a:latin typeface="Calibri" pitchFamily="-106" charset="0"/>
            </a:endParaRPr>
          </a:p>
        </p:txBody>
      </p:sp>
      <p:pic>
        <p:nvPicPr>
          <p:cNvPr id="21508" name="Picture 7" descr="Fig 3.4Colo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714" y="1143000"/>
            <a:ext cx="72786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676400" y="152401"/>
            <a:ext cx="876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Figure 2.6. Thermal stratification of a lake</a:t>
            </a:r>
          </a:p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Overturn in fall tends to stir up bottom sediment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99822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0B2CC88A-5689-3C4A-BB4B-985A1FB6398C}" type="slidenum">
              <a:rPr lang="en-US">
                <a:latin typeface="Calibri" pitchFamily="-106" charset="0"/>
              </a:rPr>
              <a:pPr/>
              <a:t>13</a:t>
            </a:fld>
            <a:endParaRPr lang="en-US">
              <a:latin typeface="Calibri" pitchFamily="-106" charset="0"/>
            </a:endParaRPr>
          </a:p>
        </p:txBody>
      </p:sp>
      <p:pic>
        <p:nvPicPr>
          <p:cNvPr id="24580" name="Picture 4" descr="Fig 3.6Colo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62076"/>
            <a:ext cx="9144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1"/>
            <a:ext cx="8763000" cy="315515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solidFill>
                  <a:srgbClr val="00B050"/>
                </a:solidFill>
                <a:ea typeface="Arial" pitchFamily="-106" charset="0"/>
                <a:cs typeface="Arial" pitchFamily="-106" charset="0"/>
              </a:rPr>
              <a:t>Main physical factors affecting aquatic life</a:t>
            </a:r>
          </a:p>
          <a:p>
            <a:pPr marL="230188" indent="-230188">
              <a:lnSpc>
                <a:spcPts val="3000"/>
              </a:lnSpc>
              <a:spcAft>
                <a:spcPts val="400"/>
              </a:spcAft>
              <a:buFont typeface="Arial" charset="0"/>
              <a:buChar char="•"/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Temperature</a:t>
            </a:r>
          </a:p>
          <a:p>
            <a:pPr marL="230188" indent="-230188">
              <a:lnSpc>
                <a:spcPts val="3000"/>
              </a:lnSpc>
              <a:spcAft>
                <a:spcPts val="400"/>
              </a:spcAft>
              <a:buFont typeface="Arial" charset="0"/>
              <a:buChar char="•"/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Transparency</a:t>
            </a:r>
          </a:p>
          <a:p>
            <a:pPr marL="230188" indent="-230188">
              <a:lnSpc>
                <a:spcPts val="3000"/>
              </a:lnSpc>
              <a:spcAft>
                <a:spcPts val="400"/>
              </a:spcAft>
              <a:buFont typeface="Arial" charset="0"/>
              <a:buChar char="•"/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Turbulence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solidFill>
                  <a:srgbClr val="0070C0"/>
                </a:solidFill>
                <a:ea typeface="Arial" pitchFamily="-106" charset="0"/>
                <a:cs typeface="Arial" pitchFamily="-106" charset="0"/>
              </a:rPr>
              <a:t>Oxygen in water</a:t>
            </a:r>
          </a:p>
          <a:p>
            <a:pPr marL="287338" indent="-287338">
              <a:lnSpc>
                <a:spcPts val="3000"/>
              </a:lnSpc>
              <a:spcAft>
                <a:spcPts val="400"/>
              </a:spcAft>
              <a:buFont typeface="Arial" charset="0"/>
              <a:buChar char="•"/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Dissolved oxygen, DO</a:t>
            </a:r>
          </a:p>
          <a:p>
            <a:pPr marL="287338" indent="-287338">
              <a:lnSpc>
                <a:spcPts val="3000"/>
              </a:lnSpc>
              <a:spcAft>
                <a:spcPts val="400"/>
              </a:spcAft>
              <a:buFont typeface="Arial" charset="0"/>
              <a:buChar char="•"/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Biochemical oxygen demand, BOD, from degradable substances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99060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29377F27-5667-F247-8243-BF032B9486A2}" type="slidenum">
              <a:rPr lang="en-US">
                <a:latin typeface="Calibri" pitchFamily="-106" charset="0"/>
              </a:rPr>
              <a:pPr/>
              <a:t>14</a:t>
            </a:fld>
            <a:endParaRPr lang="en-US">
              <a:latin typeface="Calibri" pitchFamily="-10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676400" y="304801"/>
            <a:ext cx="87630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2.5 Introduction to Aquatic Chemistry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Common chemical phenomena occur in water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Acid-base   • Solubility   • Oxidation-reduction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Complexation   • Biochemical (oxidation-reduction)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Aquatic systems are complicated, open, and dynamic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Solid phases   • Gas phases   • Organisms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Simplified models based upon equilibrium conditions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Rates of processes (kinetics) also important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99822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F82E1B80-31A7-BB44-B8AA-29D6A928C701}" type="slidenum">
              <a:rPr lang="en-US">
                <a:latin typeface="Calibri" pitchFamily="-106" charset="0"/>
              </a:rPr>
              <a:pPr/>
              <a:t>15</a:t>
            </a:fld>
            <a:endParaRPr lang="en-US">
              <a:latin typeface="Calibri" pitchFamily="-10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429000" y="-20638"/>
            <a:ext cx="73914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2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Figure 2.7.  Major aquatic chemical processes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99060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BC4248B4-2B74-504F-8FF1-875C89560115}" type="slidenum">
              <a:rPr lang="en-US">
                <a:latin typeface="Calibri" pitchFamily="-106" charset="0"/>
              </a:rPr>
              <a:pPr/>
              <a:t>16</a:t>
            </a:fld>
            <a:endParaRPr lang="en-US">
              <a:latin typeface="Calibri" pitchFamily="-106" charset="0"/>
            </a:endParaRPr>
          </a:p>
        </p:txBody>
      </p:sp>
      <p:pic>
        <p:nvPicPr>
          <p:cNvPr id="28676" name="Picture 6" descr="Fig 3.7Colo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-3175"/>
            <a:ext cx="92202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10058400" y="76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B469330D-41E7-D14A-A0A4-EBFB1DE1CFD0}" type="slidenum">
              <a:rPr lang="en-US">
                <a:latin typeface="Calibri" pitchFamily="-106" charset="0"/>
              </a:rPr>
              <a:pPr/>
              <a:t>17</a:t>
            </a:fld>
            <a:endParaRPr lang="en-US">
              <a:latin typeface="Calibri" pitchFamily="-106" charset="0"/>
            </a:endParaRP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1676400" y="304800"/>
            <a:ext cx="8763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2.6 Gases in Water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for fish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to support algal growth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Henry’s law:  </a:t>
            </a:r>
            <a:r>
              <a:rPr lang="en-US" sz="2400" b="1" i="1" dirty="0">
                <a:ea typeface="Arial" pitchFamily="-106" charset="0"/>
                <a:cs typeface="Arial" pitchFamily="-106" charset="0"/>
              </a:rPr>
              <a:t>The solubility of a gas in a liquid is directly proportional to the partial pressure of the gas in contact with the liquid.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676400" y="304801"/>
            <a:ext cx="8763000" cy="402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>
                <a:ea typeface="Arial" pitchFamily="-106" charset="0"/>
                <a:cs typeface="Arial" pitchFamily="-106" charset="0"/>
              </a:rPr>
              <a:t>Oxygen in water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• From air (20.95% 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 on basis of dry air)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• 8.32 mg/L 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 in water in equilibrium with air at 25˚C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• Decreases with increasing temperature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Oxygen consumed by biodegradation of biomass, {CH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O}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• {CH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O} + 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>
                <a:latin typeface="Symbol" pitchFamily="-106" charset="2"/>
                <a:ea typeface="Arial" pitchFamily="-106" charset="0"/>
                <a:cs typeface="Arial" pitchFamily="-106" charset="0"/>
              </a:rPr>
              <a:t>®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 CO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 + H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O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• 8.3 mg 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 consumed by only 7.8 mg {CH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O}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endParaRPr lang="en-US" sz="2400" b="1">
              <a:ea typeface="Arial" pitchFamily="-106" charset="0"/>
              <a:cs typeface="Arial" pitchFamily="-106" charset="0"/>
            </a:endParaRPr>
          </a:p>
          <a:p>
            <a:pPr>
              <a:lnSpc>
                <a:spcPts val="3000"/>
              </a:lnSpc>
              <a:spcAft>
                <a:spcPts val="400"/>
              </a:spcAft>
            </a:pPr>
            <a:endParaRPr lang="en-US" sz="2400" b="1">
              <a:ea typeface="Arial" pitchFamily="-106" charset="0"/>
              <a:cs typeface="Arial" pitchFamily="-106" charset="0"/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99060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4016D8DE-D66E-244D-B84F-E547C51A93F8}" type="slidenum">
              <a:rPr lang="en-US">
                <a:latin typeface="Calibri" pitchFamily="-106" charset="0"/>
              </a:rPr>
              <a:pPr/>
              <a:t>18</a:t>
            </a:fld>
            <a:endParaRPr lang="en-US">
              <a:latin typeface="Calibri" pitchFamily="-10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676400" y="304800"/>
            <a:ext cx="8763000" cy="489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2.7 Water Acidity and Carbon Dioxide in Water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Acidity: 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Capacity to neutralize OH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solidFill>
                  <a:srgbClr val="0070C0"/>
                </a:solidFill>
                <a:ea typeface="Arial" pitchFamily="-106" charset="0"/>
                <a:cs typeface="Arial" pitchFamily="-106" charset="0"/>
              </a:rPr>
              <a:t>Alkalinity:</a:t>
            </a:r>
            <a:r>
              <a:rPr lang="en-US" sz="24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 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Capacity to neutralize 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HCO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as </a:t>
            </a:r>
            <a:r>
              <a:rPr lang="en-US" sz="24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acid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releases 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HCO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«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+ 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2-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HCO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as </a:t>
            </a:r>
            <a:r>
              <a:rPr lang="en-US" sz="2400" b="1" dirty="0">
                <a:solidFill>
                  <a:srgbClr val="0000FF"/>
                </a:solidFill>
                <a:ea typeface="Arial" pitchFamily="-106" charset="0"/>
                <a:cs typeface="Arial" pitchFamily="-106" charset="0"/>
              </a:rPr>
              <a:t>base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accepts 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 • HCO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+ 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«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H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O + 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Strong acids such as </a:t>
            </a:r>
            <a:r>
              <a:rPr lang="en-US" sz="2400" b="1" dirty="0" err="1">
                <a:ea typeface="Arial" pitchFamily="-106" charset="0"/>
                <a:cs typeface="Arial" pitchFamily="-106" charset="0"/>
              </a:rPr>
              <a:t>HCl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contribute to </a:t>
            </a:r>
            <a:r>
              <a:rPr lang="en-US" sz="24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free mineral acid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, a pollutant 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Acid mine water from H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SO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4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Hydrated metal ions as acids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Al(H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O)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6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3+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«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Al(H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O)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5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(OH)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2+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+ 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  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99060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15B1845C-A797-A64D-A999-474DBF71E617}" type="slidenum">
              <a:rPr lang="en-US">
                <a:latin typeface="Calibri" pitchFamily="-106" charset="0"/>
              </a:rPr>
              <a:pPr/>
              <a:t>19</a:t>
            </a:fld>
            <a:endParaRPr lang="en-US">
              <a:latin typeface="Calibri" pitchFamily="-10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B068-69C8-B4E9-FD64-E9F047C17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W" dirty="0"/>
              <a:t>Advanced Chemistry (III)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336AA-5F6E-EA2A-9897-D07F185B1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W"/>
              <a:t>Molecular Bonding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4187776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1676400" y="304800"/>
            <a:ext cx="87630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>
                <a:ea typeface="Arial" pitchFamily="-106" charset="0"/>
                <a:cs typeface="Arial" pitchFamily="-106" charset="0"/>
              </a:rPr>
              <a:t>Carbon Dioxide in Water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From air and as product of organic matter decay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• In water mainly as CO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(</a:t>
            </a:r>
            <a:r>
              <a:rPr lang="en-US" sz="2400" b="1" i="1">
                <a:ea typeface="Arial" pitchFamily="-106" charset="0"/>
                <a:cs typeface="Arial" pitchFamily="-106" charset="0"/>
              </a:rPr>
              <a:t>aq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)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• Relatively little as H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CO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3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Acid-base equilibria for carbon dioxide species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• CO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(</a:t>
            </a:r>
            <a:r>
              <a:rPr lang="en-US" sz="2400" b="1" i="1">
                <a:ea typeface="Arial" pitchFamily="-106" charset="0"/>
                <a:cs typeface="Arial" pitchFamily="-106" charset="0"/>
              </a:rPr>
              <a:t>aq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) + H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O </a:t>
            </a:r>
            <a:r>
              <a:rPr lang="en-US" sz="2400" b="1">
                <a:latin typeface="Symbol" pitchFamily="-106" charset="2"/>
                <a:ea typeface="Arial" pitchFamily="-106" charset="0"/>
                <a:cs typeface="Arial" pitchFamily="-106" charset="0"/>
              </a:rPr>
              <a:t>« 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H</a:t>
            </a:r>
            <a:r>
              <a:rPr lang="en-US" sz="2400" b="1" baseline="3000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 + HCO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>
                <a:ea typeface="Arial" pitchFamily="-106" charset="0"/>
                <a:cs typeface="Arial" pitchFamily="-106" charset="0"/>
              </a:rPr>
              <a:t>-</a:t>
            </a:r>
            <a:endParaRPr lang="en-US" sz="2400" b="1">
              <a:ea typeface="Arial" pitchFamily="-106" charset="0"/>
              <a:cs typeface="Arial" pitchFamily="-106" charset="0"/>
            </a:endParaRP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1676400" y="3733801"/>
            <a:ext cx="8991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>
                <a:ea typeface="Arial" pitchFamily="-106" charset="0"/>
                <a:cs typeface="Arial" pitchFamily="-106" charset="0"/>
              </a:rPr>
              <a:t>• HCO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>
                <a:ea typeface="Arial" pitchFamily="-106" charset="0"/>
                <a:cs typeface="Arial" pitchFamily="-106" charset="0"/>
              </a:rPr>
              <a:t>- </a:t>
            </a:r>
            <a:r>
              <a:rPr lang="en-US" sz="2400" b="1">
                <a:latin typeface="Symbol" pitchFamily="-106" charset="2"/>
                <a:ea typeface="Arial" pitchFamily="-106" charset="0"/>
                <a:cs typeface="Arial" pitchFamily="-106" charset="0"/>
              </a:rPr>
              <a:t>«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 H</a:t>
            </a:r>
            <a:r>
              <a:rPr lang="en-US" sz="2400" b="1" baseline="3000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>
                <a:ea typeface="Arial" pitchFamily="-106" charset="0"/>
                <a:cs typeface="Arial" pitchFamily="-106" charset="0"/>
              </a:rPr>
              <a:t> + CO</a:t>
            </a:r>
            <a:r>
              <a:rPr lang="en-US" sz="2400" b="1" baseline="-2500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>
                <a:ea typeface="Arial" pitchFamily="-106" charset="0"/>
                <a:cs typeface="Arial" pitchFamily="-106" charset="0"/>
              </a:rPr>
              <a:t>2-</a:t>
            </a:r>
            <a:endParaRPr lang="en-US" sz="2400" b="1">
              <a:ea typeface="Arial" pitchFamily="-106" charset="0"/>
              <a:cs typeface="Arial" pitchFamily="-106" charset="0"/>
            </a:endParaRP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99822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3E8AFCFB-E604-A44F-BE35-8600360056B5}" type="slidenum">
              <a:rPr lang="en-US">
                <a:latin typeface="Calibri" pitchFamily="-106" charset="0"/>
              </a:rPr>
              <a:pPr/>
              <a:t>20</a:t>
            </a:fld>
            <a:endParaRPr lang="en-US">
              <a:latin typeface="Calibri" pitchFamily="-106" charset="0"/>
            </a:endParaRPr>
          </a:p>
        </p:txBody>
      </p:sp>
      <p:pic>
        <p:nvPicPr>
          <p:cNvPr id="32773" name="Picture 7" descr="Eq 3.7.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95600"/>
            <a:ext cx="60261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Eq 3.7.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114800"/>
            <a:ext cx="6673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048D8-B518-604B-8A2C-D8BB03E0470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0058400" y="76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08A08FD0-AF9D-6849-9FA5-E319470167BE}" type="slidenum">
              <a:rPr lang="en-US">
                <a:latin typeface="Calibri" pitchFamily="-106" charset="0"/>
              </a:rPr>
              <a:pPr/>
              <a:t>21</a:t>
            </a:fld>
            <a:endParaRPr lang="en-US">
              <a:latin typeface="Calibri" pitchFamily="-10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04800"/>
            <a:ext cx="8763000" cy="27320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Slight acidity of unpolluted rainwater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Air is 406 parts per million 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(in year 2017)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Water in equilibrium with this air has 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   [CO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(</a:t>
            </a:r>
            <a:r>
              <a:rPr lang="en-US" sz="2400" b="1" i="1" dirty="0" err="1">
                <a:ea typeface="Arial" pitchFamily="-106" charset="0"/>
                <a:cs typeface="Arial" pitchFamily="-106" charset="0"/>
              </a:rPr>
              <a:t>aq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)] = 1.328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×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10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-5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 err="1">
                <a:ea typeface="Arial" pitchFamily="-106" charset="0"/>
                <a:cs typeface="Arial" pitchFamily="-106" charset="0"/>
              </a:rPr>
              <a:t>mol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/L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(</a:t>
            </a:r>
            <a:r>
              <a:rPr lang="en-US" sz="2400" b="1" i="1" dirty="0" err="1">
                <a:ea typeface="Arial" pitchFamily="-106" charset="0"/>
                <a:cs typeface="Arial" pitchFamily="-106" charset="0"/>
              </a:rPr>
              <a:t>aq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) + H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O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«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+ HCO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 [H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= [HCO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32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</a:t>
            </a:r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1676400" y="3810000"/>
            <a:ext cx="8991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Solving the above gives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[H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= 2.48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×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10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-6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 err="1">
                <a:ea typeface="Arial" pitchFamily="-106" charset="0"/>
                <a:cs typeface="Arial" pitchFamily="-106" charset="0"/>
              </a:rPr>
              <a:t>mol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/L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pH = 5.61</a:t>
            </a:r>
          </a:p>
        </p:txBody>
      </p:sp>
      <p:pic>
        <p:nvPicPr>
          <p:cNvPr id="33798" name="Picture 6" descr="Eq 3.7.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59100"/>
            <a:ext cx="60261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676400" y="304800"/>
            <a:ext cx="8763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Figure 2.8. Distribution of CO</a:t>
            </a:r>
            <a:r>
              <a:rPr lang="en-US" sz="28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800" b="1" dirty="0">
                <a:ea typeface="Arial" pitchFamily="-106" charset="0"/>
                <a:cs typeface="Arial" pitchFamily="-106" charset="0"/>
              </a:rPr>
              <a:t> and carbonate species in water as a function of pH</a:t>
            </a:r>
          </a:p>
        </p:txBody>
      </p:sp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99822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1BA79386-642C-494A-8A41-E75379EAC4C0}" type="slidenum">
              <a:rPr lang="en-US">
                <a:latin typeface="Calibri" pitchFamily="-106" charset="0"/>
              </a:rPr>
              <a:pPr/>
              <a:t>22</a:t>
            </a:fld>
            <a:endParaRPr lang="en-US">
              <a:latin typeface="Calibri" pitchFamily="-106" charset="0"/>
            </a:endParaRPr>
          </a:p>
        </p:txBody>
      </p:sp>
      <p:pic>
        <p:nvPicPr>
          <p:cNvPr id="34820" name="Picture 7" descr="Fig 3.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1" y="1905000"/>
            <a:ext cx="90646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676400" y="304801"/>
            <a:ext cx="87630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2.8 Alkalinity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Alkalinity is the capacity to accept 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ion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Most commonly:  HCO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+ 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«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(</a:t>
            </a:r>
            <a:r>
              <a:rPr lang="en-US" sz="2400" b="1" i="1" dirty="0" err="1">
                <a:ea typeface="Arial" pitchFamily="-106" charset="0"/>
                <a:cs typeface="Arial" pitchFamily="-106" charset="0"/>
              </a:rPr>
              <a:t>aq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) + H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O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Other common contributors:  OH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, 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2-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Alkalinity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Buffers water pH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Carbon source for algal growth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Reacts with some water treatment chemicals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Complete formula for alkalinity applicable over wide pH range:  [</a:t>
            </a:r>
            <a:r>
              <a:rPr lang="en-US" sz="2400" b="1" dirty="0" err="1">
                <a:ea typeface="Arial" pitchFamily="-106" charset="0"/>
                <a:cs typeface="Arial" pitchFamily="-106" charset="0"/>
              </a:rPr>
              <a:t>alk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= [HCO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+ 2[CO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2-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+ [OH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- [H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A common value to assume for alkalinity is 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1.00 → 10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-3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 err="1">
                <a:ea typeface="Arial" pitchFamily="-106" charset="0"/>
                <a:cs typeface="Arial" pitchFamily="-106" charset="0"/>
              </a:rPr>
              <a:t>mol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/L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419725"/>
            <a:ext cx="8991600" cy="13477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173038" indent="-173038"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At pH 7, essentially all alkalinity is from HCO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</a:p>
          <a:p>
            <a:pPr marL="173038" indent="-173038"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At pH 10 significant contributions from 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2-</a:t>
            </a:r>
            <a:r>
              <a:rPr lang="en-US" sz="2800" b="1" dirty="0">
                <a:ea typeface="Arial" pitchFamily="-106" charset="0"/>
                <a:cs typeface="Arial" pitchFamily="-106" charset="0"/>
              </a:rPr>
              <a:t>,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OH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</a:p>
          <a:p>
            <a:pPr marL="173038" indent="-173038">
              <a:lnSpc>
                <a:spcPts val="3000"/>
              </a:lnSpc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About half the carbon at pH 10 as at pH 7	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99060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9C9CB8FD-75DC-B24A-9E67-6871E61358FC}" type="slidenum">
              <a:rPr lang="en-US">
                <a:latin typeface="Calibri" pitchFamily="-106" charset="0"/>
              </a:rPr>
              <a:pPr/>
              <a:t>23</a:t>
            </a:fld>
            <a:endParaRPr lang="en-US">
              <a:latin typeface="Calibri" pitchFamily="-10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8991600" cy="5298886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2.9 Calcium and Other Metal Ions in Water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Exist as hydrated metal ions such as Al(H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O)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6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3+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• The +3 hydrated metal ions lose 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so are acidic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Dissolved Carbon Dioxide and Calcium Carbonate Minerals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For water in equilibrium with air (400 ppm 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) and CaCO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(</a:t>
            </a:r>
            <a:r>
              <a:rPr lang="en-US" sz="2400" b="1" i="1" dirty="0">
                <a:ea typeface="Arial" pitchFamily="-106" charset="0"/>
                <a:cs typeface="Arial" pitchFamily="-106" charset="0"/>
              </a:rPr>
              <a:t>s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) (see illustration on next slide):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endParaRPr lang="en-US" sz="2400" b="1" dirty="0">
              <a:ea typeface="Arial" pitchFamily="-106" charset="0"/>
              <a:cs typeface="Arial" pitchFamily="-106" charset="0"/>
            </a:endParaRP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[CO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2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= 1.309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×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10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-5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 err="1">
                <a:ea typeface="Arial" pitchFamily="-106" charset="0"/>
                <a:cs typeface="Arial" pitchFamily="-106" charset="0"/>
              </a:rPr>
              <a:t>mol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/L	     [Ca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2+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= 5.18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×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10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-4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 err="1">
                <a:ea typeface="Arial" pitchFamily="-106" charset="0"/>
                <a:cs typeface="Arial" pitchFamily="-106" charset="0"/>
              </a:rPr>
              <a:t>mol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/L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endParaRPr lang="en-US" sz="2400" b="1" dirty="0">
              <a:ea typeface="Arial" pitchFamily="-106" charset="0"/>
              <a:cs typeface="Arial" pitchFamily="-106" charset="0"/>
            </a:endParaRP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[HCO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= 1.04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×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10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-3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 err="1">
                <a:ea typeface="Arial" pitchFamily="-106" charset="0"/>
                <a:cs typeface="Arial" pitchFamily="-106" charset="0"/>
              </a:rPr>
              <a:t>mol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/L	[H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+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= 5.63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×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10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-9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 err="1">
                <a:ea typeface="Arial" pitchFamily="-106" charset="0"/>
                <a:cs typeface="Arial" pitchFamily="-106" charset="0"/>
              </a:rPr>
              <a:t>mol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/L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 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[CO</a:t>
            </a:r>
            <a:r>
              <a:rPr lang="en-US" sz="2400" b="1" baseline="-25000" dirty="0">
                <a:ea typeface="Arial" pitchFamily="-106" charset="0"/>
                <a:cs typeface="Arial" pitchFamily="-106" charset="0"/>
              </a:rPr>
              <a:t>3</a:t>
            </a:r>
            <a:r>
              <a:rPr lang="en-US" sz="2800" b="1" baseline="30000" dirty="0">
                <a:ea typeface="Arial" pitchFamily="-106" charset="0"/>
                <a:cs typeface="Arial" pitchFamily="-106" charset="0"/>
              </a:rPr>
              <a:t>2-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] = 8.63 </a:t>
            </a:r>
            <a:r>
              <a:rPr lang="en-US" sz="2400" b="1" dirty="0">
                <a:latin typeface="Symbol" pitchFamily="-106" charset="2"/>
                <a:ea typeface="Arial" pitchFamily="-106" charset="0"/>
                <a:cs typeface="Arial" pitchFamily="-106" charset="0"/>
              </a:rPr>
              <a:t>×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10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-6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 err="1">
                <a:ea typeface="Arial" pitchFamily="-106" charset="0"/>
                <a:cs typeface="Arial" pitchFamily="-106" charset="0"/>
              </a:rPr>
              <a:t>mol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/L	pH = 8.25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 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  </a:t>
            </a:r>
            <a:r>
              <a:rPr lang="en-US" sz="2400" b="1" baseline="30000" dirty="0">
                <a:ea typeface="Arial" pitchFamily="-106" charset="0"/>
                <a:cs typeface="Arial" pitchFamily="-106" charset="0"/>
              </a:rPr>
              <a:t> </a:t>
            </a:r>
            <a:r>
              <a:rPr lang="en-US" sz="2400" b="1" dirty="0">
                <a:ea typeface="Arial" pitchFamily="-106" charset="0"/>
                <a:cs typeface="Arial" pitchFamily="-106" charset="0"/>
              </a:rPr>
              <a:t> 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99060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1F9AFC99-5876-174F-B9A3-849D893CC161}" type="slidenum">
              <a:rPr lang="en-US">
                <a:latin typeface="Calibri" pitchFamily="-106" charset="0"/>
              </a:rPr>
              <a:pPr/>
              <a:t>24</a:t>
            </a:fld>
            <a:endParaRPr lang="en-US">
              <a:latin typeface="Calibri" pitchFamily="-10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1676400" y="228601"/>
            <a:ext cx="8763000" cy="5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800" b="1" dirty="0">
                <a:ea typeface="Arial" pitchFamily="-106" charset="0"/>
                <a:cs typeface="Arial" pitchFamily="-106" charset="0"/>
              </a:rPr>
              <a:t>Figure 2.9 Carbon dioxide-calcium carbonate equilibria</a:t>
            </a:r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99822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014EFDB3-87E0-2747-8C1A-AF2BBAABDC34}" type="slidenum">
              <a:rPr lang="en-US">
                <a:latin typeface="Calibri" pitchFamily="-106" charset="0"/>
              </a:rPr>
              <a:pPr/>
              <a:t>25</a:t>
            </a:fld>
            <a:endParaRPr lang="en-US">
              <a:latin typeface="Calibri" pitchFamily="-106" charset="0"/>
            </a:endParaRPr>
          </a:p>
        </p:txBody>
      </p:sp>
      <p:pic>
        <p:nvPicPr>
          <p:cNvPr id="37892" name="Picture 7" descr="Fig 3.9Colo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743201"/>
            <a:ext cx="9217025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4850-746F-D3CC-4AAE-32F69982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7E373-85CE-D340-4CA9-CF22518BC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1999"/>
            <a:ext cx="10515600" cy="1604963"/>
          </a:xfrm>
        </p:spPr>
        <p:txBody>
          <a:bodyPr/>
          <a:lstStyle/>
          <a:p>
            <a:endParaRPr lang="en-TW" dirty="0"/>
          </a:p>
          <a:p>
            <a:r>
              <a:rPr lang="en-TW" dirty="0"/>
              <a:t>Let’s look at one area --- Water and Aspects of Environmental Chemistry (from Manahan’s Environmental Chemistry)</a:t>
            </a:r>
          </a:p>
          <a:p>
            <a:endParaRPr lang="en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00109-BC3E-7BF4-C913-89094B01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171"/>
            <a:ext cx="4064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61612-99F2-AA96-E543-C44970D1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079658"/>
            <a:ext cx="4064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4FDA5A-F7E0-CDB2-5C4B-DA0BD7B96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0" y="2137171"/>
            <a:ext cx="4064000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77675-784F-E12D-8781-E68CF8F4B37B}"/>
              </a:ext>
            </a:extLst>
          </p:cNvPr>
          <p:cNvSpPr txBox="1"/>
          <p:nvPr/>
        </p:nvSpPr>
        <p:spPr>
          <a:xfrm>
            <a:off x="1152939" y="1690688"/>
            <a:ext cx="19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Hydrogen Bonding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7E480-781D-380E-4C5C-12777FEF5A9D}"/>
              </a:ext>
            </a:extLst>
          </p:cNvPr>
          <p:cNvSpPr txBox="1"/>
          <p:nvPr/>
        </p:nvSpPr>
        <p:spPr>
          <a:xfrm>
            <a:off x="5134999" y="1684719"/>
            <a:ext cx="18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Covalent Bonding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B3E9C-C2F4-6B26-0D1C-42E51E8F975B}"/>
              </a:ext>
            </a:extLst>
          </p:cNvPr>
          <p:cNvSpPr txBox="1"/>
          <p:nvPr/>
        </p:nvSpPr>
        <p:spPr>
          <a:xfrm>
            <a:off x="9036318" y="1684719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Ionic Bonding</a:t>
            </a:r>
          </a:p>
        </p:txBody>
      </p:sp>
    </p:spTree>
    <p:extLst>
      <p:ext uri="{BB962C8B-B14F-4D97-AF65-F5344CB8AC3E}">
        <p14:creationId xmlns:p14="http://schemas.microsoft.com/office/powerpoint/2010/main" val="89979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-76200"/>
            <a:ext cx="9457613" cy="704088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3200" y="-76200"/>
            <a:ext cx="7391400" cy="51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200" b="1" dirty="0"/>
              <a:t>2.1 Water:  An Essential Part of Earth’s Natural Capital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439400" y="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fld id="{61DCD7CC-80C0-A144-8460-9A7C1C6F2410}" type="slidenum">
              <a:rPr lang="en-US">
                <a:latin typeface="Calibri" pitchFamily="-106" charset="0"/>
              </a:rPr>
              <a:pPr algn="r"/>
              <a:t>4</a:t>
            </a:fld>
            <a:endParaRPr lang="en-US" dirty="0">
              <a:latin typeface="Calibri" pitchFamily="-10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676400" y="304800"/>
            <a:ext cx="8915400" cy="648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0070C0"/>
                </a:solidFill>
                <a:latin typeface="Arial Bold" pitchFamily="-106" charset="0"/>
                <a:ea typeface="Arial Bold" pitchFamily="-106" charset="0"/>
                <a:cs typeface="Arial Bold" pitchFamily="-106" charset="0"/>
              </a:rPr>
              <a:t>Science of Water</a:t>
            </a:r>
          </a:p>
          <a:p>
            <a:pPr>
              <a:lnSpc>
                <a:spcPts val="2400"/>
              </a:lnSpc>
              <a:spcAft>
                <a:spcPts val="400"/>
              </a:spcAft>
            </a:pPr>
            <a:r>
              <a:rPr lang="en-US" sz="2000" b="1" dirty="0">
                <a:solidFill>
                  <a:srgbClr val="008000"/>
                </a:solidFill>
                <a:latin typeface="Arial Bold" pitchFamily="-106" charset="0"/>
                <a:ea typeface="Arial Bold" pitchFamily="-106" charset="0"/>
                <a:cs typeface="Arial Bold" pitchFamily="-106" charset="0"/>
              </a:rPr>
              <a:t>Hydrology:  </a:t>
            </a: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Study of water</a:t>
            </a:r>
          </a:p>
          <a:p>
            <a:pPr>
              <a:lnSpc>
                <a:spcPts val="2400"/>
              </a:lnSpc>
              <a:spcAft>
                <a:spcPts val="400"/>
              </a:spcAft>
            </a:pPr>
            <a:r>
              <a:rPr lang="en-US" sz="2000" b="1" dirty="0">
                <a:solidFill>
                  <a:srgbClr val="008000"/>
                </a:solidFill>
                <a:latin typeface="Arial Bold" pitchFamily="-106" charset="0"/>
                <a:ea typeface="Arial Bold" pitchFamily="-106" charset="0"/>
                <a:cs typeface="Arial Bold" pitchFamily="-106" charset="0"/>
              </a:rPr>
              <a:t>Limnology:  </a:t>
            </a: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Science of fresh water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000" b="1" dirty="0">
                <a:solidFill>
                  <a:srgbClr val="008000"/>
                </a:solidFill>
                <a:latin typeface="Arial Bold" pitchFamily="-106" charset="0"/>
                <a:ea typeface="Arial Bold" pitchFamily="-106" charset="0"/>
                <a:cs typeface="Arial Bold" pitchFamily="-106" charset="0"/>
              </a:rPr>
              <a:t>Oceanography:  </a:t>
            </a: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Science of oceans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22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Environmental and resource problems with water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 Bold" pitchFamily="-106" charset="0"/>
                <a:ea typeface="Arial Bold" pitchFamily="-106" charset="0"/>
                <a:cs typeface="Arial Bold" pitchFamily="-106" charset="0"/>
              </a:rPr>
              <a:t>• Too little water:  </a:t>
            </a: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Drought, global warming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latin typeface="Arial Bold" pitchFamily="-106" charset="0"/>
                <a:ea typeface="Arial Bold" pitchFamily="-106" charset="0"/>
                <a:cs typeface="Arial Bold" pitchFamily="-106" charset="0"/>
              </a:rPr>
              <a:t>• Too much water:  </a:t>
            </a: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Floods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Arial Bold" pitchFamily="-106" charset="0"/>
                <a:ea typeface="Arial Bold" pitchFamily="-106" charset="0"/>
                <a:cs typeface="Arial Bold" pitchFamily="-106" charset="0"/>
              </a:rPr>
              <a:t>• Waterborne diseases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 Bold" pitchFamily="-106" charset="0"/>
                <a:ea typeface="Arial Bold" pitchFamily="-106" charset="0"/>
                <a:cs typeface="Arial Bold" pitchFamily="-106" charset="0"/>
              </a:rPr>
              <a:t>• Contaminated water</a:t>
            </a: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, water pollutants</a:t>
            </a:r>
          </a:p>
          <a:p>
            <a:pPr>
              <a:lnSpc>
                <a:spcPts val="3600"/>
              </a:lnSpc>
              <a:spcAft>
                <a:spcPts val="400"/>
              </a:spcAft>
            </a:pPr>
            <a:r>
              <a:rPr lang="en-US" sz="2200" b="1" dirty="0">
                <a:solidFill>
                  <a:srgbClr val="0070C0"/>
                </a:solidFill>
                <a:latin typeface="Arial Bold" pitchFamily="-106" charset="0"/>
                <a:ea typeface="Arial Bold" pitchFamily="-106" charset="0"/>
                <a:cs typeface="Arial Bold" pitchFamily="-106" charset="0"/>
              </a:rPr>
              <a:t>Water chemistry must consider many factors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• Where water is found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• Interactions with geosphere (especially groundwater)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• Organisms (especially microorganisms) in water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• Human influences (interaction with </a:t>
            </a:r>
            <a:r>
              <a:rPr lang="en-US" sz="2000" b="1" dirty="0" err="1">
                <a:latin typeface="Arial Bold" pitchFamily="-106" charset="0"/>
                <a:ea typeface="Arial Bold" pitchFamily="-106" charset="0"/>
                <a:cs typeface="Arial Bold" pitchFamily="-106" charset="0"/>
              </a:rPr>
              <a:t>anthrosphere</a:t>
            </a:r>
            <a:r>
              <a:rPr lang="en-US" sz="20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)</a:t>
            </a:r>
          </a:p>
          <a:p>
            <a:pPr>
              <a:lnSpc>
                <a:spcPts val="3000"/>
              </a:lnSpc>
              <a:spcAft>
                <a:spcPts val="400"/>
              </a:spcAft>
            </a:pPr>
            <a:r>
              <a:rPr lang="en-US" sz="24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Water very much involved with chemical fate and transport in the Earth System</a:t>
            </a:r>
          </a:p>
          <a:p>
            <a:endParaRPr lang="en-US" sz="2400" b="1" dirty="0">
              <a:latin typeface="Arial Bold" pitchFamily="-106" charset="0"/>
              <a:ea typeface="Arial Bold" pitchFamily="-106" charset="0"/>
              <a:cs typeface="Arial Bold" pitchFamily="-106" charset="0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9906000" y="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61DCD7CC-80C0-A144-8460-9A7C1C6F2410}" type="slidenum">
              <a:rPr lang="en-US">
                <a:latin typeface="Calibri" pitchFamily="-106" charset="0"/>
              </a:rPr>
              <a:pPr/>
              <a:t>5</a:t>
            </a:fld>
            <a:endParaRPr lang="en-US">
              <a:latin typeface="Calibri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4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118600" cy="68453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54114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  <a:spcAft>
                <a:spcPts val="400"/>
              </a:spcAft>
            </a:pPr>
            <a:r>
              <a:rPr lang="en-US" sz="2200" b="1" dirty="0">
                <a:latin typeface="Arial Bold" pitchFamily="-106" charset="0"/>
                <a:ea typeface="Arial Bold" pitchFamily="-106" charset="0"/>
                <a:cs typeface="Arial Bold" pitchFamily="-106" charset="0"/>
              </a:rPr>
              <a:t>Figure 2.2. The physical behavior of water has much to do with its chemical and environmental behavior and with aquatic life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287000" y="76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fld id="{61DCD7CC-80C0-A144-8460-9A7C1C6F2410}" type="slidenum">
              <a:rPr lang="en-US">
                <a:latin typeface="Calibri" pitchFamily="-106" charset="0"/>
              </a:rPr>
              <a:pPr algn="r"/>
              <a:t>6</a:t>
            </a:fld>
            <a:endParaRPr lang="en-US" dirty="0">
              <a:latin typeface="Calibri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0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 descr="Fig 3.3Colo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685800"/>
            <a:ext cx="909002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76400" y="5918538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  <a:spcAft>
                <a:spcPts val="400"/>
              </a:spcAft>
            </a:pPr>
            <a:r>
              <a:rPr lang="en-US" sz="2000" b="1" dirty="0">
                <a:ea typeface="Arial" pitchFamily="-106" charset="0"/>
                <a:cs typeface="Arial" pitchFamily="-106" charset="0"/>
              </a:rPr>
              <a:t>A major consideration regarding water sources is uneven distribution of water as shown by rainfall distribution in continental U.S., cm/year (Fig 2.3 showing average annual rainfall, cm/year)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2.2 Sources and Uses of Water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210800" y="7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fld id="{C919746C-62AB-974E-8F17-A2F493E62AE9}" type="slidenum">
              <a:rPr lang="en-US">
                <a:latin typeface="Calibri" pitchFamily="-106" charset="0"/>
              </a:rPr>
              <a:pPr algn="r"/>
              <a:t>7</a:t>
            </a:fld>
            <a:endParaRPr lang="en-US" dirty="0">
              <a:latin typeface="Calibri" pitchFamily="-10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0058400" y="76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fld id="{F12297CC-0868-4E40-AE40-113B3DC63ED8}" type="slidenum">
              <a:rPr lang="en-US">
                <a:latin typeface="Calibri" pitchFamily="-106" charset="0"/>
              </a:rPr>
              <a:pPr/>
              <a:t>8</a:t>
            </a:fld>
            <a:endParaRPr lang="en-US">
              <a:latin typeface="Calibri" pitchFamily="-106" charset="0"/>
            </a:endParaRPr>
          </a:p>
        </p:txBody>
      </p:sp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1676400" y="58739"/>
            <a:ext cx="8991600" cy="45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b="1" dirty="0">
                <a:ea typeface="Arial" pitchFamily="-106" charset="0"/>
                <a:cs typeface="Arial" pitchFamily="-106" charset="0"/>
              </a:rPr>
              <a:t>Figure 2.4.  Trends in U.S. Water Use, which has stabilized</a:t>
            </a:r>
          </a:p>
        </p:txBody>
      </p:sp>
      <p:pic>
        <p:nvPicPr>
          <p:cNvPr id="18436" name="Picture 11" descr="Fig 3.2Colo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533400"/>
            <a:ext cx="79994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6934201" y="620714"/>
            <a:ext cx="304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Arial" pitchFamily="-106" charset="0"/>
                <a:cs typeface="Arial" pitchFamily="-106" charset="0"/>
              </a:rPr>
              <a:t>Stabilized consumption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87312"/>
            <a:ext cx="8763000" cy="9512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/>
              <a:t>2.3 H</a:t>
            </a:r>
            <a:r>
              <a:rPr lang="en-US" sz="2800" b="1" baseline="-25000" dirty="0"/>
              <a:t>2</a:t>
            </a:r>
            <a:r>
              <a:rPr lang="en-US" sz="2800" b="1" dirty="0"/>
              <a:t>O:  Simple Formula, Remarkable Molecule</a:t>
            </a:r>
          </a:p>
          <a:p>
            <a:pPr>
              <a:lnSpc>
                <a:spcPts val="3600"/>
              </a:lnSpc>
              <a:spcAft>
                <a:spcPts val="400"/>
              </a:spcAft>
              <a:defRPr/>
            </a:pP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036888"/>
            <a:ext cx="8991600" cy="38369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400"/>
              </a:lnSpc>
              <a:spcAft>
                <a:spcPts val="400"/>
              </a:spcAft>
              <a:defRPr/>
            </a:pPr>
            <a:r>
              <a:rPr lang="en-US" sz="2000" b="1" dirty="0">
                <a:latin typeface="Arial"/>
                <a:cs typeface="Arial"/>
              </a:rPr>
              <a:t>Characteristics of H</a:t>
            </a:r>
            <a:r>
              <a:rPr lang="en-US" sz="2400" b="1" baseline="-25000" dirty="0">
                <a:latin typeface="Arial"/>
                <a:cs typeface="Arial"/>
              </a:rPr>
              <a:t>2</a:t>
            </a:r>
            <a:r>
              <a:rPr lang="en-US" sz="2000" b="1" dirty="0">
                <a:latin typeface="Arial"/>
                <a:cs typeface="Arial"/>
              </a:rPr>
              <a:t>O molecule</a:t>
            </a:r>
          </a:p>
          <a:p>
            <a:pPr marL="174625" indent="-174625">
              <a:lnSpc>
                <a:spcPts val="2400"/>
              </a:lnSpc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latin typeface="Arial"/>
                <a:cs typeface="Arial"/>
              </a:rPr>
              <a:t>Electron pairs as far apart as possible </a:t>
            </a:r>
            <a:r>
              <a:rPr lang="en-US" sz="2400" b="1" dirty="0">
                <a:latin typeface="Arial"/>
                <a:cs typeface="Arial"/>
              </a:rPr>
              <a:t>→</a:t>
            </a:r>
            <a:r>
              <a:rPr lang="en-US" sz="2000" b="1" dirty="0">
                <a:latin typeface="Arial"/>
                <a:cs typeface="Arial"/>
              </a:rPr>
              <a:t> angular configuration</a:t>
            </a:r>
          </a:p>
          <a:p>
            <a:pPr marL="174625" indent="-174625">
              <a:lnSpc>
                <a:spcPts val="2400"/>
              </a:lnSpc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latin typeface="Arial"/>
                <a:cs typeface="Arial"/>
              </a:rPr>
              <a:t>Non-bonded pairs of electrons form hydrogen bonds</a:t>
            </a:r>
          </a:p>
          <a:p>
            <a:pPr>
              <a:lnSpc>
                <a:spcPts val="2400"/>
              </a:lnSpc>
              <a:spcAft>
                <a:spcPts val="40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Polarity and H-bonding give H</a:t>
            </a:r>
            <a:r>
              <a:rPr lang="en-US" sz="2400" b="1" baseline="-25000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O special properties</a:t>
            </a:r>
          </a:p>
          <a:p>
            <a:pPr marL="174625" indent="-174625">
              <a:lnSpc>
                <a:spcPts val="2400"/>
              </a:lnSpc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Good solvent for polar and ionic species</a:t>
            </a:r>
          </a:p>
          <a:p>
            <a:pPr marL="174625" indent="-174625">
              <a:lnSpc>
                <a:spcPts val="2400"/>
              </a:lnSpc>
              <a:spcAft>
                <a:spcPts val="400"/>
              </a:spcAft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Unique heat/temperature/density behavior</a:t>
            </a:r>
          </a:p>
          <a:p>
            <a:pPr marL="174625">
              <a:lnSpc>
                <a:spcPts val="2400"/>
              </a:lnSpc>
              <a:spcAft>
                <a:spcPts val="400"/>
              </a:spcAft>
              <a:defRPr/>
            </a:pP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• High dielectric constant • High surface tension   • High heat capacity   • High heat of fusion   • High heat of evaporation   </a:t>
            </a:r>
          </a:p>
          <a:p>
            <a:pPr marL="174625">
              <a:lnSpc>
                <a:spcPts val="2400"/>
              </a:lnSpc>
              <a:spcAft>
                <a:spcPts val="400"/>
              </a:spcAft>
              <a:defRPr/>
            </a:pP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• Stratification of bodies of water</a:t>
            </a:r>
          </a:p>
          <a:p>
            <a:pPr>
              <a:lnSpc>
                <a:spcPts val="2200"/>
              </a:lnSpc>
              <a:spcAft>
                <a:spcPts val="400"/>
              </a:spcAft>
            </a:pPr>
            <a:r>
              <a:rPr lang="en-US" sz="2400" b="1" dirty="0">
                <a:ea typeface="Arial" pitchFamily="-106" charset="0"/>
                <a:cs typeface="Arial" pitchFamily="-106" charset="0"/>
              </a:rPr>
              <a:t>Transparency allows photosynthesis by algae, photosynthetic bacteria, plants in water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9888"/>
            <a:ext cx="7315200" cy="259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35108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Figure 2.6  The polar, hydrogen-bonded water molecule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210800" y="873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fld id="{8B7ABF0A-9E5D-B449-81D4-0E1E6A8F3893}" type="slidenum">
              <a:rPr lang="en-US">
                <a:latin typeface="Calibri" pitchFamily="-106" charset="0"/>
              </a:rPr>
              <a:pPr algn="r"/>
              <a:t>9</a:t>
            </a:fld>
            <a:endParaRPr lang="en-US" dirty="0">
              <a:latin typeface="Calibri" pitchFamily="-10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1073</Words>
  <Application>Microsoft Macintosh PowerPoint</Application>
  <PresentationFormat>Widescreen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Bold</vt:lpstr>
      <vt:lpstr>Arial</vt:lpstr>
      <vt:lpstr>Calibri</vt:lpstr>
      <vt:lpstr>Calibri Light</vt:lpstr>
      <vt:lpstr>Symbol</vt:lpstr>
      <vt:lpstr>Office Theme</vt:lpstr>
      <vt:lpstr>PowerPoint Presentation</vt:lpstr>
      <vt:lpstr>Advanced Chemistry (III)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 yoda</dc:creator>
  <cp:lastModifiedBy>da yoda</cp:lastModifiedBy>
  <cp:revision>5</cp:revision>
  <dcterms:created xsi:type="dcterms:W3CDTF">2023-08-16T13:51:46Z</dcterms:created>
  <dcterms:modified xsi:type="dcterms:W3CDTF">2023-08-25T06:44:15Z</dcterms:modified>
</cp:coreProperties>
</file>