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8" r:id="rId3"/>
    <p:sldId id="299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0" r:id="rId12"/>
    <p:sldId id="310" r:id="rId13"/>
    <p:sldId id="308" r:id="rId14"/>
    <p:sldId id="309" r:id="rId15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8295"/>
  </p:normalViewPr>
  <p:slideViewPr>
    <p:cSldViewPr snapToGrid="0">
      <p:cViewPr varScale="1">
        <p:scale>
          <a:sx n="75" d="100"/>
          <a:sy n="75" d="100"/>
        </p:scale>
        <p:origin x="14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6E259-09E8-8542-BC17-56C4056F7207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7130E-725E-9149-99D0-0F52A2E200C2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0775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TW" dirty="0"/>
              <a:t>tandard state concentrations and dimensionless activity 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7130E-725E-9149-99D0-0F52A2E200C2}" type="slidenum">
              <a:rPr lang="en-TW" smtClean="0"/>
              <a:t>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4027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𝑡𝑎𝑛𝜃=𝛼𝐹𝐸/𝑥;tan𝜙=(1−𝛼)𝐹𝐸/𝑥</a:t>
                </a:r>
                <a:endParaRPr lang="en-TW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7130E-725E-9149-99D0-0F52A2E200C2}" type="slidenum">
              <a:rPr lang="en-TW" smtClean="0"/>
              <a:t>10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5486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0700-55B2-C415-E87C-D5B0276EE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CAA7C-A376-64F3-CDFB-191CFB034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E52BE-C954-5435-49B9-3EEF611B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ECB48-0090-205E-9A46-F3DE4680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F2BAD-B50B-E0F0-05F6-2BF91159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0189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8371-9A7B-8C2F-CDDE-65D3D027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51893-ECE7-32B6-A236-E41945097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6C230-FC1F-C5D3-5458-B0333C66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6B317-7757-054F-6AF3-14CCE844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7C3C3-AC34-2D14-8A4A-7826AF93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7665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D91506-3F97-FDCB-0341-17A23AEB30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F7EBD-6762-EAC9-00A5-EDABD6453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E29D1-C03E-0CA5-224B-3AA88742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12D5-9A46-0D02-EDCF-ABCBC711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DE240-2E35-147D-3634-A43EF5E2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6602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EF54-83EF-1F88-0700-891E5053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2255-E106-EF72-F5C4-09B69FDBA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C7B53-4E2A-A4F1-A239-F7074DD06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DA6E1-18BF-8043-D1DF-D9CDE115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B5FB-0643-A8E2-A2AC-8C277055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8978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4963-C705-5761-1DC9-5191BCF0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BE4E-291B-7D59-4F2D-889152EFC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2378A-899B-CD2B-A607-1BA196A6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390D1-7A5D-3E95-EBD1-1C1B275D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B9DF-40E3-C330-DA48-43AB9040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472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E82-3607-CAE9-6C20-AD66CBF2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E1563-E40E-E16A-D2D0-7A4606AC5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03260-FB57-B585-55D0-915B08153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0AB66-2AA8-D679-F7DA-FC426DBE5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005A-B046-E6E8-5182-32D5D796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F18BC-FC43-FE90-0108-6AD87E00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288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0A4C-5E99-BA93-F7DA-9FAA3DBF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01B1-8F98-44AE-C198-B8E3A4244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AD295-2301-4541-13CC-943966EBF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5A349-C98B-B7DD-D337-7F901FAEB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FA8B1-76CA-0A12-7FA0-6FF534B25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30C7C-72F6-5638-3618-64C615C9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CC3F9-EE58-1F81-7815-5AE3C821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3359B-7A70-733F-98D5-8F6B65621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0538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60BC3-2001-31D2-FAE3-FD3E9743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98ED0-1E0E-55A6-9E36-DC4A9BE1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69022-BA19-40DF-0637-C7E8EC7B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FD047-3D03-7D6E-310D-BB7067C5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4626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1C737-E624-2A57-A9D5-27CE643A5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33B20-EB57-70E7-AEE9-8A484D8A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BEC16-DD5E-4BAC-44A0-B47E6309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8006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2F9A-7E68-2371-3C6E-07BB42E4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BE70-0845-5D6E-8978-ADB50BF18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F5B6D-6DA8-646C-1CEF-E723B8101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9A3CE-5021-42CD-C921-AE16E686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7CC5F-A62C-1AD9-A91C-3A2B7AA1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EBA68-F7C2-7E76-B142-D209D577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9387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1FB6-9E13-E1DD-E475-65B9677C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3074F-CCFF-008E-5DEF-FFCE32A88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04A31-D352-06A8-45A2-6CD02CFAC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CA1E0-47A5-9619-699F-531E4B38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78D9E-3682-F6D0-980B-517D7332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040FF-B853-BD30-83F5-211B94F4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8838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E12E01-7A37-7BE4-B338-9D41F6D5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8AFD7-AE79-37FF-9C6C-04538D299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414F5-212A-6FC5-6A13-058DE758A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1171-FEF6-D74B-A618-9007BC4E4BAC}" type="datetimeFigureOut">
              <a:rPr lang="en-TW" smtClean="0"/>
              <a:t>2023/8/25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ECDEF-2B35-8D0E-AD1D-8936C4B1E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BC080-1EE8-46C5-9A8D-765A9BB38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C2E16-C8EA-0D49-BA97-338EB6B4242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2560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C361-06C3-7F41-D0E1-EF048E61E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FA053-118D-C2AE-33A2-042BD0B8D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3642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833FC-8C80-8E63-A350-E125B6B1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Transfer Coefficient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49563-5DDF-36F9-0CF3-FE2FABA5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67667" cy="1325563"/>
          </a:xfrm>
        </p:spPr>
        <p:txBody>
          <a:bodyPr>
            <a:normAutofit fontScale="92500"/>
          </a:bodyPr>
          <a:lstStyle/>
          <a:p>
            <a:r>
              <a:rPr lang="en-TW" dirty="0"/>
              <a:t>From the laws of similar angles, we deduce the transfer coefficient.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70483A-F9A6-41F2-0EB2-47DCF67D81CC}"/>
                  </a:ext>
                </a:extLst>
              </p:cNvPr>
              <p:cNvSpPr txBox="1"/>
              <p:nvPr/>
            </p:nvSpPr>
            <p:spPr>
              <a:xfrm>
                <a:off x="1303866" y="4386792"/>
                <a:ext cx="2184399" cy="569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70483A-F9A6-41F2-0EB2-47DCF67D8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866" y="4386792"/>
                <a:ext cx="2184399" cy="569387"/>
              </a:xfrm>
              <a:prstGeom prst="rect">
                <a:avLst/>
              </a:prstGeom>
              <a:blipFill>
                <a:blip r:embed="rId3"/>
                <a:stretch>
                  <a:fillRect t="-2174"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A4A3FA6-AA68-3716-2DEE-F8D078E3E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9222"/>
            <a:ext cx="4512733" cy="3336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3F827-942A-FAD0-49F6-B0AEE7AEF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267" y="4214744"/>
            <a:ext cx="7772400" cy="24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48D3-CFE0-EF96-EB29-80E213D7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An Example: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BE21A-740F-7D72-90D8-E57B567BB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210014"/>
          </a:xfrm>
        </p:spPr>
        <p:txBody>
          <a:bodyPr/>
          <a:lstStyle/>
          <a:p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BDD12-BD5F-C454-8BA2-C2E21920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05" y="4134304"/>
            <a:ext cx="4572000" cy="2612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ACE1F-4B47-9D3F-7B67-E0395782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005" y="1825625"/>
            <a:ext cx="4572000" cy="20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774A8-15F3-BF56-CEDF-51DD4B4643DD}"/>
              </a:ext>
            </a:extLst>
          </p:cNvPr>
          <p:cNvSpPr txBox="1"/>
          <p:nvPr/>
        </p:nvSpPr>
        <p:spPr>
          <a:xfrm>
            <a:off x="257577" y="6426558"/>
            <a:ext cx="78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Lefrou</a:t>
            </a:r>
          </a:p>
        </p:txBody>
      </p:sp>
    </p:spTree>
    <p:extLst>
      <p:ext uri="{BB962C8B-B14F-4D97-AF65-F5344CB8AC3E}">
        <p14:creationId xmlns:p14="http://schemas.microsoft.com/office/powerpoint/2010/main" val="361652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EADE-B4F3-D7B2-D72E-8A82A3D7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7C400-2AD0-124A-842C-FADDFBC72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2733" cy="4351338"/>
          </a:xfrm>
        </p:spPr>
        <p:txBody>
          <a:bodyPr/>
          <a:lstStyle/>
          <a:p>
            <a:endParaRPr lang="en-T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B4B89-84B8-2788-8FB7-1DBA7C79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6031963" cy="41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704D-E0C4-B8D0-203F-FF68F013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Balance Sheets for Mass Transfer During Electrolysis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0FA3E-9E39-C2E5-E4B3-E4DAFAC2D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396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5F7E-E9F4-F75A-FD55-C5E401B7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Cyclic Voltammetry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AB13-EDE4-247C-5387-65E78DF78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8887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B068-69C8-B4E9-FD64-E9F047C17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W" dirty="0"/>
              <a:t>Advanced Chemistry (III)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336AA-5F6E-EA2A-9897-D07F185B1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W" dirty="0"/>
              <a:t>Kinetics and Transport</a:t>
            </a:r>
          </a:p>
        </p:txBody>
      </p:sp>
    </p:spTree>
    <p:extLst>
      <p:ext uri="{BB962C8B-B14F-4D97-AF65-F5344CB8AC3E}">
        <p14:creationId xmlns:p14="http://schemas.microsoft.com/office/powerpoint/2010/main" val="418777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D767-0D52-DCDF-411C-39A86C7A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C43E3-F2F4-1D9D-7DEF-5C7DFCB80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Homogeneous kinetics</a:t>
            </a:r>
          </a:p>
          <a:p>
            <a:r>
              <a:rPr lang="en-US" dirty="0"/>
              <a:t>Arrhenius equation</a:t>
            </a:r>
          </a:p>
          <a:p>
            <a:r>
              <a:rPr lang="en-US" dirty="0"/>
              <a:t>Butler-Volmer Model introduction (mostly up to section 3.5 of BFW 3</a:t>
            </a:r>
            <a:r>
              <a:rPr lang="en-US" baseline="30000" dirty="0"/>
              <a:t>rd</a:t>
            </a:r>
            <a:r>
              <a:rPr lang="en-US" dirty="0"/>
              <a:t> if time allows).</a:t>
            </a:r>
          </a:p>
          <a:p>
            <a:r>
              <a:rPr lang="en-US" dirty="0"/>
              <a:t>Fe system as an example for in class discussion (see </a:t>
            </a:r>
            <a:r>
              <a:rPr lang="en-US" dirty="0" err="1"/>
              <a:t>Lefrou</a:t>
            </a:r>
            <a:r>
              <a:rPr lang="en-US" dirty="0"/>
              <a:t>)</a:t>
            </a:r>
          </a:p>
          <a:p>
            <a:r>
              <a:rPr lang="en-US" dirty="0"/>
              <a:t>Balance sheets for mass transfer during electrolysis (4.3.1 BFW 3</a:t>
            </a:r>
            <a:r>
              <a:rPr lang="en-US" baseline="30000" dirty="0"/>
              <a:t>RD</a:t>
            </a:r>
            <a:r>
              <a:rPr lang="en-US" dirty="0"/>
              <a:t>) – should loop back to diffusion processes</a:t>
            </a:r>
          </a:p>
          <a:p>
            <a:r>
              <a:rPr lang="en-US" dirty="0"/>
              <a:t>Then linear sweep and cyclic voltammetry, chapter 7 BFW 3</a:t>
            </a:r>
            <a:r>
              <a:rPr lang="en-US" baseline="30000" dirty="0"/>
              <a:t>rd</a:t>
            </a:r>
            <a:r>
              <a:rPr lang="en-US" dirty="0"/>
              <a:t>, </a:t>
            </a:r>
            <a:r>
              <a:rPr lang="en-US" dirty="0" err="1"/>
              <a:t>Randles-Sevcik</a:t>
            </a:r>
            <a:r>
              <a:rPr lang="en-US" dirty="0"/>
              <a:t> (some research slides), a slide on reversible and irreversible processes,</a:t>
            </a:r>
          </a:p>
          <a:p>
            <a:endParaRPr lang="en-US" dirty="0"/>
          </a:p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52219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2FEA-D606-DCCB-2A5D-6D9919B2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Homogeneous Kinetics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703812-A3F1-C3CA-E210-676CF1CFA8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Two substances A and B are linked by the following unimolecular elementary reaction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groupChr>
                      <m:groupChrPr>
                        <m:chr m:val="←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groupCh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groupCh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The backward and forward rates in mole/Liter*sec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TW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TW" dirty="0"/>
                  <a:t>.</a:t>
                </a:r>
              </a:p>
              <a:p>
                <a:r>
                  <a:rPr lang="en-US" dirty="0"/>
                  <a:t>T</a:t>
                </a:r>
                <a:r>
                  <a:rPr lang="en-TW" dirty="0"/>
                  <a:t>his gives a net rate, or velocity,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At equilibirum, we expect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TW" dirty="0"/>
              </a:p>
              <a:p>
                <a:r>
                  <a:rPr lang="en-TW" dirty="0"/>
                  <a:t>This is true for any kinetic theory and thermodynamic theory.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703812-A3F1-C3CA-E210-676CF1CFA8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0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65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386E-C187-7676-B92E-FF20FCF7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Arrhenius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E29403-5D3D-CD48-960B-FCC0AA124F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5257800" cy="4420629"/>
              </a:xfrm>
            </p:spPr>
            <p:txBody>
              <a:bodyPr/>
              <a:lstStyle/>
              <a:p>
                <a:r>
                  <a:rPr lang="en-TW" dirty="0"/>
                  <a:t>This empirical relation recognizes the rate constant, in units per second, as a number depending on the energetic states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e>
                    </m:d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In fact, from thermodynamics, we realize that the energy could be identified with the enthalpy, entropy (times temperature), and free energy.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E29403-5D3D-CD48-960B-FCC0AA124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5257800" cy="4420629"/>
              </a:xfrm>
              <a:blipFill>
                <a:blip r:embed="rId2"/>
                <a:stretch>
                  <a:fillRect l="-2169" t="-2286" r="-265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FD5A846-554A-3150-7C47-0BC76721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4"/>
            <a:ext cx="5921062" cy="3761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97027-959C-20AE-CFD4-23C201231C4B}"/>
              </a:ext>
            </a:extLst>
          </p:cNvPr>
          <p:cNvSpPr txBox="1"/>
          <p:nvPr/>
        </p:nvSpPr>
        <p:spPr>
          <a:xfrm>
            <a:off x="218941" y="6452315"/>
            <a:ext cx="98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BFW 3rd</a:t>
            </a:r>
          </a:p>
        </p:txBody>
      </p:sp>
    </p:spTree>
    <p:extLst>
      <p:ext uri="{BB962C8B-B14F-4D97-AF65-F5344CB8AC3E}">
        <p14:creationId xmlns:p14="http://schemas.microsoft.com/office/powerpoint/2010/main" val="303741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386E-C187-7676-B92E-FF20FCF7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Transition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E29403-5D3D-CD48-960B-FCC0AA124F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5257800" cy="4420629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TW" dirty="0"/>
                  <a:t>The Arrhenius equation is modified for the A and B substances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𝐶𝑜𝑚𝑝𝑙𝑒𝑥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e>
                    </m:d>
                  </m:oMath>
                </a14:m>
                <a:r>
                  <a:rPr lang="en-TW" dirty="0"/>
                  <a:t>.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𝐶𝑜𝑚𝑝𝑙𝑒𝑥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e>
                    </m:d>
                  </m:oMath>
                </a14:m>
                <a:endParaRPr lang="en-TW" dirty="0"/>
              </a:p>
              <a:p>
                <a:r>
                  <a:rPr lang="en-US" dirty="0"/>
                  <a:t>T</a:t>
                </a:r>
                <a:r>
                  <a:rPr lang="en-TW" dirty="0"/>
                  <a:t>he activated complexes follow their decay times, so the rate is modified to account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TW" dirty="0"/>
              </a:p>
              <a:p>
                <a:pPr lvl="1"/>
                <a:r>
                  <a:rPr lang="en-US" dirty="0"/>
                  <a:t>T</a:t>
                </a:r>
                <a:r>
                  <a:rPr lang="en-TW" dirty="0"/>
                  <a:t>hose created from A and back to A</a:t>
                </a:r>
              </a:p>
              <a:p>
                <a:pPr lvl="1"/>
                <a:r>
                  <a:rPr lang="en-US" dirty="0"/>
                  <a:t>F</a:t>
                </a:r>
                <a:r>
                  <a:rPr lang="en-TW" dirty="0"/>
                  <a:t>rom A decaying to B</a:t>
                </a:r>
              </a:p>
              <a:p>
                <a:pPr lvl="1"/>
                <a:r>
                  <a:rPr lang="en-TW" dirty="0"/>
                  <a:t>From B and decaying to A</a:t>
                </a:r>
              </a:p>
              <a:p>
                <a:pPr lvl="1"/>
                <a:r>
                  <a:rPr lang="en-TW" dirty="0"/>
                  <a:t>Created from B and back to 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𝐶𝑜𝑚𝑝𝑙𝑒𝑥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𝐶𝑜𝑚𝑝𝑙𝑒𝑥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TW" dirty="0"/>
              </a:p>
              <a:p>
                <a:r>
                  <a:rPr lang="en-TW" dirty="0"/>
                  <a:t>Usually, we require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TW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E29403-5D3D-CD48-960B-FCC0AA124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5257800" cy="4420629"/>
              </a:xfrm>
              <a:blipFill>
                <a:blip r:embed="rId3"/>
                <a:stretch>
                  <a:fillRect l="-964" t="-2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FD5A846-554A-3150-7C47-0BC767218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5624"/>
            <a:ext cx="5921062" cy="3761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97027-959C-20AE-CFD4-23C201231C4B}"/>
              </a:ext>
            </a:extLst>
          </p:cNvPr>
          <p:cNvSpPr txBox="1"/>
          <p:nvPr/>
        </p:nvSpPr>
        <p:spPr>
          <a:xfrm>
            <a:off x="218941" y="6452315"/>
            <a:ext cx="98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BFW 3rd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B64FBE-F95D-7716-8E7F-54F1945D2490}"/>
              </a:ext>
            </a:extLst>
          </p:cNvPr>
          <p:cNvCxnSpPr/>
          <p:nvPr/>
        </p:nvCxnSpPr>
        <p:spPr>
          <a:xfrm>
            <a:off x="7340958" y="2292439"/>
            <a:ext cx="340002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049263-1869-6C89-6265-4821245F88B7}"/>
              </a:ext>
            </a:extLst>
          </p:cNvPr>
          <p:cNvCxnSpPr/>
          <p:nvPr/>
        </p:nvCxnSpPr>
        <p:spPr>
          <a:xfrm>
            <a:off x="7340958" y="4138172"/>
            <a:ext cx="340002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7CCB09-A4C0-F644-9535-6DA9D4C80496}"/>
              </a:ext>
            </a:extLst>
          </p:cNvPr>
          <p:cNvCxnSpPr/>
          <p:nvPr/>
        </p:nvCxnSpPr>
        <p:spPr>
          <a:xfrm>
            <a:off x="10227733" y="2292439"/>
            <a:ext cx="0" cy="184573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9453F9-7130-5729-1D67-4D00BF20F102}"/>
              </a:ext>
            </a:extLst>
          </p:cNvPr>
          <p:cNvCxnSpPr>
            <a:cxnSpLocks/>
          </p:cNvCxnSpPr>
          <p:nvPr/>
        </p:nvCxnSpPr>
        <p:spPr>
          <a:xfrm>
            <a:off x="7941733" y="2292439"/>
            <a:ext cx="0" cy="8910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F7C03A-C9FD-FCB9-2AD7-B74E436A7456}"/>
              </a:ext>
            </a:extLst>
          </p:cNvPr>
          <p:cNvCxnSpPr>
            <a:cxnSpLocks/>
          </p:cNvCxnSpPr>
          <p:nvPr/>
        </p:nvCxnSpPr>
        <p:spPr>
          <a:xfrm>
            <a:off x="7958666" y="3247144"/>
            <a:ext cx="0" cy="8910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D73990-936C-A0B7-573C-7F3350110386}"/>
                  </a:ext>
                </a:extLst>
              </p:cNvPr>
              <p:cNvSpPr txBox="1"/>
              <p:nvPr/>
            </p:nvSpPr>
            <p:spPr>
              <a:xfrm>
                <a:off x="8035237" y="2514751"/>
                <a:ext cx="446854" cy="357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‡</m:t>
                          </m:r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D73990-936C-A0B7-573C-7F335011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237" y="2514751"/>
                <a:ext cx="446854" cy="357342"/>
              </a:xfrm>
              <a:prstGeom prst="rect">
                <a:avLst/>
              </a:prstGeom>
              <a:blipFill>
                <a:blip r:embed="rId5"/>
                <a:stretch>
                  <a:fillRect l="-11111" t="-3448" r="-8333" b="-1379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38DB00-DB14-4DEB-ACEF-6855A289264B}"/>
                  </a:ext>
                </a:extLst>
              </p:cNvPr>
              <p:cNvSpPr txBox="1"/>
              <p:nvPr/>
            </p:nvSpPr>
            <p:spPr>
              <a:xfrm>
                <a:off x="8091642" y="3568059"/>
                <a:ext cx="633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𝑟𝑥𝑛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38DB00-DB14-4DEB-ACEF-6855A2892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642" y="3568059"/>
                <a:ext cx="633699" cy="276999"/>
              </a:xfrm>
              <a:prstGeom prst="rect">
                <a:avLst/>
              </a:prstGeom>
              <a:blipFill>
                <a:blip r:embed="rId6"/>
                <a:stretch>
                  <a:fillRect l="-5882" t="-4348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732C5C-7A11-9682-C396-7AF4B118FDFD}"/>
                  </a:ext>
                </a:extLst>
              </p:cNvPr>
              <p:cNvSpPr txBox="1"/>
              <p:nvPr/>
            </p:nvSpPr>
            <p:spPr>
              <a:xfrm>
                <a:off x="10309965" y="2947895"/>
                <a:ext cx="446854" cy="32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‡</m:t>
                          </m:r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732C5C-7A11-9682-C396-7AF4B118F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9965" y="2947895"/>
                <a:ext cx="446854" cy="324704"/>
              </a:xfrm>
              <a:prstGeom prst="rect">
                <a:avLst/>
              </a:prstGeom>
              <a:blipFill>
                <a:blip r:embed="rId7"/>
                <a:stretch>
                  <a:fillRect l="-10811" t="-3846" r="-5405" b="-1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2519CDC-8EAA-0770-6734-870270AE5B5F}"/>
              </a:ext>
            </a:extLst>
          </p:cNvPr>
          <p:cNvSpPr txBox="1"/>
          <p:nvPr/>
        </p:nvSpPr>
        <p:spPr>
          <a:xfrm>
            <a:off x="8102872" y="1862294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TW" dirty="0"/>
              <a:t>ctivated complex</a:t>
            </a:r>
          </a:p>
        </p:txBody>
      </p:sp>
    </p:spTree>
    <p:extLst>
      <p:ext uri="{BB962C8B-B14F-4D97-AF65-F5344CB8AC3E}">
        <p14:creationId xmlns:p14="http://schemas.microsoft.com/office/powerpoint/2010/main" val="268253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EA96-4B6D-901E-AED0-85A04889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79533" cy="1325563"/>
          </a:xfrm>
        </p:spPr>
        <p:txBody>
          <a:bodyPr/>
          <a:lstStyle/>
          <a:p>
            <a:r>
              <a:rPr lang="en-TW" dirty="0"/>
              <a:t>Butler-Volmer Electrode Kinetics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51E4B-15E0-4FAB-1FC2-D43391AC77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/>
              <a:lstStyle/>
              <a:p>
                <a:r>
                  <a:rPr lang="en-TW" dirty="0"/>
                  <a:t>If we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en-TW" dirty="0"/>
                  <a:t>, let’s understand the following one-electron transfer reaction.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groupChr>
                      <m:groupChrPr>
                        <m:chr m:val="←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groupCh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groupCh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TW" dirty="0"/>
              </a:p>
              <a:p>
                <a:r>
                  <a:rPr lang="en-TW" dirty="0"/>
                  <a:t>We need to consider the kinetics at the cathode and anode.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51E4B-15E0-4FAB-1FC2-D43391AC77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169" t="-20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3BEDC1A-873F-C1BA-7FD7-733CA5D1D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77" y="0"/>
            <a:ext cx="526592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4F673D-4F06-7A6E-DFFC-69096964176E}"/>
                  </a:ext>
                </a:extLst>
              </p:cNvPr>
              <p:cNvSpPr txBox="1"/>
              <p:nvPr/>
            </p:nvSpPr>
            <p:spPr>
              <a:xfrm>
                <a:off x="9889067" y="843240"/>
                <a:ext cx="880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TW" dirty="0"/>
                  <a:t> 0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4F673D-4F06-7A6E-DFFC-690969641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067" y="843240"/>
                <a:ext cx="880533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AA2A71-9AA4-4EB7-D870-7E4C508E5AF0}"/>
                  </a:ext>
                </a:extLst>
              </p:cNvPr>
              <p:cNvSpPr txBox="1"/>
              <p:nvPr/>
            </p:nvSpPr>
            <p:spPr>
              <a:xfrm>
                <a:off x="9889067" y="2909107"/>
                <a:ext cx="880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TW" dirty="0"/>
                  <a:t> 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AA2A71-9AA4-4EB7-D870-7E4C508E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067" y="2909107"/>
                <a:ext cx="880533" cy="369332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B0D010-0A39-F28C-0314-4056E5EBF202}"/>
                  </a:ext>
                </a:extLst>
              </p:cNvPr>
              <p:cNvSpPr txBox="1"/>
              <p:nvPr/>
            </p:nvSpPr>
            <p:spPr>
              <a:xfrm>
                <a:off x="9889066" y="4698887"/>
                <a:ext cx="880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TW" dirty="0"/>
                  <a:t> 0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B0D010-0A39-F28C-0314-4056E5EBF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066" y="4698887"/>
                <a:ext cx="880533" cy="369332"/>
              </a:xfrm>
              <a:prstGeom prst="rect">
                <a:avLst/>
              </a:prstGeom>
              <a:blipFill>
                <a:blip r:embed="rId6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69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EA96-4B6D-901E-AED0-85A04889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3" y="229660"/>
            <a:ext cx="5579533" cy="1325563"/>
          </a:xfrm>
        </p:spPr>
        <p:txBody>
          <a:bodyPr/>
          <a:lstStyle/>
          <a:p>
            <a:r>
              <a:rPr lang="en-TW" dirty="0"/>
              <a:t>Butler-Volmer Electrode Kinetics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51E4B-15E0-4FAB-1FC2-D43391AC77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670" y="1690160"/>
                <a:ext cx="6968344" cy="493818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TW" dirty="0"/>
                  <a:t>There is a reference point,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At the electrodes, as the energy per mole of electrons changes, the potential is modified, up to some transfer coefficient,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=−(1−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TW" dirty="0"/>
                  <a:t>The standard free energy moves up or down as a result.</a:t>
                </a:r>
              </a:p>
              <a:p>
                <a:r>
                  <a:rPr lang="en-TW" dirty="0"/>
                  <a:t>At the anode for example,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TW" dirty="0"/>
                  <a:t> and at cathode,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</m:e>
                    </m:d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The rate constants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e>
                    </m:d>
                  </m:oMath>
                </a14:m>
                <a:r>
                  <a:rPr lang="en-TW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e>
                    </m:d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Combining these into current we write,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𝑛𝐹𝐴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𝑛𝐹𝐴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.</a:t>
                </a:r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51E4B-15E0-4FAB-1FC2-D43391AC77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670" y="1690160"/>
                <a:ext cx="6968344" cy="4938180"/>
              </a:xfrm>
              <a:blipFill>
                <a:blip r:embed="rId2"/>
                <a:stretch>
                  <a:fillRect l="-1091" t="-2051" r="-182" b="-12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3740ED1-9EDE-6B40-5D69-1F7BBF3C2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11" y="0"/>
            <a:ext cx="4986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0D44-F65F-9D4C-6539-F4289D34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Butler-Volmer Electrode Kinetics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71FC35-1E9F-92ED-A79D-54C863420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At the electrode-solution interface, we need to consider an intrinsic rate constant.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endParaRPr lang="en-TW" dirty="0"/>
              </a:p>
              <a:p>
                <a:r>
                  <a:rPr lang="en-TW" dirty="0"/>
                  <a:t>For the entire oxidant and reactant electrochemistry,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𝑛𝐹𝐴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𝑛𝐹𝐴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𝐹𝐴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This is known as the Butler-Volmer formulation of electrode kinetics.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71FC35-1E9F-92ED-A79D-54C863420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54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632</Words>
  <Application>Microsoft Macintosh PowerPoint</Application>
  <PresentationFormat>Widescreen</PresentationFormat>
  <Paragraphs>70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 Presentation</vt:lpstr>
      <vt:lpstr>Advanced Chemistry (III)</vt:lpstr>
      <vt:lpstr>Outline</vt:lpstr>
      <vt:lpstr>Homogeneous Kinetics</vt:lpstr>
      <vt:lpstr>Arrhenius Equation</vt:lpstr>
      <vt:lpstr>Transition of States</vt:lpstr>
      <vt:lpstr>Butler-Volmer Electrode Kinetics</vt:lpstr>
      <vt:lpstr>Butler-Volmer Electrode Kinetics</vt:lpstr>
      <vt:lpstr>Butler-Volmer Electrode Kinetics</vt:lpstr>
      <vt:lpstr>Transfer Coefficient</vt:lpstr>
      <vt:lpstr>An Example: Iron</vt:lpstr>
      <vt:lpstr>PowerPoint Presentation</vt:lpstr>
      <vt:lpstr>Balance Sheets for Mass Transfer During Electrolysis</vt:lpstr>
      <vt:lpstr>Cyclic Voltammetry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 yoda</dc:creator>
  <cp:lastModifiedBy>da yoda</cp:lastModifiedBy>
  <cp:revision>26</cp:revision>
  <dcterms:created xsi:type="dcterms:W3CDTF">2023-08-16T13:49:54Z</dcterms:created>
  <dcterms:modified xsi:type="dcterms:W3CDTF">2023-08-25T08:25:46Z</dcterms:modified>
</cp:coreProperties>
</file>