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8" r:id="rId3"/>
    <p:sldId id="293" r:id="rId4"/>
    <p:sldId id="295" r:id="rId5"/>
    <p:sldId id="301" r:id="rId6"/>
    <p:sldId id="302" r:id="rId7"/>
    <p:sldId id="294" r:id="rId8"/>
    <p:sldId id="296" r:id="rId9"/>
    <p:sldId id="291" r:id="rId10"/>
    <p:sldId id="292" r:id="rId11"/>
    <p:sldId id="297" r:id="rId12"/>
    <p:sldId id="299" r:id="rId13"/>
    <p:sldId id="300" r:id="rId14"/>
    <p:sldId id="257" r:id="rId15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9"/>
    <p:restoredTop sz="84201"/>
  </p:normalViewPr>
  <p:slideViewPr>
    <p:cSldViewPr snapToGrid="0">
      <p:cViewPr varScale="1">
        <p:scale>
          <a:sx n="82" d="100"/>
          <a:sy n="82" d="100"/>
        </p:scale>
        <p:origin x="9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BB9B3-2515-C24A-9080-F5B62E099096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0A8A-9AB7-8349-B9CA-DF77713BCAA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528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pp. 263 of BFW 3rd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0A8A-9AB7-8349-B9CA-DF77713BCAA0}" type="slidenum">
              <a:rPr lang="en-TW" smtClean="0"/>
              <a:t>13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1232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6311-240D-B7C0-A4CE-4D0DC4515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A8C4A-5405-A407-73AA-29F944558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14EDE-F7EB-CB97-C6A7-5044B42F6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A9A0-E74C-EBA3-BFC2-6A1DF65D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D3AE8-303A-F1DD-6EEE-C000A491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4622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8B42-C615-D9AF-5B93-618975AF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9CE2A-BE60-8277-C28F-8106A30EF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A1991-3FFC-D972-2656-9EE5AF56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ED0B5-33DB-A9F8-F7D4-E23B95C9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1C8F-201C-FDF5-D5EF-595A80A2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0824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31408-0316-AEF8-6052-B2132BC5B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06992-0C0E-077C-91D0-5C9B141F4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5F43-CCB0-133B-42F3-4C7261A0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9448B-2429-96B3-91E7-AC714410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43677-9765-835C-B374-6B9206DE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8224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C4F7-3CCB-2F63-911A-5788FF9CB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3FF09-C825-C918-8A4F-512120EB0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ACC47-DC1E-1A66-01E1-BDD289ED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57594-4DCA-C428-A96B-83F9116C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87C25-E255-3017-982E-BEC85F02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7697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5E07-0A47-AF12-AAC6-15868EC5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9AB9B-D112-0432-40EF-7AD9A17C3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9691-7A5C-FD1D-6740-964199F4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EEAF9-B2D0-4CCA-5F14-F0B29FF3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6BF00-16D3-B8F6-32AA-E5D232B0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6444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9550-6066-5FD1-EAA3-2AB31242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8431-A5DC-985D-37E7-CABA00BFE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F10CF-C1CA-0390-9347-928AD823F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30557-97CE-77A3-810D-BBD65B13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41804-4483-A4E5-663E-77A2679D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6C492-D9CA-EB45-5FE4-9E7DC14A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5077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24AD-34C2-6C76-6C5B-F059C074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5B5C9-1303-A3A9-3F7E-823836C97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5E522-FC23-5F7F-BE7F-8545E4164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9F5B5-BFFB-EC5E-3B6A-9670A25B4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C7370-5760-70D1-131F-75E4AFA2C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590A2-1A6D-062A-7A25-250479FD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8947F-72BB-9061-5949-55B96A4F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D6982-A23F-FC3E-BD41-6774AD3F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6433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FAD1-757D-C133-DEAA-DBAF2073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CE1D5-6E6E-7C52-6FE6-39331DAB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2F25F-B42F-B195-E12F-4D097ADA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42CA4-6F4A-91CF-FAB4-329430E6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7172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762EB-BF99-8A7E-5825-1E416EB3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96E7E-3D8C-5479-AA04-FC57B1D6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C09E9-1F58-448E-8DF3-C2E3FE43B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1832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1CB0D-4804-A477-8C3A-4DF594E2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C2E92-688A-33EB-9C11-9A6F4612C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F1931-D4AD-7A77-B423-F35143215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1A43A-F117-4FD2-FB51-57D1FE79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F31C8-8CBA-DC29-8B2A-5E60C1E9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0199C-1661-1D51-39F4-C70E8841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7376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6E53-794F-EB0D-2CD4-46AEA766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B86ED-3FB0-30ED-EFDA-442D2BBCE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D9B02-86CB-B424-DEB1-A0B0DA115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18BCE-D5E1-4380-42FB-1BA19E8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15A57-5BA2-EED4-F695-B4137333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FD65C-AB84-B438-6920-AC4BB82F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985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C635D-8CC1-11B0-C066-1459F2AC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2A731-43A5-EFF1-02A5-370B7D815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49D7A-8494-57A0-D456-56106BBFB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A4924-0C83-DB4B-A7CE-BC266A852DAE}" type="datetimeFigureOut">
              <a:rPr lang="en-TW" smtClean="0"/>
              <a:t>2023/8/21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0397E-8E36-06B4-1D5C-155CD61E8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800C-6404-8E68-83AE-D6403B405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A39A3-F8A6-6D49-90E6-B0519DF14B0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1826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9C2E-D6BC-4044-0A31-3AC045316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8D453-08FE-047E-417D-1917F9E77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930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346E9-83E0-1B8C-C8A8-23FAB144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Application of Nernst Equation: Coupled Irreversible Chemical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8AEBA3-02A8-3C4F-D244-0A14A86D57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8540" y="1825625"/>
                <a:ext cx="3684104" cy="4667250"/>
              </a:xfrm>
            </p:spPr>
            <p:txBody>
              <a:bodyPr/>
              <a:lstStyle/>
              <a:p>
                <a:r>
                  <a:rPr lang="en-TW" dirty="0"/>
                  <a:t>If we stir the p-aminophenol in acid solution, we are able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𝑛𝐹𝐴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TW" dirty="0"/>
                  <a:t>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TW" dirty="0"/>
                  <a:t> is the reaction layer thickness in cm,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units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TW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8AEBA3-02A8-3C4F-D244-0A14A86D57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8540" y="1825625"/>
                <a:ext cx="3684104" cy="4667250"/>
              </a:xfrm>
              <a:blipFill>
                <a:blip r:embed="rId2"/>
                <a:stretch>
                  <a:fillRect l="-3780" t="-2168" r="-1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7DAB4CE-3189-6CCE-208B-65D01F9B9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356" y="1825625"/>
            <a:ext cx="7772400" cy="38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FFD8-91F0-1E6B-EE8C-F0ECF04D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Semi-Infinite Diffusion and the Cottrell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87CF08-D3E3-23E5-FA3E-4B3D39945C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67950" y="1262036"/>
                <a:ext cx="5883442" cy="4351338"/>
              </a:xfrm>
            </p:spPr>
            <p:txBody>
              <a:bodyPr>
                <a:normAutofit/>
              </a:bodyPr>
              <a:lstStyle/>
              <a:p>
                <a:r>
                  <a:rPr lang="en-TW" sz="2400" dirty="0"/>
                  <a:t>An electrode reaction O+e</a:t>
                </a:r>
                <a:r>
                  <a:rPr lang="en-TW" sz="2400" dirty="0">
                    <a:sym typeface="Wingdings" pitchFamily="2" charset="2"/>
                  </a:rPr>
                  <a:t>R occurs in a setup of planar electrode, unstirred solution and supporting electrolyte.</a:t>
                </a:r>
              </a:p>
              <a:p>
                <a:r>
                  <a:rPr lang="en-TW" sz="2400" dirty="0">
                    <a:sym typeface="Wingdings" pitchFamily="2" charset="2"/>
                  </a:rPr>
                  <a:t>Diffusion occurs normal to the plane, and Fick’s 2nd law for linear diffusion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TW" sz="2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TW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𝑂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num>
                      <m:den>
                        <m:r>
                          <a:rPr lang="en-TW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𝑂</m:t>
                        </m:r>
                      </m:sub>
                    </m:sSub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𝑂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b="0" dirty="0">
                  <a:sym typeface="Wingdings" pitchFamily="2" charset="2"/>
                </a:endParaRPr>
              </a:p>
              <a:p>
                <a:r>
                  <a:rPr lang="en-US" sz="2400" dirty="0"/>
                  <a:t>I</a:t>
                </a:r>
                <a:r>
                  <a:rPr lang="en-TW" sz="2400" dirty="0"/>
                  <a:t>nitial conditions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sz="2400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→ 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TW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87CF08-D3E3-23E5-FA3E-4B3D39945C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7950" y="1262036"/>
                <a:ext cx="5883442" cy="4351338"/>
              </a:xfrm>
              <a:blipFill>
                <a:blip r:embed="rId2"/>
                <a:stretch>
                  <a:fillRect l="-1290" t="-2035" r="-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gnetic Disk 3">
            <a:extLst>
              <a:ext uri="{FF2B5EF4-FFF2-40B4-BE49-F238E27FC236}">
                <a16:creationId xmlns:a16="http://schemas.microsoft.com/office/drawing/2014/main" id="{2BB9BFBA-BD98-50BE-BB2D-A11F3BDEB531}"/>
              </a:ext>
            </a:extLst>
          </p:cNvPr>
          <p:cNvSpPr/>
          <p:nvPr/>
        </p:nvSpPr>
        <p:spPr>
          <a:xfrm>
            <a:off x="1422400" y="2454615"/>
            <a:ext cx="3420533" cy="1507066"/>
          </a:xfrm>
          <a:prstGeom prst="flowChartMagneticDisk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sp>
        <p:nvSpPr>
          <p:cNvPr id="8" name="Magnetic Disk 7">
            <a:extLst>
              <a:ext uri="{FF2B5EF4-FFF2-40B4-BE49-F238E27FC236}">
                <a16:creationId xmlns:a16="http://schemas.microsoft.com/office/drawing/2014/main" id="{844132C2-D376-A6F9-D6CC-B4E815D03A92}"/>
              </a:ext>
            </a:extLst>
          </p:cNvPr>
          <p:cNvSpPr/>
          <p:nvPr/>
        </p:nvSpPr>
        <p:spPr>
          <a:xfrm>
            <a:off x="1422399" y="3047506"/>
            <a:ext cx="3420533" cy="880533"/>
          </a:xfrm>
          <a:prstGeom prst="flowChartMagneticDisk">
            <a:avLst/>
          </a:prstGeom>
          <a:solidFill>
            <a:schemeClr val="accent1">
              <a:lumMod val="60000"/>
              <a:lumOff val="40000"/>
              <a:alpha val="350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421199-8AEF-D582-EA75-0F2618597135}"/>
              </a:ext>
            </a:extLst>
          </p:cNvPr>
          <p:cNvSpPr/>
          <p:nvPr/>
        </p:nvSpPr>
        <p:spPr>
          <a:xfrm>
            <a:off x="1574800" y="4317282"/>
            <a:ext cx="474133" cy="5249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24216-83C7-C46C-5F8E-F93570C4ADB9}"/>
              </a:ext>
            </a:extLst>
          </p:cNvPr>
          <p:cNvSpPr txBox="1"/>
          <p:nvPr/>
        </p:nvSpPr>
        <p:spPr>
          <a:xfrm>
            <a:off x="1653810" y="440489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A7EB06-9E93-D3D2-EC21-85D84271B3BF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838200" y="4579748"/>
            <a:ext cx="815610" cy="9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8A753-C6B1-3A40-0FF4-E0ABEB384A0A}"/>
              </a:ext>
            </a:extLst>
          </p:cNvPr>
          <p:cNvCxnSpPr/>
          <p:nvPr/>
        </p:nvCxnSpPr>
        <p:spPr>
          <a:xfrm flipV="1">
            <a:off x="863600" y="2382238"/>
            <a:ext cx="0" cy="22059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9CD33B-89DC-3906-B850-FC942123C4AF}"/>
              </a:ext>
            </a:extLst>
          </p:cNvPr>
          <p:cNvCxnSpPr/>
          <p:nvPr/>
        </p:nvCxnSpPr>
        <p:spPr>
          <a:xfrm>
            <a:off x="838200" y="2416515"/>
            <a:ext cx="12107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8AB7DD-DFAE-CFC9-E3B0-10404013B728}"/>
              </a:ext>
            </a:extLst>
          </p:cNvPr>
          <p:cNvCxnSpPr>
            <a:stCxn id="10" idx="3"/>
          </p:cNvCxnSpPr>
          <p:nvPr/>
        </p:nvCxnSpPr>
        <p:spPr>
          <a:xfrm flipV="1">
            <a:off x="1969922" y="4588214"/>
            <a:ext cx="3025411" cy="1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CC4040-82D1-42CE-8182-127727F304B1}"/>
              </a:ext>
            </a:extLst>
          </p:cNvPr>
          <p:cNvCxnSpPr/>
          <p:nvPr/>
        </p:nvCxnSpPr>
        <p:spPr>
          <a:xfrm flipV="1">
            <a:off x="4978400" y="2349528"/>
            <a:ext cx="0" cy="2230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B01756-14FD-0869-CC00-99B5809D7EE5}"/>
              </a:ext>
            </a:extLst>
          </p:cNvPr>
          <p:cNvCxnSpPr/>
          <p:nvPr/>
        </p:nvCxnSpPr>
        <p:spPr>
          <a:xfrm flipH="1">
            <a:off x="4351866" y="2367011"/>
            <a:ext cx="643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C23569D-B3E9-530B-C7BA-4ED9839D157B}"/>
              </a:ext>
            </a:extLst>
          </p:cNvPr>
          <p:cNvSpPr/>
          <p:nvPr/>
        </p:nvSpPr>
        <p:spPr>
          <a:xfrm>
            <a:off x="1947418" y="1690688"/>
            <a:ext cx="245533" cy="18705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E7E5DE-D901-2E79-B646-D2F584271F7D}"/>
              </a:ext>
            </a:extLst>
          </p:cNvPr>
          <p:cNvSpPr/>
          <p:nvPr/>
        </p:nvSpPr>
        <p:spPr>
          <a:xfrm>
            <a:off x="4174876" y="1690688"/>
            <a:ext cx="245533" cy="18705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17C75-C394-9F6D-1A20-DEF5BB45C8C6}"/>
              </a:ext>
            </a:extLst>
          </p:cNvPr>
          <p:cNvSpPr txBox="1"/>
          <p:nvPr/>
        </p:nvSpPr>
        <p:spPr>
          <a:xfrm>
            <a:off x="429296" y="4763063"/>
            <a:ext cx="11333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The solution to this diffusion equation is written here and known as the Cottrell Equation.</a:t>
            </a:r>
          </a:p>
          <a:p>
            <a:r>
              <a:rPr lang="en-TW" sz="2400" dirty="0"/>
              <a:t>The current is the largest current that the diffusion of O can support at any time, t, and is a result of the third initial condition. Accordingly, we consider this the cathodic diffusion limited current.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B56AE4-FA48-5AE3-F43C-FE1EB0059D3D}"/>
                  </a:ext>
                </a:extLst>
              </p:cNvPr>
              <p:cNvSpPr txBox="1"/>
              <p:nvPr/>
            </p:nvSpPr>
            <p:spPr>
              <a:xfrm>
                <a:off x="3999370" y="5987439"/>
                <a:ext cx="2737160" cy="646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𝑛𝐹𝐴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e>
                          </m:ra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rad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B56AE4-FA48-5AE3-F43C-FE1EB0059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370" y="5987439"/>
                <a:ext cx="2737160" cy="646203"/>
              </a:xfrm>
              <a:prstGeom prst="rect">
                <a:avLst/>
              </a:prstGeom>
              <a:blipFill>
                <a:blip r:embed="rId3"/>
                <a:stretch>
                  <a:fillRect l="-922" r="-2765"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4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CD86-7B89-1928-017C-553D701B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Semi-Infinite Diffusion and the Laplace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F08D80-C531-A878-7631-7E73E0E72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764078" cy="4358199"/>
              </a:xfrm>
            </p:spPr>
            <p:txBody>
              <a:bodyPr/>
              <a:lstStyle/>
              <a:p>
                <a:r>
                  <a:rPr lang="en-TW" dirty="0"/>
                  <a:t>The Laplace transform takes 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begChr m:val="{"/>
                        <m:endChr m:val="}"/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trlPr>
                          <a:rPr lang="en-TW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TW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𝑠𝑡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TW" dirty="0"/>
              </a:p>
              <a:p>
                <a:r>
                  <a:rPr lang="en-TW" dirty="0"/>
                  <a:t>In practice, we utilize this function to perform the transforms,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−…−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(0) 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F08D80-C531-A878-7631-7E73E0E72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764078" cy="4358199"/>
              </a:xfrm>
              <a:blipFill>
                <a:blip r:embed="rId2"/>
                <a:stretch>
                  <a:fillRect l="-1982" t="-10756" r="-3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248C142-16BE-3723-A47A-53CA4BE2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77" y="1348353"/>
            <a:ext cx="5466785" cy="48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74FD-F4B4-E1A3-9900-DD872529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Semi-Infinite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8AE9-ED4E-E472-5771-834E0650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53" y="1898053"/>
            <a:ext cx="5965556" cy="4351338"/>
          </a:xfrm>
        </p:spPr>
        <p:txBody>
          <a:bodyPr>
            <a:normAutofit fontScale="85000" lnSpcReduction="20000"/>
          </a:bodyPr>
          <a:lstStyle/>
          <a:p>
            <a:r>
              <a:rPr lang="en-TW" dirty="0"/>
              <a:t>These equations describe the chemistry of chronoamperometry, though there are current experimental limitations, and these are known as the Cottrell conditions for current-time measurements:</a:t>
            </a:r>
          </a:p>
          <a:p>
            <a:r>
              <a:rPr lang="en-US" dirty="0"/>
              <a:t>P</a:t>
            </a:r>
            <a:r>
              <a:rPr lang="en-TW" dirty="0"/>
              <a:t>otentiostat limitations</a:t>
            </a:r>
          </a:p>
          <a:p>
            <a:r>
              <a:rPr lang="en-US" dirty="0"/>
              <a:t>L</a:t>
            </a:r>
            <a:r>
              <a:rPr lang="en-TW" dirty="0"/>
              <a:t>imitations in recording system</a:t>
            </a:r>
          </a:p>
          <a:p>
            <a:r>
              <a:rPr lang="en-US" dirty="0"/>
              <a:t>L</a:t>
            </a:r>
            <a:r>
              <a:rPr lang="en-TW" dirty="0"/>
              <a:t>imitations imposed by the cell time constant</a:t>
            </a:r>
          </a:p>
          <a:p>
            <a:r>
              <a:rPr lang="en-US" dirty="0"/>
              <a:t>L</a:t>
            </a:r>
            <a:r>
              <a:rPr lang="en-TW" dirty="0"/>
              <a:t>imitations due to convection</a:t>
            </a:r>
          </a:p>
          <a:p>
            <a:endParaRPr lang="en-TW" dirty="0"/>
          </a:p>
          <a:p>
            <a:r>
              <a:rPr lang="en-TW" dirty="0"/>
              <a:t>Varying electrode shapes modify the </a:t>
            </a:r>
            <a:r>
              <a:rPr lang="en-TW"/>
              <a:t>current formula up to some constants.</a:t>
            </a:r>
            <a:endParaRPr lang="en-T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9B2CD-C031-7E78-07DA-775DD9BDC21E}"/>
              </a:ext>
            </a:extLst>
          </p:cNvPr>
          <p:cNvSpPr txBox="1"/>
          <p:nvPr/>
        </p:nvSpPr>
        <p:spPr>
          <a:xfrm>
            <a:off x="0" y="6456757"/>
            <a:ext cx="261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Bard, Faulkner, White 3rd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15705-23BB-FBF8-04A0-8F9B8B6F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09" y="2719950"/>
            <a:ext cx="5846091" cy="31558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F443B6-0418-0F40-5134-F3C628850B94}"/>
                  </a:ext>
                </a:extLst>
              </p:cNvPr>
              <p:cNvSpPr txBox="1"/>
              <p:nvPr/>
            </p:nvSpPr>
            <p:spPr>
              <a:xfrm>
                <a:off x="8261404" y="1938810"/>
                <a:ext cx="2737160" cy="646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𝑛𝐹𝐴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e>
                          </m:ra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rad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F443B6-0418-0F40-5134-F3C628850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404" y="1938810"/>
                <a:ext cx="2737160" cy="646203"/>
              </a:xfrm>
              <a:prstGeom prst="rect">
                <a:avLst/>
              </a:prstGeom>
              <a:blipFill>
                <a:blip r:embed="rId4"/>
                <a:stretch>
                  <a:fillRect l="-1389" r="-3241"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053DE9-B03E-B396-60E2-F028113F0F42}"/>
                  </a:ext>
                </a:extLst>
              </p:cNvPr>
              <p:cNvSpPr txBox="1"/>
              <p:nvPr/>
            </p:nvSpPr>
            <p:spPr>
              <a:xfrm>
                <a:off x="7490918" y="6038463"/>
                <a:ext cx="2743380" cy="653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𝑒𝑟𝑓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053DE9-B03E-B396-60E2-F028113F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918" y="6038463"/>
                <a:ext cx="2743380" cy="653833"/>
              </a:xfrm>
              <a:prstGeom prst="rect">
                <a:avLst/>
              </a:prstGeom>
              <a:blipFill>
                <a:blip r:embed="rId5"/>
                <a:stretch>
                  <a:fillRect l="-1382"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896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1269-53C9-B115-7693-5B470B9A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FE612-A135-2FDA-2767-514E0A081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sz="1800" kern="0" dirty="0">
                <a:effectLst/>
                <a:latin typeface="Times New Roman" panose="02020603050405020304" pitchFamily="18" charset="0"/>
                <a:ea typeface="BiauKai"/>
                <a:cs typeface="Times New Roman" panose="02020603050405020304" pitchFamily="18" charset="0"/>
              </a:rPr>
              <a:t>金屬酸電池，檸檬酸電池，鋰離子電池，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71945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B068-69C8-B4E9-FD64-E9F047C17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W" dirty="0"/>
              <a:t>Advanced Chemistry (III)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336AA-5F6E-EA2A-9897-D07F185B1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W" dirty="0"/>
              <a:t>Free Energy and Equilibria</a:t>
            </a:r>
          </a:p>
        </p:txBody>
      </p:sp>
    </p:spTree>
    <p:extLst>
      <p:ext uri="{BB962C8B-B14F-4D97-AF65-F5344CB8AC3E}">
        <p14:creationId xmlns:p14="http://schemas.microsoft.com/office/powerpoint/2010/main" val="418777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15FA-05EB-EDD3-240D-2FA39135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332"/>
          </a:xfrm>
        </p:spPr>
        <p:txBody>
          <a:bodyPr>
            <a:normAutofit fontScale="90000"/>
          </a:bodyPr>
          <a:lstStyle/>
          <a:p>
            <a:r>
              <a:rPr lang="en-TW" dirty="0"/>
              <a:t>Mass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8A261F-18B6-47FE-0180-ED6076A9FF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025" y="1011458"/>
                <a:ext cx="5846975" cy="560216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TW" dirty="0"/>
                  <a:t>Differences in electrical or chemical potential at two locations or the physical movement of volume elements of solution lead to </a:t>
                </a:r>
                <a:r>
                  <a:rPr lang="en-TW" i="1" dirty="0"/>
                  <a:t>mass transfer</a:t>
                </a:r>
                <a:r>
                  <a:rPr lang="en-TW" dirty="0"/>
                  <a:t>.</a:t>
                </a:r>
              </a:p>
              <a:p>
                <a:r>
                  <a:rPr lang="en-TW" dirty="0"/>
                  <a:t>We can understand the one dimensional flux of species </a:t>
                </a:r>
                <a:r>
                  <a:rPr lang="en-TW" i="1" dirty="0"/>
                  <a:t>j</a:t>
                </a:r>
                <a:r>
                  <a:rPr lang="en-TW" dirty="0"/>
                  <a:t> with</a:t>
                </a:r>
              </a:p>
              <a:p>
                <a:r>
                  <a:rPr lang="en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/>
                  <a:t>, in units of mols</a:t>
                </a:r>
                <a:r>
                  <a:rPr lang="en-TW" baseline="30000" dirty="0"/>
                  <a:t>-1</a:t>
                </a:r>
                <a:r>
                  <a:rPr lang="en-TW" dirty="0"/>
                  <a:t>cm</a:t>
                </a:r>
                <a:r>
                  <a:rPr lang="en-TW" baseline="30000" dirty="0"/>
                  <a:t>-2</a:t>
                </a:r>
                <a:r>
                  <a:rPr lang="en-TW" dirty="0"/>
                  <a:t>.</a:t>
                </a:r>
              </a:p>
              <a:p>
                <a:endParaRPr lang="en-TW" dirty="0"/>
              </a:p>
              <a:p>
                <a:r>
                  <a:rPr lang="en-US" dirty="0"/>
                  <a:t>Diffusion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</a:t>
                </a:r>
                <a:r>
                  <a:rPr lang="en-TW" dirty="0"/>
                  <a:t>m</a:t>
                </a:r>
                <a:r>
                  <a:rPr lang="en-TW" baseline="30000" dirty="0"/>
                  <a:t>2</a:t>
                </a:r>
                <a:r>
                  <a:rPr lang="en-TW" dirty="0"/>
                  <a:t>/s,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TW" dirty="0"/>
                  <a:t> is the concentration gradient,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TW" dirty="0"/>
                  <a:t> is the potential gradient,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charge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[moles/cm</a:t>
                </a:r>
                <a:r>
                  <a:rPr lang="en-TW" baseline="30000" dirty="0"/>
                  <a:t>3</a:t>
                </a:r>
                <a:r>
                  <a:rPr lang="en-TW" dirty="0"/>
                  <a:t>] concentration of species </a:t>
                </a:r>
                <a:r>
                  <a:rPr lang="en-TW" i="1" dirty="0"/>
                  <a:t>j</a:t>
                </a:r>
                <a:r>
                  <a:rPr lang="en-TW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TW" dirty="0"/>
                  <a:t>velocity of solution volume element in x-direction.</a:t>
                </a:r>
              </a:p>
              <a:p>
                <a:pPr marL="0" indent="0">
                  <a:buNone/>
                </a:pPr>
                <a:endParaRPr lang="en-TW" dirty="0"/>
              </a:p>
              <a:p>
                <a:r>
                  <a:rPr lang="en-TW" dirty="0"/>
                  <a:t>We identify the flux magnitude or rate at which reactants are brought to the electrode surfrace by mass transfer,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𝑛𝐹𝐴</m:t>
                        </m:r>
                      </m:den>
                    </m:f>
                  </m:oMath>
                </a14:m>
                <a:r>
                  <a:rPr lang="en-TW" dirty="0"/>
                  <a:t>. Where there is only species 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=0)</m:t>
                        </m:r>
                      </m:e>
                    </m:d>
                  </m:oMath>
                </a14:m>
                <a:r>
                  <a:rPr lang="en-TW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8A261F-18B6-47FE-0180-ED6076A9F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025" y="1011458"/>
                <a:ext cx="5846975" cy="5602161"/>
              </a:xfrm>
              <a:blipFill>
                <a:blip r:embed="rId2"/>
                <a:stretch>
                  <a:fillRect l="-866" t="-1810" r="-86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879629C-CE7F-F5CC-2DA8-BDEA363FFAAF}"/>
              </a:ext>
            </a:extLst>
          </p:cNvPr>
          <p:cNvSpPr/>
          <p:nvPr/>
        </p:nvSpPr>
        <p:spPr>
          <a:xfrm>
            <a:off x="6096000" y="1884182"/>
            <a:ext cx="395785" cy="412162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D9D327-9535-BB15-ECAE-A7E577F122D0}"/>
              </a:ext>
            </a:extLst>
          </p:cNvPr>
          <p:cNvCxnSpPr/>
          <p:nvPr/>
        </p:nvCxnSpPr>
        <p:spPr>
          <a:xfrm flipV="1">
            <a:off x="7240289" y="3272614"/>
            <a:ext cx="0" cy="1341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D31443-F443-2FE0-777B-4F32B2C59329}"/>
              </a:ext>
            </a:extLst>
          </p:cNvPr>
          <p:cNvCxnSpPr>
            <a:cxnSpLocks/>
          </p:cNvCxnSpPr>
          <p:nvPr/>
        </p:nvCxnSpPr>
        <p:spPr>
          <a:xfrm>
            <a:off x="7534929" y="3272614"/>
            <a:ext cx="0" cy="1452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403A1C-2744-AC89-8FE3-E33F7693683A}"/>
              </a:ext>
            </a:extLst>
          </p:cNvPr>
          <p:cNvCxnSpPr>
            <a:cxnSpLocks/>
          </p:cNvCxnSpPr>
          <p:nvPr/>
        </p:nvCxnSpPr>
        <p:spPr>
          <a:xfrm>
            <a:off x="6336049" y="3770454"/>
            <a:ext cx="76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3B3A33-949D-AD8A-DA4D-FE438299EBCE}"/>
              </a:ext>
            </a:extLst>
          </p:cNvPr>
          <p:cNvCxnSpPr>
            <a:cxnSpLocks/>
          </p:cNvCxnSpPr>
          <p:nvPr/>
        </p:nvCxnSpPr>
        <p:spPr>
          <a:xfrm flipH="1">
            <a:off x="6336049" y="3943174"/>
            <a:ext cx="7501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E91BE4-4CC8-F8D0-F8E8-EC332FA89870}"/>
              </a:ext>
            </a:extLst>
          </p:cNvPr>
          <p:cNvSpPr txBox="1"/>
          <p:nvPr/>
        </p:nvSpPr>
        <p:spPr>
          <a:xfrm>
            <a:off x="6125094" y="335716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i="1" dirty="0"/>
              <a:t>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4EFEA0-49E0-8B73-8944-D3C847FE0165}"/>
                  </a:ext>
                </a:extLst>
              </p:cNvPr>
              <p:cNvSpPr txBox="1"/>
              <p:nvPr/>
            </p:nvSpPr>
            <p:spPr>
              <a:xfrm>
                <a:off x="7086221" y="2835136"/>
                <a:ext cx="6563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𝑎𝑑𝑠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4EFEA0-49E0-8B73-8944-D3C847FE0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221" y="2835136"/>
                <a:ext cx="656334" cy="276999"/>
              </a:xfrm>
              <a:prstGeom prst="rect">
                <a:avLst/>
              </a:prstGeom>
              <a:blipFill>
                <a:blip r:embed="rId3"/>
                <a:stretch>
                  <a:fillRect l="-7547" r="-7547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46A4F2-37FD-27FF-B310-ADEF74A1C272}"/>
                  </a:ext>
                </a:extLst>
              </p:cNvPr>
              <p:cNvSpPr txBox="1"/>
              <p:nvPr/>
            </p:nvSpPr>
            <p:spPr>
              <a:xfrm>
                <a:off x="7098049" y="4771024"/>
                <a:ext cx="633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𝑎𝑑𝑠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46A4F2-37FD-27FF-B310-ADEF74A1C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049" y="4771024"/>
                <a:ext cx="633122" cy="276999"/>
              </a:xfrm>
              <a:prstGeom prst="rect">
                <a:avLst/>
              </a:prstGeom>
              <a:blipFill>
                <a:blip r:embed="rId4"/>
                <a:stretch>
                  <a:fillRect l="-9804" t="-4348" r="-9804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2AEA73-9BD4-73B9-D8F1-92E27DDD9985}"/>
                  </a:ext>
                </a:extLst>
              </p:cNvPr>
              <p:cNvSpPr txBox="1"/>
              <p:nvPr/>
            </p:nvSpPr>
            <p:spPr>
              <a:xfrm>
                <a:off x="7731171" y="3840454"/>
                <a:ext cx="18925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𝑒𝑙𝑒𝑐𝑡𝑟𝑜𝑛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𝑡𝑟𝑎𝑛𝑠𝑓𝑒𝑟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2AEA73-9BD4-73B9-D8F1-92E27DDD9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171" y="3840454"/>
                <a:ext cx="1892569" cy="276999"/>
              </a:xfrm>
              <a:prstGeom prst="rect">
                <a:avLst/>
              </a:prstGeom>
              <a:blipFill>
                <a:blip r:embed="rId5"/>
                <a:stretch>
                  <a:fillRect l="-2667" t="-9091" r="-4000" b="-4090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527A4-BE24-B53E-1077-31CFE24595E0}"/>
              </a:ext>
            </a:extLst>
          </p:cNvPr>
          <p:cNvGrpSpPr/>
          <p:nvPr/>
        </p:nvGrpSpPr>
        <p:grpSpPr>
          <a:xfrm rot="3599300">
            <a:off x="8264520" y="1818873"/>
            <a:ext cx="294640" cy="1452563"/>
            <a:chOff x="8709638" y="1862866"/>
            <a:chExt cx="294640" cy="145256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686229-CC5B-6D7E-B5D3-F587719239BB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255F7EB-D3DE-47BB-460D-3D6FABFDA966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204C34-B75F-80D5-92DB-538651B69C8C}"/>
              </a:ext>
            </a:extLst>
          </p:cNvPr>
          <p:cNvGrpSpPr/>
          <p:nvPr/>
        </p:nvGrpSpPr>
        <p:grpSpPr>
          <a:xfrm rot="6838828">
            <a:off x="8186492" y="4603485"/>
            <a:ext cx="294640" cy="1452563"/>
            <a:chOff x="8709638" y="1862866"/>
            <a:chExt cx="294640" cy="145256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6F9946-26E0-C907-D226-69C41FE14E56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C0945CE-F0B1-18D2-F883-605173F5218E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3B9AF43-C682-191B-CE1C-C1262E7D66A6}"/>
              </a:ext>
            </a:extLst>
          </p:cNvPr>
          <p:cNvSpPr txBox="1"/>
          <p:nvPr/>
        </p:nvSpPr>
        <p:spPr>
          <a:xfrm rot="19757675">
            <a:off x="8061592" y="2670079"/>
            <a:ext cx="12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adsorption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BA88A-39FA-60BF-307E-6279B4F8E66B}"/>
              </a:ext>
            </a:extLst>
          </p:cNvPr>
          <p:cNvSpPr txBox="1"/>
          <p:nvPr/>
        </p:nvSpPr>
        <p:spPr>
          <a:xfrm rot="19757675">
            <a:off x="7616229" y="2026253"/>
            <a:ext cx="120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desorption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B6059-F1AE-D8B4-4A88-EF943F94567C}"/>
              </a:ext>
            </a:extLst>
          </p:cNvPr>
          <p:cNvSpPr txBox="1"/>
          <p:nvPr/>
        </p:nvSpPr>
        <p:spPr>
          <a:xfrm rot="1479291">
            <a:off x="7671749" y="5451922"/>
            <a:ext cx="12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adsorption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101F57-558C-3160-FBDB-5511E1A00535}"/>
              </a:ext>
            </a:extLst>
          </p:cNvPr>
          <p:cNvSpPr txBox="1"/>
          <p:nvPr/>
        </p:nvSpPr>
        <p:spPr>
          <a:xfrm rot="1479291">
            <a:off x="7975413" y="4874208"/>
            <a:ext cx="120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desorption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810757-C3C5-3984-8AF9-B17EE548F4C4}"/>
              </a:ext>
            </a:extLst>
          </p:cNvPr>
          <p:cNvGrpSpPr/>
          <p:nvPr/>
        </p:nvGrpSpPr>
        <p:grpSpPr>
          <a:xfrm rot="5400000">
            <a:off x="9860630" y="1413762"/>
            <a:ext cx="294640" cy="1452563"/>
            <a:chOff x="8709638" y="1862866"/>
            <a:chExt cx="294640" cy="145256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B44086-6566-82A7-FCED-65F7FE80179E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74242E6-2B56-CAB2-7BF3-6A259178D67E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C10BFC-AB00-7846-8B8B-319596E78957}"/>
              </a:ext>
            </a:extLst>
          </p:cNvPr>
          <p:cNvGrpSpPr/>
          <p:nvPr/>
        </p:nvGrpSpPr>
        <p:grpSpPr>
          <a:xfrm rot="5400000">
            <a:off x="9914327" y="4828010"/>
            <a:ext cx="294640" cy="1452563"/>
            <a:chOff x="8709638" y="1862866"/>
            <a:chExt cx="294640" cy="145256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C3BC605-FC64-2E83-5A86-EC357A542777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5621F5E-76ED-7A04-C61D-C296838147BA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72B9B23-0BE0-07EF-22B3-942B2645BAF5}"/>
              </a:ext>
            </a:extLst>
          </p:cNvPr>
          <p:cNvSpPr txBox="1"/>
          <p:nvPr/>
        </p:nvSpPr>
        <p:spPr>
          <a:xfrm>
            <a:off x="9357376" y="4746009"/>
            <a:ext cx="125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TW" dirty="0"/>
              <a:t>hemical reactions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DF6716-BB3E-90D6-8B97-3DC96B53CE94}"/>
              </a:ext>
            </a:extLst>
          </p:cNvPr>
          <p:cNvSpPr txBox="1"/>
          <p:nvPr/>
        </p:nvSpPr>
        <p:spPr>
          <a:xfrm>
            <a:off x="9393112" y="1358635"/>
            <a:ext cx="125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TW" dirty="0"/>
              <a:t>hemical reactions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532927-61A4-5EE6-6D2B-27326707A07D}"/>
              </a:ext>
            </a:extLst>
          </p:cNvPr>
          <p:cNvCxnSpPr/>
          <p:nvPr/>
        </p:nvCxnSpPr>
        <p:spPr>
          <a:xfrm>
            <a:off x="11353800" y="1241566"/>
            <a:ext cx="0" cy="505777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3CDC50A-630B-7F1D-2F7D-8C0ADD993C89}"/>
                  </a:ext>
                </a:extLst>
              </p:cNvPr>
              <p:cNvSpPr txBox="1"/>
              <p:nvPr/>
            </p:nvSpPr>
            <p:spPr>
              <a:xfrm>
                <a:off x="9008228" y="1861459"/>
                <a:ext cx="2828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3CDC50A-630B-7F1D-2F7D-8C0ADD993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228" y="1861459"/>
                <a:ext cx="282898" cy="276999"/>
              </a:xfrm>
              <a:prstGeom prst="rect">
                <a:avLst/>
              </a:prstGeom>
              <a:blipFill>
                <a:blip r:embed="rId6"/>
                <a:stretch>
                  <a:fillRect l="-17391" r="-4348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EFB7D82-D6AF-D96D-661A-2382D08F2C53}"/>
                  </a:ext>
                </a:extLst>
              </p:cNvPr>
              <p:cNvSpPr txBox="1"/>
              <p:nvPr/>
            </p:nvSpPr>
            <p:spPr>
              <a:xfrm>
                <a:off x="9067892" y="5685356"/>
                <a:ext cx="2759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EFB7D82-D6AF-D96D-661A-2382D08F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92" y="5685356"/>
                <a:ext cx="275973" cy="276999"/>
              </a:xfrm>
              <a:prstGeom prst="rect">
                <a:avLst/>
              </a:prstGeom>
              <a:blipFill>
                <a:blip r:embed="rId7"/>
                <a:stretch>
                  <a:fillRect l="-22727" r="-454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77F2760-B6BF-7E3C-A40D-B35EFA02C873}"/>
                  </a:ext>
                </a:extLst>
              </p:cNvPr>
              <p:cNvSpPr txBox="1"/>
              <p:nvPr/>
            </p:nvSpPr>
            <p:spPr>
              <a:xfrm>
                <a:off x="10769753" y="1843837"/>
                <a:ext cx="515590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surf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77F2760-B6BF-7E3C-A40D-B35EFA02C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753" y="1843837"/>
                <a:ext cx="515590" cy="270652"/>
              </a:xfrm>
              <a:prstGeom prst="rect">
                <a:avLst/>
              </a:prstGeom>
              <a:blipFill>
                <a:blip r:embed="rId8"/>
                <a:stretch>
                  <a:fillRect l="-12195" r="-4878"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56E7F3-7AA8-38BF-B62D-A499F972ABD7}"/>
                  </a:ext>
                </a:extLst>
              </p:cNvPr>
              <p:cNvSpPr txBox="1"/>
              <p:nvPr/>
            </p:nvSpPr>
            <p:spPr>
              <a:xfrm>
                <a:off x="10793093" y="5365936"/>
                <a:ext cx="515590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surf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56E7F3-7AA8-38BF-B62D-A499F972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3093" y="5365936"/>
                <a:ext cx="515590" cy="270652"/>
              </a:xfrm>
              <a:prstGeom prst="rect">
                <a:avLst/>
              </a:prstGeom>
              <a:blipFill>
                <a:blip r:embed="rId9"/>
                <a:stretch>
                  <a:fillRect l="-12195" r="-4878" b="-130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5D8D049-5952-EAB6-0EC0-C23CC7A92F5B}"/>
              </a:ext>
            </a:extLst>
          </p:cNvPr>
          <p:cNvGrpSpPr/>
          <p:nvPr/>
        </p:nvGrpSpPr>
        <p:grpSpPr>
          <a:xfrm rot="5400000">
            <a:off x="11069373" y="3029927"/>
            <a:ext cx="294640" cy="1452563"/>
            <a:chOff x="8709638" y="1862866"/>
            <a:chExt cx="294640" cy="145256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2623F9-BCD9-E515-8DE7-2117C3AC1328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6191A60-7F1B-EDDD-1BD9-92D5C2E7CEB3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7BCD118-C778-91E6-F56B-38A8C2F91F0F}"/>
                  </a:ext>
                </a:extLst>
              </p:cNvPr>
              <p:cNvSpPr txBox="1"/>
              <p:nvPr/>
            </p:nvSpPr>
            <p:spPr>
              <a:xfrm>
                <a:off x="11472846" y="1867806"/>
                <a:ext cx="550856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bulk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7BCD118-C778-91E6-F56B-38A8C2F91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846" y="1867806"/>
                <a:ext cx="550856" cy="270652"/>
              </a:xfrm>
              <a:prstGeom prst="rect">
                <a:avLst/>
              </a:prstGeom>
              <a:blipFill>
                <a:blip r:embed="rId10"/>
                <a:stretch>
                  <a:fillRect l="-11364" r="-4545"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CF85914-0F86-EC9B-7B34-A545D6C29E8A}"/>
                  </a:ext>
                </a:extLst>
              </p:cNvPr>
              <p:cNvSpPr txBox="1"/>
              <p:nvPr/>
            </p:nvSpPr>
            <p:spPr>
              <a:xfrm>
                <a:off x="11472846" y="5355016"/>
                <a:ext cx="550856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bulk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CF85914-0F86-EC9B-7B34-A545D6C29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846" y="5355016"/>
                <a:ext cx="550856" cy="270652"/>
              </a:xfrm>
              <a:prstGeom prst="rect">
                <a:avLst/>
              </a:prstGeom>
              <a:blipFill>
                <a:blip r:embed="rId11"/>
                <a:stretch>
                  <a:fillRect l="-11364" r="-4545" b="-130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B48CC060-95A3-B286-7164-8D031C926097}"/>
              </a:ext>
            </a:extLst>
          </p:cNvPr>
          <p:cNvSpPr txBox="1"/>
          <p:nvPr/>
        </p:nvSpPr>
        <p:spPr>
          <a:xfrm>
            <a:off x="10527145" y="3931062"/>
            <a:ext cx="14576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TW" dirty="0"/>
              <a:t>ass transfer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B7CA58-274C-5274-1CC5-221BB8556468}"/>
              </a:ext>
            </a:extLst>
          </p:cNvPr>
          <p:cNvSpPr txBox="1"/>
          <p:nvPr/>
        </p:nvSpPr>
        <p:spPr>
          <a:xfrm>
            <a:off x="6125094" y="1409055"/>
            <a:ext cx="107542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TW" dirty="0"/>
              <a:t>Electrode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8CBFAA-9D9D-93B3-D2C1-904D302120FB}"/>
              </a:ext>
            </a:extLst>
          </p:cNvPr>
          <p:cNvSpPr txBox="1"/>
          <p:nvPr/>
        </p:nvSpPr>
        <p:spPr>
          <a:xfrm>
            <a:off x="7944937" y="993263"/>
            <a:ext cx="25208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TW" dirty="0"/>
              <a:t>Electrode Surface Region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DEF972-F696-0CF4-19CF-A048329E6216}"/>
              </a:ext>
            </a:extLst>
          </p:cNvPr>
          <p:cNvSpPr txBox="1"/>
          <p:nvPr/>
        </p:nvSpPr>
        <p:spPr>
          <a:xfrm>
            <a:off x="11216693" y="512446"/>
            <a:ext cx="96051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TW" dirty="0"/>
              <a:t>Bulk</a:t>
            </a:r>
          </a:p>
          <a:p>
            <a:r>
              <a:rPr lang="en-TW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68132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15FA-05EB-EDD3-240D-2FA39135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332"/>
          </a:xfrm>
        </p:spPr>
        <p:txBody>
          <a:bodyPr>
            <a:normAutofit fontScale="90000"/>
          </a:bodyPr>
          <a:lstStyle/>
          <a:p>
            <a:r>
              <a:rPr lang="en-TW" dirty="0"/>
              <a:t>Mass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8A261F-18B6-47FE-0180-ED6076A9FF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025" y="1011458"/>
                <a:ext cx="5846975" cy="5602161"/>
              </a:xfrm>
            </p:spPr>
            <p:txBody>
              <a:bodyPr>
                <a:normAutofit/>
              </a:bodyPr>
              <a:lstStyle/>
              <a:p>
                <a:r>
                  <a:rPr lang="en-TW" dirty="0"/>
                  <a:t>Suppose a situation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TW" dirty="0"/>
                  <a:t>, inside the diffusion layer and at the electrode surface.</a:t>
                </a:r>
              </a:p>
              <a:p>
                <a:r>
                  <a:rPr lang="en-TW" dirty="0"/>
                  <a:t>If the concentration varies linearly, one is safe to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=0)]∗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Then,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TW" dirty="0"/>
                  <a:t> where </a:t>
                </a:r>
                <a:r>
                  <a:rPr lang="en-TW" i="1" dirty="0"/>
                  <a:t>m</a:t>
                </a:r>
                <a:r>
                  <a:rPr lang="en-TW" baseline="-25000" dirty="0"/>
                  <a:t>O</a:t>
                </a:r>
                <a:r>
                  <a:rPr lang="en-TW" dirty="0"/>
                  <a:t> has units cm/s.</a:t>
                </a:r>
              </a:p>
              <a:p>
                <a:endParaRPr lang="en-TW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8A261F-18B6-47FE-0180-ED6076A9F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025" y="1011458"/>
                <a:ext cx="5846975" cy="5602161"/>
              </a:xfrm>
              <a:blipFill>
                <a:blip r:embed="rId2"/>
                <a:stretch>
                  <a:fillRect l="-1732" t="-18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879629C-CE7F-F5CC-2DA8-BDEA363FFAAF}"/>
              </a:ext>
            </a:extLst>
          </p:cNvPr>
          <p:cNvSpPr/>
          <p:nvPr/>
        </p:nvSpPr>
        <p:spPr>
          <a:xfrm>
            <a:off x="6096000" y="1884182"/>
            <a:ext cx="395785" cy="412162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D9D327-9535-BB15-ECAE-A7E577F122D0}"/>
              </a:ext>
            </a:extLst>
          </p:cNvPr>
          <p:cNvCxnSpPr/>
          <p:nvPr/>
        </p:nvCxnSpPr>
        <p:spPr>
          <a:xfrm flipV="1">
            <a:off x="7240289" y="3272614"/>
            <a:ext cx="0" cy="1341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D31443-F443-2FE0-777B-4F32B2C59329}"/>
              </a:ext>
            </a:extLst>
          </p:cNvPr>
          <p:cNvCxnSpPr>
            <a:cxnSpLocks/>
          </p:cNvCxnSpPr>
          <p:nvPr/>
        </p:nvCxnSpPr>
        <p:spPr>
          <a:xfrm>
            <a:off x="7534929" y="3272614"/>
            <a:ext cx="0" cy="1452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403A1C-2744-AC89-8FE3-E33F7693683A}"/>
              </a:ext>
            </a:extLst>
          </p:cNvPr>
          <p:cNvCxnSpPr>
            <a:cxnSpLocks/>
          </p:cNvCxnSpPr>
          <p:nvPr/>
        </p:nvCxnSpPr>
        <p:spPr>
          <a:xfrm>
            <a:off x="6336049" y="3770454"/>
            <a:ext cx="76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3B3A33-949D-AD8A-DA4D-FE438299EBCE}"/>
              </a:ext>
            </a:extLst>
          </p:cNvPr>
          <p:cNvCxnSpPr>
            <a:cxnSpLocks/>
          </p:cNvCxnSpPr>
          <p:nvPr/>
        </p:nvCxnSpPr>
        <p:spPr>
          <a:xfrm flipH="1">
            <a:off x="6336049" y="3943174"/>
            <a:ext cx="7501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E91BE4-4CC8-F8D0-F8E8-EC332FA89870}"/>
              </a:ext>
            </a:extLst>
          </p:cNvPr>
          <p:cNvSpPr txBox="1"/>
          <p:nvPr/>
        </p:nvSpPr>
        <p:spPr>
          <a:xfrm>
            <a:off x="6125094" y="335716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i="1" dirty="0"/>
              <a:t>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4EFEA0-49E0-8B73-8944-D3C847FE0165}"/>
                  </a:ext>
                </a:extLst>
              </p:cNvPr>
              <p:cNvSpPr txBox="1"/>
              <p:nvPr/>
            </p:nvSpPr>
            <p:spPr>
              <a:xfrm>
                <a:off x="7086221" y="2835136"/>
                <a:ext cx="6563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𝑎𝑑𝑠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4EFEA0-49E0-8B73-8944-D3C847FE0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221" y="2835136"/>
                <a:ext cx="656334" cy="276999"/>
              </a:xfrm>
              <a:prstGeom prst="rect">
                <a:avLst/>
              </a:prstGeom>
              <a:blipFill>
                <a:blip r:embed="rId3"/>
                <a:stretch>
                  <a:fillRect l="-7547" r="-7547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46A4F2-37FD-27FF-B310-ADEF74A1C272}"/>
                  </a:ext>
                </a:extLst>
              </p:cNvPr>
              <p:cNvSpPr txBox="1"/>
              <p:nvPr/>
            </p:nvSpPr>
            <p:spPr>
              <a:xfrm>
                <a:off x="7098049" y="4771024"/>
                <a:ext cx="633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𝑎𝑑𝑠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46A4F2-37FD-27FF-B310-ADEF74A1C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049" y="4771024"/>
                <a:ext cx="633122" cy="276999"/>
              </a:xfrm>
              <a:prstGeom prst="rect">
                <a:avLst/>
              </a:prstGeom>
              <a:blipFill>
                <a:blip r:embed="rId4"/>
                <a:stretch>
                  <a:fillRect l="-9804" t="-4348" r="-9804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2AEA73-9BD4-73B9-D8F1-92E27DDD9985}"/>
                  </a:ext>
                </a:extLst>
              </p:cNvPr>
              <p:cNvSpPr txBox="1"/>
              <p:nvPr/>
            </p:nvSpPr>
            <p:spPr>
              <a:xfrm>
                <a:off x="7731171" y="3840454"/>
                <a:ext cx="18925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𝑒𝑙𝑒𝑐𝑡𝑟𝑜𝑛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𝑡𝑟𝑎𝑛𝑠𝑓𝑒𝑟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2AEA73-9BD4-73B9-D8F1-92E27DDD9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171" y="3840454"/>
                <a:ext cx="1892569" cy="276999"/>
              </a:xfrm>
              <a:prstGeom prst="rect">
                <a:avLst/>
              </a:prstGeom>
              <a:blipFill>
                <a:blip r:embed="rId5"/>
                <a:stretch>
                  <a:fillRect l="-2667" t="-9091" r="-4000" b="-4090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527A4-BE24-B53E-1077-31CFE24595E0}"/>
              </a:ext>
            </a:extLst>
          </p:cNvPr>
          <p:cNvGrpSpPr/>
          <p:nvPr/>
        </p:nvGrpSpPr>
        <p:grpSpPr>
          <a:xfrm rot="3599300">
            <a:off x="8264520" y="1818873"/>
            <a:ext cx="294640" cy="1452563"/>
            <a:chOff x="8709638" y="1862866"/>
            <a:chExt cx="294640" cy="145256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686229-CC5B-6D7E-B5D3-F587719239BB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255F7EB-D3DE-47BB-460D-3D6FABFDA966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204C34-B75F-80D5-92DB-538651B69C8C}"/>
              </a:ext>
            </a:extLst>
          </p:cNvPr>
          <p:cNvGrpSpPr/>
          <p:nvPr/>
        </p:nvGrpSpPr>
        <p:grpSpPr>
          <a:xfrm rot="6838828">
            <a:off x="8186492" y="4603485"/>
            <a:ext cx="294640" cy="1452563"/>
            <a:chOff x="8709638" y="1862866"/>
            <a:chExt cx="294640" cy="145256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6F9946-26E0-C907-D226-69C41FE14E56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C0945CE-F0B1-18D2-F883-605173F5218E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3B9AF43-C682-191B-CE1C-C1262E7D66A6}"/>
              </a:ext>
            </a:extLst>
          </p:cNvPr>
          <p:cNvSpPr txBox="1"/>
          <p:nvPr/>
        </p:nvSpPr>
        <p:spPr>
          <a:xfrm rot="19757675">
            <a:off x="8061592" y="2670079"/>
            <a:ext cx="12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adsorption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BA88A-39FA-60BF-307E-6279B4F8E66B}"/>
              </a:ext>
            </a:extLst>
          </p:cNvPr>
          <p:cNvSpPr txBox="1"/>
          <p:nvPr/>
        </p:nvSpPr>
        <p:spPr>
          <a:xfrm rot="19757675">
            <a:off x="7616229" y="2026253"/>
            <a:ext cx="120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desorption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B6059-F1AE-D8B4-4A88-EF943F94567C}"/>
              </a:ext>
            </a:extLst>
          </p:cNvPr>
          <p:cNvSpPr txBox="1"/>
          <p:nvPr/>
        </p:nvSpPr>
        <p:spPr>
          <a:xfrm rot="1479291">
            <a:off x="7671749" y="5451922"/>
            <a:ext cx="12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adsorption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101F57-558C-3160-FBDB-5511E1A00535}"/>
              </a:ext>
            </a:extLst>
          </p:cNvPr>
          <p:cNvSpPr txBox="1"/>
          <p:nvPr/>
        </p:nvSpPr>
        <p:spPr>
          <a:xfrm rot="1479291">
            <a:off x="7975413" y="4874208"/>
            <a:ext cx="120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desorption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810757-C3C5-3984-8AF9-B17EE548F4C4}"/>
              </a:ext>
            </a:extLst>
          </p:cNvPr>
          <p:cNvGrpSpPr/>
          <p:nvPr/>
        </p:nvGrpSpPr>
        <p:grpSpPr>
          <a:xfrm rot="5400000">
            <a:off x="9860630" y="1413762"/>
            <a:ext cx="294640" cy="1452563"/>
            <a:chOff x="8709638" y="1862866"/>
            <a:chExt cx="294640" cy="145256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B44086-6566-82A7-FCED-65F7FE80179E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74242E6-2B56-CAB2-7BF3-6A259178D67E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C10BFC-AB00-7846-8B8B-319596E78957}"/>
              </a:ext>
            </a:extLst>
          </p:cNvPr>
          <p:cNvGrpSpPr/>
          <p:nvPr/>
        </p:nvGrpSpPr>
        <p:grpSpPr>
          <a:xfrm rot="5400000">
            <a:off x="9914327" y="4828010"/>
            <a:ext cx="294640" cy="1452563"/>
            <a:chOff x="8709638" y="1862866"/>
            <a:chExt cx="294640" cy="145256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C3BC605-FC64-2E83-5A86-EC357A542777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5621F5E-76ED-7A04-C61D-C296838147BA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72B9B23-0BE0-07EF-22B3-942B2645BAF5}"/>
              </a:ext>
            </a:extLst>
          </p:cNvPr>
          <p:cNvSpPr txBox="1"/>
          <p:nvPr/>
        </p:nvSpPr>
        <p:spPr>
          <a:xfrm>
            <a:off x="9357376" y="4746009"/>
            <a:ext cx="125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TW" dirty="0"/>
              <a:t>hemical reactions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DF6716-BB3E-90D6-8B97-3DC96B53CE94}"/>
              </a:ext>
            </a:extLst>
          </p:cNvPr>
          <p:cNvSpPr txBox="1"/>
          <p:nvPr/>
        </p:nvSpPr>
        <p:spPr>
          <a:xfrm>
            <a:off x="9393112" y="1358635"/>
            <a:ext cx="125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TW" dirty="0"/>
              <a:t>hemical reactions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532927-61A4-5EE6-6D2B-27326707A07D}"/>
              </a:ext>
            </a:extLst>
          </p:cNvPr>
          <p:cNvCxnSpPr>
            <a:cxnSpLocks/>
          </p:cNvCxnSpPr>
          <p:nvPr/>
        </p:nvCxnSpPr>
        <p:spPr>
          <a:xfrm>
            <a:off x="11353800" y="1241566"/>
            <a:ext cx="0" cy="537205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3CDC50A-630B-7F1D-2F7D-8C0ADD993C89}"/>
                  </a:ext>
                </a:extLst>
              </p:cNvPr>
              <p:cNvSpPr txBox="1"/>
              <p:nvPr/>
            </p:nvSpPr>
            <p:spPr>
              <a:xfrm>
                <a:off x="9008228" y="1861459"/>
                <a:ext cx="2828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3CDC50A-630B-7F1D-2F7D-8C0ADD993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228" y="1861459"/>
                <a:ext cx="282898" cy="276999"/>
              </a:xfrm>
              <a:prstGeom prst="rect">
                <a:avLst/>
              </a:prstGeom>
              <a:blipFill>
                <a:blip r:embed="rId6"/>
                <a:stretch>
                  <a:fillRect l="-17391" r="-4348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EFB7D82-D6AF-D96D-661A-2382D08F2C53}"/>
                  </a:ext>
                </a:extLst>
              </p:cNvPr>
              <p:cNvSpPr txBox="1"/>
              <p:nvPr/>
            </p:nvSpPr>
            <p:spPr>
              <a:xfrm>
                <a:off x="9067892" y="5685356"/>
                <a:ext cx="2759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EFB7D82-D6AF-D96D-661A-2382D08F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92" y="5685356"/>
                <a:ext cx="275973" cy="276999"/>
              </a:xfrm>
              <a:prstGeom prst="rect">
                <a:avLst/>
              </a:prstGeom>
              <a:blipFill>
                <a:blip r:embed="rId7"/>
                <a:stretch>
                  <a:fillRect l="-22727" r="-454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77F2760-B6BF-7E3C-A40D-B35EFA02C873}"/>
                  </a:ext>
                </a:extLst>
              </p:cNvPr>
              <p:cNvSpPr txBox="1"/>
              <p:nvPr/>
            </p:nvSpPr>
            <p:spPr>
              <a:xfrm>
                <a:off x="10769753" y="1843837"/>
                <a:ext cx="515590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surf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77F2760-B6BF-7E3C-A40D-B35EFA02C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753" y="1843837"/>
                <a:ext cx="515590" cy="270652"/>
              </a:xfrm>
              <a:prstGeom prst="rect">
                <a:avLst/>
              </a:prstGeom>
              <a:blipFill>
                <a:blip r:embed="rId8"/>
                <a:stretch>
                  <a:fillRect l="-12195" r="-4878"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56E7F3-7AA8-38BF-B62D-A499F972ABD7}"/>
                  </a:ext>
                </a:extLst>
              </p:cNvPr>
              <p:cNvSpPr txBox="1"/>
              <p:nvPr/>
            </p:nvSpPr>
            <p:spPr>
              <a:xfrm>
                <a:off x="10793093" y="5365936"/>
                <a:ext cx="515590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surf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56E7F3-7AA8-38BF-B62D-A499F972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3093" y="5365936"/>
                <a:ext cx="515590" cy="270652"/>
              </a:xfrm>
              <a:prstGeom prst="rect">
                <a:avLst/>
              </a:prstGeom>
              <a:blipFill>
                <a:blip r:embed="rId9"/>
                <a:stretch>
                  <a:fillRect l="-12195" r="-4878" b="-130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5D8D049-5952-EAB6-0EC0-C23CC7A92F5B}"/>
              </a:ext>
            </a:extLst>
          </p:cNvPr>
          <p:cNvGrpSpPr/>
          <p:nvPr/>
        </p:nvGrpSpPr>
        <p:grpSpPr>
          <a:xfrm rot="5400000">
            <a:off x="11069373" y="3029927"/>
            <a:ext cx="294640" cy="1452563"/>
            <a:chOff x="8709638" y="1862866"/>
            <a:chExt cx="294640" cy="145256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2623F9-BCD9-E515-8DE7-2117C3AC1328}"/>
                </a:ext>
              </a:extLst>
            </p:cNvPr>
            <p:cNvCxnSpPr/>
            <p:nvPr/>
          </p:nvCxnSpPr>
          <p:spPr>
            <a:xfrm flipV="1">
              <a:off x="8709638" y="1862866"/>
              <a:ext cx="0" cy="134112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6191A60-7F1B-EDDD-1BD9-92D5C2E7CEB3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78" y="1862866"/>
              <a:ext cx="0" cy="1452563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7BCD118-C778-91E6-F56B-38A8C2F91F0F}"/>
                  </a:ext>
                </a:extLst>
              </p:cNvPr>
              <p:cNvSpPr txBox="1"/>
              <p:nvPr/>
            </p:nvSpPr>
            <p:spPr>
              <a:xfrm>
                <a:off x="11472846" y="1867806"/>
                <a:ext cx="550856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bulk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7BCD118-C778-91E6-F56B-38A8C2F91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846" y="1867806"/>
                <a:ext cx="550856" cy="270652"/>
              </a:xfrm>
              <a:prstGeom prst="rect">
                <a:avLst/>
              </a:prstGeom>
              <a:blipFill>
                <a:blip r:embed="rId10"/>
                <a:stretch>
                  <a:fillRect l="-11364" r="-4545"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CF85914-0F86-EC9B-7B34-A545D6C29E8A}"/>
                  </a:ext>
                </a:extLst>
              </p:cNvPr>
              <p:cNvSpPr txBox="1"/>
              <p:nvPr/>
            </p:nvSpPr>
            <p:spPr>
              <a:xfrm>
                <a:off x="11472846" y="5355016"/>
                <a:ext cx="550856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bulk</m:t>
                          </m:r>
                        </m:sub>
                      </m:sSub>
                    </m:oMath>
                  </m:oMathPara>
                </a14:m>
                <a:endParaRPr lang="en-TW" baseline="-25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CF85914-0F86-EC9B-7B34-A545D6C29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846" y="5355016"/>
                <a:ext cx="550856" cy="270652"/>
              </a:xfrm>
              <a:prstGeom prst="rect">
                <a:avLst/>
              </a:prstGeom>
              <a:blipFill>
                <a:blip r:embed="rId11"/>
                <a:stretch>
                  <a:fillRect l="-11364" r="-4545" b="-130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B48CC060-95A3-B286-7164-8D031C926097}"/>
              </a:ext>
            </a:extLst>
          </p:cNvPr>
          <p:cNvSpPr txBox="1"/>
          <p:nvPr/>
        </p:nvSpPr>
        <p:spPr>
          <a:xfrm>
            <a:off x="10527145" y="3931062"/>
            <a:ext cx="14576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TW" dirty="0"/>
              <a:t>ass transfer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2A4ADC-D7AA-51E9-FEC1-FD9A3D2F31A6}"/>
              </a:ext>
            </a:extLst>
          </p:cNvPr>
          <p:cNvSpPr txBox="1"/>
          <p:nvPr/>
        </p:nvSpPr>
        <p:spPr>
          <a:xfrm>
            <a:off x="6125094" y="1409055"/>
            <a:ext cx="107542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TW" dirty="0"/>
              <a:t>Electrode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6D27D-4E6E-C09B-C48B-F3D0E8DB6EE9}"/>
              </a:ext>
            </a:extLst>
          </p:cNvPr>
          <p:cNvSpPr txBox="1"/>
          <p:nvPr/>
        </p:nvSpPr>
        <p:spPr>
          <a:xfrm>
            <a:off x="7944937" y="993263"/>
            <a:ext cx="25208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TW" dirty="0"/>
              <a:t>Electrode Surface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B4C56-D3AA-E2C8-9554-B53B22A88D34}"/>
              </a:ext>
            </a:extLst>
          </p:cNvPr>
          <p:cNvSpPr txBox="1"/>
          <p:nvPr/>
        </p:nvSpPr>
        <p:spPr>
          <a:xfrm>
            <a:off x="11216693" y="512446"/>
            <a:ext cx="96051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TW" dirty="0"/>
              <a:t>Bulk</a:t>
            </a:r>
          </a:p>
          <a:p>
            <a:r>
              <a:rPr lang="en-TW" dirty="0"/>
              <a:t>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07E93-006E-FB0E-BB8C-697BA256C2D0}"/>
                  </a:ext>
                </a:extLst>
              </p:cNvPr>
              <p:cNvSpPr txBox="1"/>
              <p:nvPr/>
            </p:nvSpPr>
            <p:spPr>
              <a:xfrm>
                <a:off x="11611767" y="6328855"/>
                <a:ext cx="3079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07E93-006E-FB0E-BB8C-697BA256C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767" y="6328855"/>
                <a:ext cx="307905" cy="276999"/>
              </a:xfrm>
              <a:prstGeom prst="rect">
                <a:avLst/>
              </a:prstGeom>
              <a:blipFill>
                <a:blip r:embed="rId12"/>
                <a:stretch>
                  <a:fillRect l="-16000" r="-4000"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2B79C5-FC6C-A54A-DE44-AC167FE7C94C}"/>
                  </a:ext>
                </a:extLst>
              </p:cNvPr>
              <p:cNvSpPr txBox="1"/>
              <p:nvPr/>
            </p:nvSpPr>
            <p:spPr>
              <a:xfrm>
                <a:off x="7980150" y="6085958"/>
                <a:ext cx="10602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2B79C5-FC6C-A54A-DE44-AC167FE7C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150" y="6085958"/>
                <a:ext cx="1060290" cy="276999"/>
              </a:xfrm>
              <a:prstGeom prst="rect">
                <a:avLst/>
              </a:prstGeom>
              <a:blipFill>
                <a:blip r:embed="rId13"/>
                <a:stretch>
                  <a:fillRect l="-4762" t="-4348" r="-8333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74B6D89-A675-283E-DC81-116961719D3A}"/>
              </a:ext>
            </a:extLst>
          </p:cNvPr>
          <p:cNvCxnSpPr/>
          <p:nvPr/>
        </p:nvCxnSpPr>
        <p:spPr>
          <a:xfrm>
            <a:off x="6490323" y="6467354"/>
            <a:ext cx="4765643" cy="0"/>
          </a:xfrm>
          <a:prstGeom prst="straightConnector1">
            <a:avLst/>
          </a:prstGeom>
          <a:ln w="38100">
            <a:solidFill>
              <a:schemeClr val="accent3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6B1C38-F0E3-1163-BA4F-92FDA802DC7A}"/>
                  </a:ext>
                </a:extLst>
              </p:cNvPr>
              <p:cNvSpPr txBox="1"/>
              <p:nvPr/>
            </p:nvSpPr>
            <p:spPr>
              <a:xfrm>
                <a:off x="9276524" y="6107770"/>
                <a:ext cx="18265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TW" dirty="0"/>
                  <a:t> is diffusion layer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6B1C38-F0E3-1163-BA4F-92FDA802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4" y="6107770"/>
                <a:ext cx="1826590" cy="276999"/>
              </a:xfrm>
              <a:prstGeom prst="rect">
                <a:avLst/>
              </a:prstGeom>
              <a:blipFill>
                <a:blip r:embed="rId14"/>
                <a:stretch>
                  <a:fillRect l="-4828" t="-21739" r="-6897" b="-521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80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1E255-456A-6073-A795-68FC48D3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 Theoretical Approach to the Cell – Mass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0403E-8752-BE74-851B-C662660E97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TW" dirty="0"/>
                  <a:t>If the reactant were missing from the initial cell, the following formula is obtained,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</m:e>
                    </m:d>
                  </m:oMath>
                </a14:m>
                <a:endParaRPr lang="en-TW" dirty="0"/>
              </a:p>
              <a:p>
                <a:r>
                  <a:rPr lang="en-TW" dirty="0"/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TW" dirty="0"/>
                  <a:t> is known as the half-wave potential and is independent of the substrate concentration, and is characteristic of the O/R system.</a:t>
                </a:r>
              </a:p>
              <a:p>
                <a:r>
                  <a:rPr lang="en-TW" dirty="0"/>
                  <a:t>Expressions for the half-wave potential are found if the oxidant and reactant are both present initially,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𝑛𝐹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𝑙𝑛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TW" dirty="0"/>
              </a:p>
              <a:p>
                <a:r>
                  <a:rPr lang="en-TW" dirty="0"/>
                  <a:t>If the reactant were as the electrode material,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𝑛𝐹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𝑙𝑛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TW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0403E-8752-BE74-851B-C662660E97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16" b="-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92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3D30-BAC3-A007-7482-C4DC3966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Mass Transfer </a:t>
            </a:r>
            <a:r>
              <a:rPr lang="en-TW" i="1" dirty="0"/>
              <a:t>i-E</a:t>
            </a:r>
            <a:r>
              <a:rPr lang="en-TW" dirty="0"/>
              <a:t> Processes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3F412-4F48-F48C-0F90-18155A60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92" y="1537216"/>
            <a:ext cx="5363194" cy="20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BA13C-DCA1-0AA6-9BFB-1BC37D085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94" y="1537216"/>
            <a:ext cx="5845445" cy="2043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20A96-F82F-0CAC-4354-68FCC9D03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2" y="4076054"/>
            <a:ext cx="5359342" cy="2530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721CA-422E-B734-D759-3379F9C48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288" y="3882982"/>
            <a:ext cx="4612818" cy="28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6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5BA7-ADBE-001E-C42F-45BEC6B8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Mass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98993D-B797-9318-3083-7E160BF0E3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TW" dirty="0"/>
                  <a:t>We identify a mass transfer set of equations -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𝑛𝐹𝐴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TW" dirty="0"/>
                  <a:t> which is positive for reduction.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𝑛𝐹𝐴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/>
                  <a:t> if there are no reactants in bulk.</a:t>
                </a:r>
              </a:p>
              <a:p>
                <a:endParaRPr lang="en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TW" dirty="0"/>
                  <a:t> depend on electrode potential </a:t>
                </a:r>
                <a:r>
                  <a:rPr lang="en-TW" i="1" dirty="0"/>
                  <a:t>E</a:t>
                </a:r>
                <a:r>
                  <a:rPr lang="en-TW" dirty="0"/>
                  <a:t>. The largest rate of mass transfer occurs when the oxidant concentration at electrode equals the bulk concentration,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=0)≈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.</a:t>
                </a:r>
              </a:p>
              <a:p>
                <a:endParaRPr lang="en-TW" dirty="0"/>
              </a:p>
              <a:p>
                <a:r>
                  <a:rPr lang="en-TW" dirty="0"/>
                  <a:t>The limiting current occurs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𝑛𝐹𝐴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.</a:t>
                </a:r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98993D-B797-9318-3083-7E160BF0E3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 r="-1930" b="-14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801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19D2-046F-C674-ADE0-C59F0469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Mass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638259-0CAB-DE27-58C2-E1CABAC45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This means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=0)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TW" dirty="0"/>
                  <a:t>.</a:t>
                </a:r>
              </a:p>
              <a:p>
                <a:endParaRPr lang="en-TW" dirty="0"/>
              </a:p>
              <a:p>
                <a:r>
                  <a:rPr lang="en-TW" dirty="0"/>
                  <a:t>The electrode potential is then found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=0)</m:t>
                        </m:r>
                      </m:den>
                    </m:f>
                  </m:oMath>
                </a14:m>
                <a:r>
                  <a:rPr lang="en-TW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638259-0CAB-DE27-58C2-E1CABAC45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86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6835-FCB9-6C1E-60C9-7500DD18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Application of Nernst Equation: Coupled Irreversible Chemical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3F4ACA-3380-98D5-1512-C0897CA8AD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8014252" cy="4351338"/>
              </a:xfrm>
            </p:spPr>
            <p:txBody>
              <a:bodyPr/>
              <a:lstStyle/>
              <a:p>
                <a:r>
                  <a:rPr lang="en-TW" dirty="0"/>
                  <a:t>The Nernst Equation formalism helps to understand the irreversible chemical reaction of electron transfer and can provide kinetic information about the homogeneous process.</a:t>
                </a:r>
              </a:p>
              <a:p>
                <a:r>
                  <a:rPr lang="en-TW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groupCh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TW" dirty="0"/>
                  <a:t> , such as the oxidation of p-aminophenol in acid solution, ultimately results in the following reaction: </a:t>
                </a:r>
              </a:p>
              <a:p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TW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TW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TW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𝑛𝐹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𝑙𝑛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3F4ACA-3380-98D5-1512-C0897CA8A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8014252" cy="4351338"/>
              </a:xfrm>
              <a:blipFill>
                <a:blip r:embed="rId2"/>
                <a:stretch>
                  <a:fillRect l="-1426" t="-2326" r="-7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CC1088A-C59A-3289-547C-EF8EAC469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452" y="1695900"/>
            <a:ext cx="3117573" cy="172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E7D4A-9301-F03E-B201-E9A75CF79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169" y="3432745"/>
            <a:ext cx="3647831" cy="19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84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947</Words>
  <Application>Microsoft Macintosh PowerPoint</Application>
  <PresentationFormat>Widescreen</PresentationFormat>
  <Paragraphs>111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Advanced Chemistry (III)</vt:lpstr>
      <vt:lpstr>Mass Transfer</vt:lpstr>
      <vt:lpstr>Mass Transfer</vt:lpstr>
      <vt:lpstr> Theoretical Approach to the Cell – Mass Transfer</vt:lpstr>
      <vt:lpstr>Mass Transfer i-E Processes</vt:lpstr>
      <vt:lpstr>Mass Transfer</vt:lpstr>
      <vt:lpstr>Mass Transfer</vt:lpstr>
      <vt:lpstr>Application of Nernst Equation: Coupled Irreversible Chemical Reactions</vt:lpstr>
      <vt:lpstr>Application of Nernst Equation: Coupled Irreversible Chemical Reactions</vt:lpstr>
      <vt:lpstr>Semi-Infinite Diffusion and the Cottrell Equation</vt:lpstr>
      <vt:lpstr>Semi-Infinite Diffusion and the Laplace Transform</vt:lpstr>
      <vt:lpstr>Semi-Infinite Diffusion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 yoda</dc:creator>
  <cp:lastModifiedBy>da yoda</cp:lastModifiedBy>
  <cp:revision>23</cp:revision>
  <dcterms:created xsi:type="dcterms:W3CDTF">2023-08-16T13:43:57Z</dcterms:created>
  <dcterms:modified xsi:type="dcterms:W3CDTF">2023-08-21T08:39:32Z</dcterms:modified>
</cp:coreProperties>
</file>