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53" r:id="rId2"/>
    <p:sldId id="256" r:id="rId3"/>
    <p:sldId id="257" r:id="rId4"/>
    <p:sldId id="258" r:id="rId5"/>
    <p:sldId id="259" r:id="rId6"/>
    <p:sldId id="260" r:id="rId7"/>
    <p:sldId id="264" r:id="rId8"/>
    <p:sldId id="267" r:id="rId9"/>
    <p:sldId id="261" r:id="rId10"/>
    <p:sldId id="262" r:id="rId11"/>
    <p:sldId id="354" r:id="rId12"/>
    <p:sldId id="263" r:id="rId13"/>
    <p:sldId id="265" r:id="rId14"/>
    <p:sldId id="274" r:id="rId15"/>
    <p:sldId id="266" r:id="rId16"/>
    <p:sldId id="268" r:id="rId17"/>
    <p:sldId id="269" r:id="rId18"/>
    <p:sldId id="348" r:id="rId19"/>
    <p:sldId id="270" r:id="rId20"/>
    <p:sldId id="355" r:id="rId21"/>
    <p:sldId id="271" r:id="rId22"/>
    <p:sldId id="272" r:id="rId23"/>
    <p:sldId id="346" r:id="rId24"/>
    <p:sldId id="347" r:id="rId25"/>
    <p:sldId id="273" r:id="rId26"/>
    <p:sldId id="275" r:id="rId27"/>
    <p:sldId id="276" r:id="rId28"/>
    <p:sldId id="349" r:id="rId29"/>
    <p:sldId id="277" r:id="rId30"/>
    <p:sldId id="344" r:id="rId31"/>
    <p:sldId id="332" r:id="rId32"/>
    <p:sldId id="338" r:id="rId33"/>
    <p:sldId id="345" r:id="rId34"/>
    <p:sldId id="342" r:id="rId35"/>
    <p:sldId id="343" r:id="rId36"/>
    <p:sldId id="341" r:id="rId37"/>
    <p:sldId id="340" r:id="rId38"/>
    <p:sldId id="339" r:id="rId39"/>
    <p:sldId id="351" r:id="rId40"/>
    <p:sldId id="352" r:id="rId41"/>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71"/>
    <p:restoredTop sz="79789"/>
  </p:normalViewPr>
  <p:slideViewPr>
    <p:cSldViewPr snapToGrid="0">
      <p:cViewPr>
        <p:scale>
          <a:sx n="72" d="100"/>
          <a:sy n="72" d="100"/>
        </p:scale>
        <p:origin x="133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0560-D7FF-944D-8040-854DE122B185}" type="datetimeFigureOut">
              <a:rPr lang="en-TW" smtClean="0"/>
              <a:t>2023/9/3</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381E9-E79D-CA46-8B90-7F716584CFE2}" type="slidenum">
              <a:rPr lang="en-TW" smtClean="0"/>
              <a:t>‹#›</a:t>
            </a:fld>
            <a:endParaRPr lang="en-TW"/>
          </a:p>
        </p:txBody>
      </p:sp>
    </p:spTree>
    <p:extLst>
      <p:ext uri="{BB962C8B-B14F-4D97-AF65-F5344CB8AC3E}">
        <p14:creationId xmlns:p14="http://schemas.microsoft.com/office/powerpoint/2010/main" val="164595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𝜂</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16</m:t>
                          </m:r>
                        </m:den>
                      </m:f>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𝜋</m:t>
                              </m:r>
                              <m:r>
                                <a:rPr lang="en-US" b="0" i="1" smtClean="0">
                                  <a:latin typeface="Cambria Math" panose="02040503050406030204" pitchFamily="18" charset="0"/>
                                </a:rPr>
                                <m:t>𝑅𝑚𝑇</m:t>
                              </m:r>
                            </m:e>
                          </m:rad>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𝐴</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den>
                      </m:f>
                    </m:oMath>
                  </m:oMathPara>
                </a14:m>
                <a:endParaRPr lang="en-TW" dirty="0"/>
              </a:p>
            </p:txBody>
          </p:sp>
        </mc:Choice>
        <mc:Fallback xmlns="">
          <p:sp>
            <p:nvSpPr>
              <p:cNvPr id="3" name="Notes Placeholder 2"/>
              <p:cNvSpPr>
                <a:spLocks noGrp="1"/>
              </p:cNvSpPr>
              <p:nvPr>
                <p:ph type="body" idx="1"/>
              </p:nvPr>
            </p:nvSpPr>
            <p:spPr/>
            <p:txBody>
              <a:bodyPr/>
              <a:lstStyle/>
              <a:p>
                <a:pPr/>
                <a:r>
                  <a:rPr lang="en-US" b="0" i="0">
                    <a:latin typeface="Cambria Math" panose="02040503050406030204" pitchFamily="18" charset="0"/>
                  </a:rPr>
                  <a:t>𝜂~5/16  √𝜋𝑅𝑚𝑇/(𝜋𝑁_𝐴 𝜎^2 )</a:t>
                </a:r>
                <a:endParaRPr lang="en-TW" dirty="0"/>
              </a:p>
            </p:txBody>
          </p:sp>
        </mc:Fallback>
      </mc:AlternateContent>
      <p:sp>
        <p:nvSpPr>
          <p:cNvPr id="4" name="Slide Number Placeholder 3"/>
          <p:cNvSpPr>
            <a:spLocks noGrp="1"/>
          </p:cNvSpPr>
          <p:nvPr>
            <p:ph type="sldNum" sz="quarter" idx="5"/>
          </p:nvPr>
        </p:nvSpPr>
        <p:spPr/>
        <p:txBody>
          <a:bodyPr/>
          <a:lstStyle/>
          <a:p>
            <a:fld id="{8C1381E9-E79D-CA46-8B90-7F716584CFE2}" type="slidenum">
              <a:rPr lang="en-TW" smtClean="0"/>
              <a:t>1</a:t>
            </a:fld>
            <a:endParaRPr lang="en-TW"/>
          </a:p>
        </p:txBody>
      </p:sp>
    </p:spTree>
    <p:extLst>
      <p:ext uri="{BB962C8B-B14F-4D97-AF65-F5344CB8AC3E}">
        <p14:creationId xmlns:p14="http://schemas.microsoft.com/office/powerpoint/2010/main" val="3703865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Cu has valence electrons 3d</a:t>
            </a:r>
            <a:r>
              <a:rPr lang="en-TW" baseline="30000" dirty="0"/>
              <a:t>10</a:t>
            </a:r>
            <a:r>
              <a:rPr lang="en-TW" dirty="0"/>
              <a:t>4s</a:t>
            </a:r>
            <a:r>
              <a:rPr lang="en-TW" baseline="30000" dirty="0"/>
              <a:t>1</a:t>
            </a:r>
            <a:r>
              <a:rPr lang="en-TW" dirty="0"/>
              <a:t> and during this electrolysis process, the reduction potential of +0.34 Volts results in valence 3d</a:t>
            </a:r>
            <a:r>
              <a:rPr lang="en-TW" baseline="30000" dirty="0"/>
              <a:t>9</a:t>
            </a:r>
            <a:r>
              <a:rPr lang="en-TW" dirty="0"/>
              <a:t>.</a:t>
            </a:r>
          </a:p>
          <a:p>
            <a:endParaRPr lang="en-TW" dirty="0"/>
          </a:p>
          <a:p>
            <a:r>
              <a:rPr lang="en-TW" dirty="0"/>
              <a:t>Note that many of the first row transition metals develop a thin layer of oxide, making the metals impervious to chemical attack.</a:t>
            </a:r>
          </a:p>
          <a:p>
            <a:endParaRPr lang="en-TW" dirty="0"/>
          </a:p>
          <a:p>
            <a:r>
              <a:rPr lang="en-TW" dirty="0"/>
              <a:t>The purity of the metal could be determined using the density, such as via Archimede’s principle.</a:t>
            </a:r>
          </a:p>
        </p:txBody>
      </p:sp>
      <p:sp>
        <p:nvSpPr>
          <p:cNvPr id="4" name="Slide Number Placeholder 3"/>
          <p:cNvSpPr>
            <a:spLocks noGrp="1"/>
          </p:cNvSpPr>
          <p:nvPr>
            <p:ph type="sldNum" sz="quarter" idx="5"/>
          </p:nvPr>
        </p:nvSpPr>
        <p:spPr/>
        <p:txBody>
          <a:bodyPr/>
          <a:lstStyle/>
          <a:p>
            <a:fld id="{8C1381E9-E79D-CA46-8B90-7F716584CFE2}" type="slidenum">
              <a:rPr lang="en-TW" smtClean="0"/>
              <a:t>19</a:t>
            </a:fld>
            <a:endParaRPr lang="en-TW"/>
          </a:p>
        </p:txBody>
      </p:sp>
    </p:spTree>
    <p:extLst>
      <p:ext uri="{BB962C8B-B14F-4D97-AF65-F5344CB8AC3E}">
        <p14:creationId xmlns:p14="http://schemas.microsoft.com/office/powerpoint/2010/main" val="75309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Cu has valence electrons 3d</a:t>
            </a:r>
            <a:r>
              <a:rPr lang="en-TW" baseline="30000" dirty="0"/>
              <a:t>10</a:t>
            </a:r>
            <a:r>
              <a:rPr lang="en-TW" dirty="0"/>
              <a:t>4s</a:t>
            </a:r>
            <a:r>
              <a:rPr lang="en-TW" baseline="30000" dirty="0"/>
              <a:t>1</a:t>
            </a:r>
            <a:r>
              <a:rPr lang="en-TW" dirty="0"/>
              <a:t> and during this electrolysis process, the reduction potential of +0.34 Volts results in valence 3d</a:t>
            </a:r>
            <a:r>
              <a:rPr lang="en-TW" baseline="30000" dirty="0"/>
              <a:t>9</a:t>
            </a:r>
            <a:r>
              <a:rPr lang="en-TW" dirty="0"/>
              <a:t>.</a:t>
            </a:r>
          </a:p>
          <a:p>
            <a:endParaRPr lang="en-TW" dirty="0"/>
          </a:p>
          <a:p>
            <a:r>
              <a:rPr lang="en-TW" dirty="0"/>
              <a:t>Note that many of the first row transition metals develop a thin layer of oxide, making the metals impervious to chemical attack.</a:t>
            </a:r>
          </a:p>
          <a:p>
            <a:endParaRPr lang="en-TW" dirty="0"/>
          </a:p>
          <a:p>
            <a:r>
              <a:rPr lang="en-TW" dirty="0"/>
              <a:t>The purity of the metal could be determined using the density, such as via Archimede’s principle.</a:t>
            </a:r>
          </a:p>
        </p:txBody>
      </p:sp>
      <p:sp>
        <p:nvSpPr>
          <p:cNvPr id="4" name="Slide Number Placeholder 3"/>
          <p:cNvSpPr>
            <a:spLocks noGrp="1"/>
          </p:cNvSpPr>
          <p:nvPr>
            <p:ph type="sldNum" sz="quarter" idx="5"/>
          </p:nvPr>
        </p:nvSpPr>
        <p:spPr/>
        <p:txBody>
          <a:bodyPr/>
          <a:lstStyle/>
          <a:p>
            <a:fld id="{8C1381E9-E79D-CA46-8B90-7F716584CFE2}" type="slidenum">
              <a:rPr lang="en-TW" smtClean="0"/>
              <a:t>20</a:t>
            </a:fld>
            <a:endParaRPr lang="en-TW"/>
          </a:p>
        </p:txBody>
      </p:sp>
    </p:spTree>
    <p:extLst>
      <p:ext uri="{BB962C8B-B14F-4D97-AF65-F5344CB8AC3E}">
        <p14:creationId xmlns:p14="http://schemas.microsoft.com/office/powerpoint/2010/main" val="29665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Draw a picture of a Galvanic Cell.</a:t>
            </a:r>
          </a:p>
        </p:txBody>
      </p:sp>
      <p:sp>
        <p:nvSpPr>
          <p:cNvPr id="4" name="Slide Number Placeholder 3"/>
          <p:cNvSpPr>
            <a:spLocks noGrp="1"/>
          </p:cNvSpPr>
          <p:nvPr>
            <p:ph type="sldNum" sz="quarter" idx="5"/>
          </p:nvPr>
        </p:nvSpPr>
        <p:spPr/>
        <p:txBody>
          <a:bodyPr/>
          <a:lstStyle/>
          <a:p>
            <a:fld id="{8C1381E9-E79D-CA46-8B90-7F716584CFE2}" type="slidenum">
              <a:rPr lang="en-TW" smtClean="0"/>
              <a:t>21</a:t>
            </a:fld>
            <a:endParaRPr lang="en-TW"/>
          </a:p>
        </p:txBody>
      </p:sp>
    </p:spTree>
    <p:extLst>
      <p:ext uri="{BB962C8B-B14F-4D97-AF65-F5344CB8AC3E}">
        <p14:creationId xmlns:p14="http://schemas.microsoft.com/office/powerpoint/2010/main" val="237864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a:t>Draw a Cu-Ag cell with NaNO3 salt bridge.</a:t>
            </a:r>
          </a:p>
        </p:txBody>
      </p:sp>
      <p:sp>
        <p:nvSpPr>
          <p:cNvPr id="4" name="Slide Number Placeholder 3"/>
          <p:cNvSpPr>
            <a:spLocks noGrp="1"/>
          </p:cNvSpPr>
          <p:nvPr>
            <p:ph type="sldNum" sz="quarter" idx="5"/>
          </p:nvPr>
        </p:nvSpPr>
        <p:spPr/>
        <p:txBody>
          <a:bodyPr/>
          <a:lstStyle/>
          <a:p>
            <a:fld id="{8C1381E9-E79D-CA46-8B90-7F716584CFE2}" type="slidenum">
              <a:rPr lang="en-TW" smtClean="0"/>
              <a:t>22</a:t>
            </a:fld>
            <a:endParaRPr lang="en-TW"/>
          </a:p>
        </p:txBody>
      </p:sp>
    </p:spTree>
    <p:extLst>
      <p:ext uri="{BB962C8B-B14F-4D97-AF65-F5344CB8AC3E}">
        <p14:creationId xmlns:p14="http://schemas.microsoft.com/office/powerpoint/2010/main" val="218939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TiI_4 (g) </a:t>
            </a:r>
            <a:r>
              <a:rPr lang="en-TW" dirty="0">
                <a:sym typeface="Wingdings" pitchFamily="2" charset="2"/>
              </a:rPr>
              <a:t> Ti(s) + 2I_2 (g), thermal decomposition of volatile tetratiodides MI_4 on a very hot wire.</a:t>
            </a:r>
          </a:p>
          <a:p>
            <a:endParaRPr lang="en-TW" dirty="0">
              <a:sym typeface="Wingdings" pitchFamily="2" charset="2"/>
            </a:endParaRPr>
          </a:p>
          <a:p>
            <a:endParaRPr lang="en-TW" dirty="0"/>
          </a:p>
          <a:p>
            <a:r>
              <a:rPr lang="en-US" dirty="0"/>
              <a:t>https://</a:t>
            </a:r>
            <a:r>
              <a:rPr lang="en-US" dirty="0" err="1"/>
              <a:t>chem.libretexts.org</a:t>
            </a:r>
            <a:r>
              <a:rPr lang="en-US" dirty="0"/>
              <a:t>/</a:t>
            </a:r>
            <a:r>
              <a:rPr lang="en-US" dirty="0" err="1"/>
              <a:t>Ancillary_Materials</a:t>
            </a:r>
            <a:r>
              <a:rPr lang="en-US" dirty="0"/>
              <a:t>/Reference/</a:t>
            </a:r>
            <a:r>
              <a:rPr lang="en-US" dirty="0" err="1"/>
              <a:t>Reference_Tables</a:t>
            </a:r>
            <a:r>
              <a:rPr lang="en-US" dirty="0"/>
              <a:t>/</a:t>
            </a:r>
            <a:r>
              <a:rPr lang="en-US" dirty="0" err="1"/>
              <a:t>Electrochemistry_Tables</a:t>
            </a:r>
            <a:r>
              <a:rPr lang="en-US" dirty="0"/>
              <a:t>/P1%3A_Standard_Reduction_Potentials_by_Element</a:t>
            </a:r>
          </a:p>
          <a:p>
            <a:endParaRPr lang="en-US" dirty="0"/>
          </a:p>
          <a:p>
            <a:r>
              <a:rPr lang="en-US" dirty="0"/>
              <a:t>https://</a:t>
            </a:r>
            <a:r>
              <a:rPr lang="en-US" dirty="0" err="1"/>
              <a:t>en.wikipedia.org</a:t>
            </a:r>
            <a:r>
              <a:rPr lang="en-US" dirty="0"/>
              <a:t>/wiki/</a:t>
            </a:r>
            <a:r>
              <a:rPr lang="en-US" dirty="0" err="1"/>
              <a:t>Molar_ionization_energies_of_the_elements</a:t>
            </a:r>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23</a:t>
            </a:fld>
            <a:endParaRPr lang="en-TW"/>
          </a:p>
        </p:txBody>
      </p:sp>
    </p:spTree>
    <p:extLst>
      <p:ext uri="{BB962C8B-B14F-4D97-AF65-F5344CB8AC3E}">
        <p14:creationId xmlns:p14="http://schemas.microsoft.com/office/powerpoint/2010/main" val="2347487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TiI_4 (g) </a:t>
            </a:r>
            <a:r>
              <a:rPr lang="en-TW" dirty="0">
                <a:sym typeface="Wingdings" pitchFamily="2" charset="2"/>
              </a:rPr>
              <a:t> Ti(s) + 2I_2 (g), thermal decomposition of volatile tetratiodides MI_4 on a very hot wire.</a:t>
            </a:r>
          </a:p>
          <a:p>
            <a:endParaRPr lang="en-TW" dirty="0">
              <a:sym typeface="Wingdings" pitchFamily="2" charset="2"/>
            </a:endParaRPr>
          </a:p>
          <a:p>
            <a:endParaRPr lang="en-TW" dirty="0"/>
          </a:p>
          <a:p>
            <a:r>
              <a:rPr lang="en-US" dirty="0"/>
              <a:t>https://</a:t>
            </a:r>
            <a:r>
              <a:rPr lang="en-US" dirty="0" err="1"/>
              <a:t>chem.libretexts.org</a:t>
            </a:r>
            <a:r>
              <a:rPr lang="en-US" dirty="0"/>
              <a:t>/</a:t>
            </a:r>
            <a:r>
              <a:rPr lang="en-US" dirty="0" err="1"/>
              <a:t>Ancillary_Materials</a:t>
            </a:r>
            <a:r>
              <a:rPr lang="en-US" dirty="0"/>
              <a:t>/Reference/</a:t>
            </a:r>
            <a:r>
              <a:rPr lang="en-US" dirty="0" err="1"/>
              <a:t>Reference_Tables</a:t>
            </a:r>
            <a:r>
              <a:rPr lang="en-US" dirty="0"/>
              <a:t>/</a:t>
            </a:r>
            <a:r>
              <a:rPr lang="en-US" dirty="0" err="1"/>
              <a:t>Electrochemistry_Tables</a:t>
            </a:r>
            <a:r>
              <a:rPr lang="en-US" dirty="0"/>
              <a:t>/P1%3A_Standard_Reduction_Potentials_by_Element</a:t>
            </a:r>
          </a:p>
          <a:p>
            <a:endParaRPr lang="en-US" dirty="0"/>
          </a:p>
          <a:p>
            <a:r>
              <a:rPr lang="en-US" dirty="0"/>
              <a:t>https://</a:t>
            </a:r>
            <a:r>
              <a:rPr lang="en-US" dirty="0" err="1"/>
              <a:t>en.wikipedia.org</a:t>
            </a:r>
            <a:r>
              <a:rPr lang="en-US" dirty="0"/>
              <a:t>/wiki/</a:t>
            </a:r>
            <a:r>
              <a:rPr lang="en-US" dirty="0" err="1"/>
              <a:t>Molar_ionization_energies_of_the_elements</a:t>
            </a:r>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24</a:t>
            </a:fld>
            <a:endParaRPr lang="en-TW"/>
          </a:p>
        </p:txBody>
      </p:sp>
    </p:spTree>
    <p:extLst>
      <p:ext uri="{BB962C8B-B14F-4D97-AF65-F5344CB8AC3E}">
        <p14:creationId xmlns:p14="http://schemas.microsoft.com/office/powerpoint/2010/main" val="268252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25</a:t>
            </a:fld>
            <a:endParaRPr lang="en-TW"/>
          </a:p>
        </p:txBody>
      </p:sp>
    </p:spTree>
    <p:extLst>
      <p:ext uri="{BB962C8B-B14F-4D97-AF65-F5344CB8AC3E}">
        <p14:creationId xmlns:p14="http://schemas.microsoft.com/office/powerpoint/2010/main" val="90265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26</a:t>
            </a:fld>
            <a:endParaRPr lang="en-TW"/>
          </a:p>
        </p:txBody>
      </p:sp>
    </p:spTree>
    <p:extLst>
      <p:ext uri="{BB962C8B-B14F-4D97-AF65-F5344CB8AC3E}">
        <p14:creationId xmlns:p14="http://schemas.microsoft.com/office/powerpoint/2010/main" val="471071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Taking ammonia and replacing one ore more hydrogen by organic groups</a:t>
            </a:r>
          </a:p>
        </p:txBody>
      </p:sp>
      <p:sp>
        <p:nvSpPr>
          <p:cNvPr id="4" name="Slide Number Placeholder 3"/>
          <p:cNvSpPr>
            <a:spLocks noGrp="1"/>
          </p:cNvSpPr>
          <p:nvPr>
            <p:ph type="sldNum" sz="quarter" idx="5"/>
          </p:nvPr>
        </p:nvSpPr>
        <p:spPr/>
        <p:txBody>
          <a:bodyPr/>
          <a:lstStyle/>
          <a:p>
            <a:fld id="{8C1381E9-E79D-CA46-8B90-7F716584CFE2}" type="slidenum">
              <a:rPr lang="en-TW" smtClean="0"/>
              <a:t>28</a:t>
            </a:fld>
            <a:endParaRPr lang="en-TW"/>
          </a:p>
        </p:txBody>
      </p:sp>
    </p:spTree>
    <p:extLst>
      <p:ext uri="{BB962C8B-B14F-4D97-AF65-F5344CB8AC3E}">
        <p14:creationId xmlns:p14="http://schemas.microsoft.com/office/powerpoint/2010/main" val="5929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mitochondria (what some scientists believe to be an ancient parasite now essential to humans)</a:t>
            </a:r>
          </a:p>
        </p:txBody>
      </p:sp>
      <p:sp>
        <p:nvSpPr>
          <p:cNvPr id="4" name="Slide Number Placeholder 3"/>
          <p:cNvSpPr>
            <a:spLocks noGrp="1"/>
          </p:cNvSpPr>
          <p:nvPr>
            <p:ph type="sldNum" sz="quarter" idx="5"/>
          </p:nvPr>
        </p:nvSpPr>
        <p:spPr/>
        <p:txBody>
          <a:bodyPr/>
          <a:lstStyle/>
          <a:p>
            <a:fld id="{8C1381E9-E79D-CA46-8B90-7F716584CFE2}" type="slidenum">
              <a:rPr lang="en-TW" smtClean="0"/>
              <a:t>29</a:t>
            </a:fld>
            <a:endParaRPr lang="en-TW"/>
          </a:p>
        </p:txBody>
      </p:sp>
    </p:spTree>
    <p:extLst>
      <p:ext uri="{BB962C8B-B14F-4D97-AF65-F5344CB8AC3E}">
        <p14:creationId xmlns:p14="http://schemas.microsoft.com/office/powerpoint/2010/main" val="17353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We are specifically going to focus on Electrochemical Methods in this course.</a:t>
            </a:r>
          </a:p>
        </p:txBody>
      </p:sp>
      <p:sp>
        <p:nvSpPr>
          <p:cNvPr id="4" name="Slide Number Placeholder 3"/>
          <p:cNvSpPr>
            <a:spLocks noGrp="1"/>
          </p:cNvSpPr>
          <p:nvPr>
            <p:ph type="sldNum" sz="quarter" idx="5"/>
          </p:nvPr>
        </p:nvSpPr>
        <p:spPr/>
        <p:txBody>
          <a:bodyPr/>
          <a:lstStyle/>
          <a:p>
            <a:fld id="{8C1381E9-E79D-CA46-8B90-7F716584CFE2}" type="slidenum">
              <a:rPr lang="en-TW" smtClean="0"/>
              <a:t>2</a:t>
            </a:fld>
            <a:endParaRPr lang="en-TW"/>
          </a:p>
        </p:txBody>
      </p:sp>
    </p:spTree>
    <p:extLst>
      <p:ext uri="{BB962C8B-B14F-4D97-AF65-F5344CB8AC3E}">
        <p14:creationId xmlns:p14="http://schemas.microsoft.com/office/powerpoint/2010/main" val="426326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6EF67C8-E956-44B2-AB1D-9FE8D4B51AB6}" type="slidenum">
              <a:rPr lang="zh-TW" altLang="en-US" smtClean="0"/>
              <a:t>32</a:t>
            </a:fld>
            <a:endParaRPr lang="zh-TW" altLang="en-US"/>
          </a:p>
        </p:txBody>
      </p:sp>
    </p:spTree>
    <p:extLst>
      <p:ext uri="{BB962C8B-B14F-4D97-AF65-F5344CB8AC3E}">
        <p14:creationId xmlns:p14="http://schemas.microsoft.com/office/powerpoint/2010/main" val="52165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Dalton’s laws tell us that the pressure vectors on a two component system add up and is written as P_A + P_B = n_A*R*T/V + n_B*R*T/V, thus, the total gas pressure on the container vessel only depends on the number of moles of each species.</a:t>
            </a:r>
          </a:p>
        </p:txBody>
      </p:sp>
      <p:sp>
        <p:nvSpPr>
          <p:cNvPr id="4" name="Slide Number Placeholder 3"/>
          <p:cNvSpPr>
            <a:spLocks noGrp="1"/>
          </p:cNvSpPr>
          <p:nvPr>
            <p:ph type="sldNum" sz="quarter" idx="5"/>
          </p:nvPr>
        </p:nvSpPr>
        <p:spPr/>
        <p:txBody>
          <a:bodyPr/>
          <a:lstStyle/>
          <a:p>
            <a:fld id="{8C1381E9-E79D-CA46-8B90-7F716584CFE2}" type="slidenum">
              <a:rPr lang="en-TW" smtClean="0"/>
              <a:t>7</a:t>
            </a:fld>
            <a:endParaRPr lang="en-TW"/>
          </a:p>
        </p:txBody>
      </p:sp>
    </p:spTree>
    <p:extLst>
      <p:ext uri="{BB962C8B-B14F-4D97-AF65-F5344CB8AC3E}">
        <p14:creationId xmlns:p14="http://schemas.microsoft.com/office/powerpoint/2010/main" val="252287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i="1" dirty="0">
                    <a:latin typeface="Cambria Math" panose="02040503050406030204" pitchFamily="18" charset="0"/>
                  </a:rPr>
                  <a:t>If we knew the speed of sound, an estimate of the gas constant could be obtained for atmospheric particles, for example.</a:t>
                </a: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𝑚</m:t>
                              </m:r>
                            </m:den>
                          </m:f>
                          <m:r>
                            <a:rPr lang="en-US" b="0" i="1" smtClean="0">
                              <a:latin typeface="Cambria Math" panose="02040503050406030204" pitchFamily="18" charset="0"/>
                            </a:rPr>
                            <m:t>𝑅𝑇</m:t>
                          </m:r>
                        </m:e>
                      </m:rad>
                    </m:oMath>
                  </m:oMathPara>
                </a14:m>
                <a:endParaRPr lang="en-TW" dirty="0"/>
              </a:p>
            </p:txBody>
          </p:sp>
        </mc:Choice>
        <mc:Fallback xmlns="">
          <p:sp>
            <p:nvSpPr>
              <p:cNvPr id="3" name="Notes Placeholder 2"/>
              <p:cNvSpPr>
                <a:spLocks noGrp="1"/>
              </p:cNvSpPr>
              <p:nvPr>
                <p:ph type="body" idx="1"/>
              </p:nvPr>
            </p:nvSpPr>
            <p:spPr/>
            <p:txBody>
              <a:bodyPr/>
              <a:lstStyle/>
              <a:p>
                <a:r>
                  <a:rPr lang="en-US" b="0" i="1" dirty="0">
                    <a:latin typeface="Cambria Math" panose="02040503050406030204" pitchFamily="18" charset="0"/>
                  </a:rPr>
                  <a:t>If we knew the speed of sound, an estimate of the gas constant could be obtained for atmospheric particles, for example.</a:t>
                </a:r>
              </a:p>
              <a:p>
                <a:endParaRPr lang="en-US" b="0" i="1" dirty="0">
                  <a:latin typeface="Cambria Math" panose="02040503050406030204" pitchFamily="18" charset="0"/>
                </a:endParaRPr>
              </a:p>
              <a:p>
                <a:r>
                  <a:rPr lang="en-US" b="0" i="0">
                    <a:latin typeface="Cambria Math" panose="02040503050406030204" pitchFamily="18" charset="0"/>
                  </a:rPr>
                  <a:t>𝑐=√(𝑛/𝑚 𝑅𝑇)</a:t>
                </a:r>
                <a:endParaRPr lang="en-TW" dirty="0"/>
              </a:p>
            </p:txBody>
          </p:sp>
        </mc:Fallback>
      </mc:AlternateContent>
      <p:sp>
        <p:nvSpPr>
          <p:cNvPr id="4" name="Slide Number Placeholder 3"/>
          <p:cNvSpPr>
            <a:spLocks noGrp="1"/>
          </p:cNvSpPr>
          <p:nvPr>
            <p:ph type="sldNum" sz="quarter" idx="5"/>
          </p:nvPr>
        </p:nvSpPr>
        <p:spPr/>
        <p:txBody>
          <a:bodyPr/>
          <a:lstStyle/>
          <a:p>
            <a:fld id="{8C1381E9-E79D-CA46-8B90-7F716584CFE2}" type="slidenum">
              <a:rPr lang="en-TW" smtClean="0"/>
              <a:t>8</a:t>
            </a:fld>
            <a:endParaRPr lang="en-TW"/>
          </a:p>
        </p:txBody>
      </p:sp>
    </p:spTree>
    <p:extLst>
      <p:ext uri="{BB962C8B-B14F-4D97-AF65-F5344CB8AC3E}">
        <p14:creationId xmlns:p14="http://schemas.microsoft.com/office/powerpoint/2010/main" val="232653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8.15*10^12 /sec / 1.35 * 10^-11 mole He/sec = 6.037 * 10^22 number/ mole Helium </a:t>
            </a:r>
            <a:r>
              <a:rPr lang="en-TW" dirty="0">
                <a:sym typeface="Wingdings" pitchFamily="2" charset="2"/>
              </a:rPr>
              <a:t> very close to Avogadro’s number.</a:t>
            </a:r>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9</a:t>
            </a:fld>
            <a:endParaRPr lang="en-TW"/>
          </a:p>
        </p:txBody>
      </p:sp>
    </p:spTree>
    <p:extLst>
      <p:ext uri="{BB962C8B-B14F-4D97-AF65-F5344CB8AC3E}">
        <p14:creationId xmlns:p14="http://schemas.microsoft.com/office/powerpoint/2010/main" val="376624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𝜂</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16</m:t>
                          </m:r>
                        </m:den>
                      </m:f>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𝜋</m:t>
                              </m:r>
                              <m:r>
                                <a:rPr lang="en-US" b="0" i="1" smtClean="0">
                                  <a:latin typeface="Cambria Math" panose="02040503050406030204" pitchFamily="18" charset="0"/>
                                </a:rPr>
                                <m:t>𝑅𝑚𝑇</m:t>
                              </m:r>
                            </m:e>
                          </m:rad>
                        </m:num>
                        <m:den>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𝐴</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den>
                      </m:f>
                    </m:oMath>
                  </m:oMathPara>
                </a14:m>
                <a:endParaRPr lang="en-TW" dirty="0"/>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𝜂~5/16  √𝜋𝑅𝑚𝑇/(𝜋𝑁_𝐴 𝜎^2 )</a:t>
                </a:r>
                <a:endParaRPr lang="en-TW" dirty="0"/>
              </a:p>
            </p:txBody>
          </p:sp>
        </mc:Fallback>
      </mc:AlternateContent>
      <p:sp>
        <p:nvSpPr>
          <p:cNvPr id="4" name="Slide Number Placeholder 3"/>
          <p:cNvSpPr>
            <a:spLocks noGrp="1"/>
          </p:cNvSpPr>
          <p:nvPr>
            <p:ph type="sldNum" sz="quarter" idx="5"/>
          </p:nvPr>
        </p:nvSpPr>
        <p:spPr/>
        <p:txBody>
          <a:bodyPr/>
          <a:lstStyle/>
          <a:p>
            <a:fld id="{8C1381E9-E79D-CA46-8B90-7F716584CFE2}" type="slidenum">
              <a:rPr lang="en-TW" smtClean="0"/>
              <a:t>10</a:t>
            </a:fld>
            <a:endParaRPr lang="en-TW"/>
          </a:p>
        </p:txBody>
      </p:sp>
    </p:spTree>
    <p:extLst>
      <p:ext uri="{BB962C8B-B14F-4D97-AF65-F5344CB8AC3E}">
        <p14:creationId xmlns:p14="http://schemas.microsoft.com/office/powerpoint/2010/main" val="381759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12</a:t>
            </a:fld>
            <a:endParaRPr lang="en-TW"/>
          </a:p>
        </p:txBody>
      </p:sp>
    </p:spTree>
    <p:extLst>
      <p:ext uri="{BB962C8B-B14F-4D97-AF65-F5344CB8AC3E}">
        <p14:creationId xmlns:p14="http://schemas.microsoft.com/office/powerpoint/2010/main" val="400611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Likely review for many of the master’s degree students.</a:t>
            </a:r>
          </a:p>
          <a:p>
            <a:endParaRPr lang="en-TW" dirty="0"/>
          </a:p>
          <a:p>
            <a:r>
              <a:rPr lang="en-US" dirty="0"/>
              <a:t>H</a:t>
            </a:r>
            <a:r>
              <a:rPr lang="en-TW" dirty="0"/>
              <a:t>omogeneous </a:t>
            </a:r>
            <a:r>
              <a:rPr lang="en-TW" dirty="0">
                <a:sym typeface="Wingdings" pitchFamily="2" charset="2"/>
              </a:rPr>
              <a:t></a:t>
            </a:r>
            <a:r>
              <a:rPr lang="zh-TW" dirty="0"/>
              <a:t>同質的</a:t>
            </a:r>
            <a:endParaRPr lang="en-TW" dirty="0"/>
          </a:p>
        </p:txBody>
      </p:sp>
      <p:sp>
        <p:nvSpPr>
          <p:cNvPr id="4" name="Slide Number Placeholder 3"/>
          <p:cNvSpPr>
            <a:spLocks noGrp="1"/>
          </p:cNvSpPr>
          <p:nvPr>
            <p:ph type="sldNum" sz="quarter" idx="5"/>
          </p:nvPr>
        </p:nvSpPr>
        <p:spPr/>
        <p:txBody>
          <a:bodyPr/>
          <a:lstStyle/>
          <a:p>
            <a:fld id="{8C1381E9-E79D-CA46-8B90-7F716584CFE2}" type="slidenum">
              <a:rPr lang="en-TW" smtClean="0"/>
              <a:t>15</a:t>
            </a:fld>
            <a:endParaRPr lang="en-TW"/>
          </a:p>
        </p:txBody>
      </p:sp>
    </p:spTree>
    <p:extLst>
      <p:ext uri="{BB962C8B-B14F-4D97-AF65-F5344CB8AC3E}">
        <p14:creationId xmlns:p14="http://schemas.microsoft.com/office/powerpoint/2010/main" val="143540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𝟐𝑵𝒂𝟐𝑺𝑶𝟑+𝑶𝟐 → (𝑪𝒖(𝟐+))𝟐𝑵𝒂𝟐𝑺𝑶𝟒 do a google or bing search</a:t>
            </a:r>
          </a:p>
        </p:txBody>
      </p:sp>
      <p:sp>
        <p:nvSpPr>
          <p:cNvPr id="4" name="Slide Number Placeholder 3"/>
          <p:cNvSpPr>
            <a:spLocks noGrp="1"/>
          </p:cNvSpPr>
          <p:nvPr>
            <p:ph type="sldNum" sz="quarter" idx="5"/>
          </p:nvPr>
        </p:nvSpPr>
        <p:spPr/>
        <p:txBody>
          <a:bodyPr/>
          <a:lstStyle/>
          <a:p>
            <a:fld id="{8C1381E9-E79D-CA46-8B90-7F716584CFE2}" type="slidenum">
              <a:rPr lang="en-TW" smtClean="0"/>
              <a:t>18</a:t>
            </a:fld>
            <a:endParaRPr lang="en-TW"/>
          </a:p>
        </p:txBody>
      </p:sp>
    </p:spTree>
    <p:extLst>
      <p:ext uri="{BB962C8B-B14F-4D97-AF65-F5344CB8AC3E}">
        <p14:creationId xmlns:p14="http://schemas.microsoft.com/office/powerpoint/2010/main" val="67497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0F10-D01F-10AD-4920-A29FF70408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B00E3545-9E95-7562-56CB-72ED5BCC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B8340324-37D5-40E5-A701-918B4C66ECF8}"/>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60CF049D-1560-38AB-7560-6F5FD2C1AA70}"/>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4E13748-E185-66FE-C7A0-921D658F628D}"/>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99350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AE30-E065-0E9B-AF2B-6464A9073369}"/>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FC2BD839-CEDA-C14B-FF37-1C14D6D252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435ACA26-EB4D-7C5B-F1B9-A2372AED6CA4}"/>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89396DB8-DAA2-6833-6C9C-E30C5880B5F8}"/>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92105CF-8481-B168-1625-77EA122F0805}"/>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56260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37002-AEB2-7348-FFD2-BDC05E479A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57105709-F49C-C383-8209-94122BD07E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30AD5D58-4DDC-B664-D0E8-DB031EA161E1}"/>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1BB3BB29-6BAD-F2B4-CEE7-8AB0FFB0EC83}"/>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9772A577-0702-BA66-C7A2-666D560534A0}"/>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1573164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6DB2-0E6A-94DD-5136-41DBA1A14BB0}"/>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2EF7FA8C-0F78-3111-801F-EC10319C7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90510FDC-BC8E-947F-CF36-3E68167DCD2B}"/>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58634A38-0304-D1EB-9940-54FD512D198C}"/>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EC2EE72-AE48-A3D7-4CD8-1A2405224614}"/>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356921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BD4F-0894-C2C7-4BC5-0E67D8BB31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FD663091-D74A-2FF5-C91D-88C335D07A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BBCDF1-1B34-C489-1E08-1974D4D63485}"/>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D44EEADF-99DE-9C67-BA1A-17430F33F55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8FFE5E7A-6E8F-A953-8E08-F65F0AD618E4}"/>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75087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B8B6-74BA-47CD-4A35-95ABD8E24F51}"/>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E89662F9-F58C-839B-4AC2-EE10753FF5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11352047-4E74-8D7B-A11F-0EEF827AD9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3D5F2E0D-3CA1-DD13-FB54-7F44E256E6D4}"/>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6" name="Footer Placeholder 5">
            <a:extLst>
              <a:ext uri="{FF2B5EF4-FFF2-40B4-BE49-F238E27FC236}">
                <a16:creationId xmlns:a16="http://schemas.microsoft.com/office/drawing/2014/main" id="{3A874986-12E4-E1AF-0322-9BE023A2CFE7}"/>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8BC66459-B0E9-BE87-BC8E-3DAF17EC03ED}"/>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29654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E2B6-8D28-B2B9-D46B-B42C22C2D1D0}"/>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1FD94D66-4C12-C5DB-997B-EAE6DE32A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089294-2C62-0EB6-4A03-CE771EB36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D26A51C6-154D-7350-D934-0879F271A7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9AD1F8-2527-CB04-9444-8338C3C035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A7583221-1E52-3169-DE21-27CBDC6A2452}"/>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8" name="Footer Placeholder 7">
            <a:extLst>
              <a:ext uri="{FF2B5EF4-FFF2-40B4-BE49-F238E27FC236}">
                <a16:creationId xmlns:a16="http://schemas.microsoft.com/office/drawing/2014/main" id="{A886739A-F0C3-C7D8-0320-F92A9D265DE8}"/>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F9E7C931-25B6-DB7D-992D-EB334219BFAB}"/>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100534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DAC1-BED2-C238-33FF-8B5B14E324C1}"/>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95F1B094-2387-27E5-0E0F-F93C7C3B3265}"/>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4" name="Footer Placeholder 3">
            <a:extLst>
              <a:ext uri="{FF2B5EF4-FFF2-40B4-BE49-F238E27FC236}">
                <a16:creationId xmlns:a16="http://schemas.microsoft.com/office/drawing/2014/main" id="{8282BD73-FB39-58F1-BDC6-064F172A6B3D}"/>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68B9EDE0-7311-F1EE-BBCD-00C71CAAF079}"/>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124125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AC8BC-DCAF-3FA9-B4F0-389E3598F798}"/>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3" name="Footer Placeholder 2">
            <a:extLst>
              <a:ext uri="{FF2B5EF4-FFF2-40B4-BE49-F238E27FC236}">
                <a16:creationId xmlns:a16="http://schemas.microsoft.com/office/drawing/2014/main" id="{1F30ADBB-CDE1-3F87-06BD-88AC7AB31209}"/>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2A254016-2573-20E0-A379-A1CB24E1AB44}"/>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243103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AAF5-FE28-6B8A-3F2A-42DFCD96D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A4E4EEC6-9C4D-D0D1-647B-6F67C9DCC9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36A5CC3F-FEC5-67B9-05FA-6377E865B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EE7E9-2C26-3365-865A-0503684FBA59}"/>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6" name="Footer Placeholder 5">
            <a:extLst>
              <a:ext uri="{FF2B5EF4-FFF2-40B4-BE49-F238E27FC236}">
                <a16:creationId xmlns:a16="http://schemas.microsoft.com/office/drawing/2014/main" id="{D2B5E9DA-0BDF-FE52-4C52-BF4FDE28DF1C}"/>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DE09DCF5-B3E0-4807-559D-7D077A5C9ACF}"/>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2242616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D135-4B16-B9E7-728D-15957DD50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628A43C0-0EE1-0227-871E-1A7017F900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5A94F947-6422-8352-314A-94C6A932C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8EE66-D522-741A-DEC1-93EC75855C96}"/>
              </a:ext>
            </a:extLst>
          </p:cNvPr>
          <p:cNvSpPr>
            <a:spLocks noGrp="1"/>
          </p:cNvSpPr>
          <p:nvPr>
            <p:ph type="dt" sz="half" idx="10"/>
          </p:nvPr>
        </p:nvSpPr>
        <p:spPr/>
        <p:txBody>
          <a:bodyPr/>
          <a:lstStyle/>
          <a:p>
            <a:fld id="{0F60FFD2-545F-0A48-A4B6-1F182AA244AB}" type="datetimeFigureOut">
              <a:rPr lang="en-TW" smtClean="0"/>
              <a:t>2023/9/3</a:t>
            </a:fld>
            <a:endParaRPr lang="en-TW"/>
          </a:p>
        </p:txBody>
      </p:sp>
      <p:sp>
        <p:nvSpPr>
          <p:cNvPr id="6" name="Footer Placeholder 5">
            <a:extLst>
              <a:ext uri="{FF2B5EF4-FFF2-40B4-BE49-F238E27FC236}">
                <a16:creationId xmlns:a16="http://schemas.microsoft.com/office/drawing/2014/main" id="{602FB79A-26E9-DBDA-A84E-37608CAB0CAE}"/>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A655CFD7-1553-C863-29F2-439567922995}"/>
              </a:ext>
            </a:extLst>
          </p:cNvPr>
          <p:cNvSpPr>
            <a:spLocks noGrp="1"/>
          </p:cNvSpPr>
          <p:nvPr>
            <p:ph type="sldNum" sz="quarter" idx="12"/>
          </p:nvPr>
        </p:nvSpPr>
        <p:spPr/>
        <p:txBody>
          <a:bodyPr/>
          <a:lstStyle/>
          <a:p>
            <a:fld id="{09172DFD-C372-3748-B990-A487CDFE94C9}" type="slidenum">
              <a:rPr lang="en-TW" smtClean="0"/>
              <a:t>‹#›</a:t>
            </a:fld>
            <a:endParaRPr lang="en-TW"/>
          </a:p>
        </p:txBody>
      </p:sp>
    </p:spTree>
    <p:extLst>
      <p:ext uri="{BB962C8B-B14F-4D97-AF65-F5344CB8AC3E}">
        <p14:creationId xmlns:p14="http://schemas.microsoft.com/office/powerpoint/2010/main" val="1809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41B9B-7299-2A6A-BB60-1CE0489E0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0FB387A-3AA0-C88D-3A0F-FF1C8114B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3D7FB748-0249-4B80-B87D-05A3E6A01F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0FFD2-545F-0A48-A4B6-1F182AA244AB}" type="datetimeFigureOut">
              <a:rPr lang="en-TW" smtClean="0"/>
              <a:t>2023/9/3</a:t>
            </a:fld>
            <a:endParaRPr lang="en-TW"/>
          </a:p>
        </p:txBody>
      </p:sp>
      <p:sp>
        <p:nvSpPr>
          <p:cNvPr id="5" name="Footer Placeholder 4">
            <a:extLst>
              <a:ext uri="{FF2B5EF4-FFF2-40B4-BE49-F238E27FC236}">
                <a16:creationId xmlns:a16="http://schemas.microsoft.com/office/drawing/2014/main" id="{B293F356-2F13-EAAF-7113-BA926082D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70E94C87-1240-6A30-30DC-FEA3415C1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72DFD-C372-3748-B990-A487CDFE94C9}" type="slidenum">
              <a:rPr lang="en-TW" smtClean="0"/>
              <a:t>‹#›</a:t>
            </a:fld>
            <a:endParaRPr lang="en-TW"/>
          </a:p>
        </p:txBody>
      </p:sp>
    </p:spTree>
    <p:extLst>
      <p:ext uri="{BB962C8B-B14F-4D97-AF65-F5344CB8AC3E}">
        <p14:creationId xmlns:p14="http://schemas.microsoft.com/office/powerpoint/2010/main" val="3396381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hemistry.org.tw/"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21/acssuschemeng.1c01140" TargetMode="Externa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lab.mos.com.tw/product_d.php?lang=tw&amp;tb=3&amp;id=149" TargetMode="External"/><Relationship Id="rId2" Type="http://schemas.openxmlformats.org/officeDocument/2006/relationships/hyperlink" Target="https://www.youtube.com/watch?time_continue=56&amp;v=tIHL2CeyAyE&amp;embeds_referring_euri=https%3A%2F%2Flab.mos.com.tw%2F&amp;source_ve_path=Mjg2NjQsMjg2NjMsMjg2NjQsMjg2NjQsMjM4NTE&amp;feature=emb_title" TargetMode="External"/><Relationship Id="rId1" Type="http://schemas.openxmlformats.org/officeDocument/2006/relationships/slideLayout" Target="../slideLayouts/slideLayout2.xml"/><Relationship Id="rId5" Type="http://schemas.openxmlformats.org/officeDocument/2006/relationships/hyperlink" Target="https://www.104.com.tw/expats/" TargetMode="External"/><Relationship Id="rId4" Type="http://schemas.openxmlformats.org/officeDocument/2006/relationships/hyperlink" Target="https://www.oloo.com.t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hemistry.org.tw/assets/img/periodic-table/cslt-periodic-table-app.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lscience.com/TW-en/chemistry/?&amp;utm_term=Chemistry_SAVE50&amp;utm_source=google&amp;utm_medium=cpc&amp;isbrand=true&amp;gad=1&amp;gclid=EAIaIQobChMItLrSoviDgQMVRyxgCh3WUwoeEAAYASACEgL3CfD_BwE" TargetMode="External"/><Relationship Id="rId2" Type="http://schemas.openxmlformats.org/officeDocument/2006/relationships/hyperlink" Target="https://www.flinnsci.com/products/chemist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edia.cloud.edu.tw/Entry/Detail/?title=&#27683;&#39636;&#24120;&#25976;&amp;search=&#27683;&#39636;&#24120;&#25976;" TargetMode="External"/><Relationship Id="rId2" Type="http://schemas.openxmlformats.org/officeDocument/2006/relationships/hyperlink" Target="http://www.nist.edu/" TargetMode="External"/><Relationship Id="rId1" Type="http://schemas.openxmlformats.org/officeDocument/2006/relationships/slideLayout" Target="../slideLayouts/slideLayout2.xml"/><Relationship Id="rId4" Type="http://schemas.openxmlformats.org/officeDocument/2006/relationships/hyperlink" Target="https://www.lne.fr/en/learn-more/international-system-units/mol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3C09341-71F1-3746-37FB-BB59342C3C6C}"/>
              </a:ext>
            </a:extLst>
          </p:cNvPr>
          <p:cNvCxnSpPr>
            <a:cxnSpLocks/>
          </p:cNvCxnSpPr>
          <p:nvPr/>
        </p:nvCxnSpPr>
        <p:spPr>
          <a:xfrm>
            <a:off x="-274320" y="5925312"/>
            <a:ext cx="1265529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C2DFC3-0253-4373-8119-ABFAC85126A5}"/>
              </a:ext>
            </a:extLst>
          </p:cNvPr>
          <p:cNvCxnSpPr/>
          <p:nvPr/>
        </p:nvCxnSpPr>
        <p:spPr>
          <a:xfrm>
            <a:off x="-94488" y="426085"/>
            <a:ext cx="1238097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70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81C4-4392-FC76-801A-F954BF3509BD}"/>
              </a:ext>
            </a:extLst>
          </p:cNvPr>
          <p:cNvSpPr>
            <a:spLocks noGrp="1"/>
          </p:cNvSpPr>
          <p:nvPr>
            <p:ph type="title"/>
          </p:nvPr>
        </p:nvSpPr>
        <p:spPr/>
        <p:txBody>
          <a:bodyPr/>
          <a:lstStyle/>
          <a:p>
            <a:r>
              <a:rPr lang="en-TW" b="1" dirty="0">
                <a:solidFill>
                  <a:schemeClr val="accent4"/>
                </a:solidFill>
              </a:rPr>
              <a:t>Viscosity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BCB2A0-DA61-73C0-D659-3B4D5568D532}"/>
                  </a:ext>
                </a:extLst>
              </p:cNvPr>
              <p:cNvSpPr>
                <a:spLocks noGrp="1"/>
              </p:cNvSpPr>
              <p:nvPr>
                <p:ph idx="1"/>
              </p:nvPr>
            </p:nvSpPr>
            <p:spPr>
              <a:xfrm>
                <a:off x="472440" y="1368901"/>
                <a:ext cx="10515600" cy="4351338"/>
              </a:xfrm>
            </p:spPr>
            <p:txBody>
              <a:bodyPr>
                <a:normAutofit fontScale="92500" lnSpcReduction="20000"/>
              </a:bodyPr>
              <a:lstStyle/>
              <a:p>
                <a:pPr>
                  <a:lnSpc>
                    <a:spcPct val="220000"/>
                  </a:lnSpc>
                </a:pPr>
                <a:r>
                  <a:rPr lang="en-TW" b="1" dirty="0">
                    <a:solidFill>
                      <a:schemeClr val="accent4"/>
                    </a:solidFill>
                  </a:rPr>
                  <a:t>Rigorous kinetic theory of gas of hard spheres gives</a:t>
                </a:r>
              </a:p>
              <a:p>
                <a:pPr>
                  <a:lnSpc>
                    <a:spcPct val="220000"/>
                  </a:lnSpc>
                </a:pPr>
                <a14:m>
                  <m:oMath xmlns:m="http://schemas.openxmlformats.org/officeDocument/2006/math">
                    <m:r>
                      <a:rPr lang="en-US" b="1" i="1" smtClean="0">
                        <a:solidFill>
                          <a:schemeClr val="accent4"/>
                        </a:solidFill>
                        <a:latin typeface="Cambria Math" panose="02040503050406030204" pitchFamily="18" charset="0"/>
                      </a:rPr>
                      <m:t>𝜼</m:t>
                    </m:r>
                    <m:r>
                      <a:rPr lang="en-US" b="1" i="1" smtClean="0">
                        <a:solidFill>
                          <a:schemeClr val="accent4"/>
                        </a:solidFill>
                        <a:latin typeface="Cambria Math" panose="02040503050406030204" pitchFamily="18" charset="0"/>
                      </a:rPr>
                      <m:t>~</m:t>
                    </m:r>
                    <m:f>
                      <m:fPr>
                        <m:ctrlPr>
                          <a:rPr lang="en-US" b="1" i="1" smtClean="0">
                            <a:solidFill>
                              <a:schemeClr val="accent4"/>
                            </a:solidFill>
                            <a:latin typeface="Cambria Math" panose="02040503050406030204" pitchFamily="18" charset="0"/>
                          </a:rPr>
                        </m:ctrlPr>
                      </m:fPr>
                      <m:num>
                        <m:rad>
                          <m:radPr>
                            <m:degHide m:val="on"/>
                            <m:ctrlPr>
                              <a:rPr lang="en-US" b="1" i="1" smtClean="0">
                                <a:solidFill>
                                  <a:schemeClr val="accent4"/>
                                </a:solidFill>
                                <a:latin typeface="Cambria Math" panose="02040503050406030204" pitchFamily="18" charset="0"/>
                              </a:rPr>
                            </m:ctrlPr>
                          </m:radPr>
                          <m:deg/>
                          <m:e>
                            <m:r>
                              <a:rPr lang="en-US" b="1" i="1" smtClean="0">
                                <a:solidFill>
                                  <a:schemeClr val="accent4"/>
                                </a:solidFill>
                                <a:latin typeface="Cambria Math" panose="02040503050406030204" pitchFamily="18" charset="0"/>
                              </a:rPr>
                              <m:t>𝝅</m:t>
                            </m:r>
                            <m:r>
                              <a:rPr lang="en-US" b="1" i="1" smtClean="0">
                                <a:solidFill>
                                  <a:schemeClr val="accent4"/>
                                </a:solidFill>
                                <a:latin typeface="Cambria Math" panose="02040503050406030204" pitchFamily="18" charset="0"/>
                              </a:rPr>
                              <m:t>𝑹𝒎𝑻</m:t>
                            </m:r>
                          </m:e>
                        </m:rad>
                      </m:num>
                      <m:den>
                        <m:r>
                          <a:rPr lang="en-US" b="1" i="1" smtClean="0">
                            <a:solidFill>
                              <a:schemeClr val="accent4"/>
                            </a:solidFill>
                            <a:latin typeface="Cambria Math" panose="02040503050406030204" pitchFamily="18" charset="0"/>
                          </a:rPr>
                          <m:t>𝝅</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𝑵</m:t>
                            </m:r>
                          </m:e>
                          <m:sub>
                            <m:r>
                              <a:rPr lang="en-US" b="1" i="1" smtClean="0">
                                <a:solidFill>
                                  <a:schemeClr val="accent4"/>
                                </a:solidFill>
                                <a:latin typeface="Cambria Math" panose="02040503050406030204" pitchFamily="18" charset="0"/>
                              </a:rPr>
                              <m:t>𝑨</m:t>
                            </m:r>
                          </m:sub>
                        </m:sSub>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𝝈</m:t>
                            </m:r>
                          </m:e>
                          <m:sup>
                            <m:r>
                              <a:rPr lang="en-US" b="1" i="1" smtClean="0">
                                <a:solidFill>
                                  <a:schemeClr val="accent4"/>
                                </a:solidFill>
                                <a:latin typeface="Cambria Math" panose="02040503050406030204" pitchFamily="18" charset="0"/>
                              </a:rPr>
                              <m:t>𝟐</m:t>
                            </m:r>
                          </m:sup>
                        </m:sSup>
                      </m:den>
                    </m:f>
                  </m:oMath>
                </a14:m>
                <a:r>
                  <a:rPr lang="en-TW" b="1" dirty="0">
                    <a:solidFill>
                      <a:schemeClr val="accent4"/>
                    </a:solidFill>
                  </a:rPr>
                  <a:t>, for the viscosity of spheres, R gas constant, m mass, T temperature, </a:t>
                </a:r>
                <a14:m>
                  <m:oMath xmlns:m="http://schemas.openxmlformats.org/officeDocument/2006/math">
                    <m:r>
                      <a:rPr lang="en-US" b="1" i="1" smtClean="0">
                        <a:solidFill>
                          <a:schemeClr val="accent4"/>
                        </a:solidFill>
                        <a:latin typeface="Cambria Math" panose="02040503050406030204" pitchFamily="18" charset="0"/>
                      </a:rPr>
                      <m:t>𝝈</m:t>
                    </m:r>
                    <m:r>
                      <a:rPr lang="en-US" b="1" i="1" smtClean="0">
                        <a:solidFill>
                          <a:schemeClr val="accent4"/>
                        </a:solidFill>
                        <a:latin typeface="Cambria Math" panose="02040503050406030204" pitchFamily="18" charset="0"/>
                      </a:rPr>
                      <m:t> </m:t>
                    </m:r>
                  </m:oMath>
                </a14:m>
                <a:r>
                  <a:rPr lang="en-TW" b="1" dirty="0">
                    <a:solidFill>
                      <a:schemeClr val="accent4"/>
                    </a:solidFill>
                  </a:rPr>
                  <a:t>diameter, </a:t>
                </a:r>
                <a14:m>
                  <m:oMath xmlns:m="http://schemas.openxmlformats.org/officeDocument/2006/math">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𝑵</m:t>
                        </m:r>
                      </m:e>
                      <m:sub>
                        <m:r>
                          <a:rPr lang="en-US" b="1" i="1" smtClean="0">
                            <a:solidFill>
                              <a:schemeClr val="accent4"/>
                            </a:solidFill>
                            <a:latin typeface="Cambria Math" panose="02040503050406030204" pitchFamily="18" charset="0"/>
                          </a:rPr>
                          <m:t>𝑨</m:t>
                        </m:r>
                      </m:sub>
                    </m:sSub>
                  </m:oMath>
                </a14:m>
                <a:r>
                  <a:rPr lang="en-TW" b="1" dirty="0">
                    <a:solidFill>
                      <a:schemeClr val="accent4"/>
                    </a:solidFill>
                  </a:rPr>
                  <a:t>.</a:t>
                </a:r>
              </a:p>
              <a:p>
                <a:pPr>
                  <a:lnSpc>
                    <a:spcPct val="220000"/>
                  </a:lnSpc>
                </a:pPr>
                <a:r>
                  <a:rPr lang="en-US" b="1" dirty="0">
                    <a:solidFill>
                      <a:schemeClr val="accent4"/>
                    </a:solidFill>
                  </a:rPr>
                  <a:t>V</a:t>
                </a:r>
                <a:r>
                  <a:rPr lang="en-TW" b="1" dirty="0">
                    <a:solidFill>
                      <a:schemeClr val="accent4"/>
                    </a:solidFill>
                  </a:rPr>
                  <a:t>olume </a:t>
                </a:r>
                <a14:m>
                  <m:oMath xmlns:m="http://schemas.openxmlformats.org/officeDocument/2006/math">
                    <m:r>
                      <a:rPr lang="en-US" b="1" i="1" smtClean="0">
                        <a:solidFill>
                          <a:schemeClr val="accent6"/>
                        </a:solidFill>
                        <a:latin typeface="Cambria Math" panose="02040503050406030204" pitchFamily="18" charset="0"/>
                      </a:rPr>
                      <m:t>𝑽</m:t>
                    </m:r>
                    <m:r>
                      <a:rPr lang="en-US" b="1" i="1" smtClean="0">
                        <a:solidFill>
                          <a:schemeClr val="accent6"/>
                        </a:solidFill>
                        <a:latin typeface="Cambria Math" panose="02040503050406030204" pitchFamily="18" charset="0"/>
                      </a:rPr>
                      <m:t>=</m:t>
                    </m:r>
                    <m:sSub>
                      <m:sSubPr>
                        <m:ctrlPr>
                          <a:rPr lang="en-US" b="1" i="1" smtClean="0">
                            <a:solidFill>
                              <a:schemeClr val="accent6"/>
                            </a:solidFill>
                            <a:latin typeface="Cambria Math" panose="02040503050406030204" pitchFamily="18" charset="0"/>
                          </a:rPr>
                        </m:ctrlPr>
                      </m:sSubPr>
                      <m:e>
                        <m:r>
                          <a:rPr lang="en-US" b="1" i="1" smtClean="0">
                            <a:solidFill>
                              <a:schemeClr val="accent6"/>
                            </a:solidFill>
                            <a:latin typeface="Cambria Math" panose="02040503050406030204" pitchFamily="18" charset="0"/>
                          </a:rPr>
                          <m:t>𝑵</m:t>
                        </m:r>
                      </m:e>
                      <m:sub>
                        <m:r>
                          <a:rPr lang="en-US" b="1" i="1" smtClean="0">
                            <a:solidFill>
                              <a:schemeClr val="accent6"/>
                            </a:solidFill>
                            <a:latin typeface="Cambria Math" panose="02040503050406030204" pitchFamily="18" charset="0"/>
                          </a:rPr>
                          <m:t>𝑨</m:t>
                        </m:r>
                      </m:sub>
                    </m:sSub>
                    <m:f>
                      <m:fPr>
                        <m:ctrlPr>
                          <a:rPr lang="en-US" b="1" i="1" smtClean="0">
                            <a:solidFill>
                              <a:schemeClr val="accent6"/>
                            </a:solidFill>
                            <a:latin typeface="Cambria Math" panose="02040503050406030204" pitchFamily="18" charset="0"/>
                          </a:rPr>
                        </m:ctrlPr>
                      </m:fPr>
                      <m:num>
                        <m:r>
                          <a:rPr lang="en-US" b="1" i="1" smtClean="0">
                            <a:solidFill>
                              <a:schemeClr val="accent6"/>
                            </a:solidFill>
                            <a:latin typeface="Cambria Math" panose="02040503050406030204" pitchFamily="18" charset="0"/>
                          </a:rPr>
                          <m:t>𝟒</m:t>
                        </m:r>
                      </m:num>
                      <m:den>
                        <m:r>
                          <a:rPr lang="en-US" b="1" i="1" smtClean="0">
                            <a:solidFill>
                              <a:schemeClr val="accent6"/>
                            </a:solidFill>
                            <a:latin typeface="Cambria Math" panose="02040503050406030204" pitchFamily="18" charset="0"/>
                          </a:rPr>
                          <m:t>𝟑</m:t>
                        </m:r>
                      </m:den>
                    </m:f>
                    <m:r>
                      <a:rPr lang="en-US" b="1" i="1" smtClean="0">
                        <a:solidFill>
                          <a:schemeClr val="accent6"/>
                        </a:solidFill>
                        <a:latin typeface="Cambria Math" panose="02040503050406030204" pitchFamily="18" charset="0"/>
                      </a:rPr>
                      <m:t>𝝅</m:t>
                    </m:r>
                    <m:sSup>
                      <m:sSupPr>
                        <m:ctrlPr>
                          <a:rPr lang="en-US" b="1" i="1" smtClean="0">
                            <a:solidFill>
                              <a:schemeClr val="accent6"/>
                            </a:solidFill>
                            <a:latin typeface="Cambria Math" panose="02040503050406030204" pitchFamily="18" charset="0"/>
                          </a:rPr>
                        </m:ctrlPr>
                      </m:sSupPr>
                      <m:e>
                        <m:r>
                          <a:rPr lang="en-US" b="1" i="1" smtClean="0">
                            <a:solidFill>
                              <a:schemeClr val="accent6"/>
                            </a:solidFill>
                            <a:latin typeface="Cambria Math" panose="02040503050406030204" pitchFamily="18" charset="0"/>
                          </a:rPr>
                          <m:t>𝝈</m:t>
                        </m:r>
                      </m:e>
                      <m:sup>
                        <m:r>
                          <a:rPr lang="en-US" b="1" i="1" smtClean="0">
                            <a:solidFill>
                              <a:schemeClr val="accent6"/>
                            </a:solidFill>
                            <a:latin typeface="Cambria Math" panose="02040503050406030204" pitchFamily="18" charset="0"/>
                          </a:rPr>
                          <m:t>𝟑</m:t>
                        </m:r>
                      </m:sup>
                    </m:sSup>
                  </m:oMath>
                </a14:m>
                <a:r>
                  <a:rPr lang="en-TW" b="1" dirty="0">
                    <a:solidFill>
                      <a:schemeClr val="accent6"/>
                    </a:solidFill>
                  </a:rPr>
                  <a:t> </a:t>
                </a:r>
                <a:r>
                  <a:rPr lang="en-TW" b="1" dirty="0">
                    <a:solidFill>
                      <a:schemeClr val="accent4"/>
                    </a:solidFill>
                  </a:rPr>
                  <a:t>of a mole of liquid.</a:t>
                </a:r>
              </a:p>
            </p:txBody>
          </p:sp>
        </mc:Choice>
        <mc:Fallback xmlns="">
          <p:sp>
            <p:nvSpPr>
              <p:cNvPr id="3" name="Content Placeholder 2">
                <a:extLst>
                  <a:ext uri="{FF2B5EF4-FFF2-40B4-BE49-F238E27FC236}">
                    <a16:creationId xmlns:a16="http://schemas.microsoft.com/office/drawing/2014/main" id="{16BCB2A0-DA61-73C0-D659-3B4D5568D532}"/>
                  </a:ext>
                </a:extLst>
              </p:cNvPr>
              <p:cNvSpPr>
                <a:spLocks noGrp="1" noRot="1" noChangeAspect="1" noMove="1" noResize="1" noEditPoints="1" noAdjustHandles="1" noChangeArrowheads="1" noChangeShapeType="1" noTextEdit="1"/>
              </p:cNvSpPr>
              <p:nvPr>
                <p:ph idx="1"/>
              </p:nvPr>
            </p:nvSpPr>
            <p:spPr>
              <a:xfrm>
                <a:off x="472440" y="1368901"/>
                <a:ext cx="10515600" cy="4351338"/>
              </a:xfrm>
              <a:blipFill>
                <a:blip r:embed="rId3"/>
                <a:stretch>
                  <a:fillRect l="-965" b="-583"/>
                </a:stretch>
              </a:blipFill>
            </p:spPr>
            <p:txBody>
              <a:bodyPr/>
              <a:lstStyle/>
              <a:p>
                <a:r>
                  <a:rPr lang="en-TW">
                    <a:noFill/>
                  </a:rPr>
                  <a:t> </a:t>
                </a:r>
              </a:p>
            </p:txBody>
          </p:sp>
        </mc:Fallback>
      </mc:AlternateContent>
      <p:sp>
        <p:nvSpPr>
          <p:cNvPr id="4" name="Oval 3">
            <a:extLst>
              <a:ext uri="{FF2B5EF4-FFF2-40B4-BE49-F238E27FC236}">
                <a16:creationId xmlns:a16="http://schemas.microsoft.com/office/drawing/2014/main" id="{7FC4809C-B23E-674A-CDC4-4E986C5AEB40}"/>
              </a:ext>
            </a:extLst>
          </p:cNvPr>
          <p:cNvSpPr/>
          <p:nvPr/>
        </p:nvSpPr>
        <p:spPr>
          <a:xfrm>
            <a:off x="9104279" y="1577519"/>
            <a:ext cx="490331" cy="477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Oval 4">
            <a:extLst>
              <a:ext uri="{FF2B5EF4-FFF2-40B4-BE49-F238E27FC236}">
                <a16:creationId xmlns:a16="http://schemas.microsoft.com/office/drawing/2014/main" id="{7872588F-17CD-EAC8-2A9B-FFE2F929A5DE}"/>
              </a:ext>
            </a:extLst>
          </p:cNvPr>
          <p:cNvSpPr/>
          <p:nvPr/>
        </p:nvSpPr>
        <p:spPr>
          <a:xfrm>
            <a:off x="8859113" y="2054597"/>
            <a:ext cx="490331" cy="477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Oval 5">
            <a:extLst>
              <a:ext uri="{FF2B5EF4-FFF2-40B4-BE49-F238E27FC236}">
                <a16:creationId xmlns:a16="http://schemas.microsoft.com/office/drawing/2014/main" id="{655DAD0D-F7F4-4AEF-AB4E-93819BEFE0D3}"/>
              </a:ext>
            </a:extLst>
          </p:cNvPr>
          <p:cNvSpPr/>
          <p:nvPr/>
        </p:nvSpPr>
        <p:spPr>
          <a:xfrm>
            <a:off x="9375949" y="2073025"/>
            <a:ext cx="490331" cy="477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E564572A-D4E1-DC95-E65A-9FB5D0DFB2AA}"/>
              </a:ext>
            </a:extLst>
          </p:cNvPr>
          <p:cNvSpPr/>
          <p:nvPr/>
        </p:nvSpPr>
        <p:spPr>
          <a:xfrm>
            <a:off x="10669690" y="1595947"/>
            <a:ext cx="490331" cy="477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Oval 7">
            <a:extLst>
              <a:ext uri="{FF2B5EF4-FFF2-40B4-BE49-F238E27FC236}">
                <a16:creationId xmlns:a16="http://schemas.microsoft.com/office/drawing/2014/main" id="{8AF44A7C-807C-36D0-DBCF-3ADC7CB1B598}"/>
              </a:ext>
            </a:extLst>
          </p:cNvPr>
          <p:cNvSpPr/>
          <p:nvPr/>
        </p:nvSpPr>
        <p:spPr>
          <a:xfrm>
            <a:off x="10636560" y="1051401"/>
            <a:ext cx="490331" cy="477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0" name="Straight Arrow Connector 9">
            <a:extLst>
              <a:ext uri="{FF2B5EF4-FFF2-40B4-BE49-F238E27FC236}">
                <a16:creationId xmlns:a16="http://schemas.microsoft.com/office/drawing/2014/main" id="{2D0E11BD-CEF8-2316-58AD-754E099A54B5}"/>
              </a:ext>
            </a:extLst>
          </p:cNvPr>
          <p:cNvCxnSpPr/>
          <p:nvPr/>
        </p:nvCxnSpPr>
        <p:spPr>
          <a:xfrm flipV="1">
            <a:off x="10031931" y="2054597"/>
            <a:ext cx="490331" cy="352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144884-81F7-F5BF-D52B-CF5BC68DFB7E}"/>
              </a:ext>
            </a:extLst>
          </p:cNvPr>
          <p:cNvCxnSpPr/>
          <p:nvPr/>
        </p:nvCxnSpPr>
        <p:spPr>
          <a:xfrm flipH="1">
            <a:off x="10152854" y="1528479"/>
            <a:ext cx="483706" cy="306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9341-71F1-3746-37FB-BB59342C3C6C}"/>
              </a:ext>
            </a:extLst>
          </p:cNvPr>
          <p:cNvCxnSpPr>
            <a:cxnSpLocks/>
          </p:cNvCxnSpPr>
          <p:nvPr/>
        </p:nvCxnSpPr>
        <p:spPr>
          <a:xfrm>
            <a:off x="-274320" y="5925312"/>
            <a:ext cx="1265529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C2DFC3-0253-4373-8119-ABFAC85126A5}"/>
              </a:ext>
            </a:extLst>
          </p:cNvPr>
          <p:cNvCxnSpPr/>
          <p:nvPr/>
        </p:nvCxnSpPr>
        <p:spPr>
          <a:xfrm>
            <a:off x="-94488" y="426085"/>
            <a:ext cx="12380976"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47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6E9D-363C-DF7D-FC79-DC8810DF8A79}"/>
              </a:ext>
            </a:extLst>
          </p:cNvPr>
          <p:cNvSpPr>
            <a:spLocks noGrp="1"/>
          </p:cNvSpPr>
          <p:nvPr>
            <p:ph type="title"/>
          </p:nvPr>
        </p:nvSpPr>
        <p:spPr/>
        <p:txBody>
          <a:bodyPr/>
          <a:lstStyle/>
          <a:p>
            <a:r>
              <a:rPr lang="en-TW" b="1" dirty="0">
                <a:solidFill>
                  <a:schemeClr val="accent4"/>
                </a:solidFill>
              </a:rPr>
              <a:t>Viscosity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6B533C-90E3-E361-DFD8-D6431E4B84FC}"/>
                  </a:ext>
                </a:extLst>
              </p:cNvPr>
              <p:cNvSpPr>
                <a:spLocks noGrp="1"/>
              </p:cNvSpPr>
              <p:nvPr>
                <p:ph idx="1"/>
              </p:nvPr>
            </p:nvSpPr>
            <p:spPr>
              <a:xfrm>
                <a:off x="182880" y="1690688"/>
                <a:ext cx="11814048" cy="4231514"/>
              </a:xfrm>
            </p:spPr>
            <p:txBody>
              <a:bodyPr>
                <a:normAutofit fontScale="47500" lnSpcReduction="20000"/>
              </a:bodyPr>
              <a:lstStyle/>
              <a:p>
                <a:pPr>
                  <a:lnSpc>
                    <a:spcPct val="220000"/>
                  </a:lnSpc>
                </a:pPr>
                <a:r>
                  <a:rPr lang="en-TW" sz="3600" b="1" dirty="0">
                    <a:solidFill>
                      <a:schemeClr val="accent4"/>
                    </a:solidFill>
                  </a:rPr>
                  <a:t>The ratio </a:t>
                </a:r>
                <a14:m>
                  <m:oMath xmlns:m="http://schemas.openxmlformats.org/officeDocument/2006/math">
                    <m:f>
                      <m:fPr>
                        <m:ctrlPr>
                          <a:rPr lang="en-TW"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𝜼</m:t>
                        </m:r>
                      </m:num>
                      <m:den>
                        <m:r>
                          <a:rPr lang="en-US" sz="3600" b="1" i="1" smtClean="0">
                            <a:solidFill>
                              <a:schemeClr val="accent4"/>
                            </a:solidFill>
                            <a:latin typeface="Cambria Math" panose="02040503050406030204" pitchFamily="18" charset="0"/>
                          </a:rPr>
                          <m:t>𝑽</m:t>
                        </m:r>
                      </m:den>
                    </m:f>
                    <m:r>
                      <a:rPr lang="en-US" sz="3600" b="1" i="1" smtClean="0">
                        <a:solidFill>
                          <a:schemeClr val="accent4"/>
                        </a:solidFill>
                        <a:latin typeface="Cambria Math" panose="02040503050406030204" pitchFamily="18" charset="0"/>
                      </a:rPr>
                      <m:t>~</m:t>
                    </m:r>
                    <m:f>
                      <m:fPr>
                        <m:ctrlPr>
                          <a:rPr lang="en-US" sz="3600" b="1" i="1" smtClean="0">
                            <a:solidFill>
                              <a:schemeClr val="accent4"/>
                            </a:solidFill>
                            <a:latin typeface="Cambria Math" panose="02040503050406030204" pitchFamily="18" charset="0"/>
                          </a:rPr>
                        </m:ctrlPr>
                      </m:fPr>
                      <m:num>
                        <m:rad>
                          <m:radPr>
                            <m:degHide m:val="on"/>
                            <m:ctrlPr>
                              <a:rPr lang="en-US" sz="3600" b="1" i="1" smtClean="0">
                                <a:solidFill>
                                  <a:schemeClr val="accent4"/>
                                </a:solidFill>
                                <a:latin typeface="Cambria Math" panose="02040503050406030204" pitchFamily="18" charset="0"/>
                              </a:rPr>
                            </m:ctrlPr>
                          </m:radPr>
                          <m:deg/>
                          <m:e>
                            <m:r>
                              <a:rPr lang="en-US" sz="3600" b="1" i="1" smtClean="0">
                                <a:solidFill>
                                  <a:schemeClr val="accent4"/>
                                </a:solidFill>
                                <a:latin typeface="Cambria Math" panose="02040503050406030204" pitchFamily="18" charset="0"/>
                              </a:rPr>
                              <m:t>𝝅</m:t>
                            </m:r>
                            <m:r>
                              <a:rPr lang="en-US" sz="3600" b="1" i="1" smtClean="0">
                                <a:solidFill>
                                  <a:schemeClr val="accent4"/>
                                </a:solidFill>
                                <a:latin typeface="Cambria Math" panose="02040503050406030204" pitchFamily="18" charset="0"/>
                              </a:rPr>
                              <m:t>𝒎𝑹𝑻</m:t>
                            </m:r>
                          </m:e>
                        </m:rad>
                      </m:num>
                      <m:den>
                        <m:sSup>
                          <m:sSupPr>
                            <m:ctrlPr>
                              <a:rPr lang="en-US" sz="3600" b="1" i="1" smtClean="0">
                                <a:solidFill>
                                  <a:schemeClr val="accent4"/>
                                </a:solidFill>
                                <a:latin typeface="Cambria Math" panose="02040503050406030204" pitchFamily="18" charset="0"/>
                              </a:rPr>
                            </m:ctrlPr>
                          </m:sSupPr>
                          <m:e>
                            <m:r>
                              <a:rPr lang="en-US" sz="3600" b="1" i="1" smtClean="0">
                                <a:solidFill>
                                  <a:schemeClr val="accent4"/>
                                </a:solidFill>
                                <a:latin typeface="Cambria Math" panose="02040503050406030204" pitchFamily="18" charset="0"/>
                              </a:rPr>
                              <m:t>𝝅</m:t>
                            </m:r>
                          </m:e>
                          <m:sup>
                            <m:r>
                              <a:rPr lang="en-US" sz="3600" b="1" i="1" smtClean="0">
                                <a:solidFill>
                                  <a:schemeClr val="accent4"/>
                                </a:solidFill>
                                <a:latin typeface="Cambria Math" panose="02040503050406030204" pitchFamily="18" charset="0"/>
                              </a:rPr>
                              <m:t>𝟐</m:t>
                            </m:r>
                          </m:sup>
                        </m:sSup>
                        <m:sSubSup>
                          <m:sSubSupPr>
                            <m:ctrlPr>
                              <a:rPr lang="en-US" sz="3600" b="1" i="1" smtClean="0">
                                <a:solidFill>
                                  <a:schemeClr val="accent4"/>
                                </a:solidFill>
                                <a:latin typeface="Cambria Math" panose="02040503050406030204" pitchFamily="18" charset="0"/>
                              </a:rPr>
                            </m:ctrlPr>
                          </m:sSubSupPr>
                          <m:e>
                            <m:r>
                              <a:rPr lang="en-US" sz="3600" b="1" i="1" smtClean="0">
                                <a:solidFill>
                                  <a:schemeClr val="accent4"/>
                                </a:solidFill>
                                <a:latin typeface="Cambria Math" panose="02040503050406030204" pitchFamily="18" charset="0"/>
                              </a:rPr>
                              <m:t>𝑵</m:t>
                            </m:r>
                          </m:e>
                          <m:sub>
                            <m:r>
                              <a:rPr lang="en-US" sz="3600" b="1" i="1" smtClean="0">
                                <a:solidFill>
                                  <a:schemeClr val="accent4"/>
                                </a:solidFill>
                                <a:latin typeface="Cambria Math" panose="02040503050406030204" pitchFamily="18" charset="0"/>
                              </a:rPr>
                              <m:t>𝑨</m:t>
                            </m:r>
                          </m:sub>
                          <m:sup>
                            <m:r>
                              <a:rPr lang="en-US" sz="3600" b="1" i="1" smtClean="0">
                                <a:solidFill>
                                  <a:schemeClr val="accent4"/>
                                </a:solidFill>
                                <a:latin typeface="Cambria Math" panose="02040503050406030204" pitchFamily="18" charset="0"/>
                              </a:rPr>
                              <m:t>𝟐</m:t>
                            </m:r>
                          </m:sup>
                        </m:sSubSup>
                        <m:sSup>
                          <m:sSupPr>
                            <m:ctrlPr>
                              <a:rPr lang="en-US" sz="3600" b="1" i="1" smtClean="0">
                                <a:solidFill>
                                  <a:schemeClr val="accent4"/>
                                </a:solidFill>
                                <a:latin typeface="Cambria Math" panose="02040503050406030204" pitchFamily="18" charset="0"/>
                              </a:rPr>
                            </m:ctrlPr>
                          </m:sSupPr>
                          <m:e>
                            <m:r>
                              <a:rPr lang="en-US" sz="3600" b="1" i="1" smtClean="0">
                                <a:solidFill>
                                  <a:schemeClr val="accent4"/>
                                </a:solidFill>
                                <a:latin typeface="Cambria Math" panose="02040503050406030204" pitchFamily="18" charset="0"/>
                              </a:rPr>
                              <m:t>𝝈</m:t>
                            </m:r>
                          </m:e>
                          <m:sup>
                            <m:r>
                              <a:rPr lang="en-US" sz="3600" b="1" i="1" smtClean="0">
                                <a:solidFill>
                                  <a:schemeClr val="accent4"/>
                                </a:solidFill>
                                <a:latin typeface="Cambria Math" panose="02040503050406030204" pitchFamily="18" charset="0"/>
                              </a:rPr>
                              <m:t>𝟓</m:t>
                            </m:r>
                          </m:sup>
                        </m:sSup>
                      </m:den>
                    </m:f>
                    <m:r>
                      <a:rPr lang="en-US" sz="3600" b="1" i="0" smtClean="0">
                        <a:solidFill>
                          <a:schemeClr val="accent4"/>
                        </a:solidFill>
                        <a:latin typeface="Cambria Math" panose="02040503050406030204" pitchFamily="18" charset="0"/>
                      </a:rPr>
                      <m:t>.</m:t>
                    </m:r>
                  </m:oMath>
                </a14:m>
                <a:r>
                  <a:rPr lang="en-TW" sz="3600" b="1" dirty="0">
                    <a:solidFill>
                      <a:schemeClr val="accent4"/>
                    </a:solidFill>
                  </a:rPr>
                  <a:t> Using this relation, consider water, H</a:t>
                </a:r>
                <a:r>
                  <a:rPr lang="en-TW" sz="3600" b="1" baseline="-25000" dirty="0">
                    <a:solidFill>
                      <a:schemeClr val="accent4"/>
                    </a:solidFill>
                  </a:rPr>
                  <a:t>2</a:t>
                </a:r>
                <a:r>
                  <a:rPr lang="en-TW" sz="3600" b="1" dirty="0">
                    <a:solidFill>
                      <a:schemeClr val="accent4"/>
                    </a:solidFill>
                  </a:rPr>
                  <a:t>O. </a:t>
                </a:r>
              </a:p>
              <a:p>
                <a:pPr>
                  <a:lnSpc>
                    <a:spcPct val="220000"/>
                  </a:lnSpc>
                </a:pPr>
                <a:r>
                  <a:rPr lang="en-TW" sz="3600" b="1" dirty="0">
                    <a:solidFill>
                      <a:schemeClr val="accent4"/>
                    </a:solidFill>
                  </a:rPr>
                  <a:t>The </a:t>
                </a:r>
                <a:r>
                  <a:rPr lang="en-TW" sz="3600" b="1" dirty="0">
                    <a:solidFill>
                      <a:schemeClr val="accent6"/>
                    </a:solidFill>
                  </a:rPr>
                  <a:t>molecular weight </a:t>
                </a:r>
                <a:r>
                  <a:rPr lang="en-TW" sz="3600" b="1" dirty="0">
                    <a:solidFill>
                      <a:schemeClr val="accent4"/>
                    </a:solidFill>
                  </a:rPr>
                  <a:t>is 18 grams/mole = 18 mL/mole. </a:t>
                </a:r>
              </a:p>
              <a:p>
                <a:pPr>
                  <a:lnSpc>
                    <a:spcPct val="220000"/>
                  </a:lnSpc>
                </a:pPr>
                <a14:m>
                  <m:oMath xmlns:m="http://schemas.openxmlformats.org/officeDocument/2006/math">
                    <m:r>
                      <a:rPr lang="en-US" sz="3600" b="1" i="1" smtClean="0">
                        <a:solidFill>
                          <a:schemeClr val="accent4"/>
                        </a:solidFill>
                        <a:latin typeface="Cambria Math" panose="02040503050406030204" pitchFamily="18" charset="0"/>
                      </a:rPr>
                      <m:t>𝟏𝟖</m:t>
                    </m:r>
                    <m:f>
                      <m:fPr>
                        <m:ctrlPr>
                          <a:rPr lang="en-US"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𝒎𝑳</m:t>
                        </m:r>
                      </m:num>
                      <m:den>
                        <m:r>
                          <a:rPr lang="en-US" sz="3600" b="1" i="1" smtClean="0">
                            <a:solidFill>
                              <a:schemeClr val="accent4"/>
                            </a:solidFill>
                            <a:latin typeface="Cambria Math" panose="02040503050406030204" pitchFamily="18" charset="0"/>
                          </a:rPr>
                          <m:t>𝒎𝒐𝒍𝒆</m:t>
                        </m:r>
                      </m:den>
                    </m:f>
                    <m:r>
                      <a:rPr lang="en-US" sz="3600" b="1" i="1" smtClean="0">
                        <a:solidFill>
                          <a:schemeClr val="accent4"/>
                        </a:solidFill>
                        <a:latin typeface="Cambria Math" panose="02040503050406030204" pitchFamily="18" charset="0"/>
                      </a:rPr>
                      <m:t>∗</m:t>
                    </m:r>
                    <m:f>
                      <m:fPr>
                        <m:ctrlPr>
                          <a:rPr lang="en-US"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𝟏</m:t>
                        </m:r>
                      </m:num>
                      <m:den>
                        <m:sSub>
                          <m:sSubPr>
                            <m:ctrlPr>
                              <a:rPr lang="en-US" sz="3600" b="1" i="1" smtClean="0">
                                <a:solidFill>
                                  <a:schemeClr val="accent4"/>
                                </a:solidFill>
                                <a:latin typeface="Cambria Math" panose="02040503050406030204" pitchFamily="18" charset="0"/>
                              </a:rPr>
                            </m:ctrlPr>
                          </m:sSubPr>
                          <m:e>
                            <m:r>
                              <a:rPr lang="en-US" sz="3600" b="1" i="1" smtClean="0">
                                <a:solidFill>
                                  <a:schemeClr val="accent4"/>
                                </a:solidFill>
                                <a:latin typeface="Cambria Math" panose="02040503050406030204" pitchFamily="18" charset="0"/>
                              </a:rPr>
                              <m:t>𝑵</m:t>
                            </m:r>
                          </m:e>
                          <m:sub>
                            <m:r>
                              <a:rPr lang="en-US" sz="3600" b="1" i="1" smtClean="0">
                                <a:solidFill>
                                  <a:schemeClr val="accent4"/>
                                </a:solidFill>
                                <a:latin typeface="Cambria Math" panose="02040503050406030204" pitchFamily="18" charset="0"/>
                              </a:rPr>
                              <m:t>𝑨</m:t>
                            </m:r>
                          </m:sub>
                        </m:sSub>
                      </m:den>
                    </m:f>
                    <m:r>
                      <a:rPr lang="en-US" sz="3600" b="1" i="1" smtClean="0">
                        <a:solidFill>
                          <a:schemeClr val="accent4"/>
                        </a:solidFill>
                        <a:latin typeface="Cambria Math" panose="02040503050406030204" pitchFamily="18" charset="0"/>
                      </a:rPr>
                      <m:t>=</m:t>
                    </m:r>
                    <m:f>
                      <m:fPr>
                        <m:ctrlPr>
                          <a:rPr lang="en-US"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𝟏𝟖</m:t>
                        </m:r>
                        <m:f>
                          <m:fPr>
                            <m:ctrlPr>
                              <a:rPr lang="en-US"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𝒎𝑳</m:t>
                            </m:r>
                          </m:num>
                          <m:den>
                            <m:r>
                              <a:rPr lang="en-US" sz="3600" b="1" i="1" smtClean="0">
                                <a:solidFill>
                                  <a:schemeClr val="accent4"/>
                                </a:solidFill>
                                <a:latin typeface="Cambria Math" panose="02040503050406030204" pitchFamily="18" charset="0"/>
                              </a:rPr>
                              <m:t>𝒎𝒐𝒍𝒆</m:t>
                            </m:r>
                          </m:den>
                        </m:f>
                      </m:num>
                      <m:den>
                        <m:r>
                          <a:rPr lang="en-US" sz="3600" b="1" i="1" smtClean="0">
                            <a:solidFill>
                              <a:schemeClr val="accent4"/>
                            </a:solidFill>
                            <a:latin typeface="Cambria Math" panose="02040503050406030204" pitchFamily="18" charset="0"/>
                          </a:rPr>
                          <m:t>𝟔</m:t>
                        </m:r>
                        <m:r>
                          <a:rPr lang="en-US" sz="3600" b="1" i="1" smtClean="0">
                            <a:solidFill>
                              <a:schemeClr val="accent4"/>
                            </a:solidFill>
                            <a:latin typeface="Cambria Math" panose="02040503050406030204" pitchFamily="18" charset="0"/>
                          </a:rPr>
                          <m:t>.</m:t>
                        </m:r>
                        <m:r>
                          <a:rPr lang="en-US" sz="3600" b="1" i="1" smtClean="0">
                            <a:solidFill>
                              <a:schemeClr val="accent4"/>
                            </a:solidFill>
                            <a:latin typeface="Cambria Math" panose="02040503050406030204" pitchFamily="18" charset="0"/>
                          </a:rPr>
                          <m:t>𝟎𝟐𝟐</m:t>
                        </m:r>
                        <m:r>
                          <a:rPr lang="en-US" sz="3600" b="1" i="1" smtClean="0">
                            <a:solidFill>
                              <a:schemeClr val="accent4"/>
                            </a:solidFill>
                            <a:latin typeface="Cambria Math" panose="02040503050406030204" pitchFamily="18" charset="0"/>
                          </a:rPr>
                          <m:t>∗</m:t>
                        </m:r>
                        <m:sSup>
                          <m:sSupPr>
                            <m:ctrlPr>
                              <a:rPr lang="en-US" sz="3600" b="1" i="1" smtClean="0">
                                <a:solidFill>
                                  <a:schemeClr val="accent4"/>
                                </a:solidFill>
                                <a:latin typeface="Cambria Math" panose="02040503050406030204" pitchFamily="18" charset="0"/>
                              </a:rPr>
                            </m:ctrlPr>
                          </m:sSupPr>
                          <m:e>
                            <m:r>
                              <a:rPr lang="en-US" sz="3600" b="1" i="1" smtClean="0">
                                <a:solidFill>
                                  <a:schemeClr val="accent4"/>
                                </a:solidFill>
                                <a:latin typeface="Cambria Math" panose="02040503050406030204" pitchFamily="18" charset="0"/>
                              </a:rPr>
                              <m:t>𝟏𝟎</m:t>
                            </m:r>
                          </m:e>
                          <m:sup>
                            <m:r>
                              <a:rPr lang="en-US" sz="3600" b="1" i="1" smtClean="0">
                                <a:solidFill>
                                  <a:schemeClr val="accent4"/>
                                </a:solidFill>
                                <a:latin typeface="Cambria Math" panose="02040503050406030204" pitchFamily="18" charset="0"/>
                              </a:rPr>
                              <m:t>𝟐𝟑</m:t>
                            </m:r>
                          </m:sup>
                        </m:sSup>
                        <m:f>
                          <m:fPr>
                            <m:ctrlPr>
                              <a:rPr lang="en-US" sz="3600" b="1" i="1" smtClean="0">
                                <a:solidFill>
                                  <a:schemeClr val="accent4"/>
                                </a:solidFill>
                                <a:latin typeface="Cambria Math" panose="02040503050406030204" pitchFamily="18" charset="0"/>
                              </a:rPr>
                            </m:ctrlPr>
                          </m:fPr>
                          <m:num>
                            <m:r>
                              <a:rPr lang="en-US" sz="3600" b="1" i="1" smtClean="0">
                                <a:solidFill>
                                  <a:schemeClr val="accent4"/>
                                </a:solidFill>
                                <a:latin typeface="Cambria Math" panose="02040503050406030204" pitchFamily="18" charset="0"/>
                              </a:rPr>
                              <m:t>𝒏𝒖𝒎𝒃𝒆𝒓</m:t>
                            </m:r>
                          </m:num>
                          <m:den>
                            <m:r>
                              <a:rPr lang="en-US" sz="3600" b="1" i="1" smtClean="0">
                                <a:solidFill>
                                  <a:schemeClr val="accent4"/>
                                </a:solidFill>
                                <a:latin typeface="Cambria Math" panose="02040503050406030204" pitchFamily="18" charset="0"/>
                              </a:rPr>
                              <m:t>𝒎𝒐𝒍𝒆</m:t>
                            </m:r>
                          </m:den>
                        </m:f>
                        <m:r>
                          <a:rPr lang="en-US" sz="3600" b="1" i="1" smtClean="0">
                            <a:solidFill>
                              <a:schemeClr val="accent4"/>
                            </a:solidFill>
                            <a:latin typeface="Cambria Math" panose="02040503050406030204" pitchFamily="18" charset="0"/>
                          </a:rPr>
                          <m:t> </m:t>
                        </m:r>
                        <m:r>
                          <a:rPr lang="en-US" sz="3600" b="1" i="1" smtClean="0">
                            <a:solidFill>
                              <a:schemeClr val="accent4"/>
                            </a:solidFill>
                            <a:latin typeface="Cambria Math" panose="02040503050406030204" pitchFamily="18" charset="0"/>
                          </a:rPr>
                          <m:t>𝒐𝒇</m:t>
                        </m:r>
                        <m:r>
                          <a:rPr lang="en-US" sz="3600" b="1" i="1" smtClean="0">
                            <a:solidFill>
                              <a:schemeClr val="accent4"/>
                            </a:solidFill>
                            <a:latin typeface="Cambria Math" panose="02040503050406030204" pitchFamily="18" charset="0"/>
                          </a:rPr>
                          <m:t> </m:t>
                        </m:r>
                        <m:sSub>
                          <m:sSubPr>
                            <m:ctrlPr>
                              <a:rPr lang="en-US" sz="3600" b="1" i="1" smtClean="0">
                                <a:solidFill>
                                  <a:schemeClr val="accent4"/>
                                </a:solidFill>
                                <a:latin typeface="Cambria Math" panose="02040503050406030204" pitchFamily="18" charset="0"/>
                              </a:rPr>
                            </m:ctrlPr>
                          </m:sSubPr>
                          <m:e>
                            <m:r>
                              <a:rPr lang="en-US" sz="3600" b="1" i="1" smtClean="0">
                                <a:solidFill>
                                  <a:schemeClr val="accent4"/>
                                </a:solidFill>
                                <a:latin typeface="Cambria Math" panose="02040503050406030204" pitchFamily="18" charset="0"/>
                              </a:rPr>
                              <m:t>𝑯</m:t>
                            </m:r>
                          </m:e>
                          <m:sub>
                            <m:r>
                              <a:rPr lang="en-US" sz="3600" b="1" i="1" smtClean="0">
                                <a:solidFill>
                                  <a:schemeClr val="accent4"/>
                                </a:solidFill>
                                <a:latin typeface="Cambria Math" panose="02040503050406030204" pitchFamily="18" charset="0"/>
                              </a:rPr>
                              <m:t>𝟐</m:t>
                            </m:r>
                          </m:sub>
                        </m:sSub>
                        <m:r>
                          <a:rPr lang="en-US" sz="3600" b="1" i="1" smtClean="0">
                            <a:solidFill>
                              <a:schemeClr val="accent4"/>
                            </a:solidFill>
                            <a:latin typeface="Cambria Math" panose="02040503050406030204" pitchFamily="18" charset="0"/>
                          </a:rPr>
                          <m:t>𝑶</m:t>
                        </m:r>
                      </m:den>
                    </m:f>
                    <m:r>
                      <a:rPr lang="en-US" sz="3600" b="1" i="1" smtClean="0">
                        <a:solidFill>
                          <a:schemeClr val="accent4"/>
                        </a:solidFill>
                        <a:latin typeface="Cambria Math" panose="02040503050406030204" pitchFamily="18" charset="0"/>
                      </a:rPr>
                      <m:t>=</m:t>
                    </m:r>
                    <m:r>
                      <a:rPr lang="en-US" sz="3600" b="1" i="1" smtClean="0">
                        <a:solidFill>
                          <a:schemeClr val="accent4"/>
                        </a:solidFill>
                        <a:latin typeface="Cambria Math" panose="02040503050406030204" pitchFamily="18" charset="0"/>
                      </a:rPr>
                      <m:t>𝟐</m:t>
                    </m:r>
                    <m:r>
                      <a:rPr lang="en-US" sz="3600" b="1" i="1" smtClean="0">
                        <a:solidFill>
                          <a:schemeClr val="accent4"/>
                        </a:solidFill>
                        <a:latin typeface="Cambria Math" panose="02040503050406030204" pitchFamily="18" charset="0"/>
                      </a:rPr>
                      <m:t>.</m:t>
                    </m:r>
                    <m:r>
                      <a:rPr lang="en-US" sz="3600" b="1" i="1" smtClean="0">
                        <a:solidFill>
                          <a:schemeClr val="accent4"/>
                        </a:solidFill>
                        <a:latin typeface="Cambria Math" panose="02040503050406030204" pitchFamily="18" charset="0"/>
                      </a:rPr>
                      <m:t>𝟗𝟖</m:t>
                    </m:r>
                    <m:r>
                      <a:rPr lang="en-US" sz="3600" b="1" i="1" smtClean="0">
                        <a:solidFill>
                          <a:schemeClr val="accent4"/>
                        </a:solidFill>
                        <a:latin typeface="Cambria Math" panose="02040503050406030204" pitchFamily="18" charset="0"/>
                      </a:rPr>
                      <m:t>∗</m:t>
                    </m:r>
                    <m:f>
                      <m:fPr>
                        <m:ctrlPr>
                          <a:rPr lang="en-US" sz="3600" b="1" i="1" smtClean="0">
                            <a:solidFill>
                              <a:schemeClr val="accent4"/>
                            </a:solidFill>
                            <a:latin typeface="Cambria Math" panose="02040503050406030204" pitchFamily="18" charset="0"/>
                          </a:rPr>
                        </m:ctrlPr>
                      </m:fPr>
                      <m:num>
                        <m:sSup>
                          <m:sSupPr>
                            <m:ctrlPr>
                              <a:rPr lang="en-US" sz="3600" b="1" i="1" smtClean="0">
                                <a:solidFill>
                                  <a:schemeClr val="accent4"/>
                                </a:solidFill>
                                <a:latin typeface="Cambria Math" panose="02040503050406030204" pitchFamily="18" charset="0"/>
                              </a:rPr>
                            </m:ctrlPr>
                          </m:sSupPr>
                          <m:e>
                            <m:r>
                              <a:rPr lang="en-US" sz="3600" b="1" i="1" smtClean="0">
                                <a:solidFill>
                                  <a:schemeClr val="accent4"/>
                                </a:solidFill>
                                <a:latin typeface="Cambria Math" panose="02040503050406030204" pitchFamily="18" charset="0"/>
                              </a:rPr>
                              <m:t>𝟏𝟎</m:t>
                            </m:r>
                          </m:e>
                          <m:sup>
                            <m:r>
                              <a:rPr lang="en-US" sz="3600" b="1" i="1" smtClean="0">
                                <a:solidFill>
                                  <a:schemeClr val="accent4"/>
                                </a:solidFill>
                                <a:latin typeface="Cambria Math" panose="02040503050406030204" pitchFamily="18" charset="0"/>
                              </a:rPr>
                              <m:t>−</m:t>
                            </m:r>
                            <m:r>
                              <a:rPr lang="en-US" sz="3600" b="1" i="1" smtClean="0">
                                <a:solidFill>
                                  <a:schemeClr val="accent4"/>
                                </a:solidFill>
                                <a:latin typeface="Cambria Math" panose="02040503050406030204" pitchFamily="18" charset="0"/>
                              </a:rPr>
                              <m:t>𝟐𝟑</m:t>
                            </m:r>
                          </m:sup>
                        </m:sSup>
                        <m:r>
                          <a:rPr lang="en-US" sz="3600" b="1" i="1" smtClean="0">
                            <a:solidFill>
                              <a:schemeClr val="accent4"/>
                            </a:solidFill>
                            <a:latin typeface="Cambria Math" panose="02040503050406030204" pitchFamily="18" charset="0"/>
                          </a:rPr>
                          <m:t> </m:t>
                        </m:r>
                        <m:r>
                          <a:rPr lang="en-US" sz="3600" b="1" i="1" smtClean="0">
                            <a:solidFill>
                              <a:schemeClr val="accent4"/>
                            </a:solidFill>
                            <a:latin typeface="Cambria Math" panose="02040503050406030204" pitchFamily="18" charset="0"/>
                          </a:rPr>
                          <m:t>𝒎𝑳</m:t>
                        </m:r>
                      </m:num>
                      <m:den>
                        <m:r>
                          <a:rPr lang="en-US" sz="3600" b="1" i="1" smtClean="0">
                            <a:solidFill>
                              <a:schemeClr val="accent4"/>
                            </a:solidFill>
                            <a:latin typeface="Cambria Math" panose="02040503050406030204" pitchFamily="18" charset="0"/>
                          </a:rPr>
                          <m:t>𝒏𝒖𝒎𝒃𝒆𝒓</m:t>
                        </m:r>
                        <m:r>
                          <a:rPr lang="en-US" sz="3600" b="1" i="1" smtClean="0">
                            <a:solidFill>
                              <a:schemeClr val="accent4"/>
                            </a:solidFill>
                            <a:latin typeface="Cambria Math" panose="02040503050406030204" pitchFamily="18" charset="0"/>
                          </a:rPr>
                          <m:t> </m:t>
                        </m:r>
                        <m:sSub>
                          <m:sSubPr>
                            <m:ctrlPr>
                              <a:rPr lang="en-US" sz="3600" b="1" i="1" smtClean="0">
                                <a:solidFill>
                                  <a:schemeClr val="accent4"/>
                                </a:solidFill>
                                <a:latin typeface="Cambria Math" panose="02040503050406030204" pitchFamily="18" charset="0"/>
                              </a:rPr>
                            </m:ctrlPr>
                          </m:sSubPr>
                          <m:e>
                            <m:r>
                              <a:rPr lang="en-US" sz="3600" b="1" i="1" smtClean="0">
                                <a:solidFill>
                                  <a:schemeClr val="accent4"/>
                                </a:solidFill>
                                <a:latin typeface="Cambria Math" panose="02040503050406030204" pitchFamily="18" charset="0"/>
                              </a:rPr>
                              <m:t>𝑯</m:t>
                            </m:r>
                          </m:e>
                          <m:sub>
                            <m:r>
                              <a:rPr lang="en-US" sz="3600" b="1" i="1" smtClean="0">
                                <a:solidFill>
                                  <a:schemeClr val="accent4"/>
                                </a:solidFill>
                                <a:latin typeface="Cambria Math" panose="02040503050406030204" pitchFamily="18" charset="0"/>
                              </a:rPr>
                              <m:t>𝟐</m:t>
                            </m:r>
                          </m:sub>
                        </m:sSub>
                        <m:r>
                          <a:rPr lang="en-US" sz="3600" b="1" i="1" smtClean="0">
                            <a:solidFill>
                              <a:schemeClr val="accent4"/>
                            </a:solidFill>
                            <a:latin typeface="Cambria Math" panose="02040503050406030204" pitchFamily="18" charset="0"/>
                          </a:rPr>
                          <m:t>𝑶</m:t>
                        </m:r>
                      </m:den>
                    </m:f>
                    <m:r>
                      <a:rPr lang="en-US" sz="3600" b="1" i="1" smtClean="0">
                        <a:solidFill>
                          <a:schemeClr val="accent4"/>
                        </a:solidFill>
                        <a:latin typeface="Cambria Math" panose="02040503050406030204" pitchFamily="18" charset="0"/>
                      </a:rPr>
                      <m:t>. </m:t>
                    </m:r>
                  </m:oMath>
                </a14:m>
                <a:r>
                  <a:rPr lang="en-TW" sz="3600" b="1" dirty="0">
                    <a:solidFill>
                      <a:schemeClr val="accent4"/>
                    </a:solidFill>
                  </a:rPr>
                  <a:t>The cube root of this number yields the size of a molecule of water, about 31 Angstroms.</a:t>
                </a:r>
              </a:p>
              <a:p>
                <a:pPr>
                  <a:lnSpc>
                    <a:spcPct val="220000"/>
                  </a:lnSpc>
                </a:pPr>
                <a:r>
                  <a:rPr lang="en-TW" sz="3600" b="1" dirty="0">
                    <a:solidFill>
                      <a:schemeClr val="accent4"/>
                    </a:solidFill>
                  </a:rPr>
                  <a:t>If we accurately determined the size of particles by viscosity, a measure of N</a:t>
                </a:r>
                <a:r>
                  <a:rPr lang="en-TW" sz="3600" b="1" baseline="-25000" dirty="0">
                    <a:solidFill>
                      <a:schemeClr val="accent4"/>
                    </a:solidFill>
                  </a:rPr>
                  <a:t>A</a:t>
                </a:r>
                <a:r>
                  <a:rPr lang="en-TW" sz="3600" b="1" dirty="0">
                    <a:solidFill>
                      <a:schemeClr val="accent4"/>
                    </a:solidFill>
                  </a:rPr>
                  <a:t> is obtained.</a:t>
                </a:r>
              </a:p>
              <a:p>
                <a:endParaRPr lang="en-TW" dirty="0"/>
              </a:p>
            </p:txBody>
          </p:sp>
        </mc:Choice>
        <mc:Fallback xmlns="">
          <p:sp>
            <p:nvSpPr>
              <p:cNvPr id="3" name="Content Placeholder 2">
                <a:extLst>
                  <a:ext uri="{FF2B5EF4-FFF2-40B4-BE49-F238E27FC236}">
                    <a16:creationId xmlns:a16="http://schemas.microsoft.com/office/drawing/2014/main" id="{216B533C-90E3-E361-DFD8-D6431E4B84FC}"/>
                  </a:ext>
                </a:extLst>
              </p:cNvPr>
              <p:cNvSpPr>
                <a:spLocks noGrp="1" noRot="1" noChangeAspect="1" noMove="1" noResize="1" noEditPoints="1" noAdjustHandles="1" noChangeArrowheads="1" noChangeShapeType="1" noTextEdit="1"/>
              </p:cNvSpPr>
              <p:nvPr>
                <p:ph idx="1"/>
              </p:nvPr>
            </p:nvSpPr>
            <p:spPr>
              <a:xfrm>
                <a:off x="182880" y="1690688"/>
                <a:ext cx="11814048" cy="4231514"/>
              </a:xfrm>
              <a:blipFill>
                <a:blip r:embed="rId2"/>
                <a:stretch>
                  <a:fillRect l="-215" r="-215"/>
                </a:stretch>
              </a:blipFill>
            </p:spPr>
            <p:txBody>
              <a:bodyPr/>
              <a:lstStyle/>
              <a:p>
                <a:r>
                  <a:rPr lang="en-TW">
                    <a:noFill/>
                  </a:rPr>
                  <a:t> </a:t>
                </a:r>
              </a:p>
            </p:txBody>
          </p:sp>
        </mc:Fallback>
      </mc:AlternateContent>
    </p:spTree>
    <p:extLst>
      <p:ext uri="{BB962C8B-B14F-4D97-AF65-F5344CB8AC3E}">
        <p14:creationId xmlns:p14="http://schemas.microsoft.com/office/powerpoint/2010/main" val="268053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58DC-8F67-DB6B-0A77-E953A2621C28}"/>
              </a:ext>
            </a:extLst>
          </p:cNvPr>
          <p:cNvSpPr>
            <a:spLocks noGrp="1"/>
          </p:cNvSpPr>
          <p:nvPr>
            <p:ph type="title"/>
          </p:nvPr>
        </p:nvSpPr>
        <p:spPr/>
        <p:txBody>
          <a:bodyPr/>
          <a:lstStyle/>
          <a:p>
            <a:r>
              <a:rPr lang="en-TW" b="1" dirty="0">
                <a:solidFill>
                  <a:schemeClr val="accent4"/>
                </a:solidFill>
              </a:rPr>
              <a:t>Faraday’s Constant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B4FEB67-9035-472A-4FC6-503F292A36A3}"/>
                  </a:ext>
                </a:extLst>
              </p:cNvPr>
              <p:cNvSpPr>
                <a:spLocks noGrp="1"/>
              </p:cNvSpPr>
              <p:nvPr>
                <p:ph idx="1"/>
              </p:nvPr>
            </p:nvSpPr>
            <p:spPr>
              <a:xfrm>
                <a:off x="838200" y="1253331"/>
                <a:ext cx="10515600" cy="4351338"/>
              </a:xfrm>
            </p:spPr>
            <p:txBody>
              <a:bodyPr/>
              <a:lstStyle/>
              <a:p>
                <a:r>
                  <a:rPr lang="en-TW" dirty="0">
                    <a:solidFill>
                      <a:schemeClr val="accent4"/>
                    </a:solidFill>
                  </a:rPr>
                  <a:t>Another method to obtain Avogadro’s number comes from determining the Faraday constant,</a:t>
                </a:r>
              </a:p>
              <a:p>
                <a14:m>
                  <m:oMath xmlns:m="http://schemas.openxmlformats.org/officeDocument/2006/math">
                    <m:r>
                      <a:rPr lang="en-US" b="0" i="1" smtClean="0">
                        <a:solidFill>
                          <a:schemeClr val="accent4"/>
                        </a:solidFill>
                        <a:latin typeface="Cambria Math" panose="02040503050406030204" pitchFamily="18" charset="0"/>
                      </a:rPr>
                      <m:t>𝐹</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𝑁</m:t>
                        </m:r>
                      </m:e>
                      <m:sub>
                        <m:r>
                          <a:rPr lang="en-US" b="0" i="1" smtClean="0">
                            <a:solidFill>
                              <a:schemeClr val="accent4"/>
                            </a:solidFill>
                            <a:latin typeface="Cambria Math" panose="02040503050406030204" pitchFamily="18" charset="0"/>
                          </a:rPr>
                          <m:t>𝐴</m:t>
                        </m:r>
                      </m:sub>
                    </m:sSub>
                    <m:r>
                      <a:rPr lang="en-US" b="0" i="1" smtClean="0">
                        <a:solidFill>
                          <a:schemeClr val="accent4"/>
                        </a:solidFill>
                        <a:latin typeface="Cambria Math" panose="02040503050406030204" pitchFamily="18" charset="0"/>
                      </a:rPr>
                      <m:t>𝑒</m:t>
                    </m:r>
                  </m:oMath>
                </a14:m>
                <a:endParaRPr lang="en-US" b="0" dirty="0">
                  <a:solidFill>
                    <a:schemeClr val="accent4"/>
                  </a:solidFill>
                </a:endParaRPr>
              </a:p>
              <a:p>
                <a:r>
                  <a:rPr lang="en-TW" dirty="0">
                    <a:solidFill>
                      <a:schemeClr val="accent4"/>
                    </a:solidFill>
                  </a:rPr>
                  <a:t>This is the charge on a mole of electrons and has units Coulomb/mole.</a:t>
                </a:r>
              </a:p>
              <a:p>
                <a:r>
                  <a:rPr lang="en-TW" dirty="0">
                    <a:solidFill>
                      <a:schemeClr val="accent4"/>
                    </a:solidFill>
                  </a:rPr>
                  <a:t>We can measure Faraday’s constant by determining the number of coulombs (Ampere*second) needed to deposit one equivalent by electrolysis.</a:t>
                </a:r>
              </a:p>
              <a:p>
                <a:endParaRPr lang="en-TW" b="1" dirty="0">
                  <a:solidFill>
                    <a:schemeClr val="accent4"/>
                  </a:solidFill>
                </a:endParaRPr>
              </a:p>
            </p:txBody>
          </p:sp>
        </mc:Choice>
        <mc:Fallback xmlns="">
          <p:sp>
            <p:nvSpPr>
              <p:cNvPr id="3" name="Content Placeholder 2">
                <a:extLst>
                  <a:ext uri="{FF2B5EF4-FFF2-40B4-BE49-F238E27FC236}">
                    <a16:creationId xmlns:a16="http://schemas.microsoft.com/office/drawing/2014/main" id="{DB4FEB67-9035-472A-4FC6-503F292A36A3}"/>
                  </a:ext>
                </a:extLst>
              </p:cNvPr>
              <p:cNvSpPr>
                <a:spLocks noGrp="1" noRot="1" noChangeAspect="1" noMove="1" noResize="1" noEditPoints="1" noAdjustHandles="1" noChangeArrowheads="1" noChangeShapeType="1" noTextEdit="1"/>
              </p:cNvSpPr>
              <p:nvPr>
                <p:ph idx="1"/>
              </p:nvPr>
            </p:nvSpPr>
            <p:spPr>
              <a:xfrm>
                <a:off x="838200" y="1253331"/>
                <a:ext cx="10515600" cy="4351338"/>
              </a:xfrm>
              <a:blipFill>
                <a:blip r:embed="rId3"/>
                <a:stretch>
                  <a:fillRect l="-1086" t="-2326"/>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EA57496E-0A47-CA80-1D50-1C209F860C79}"/>
              </a:ext>
            </a:extLst>
          </p:cNvPr>
          <p:cNvSpPr txBox="1"/>
          <p:nvPr/>
        </p:nvSpPr>
        <p:spPr>
          <a:xfrm>
            <a:off x="1786002" y="5029200"/>
            <a:ext cx="8619996" cy="825500"/>
          </a:xfrm>
          <a:prstGeom prst="rect">
            <a:avLst/>
          </a:prstGeom>
          <a:noFill/>
        </p:spPr>
        <p:txBody>
          <a:bodyPr wrap="square" rtlCol="0">
            <a:spAutoFit/>
          </a:bodyPr>
          <a:lstStyle/>
          <a:p>
            <a:r>
              <a:rPr lang="en-TW" sz="2400" b="1" dirty="0">
                <a:solidFill>
                  <a:schemeClr val="accent6"/>
                </a:solidFill>
              </a:rPr>
              <a:t>Faraday’s constant has been determined (</a:t>
            </a:r>
            <a:r>
              <a:rPr lang="ja-JP" altLang="en-US" sz="2400" b="1" i="0" u="none" strike="noStrike">
                <a:solidFill>
                  <a:schemeClr val="accent6"/>
                </a:solidFill>
                <a:effectLst/>
                <a:latin typeface="Google Sans"/>
              </a:rPr>
              <a:t>法拉第常數</a:t>
            </a:r>
            <a:r>
              <a:rPr lang="en-TW" sz="2400" b="1" dirty="0">
                <a:solidFill>
                  <a:schemeClr val="accent6"/>
                </a:solidFill>
              </a:rPr>
              <a:t>) – F = 96485.3321 Coulomb/mole.</a:t>
            </a:r>
          </a:p>
        </p:txBody>
      </p:sp>
    </p:spTree>
    <p:extLst>
      <p:ext uri="{BB962C8B-B14F-4D97-AF65-F5344CB8AC3E}">
        <p14:creationId xmlns:p14="http://schemas.microsoft.com/office/powerpoint/2010/main" val="2168646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919F-62DB-6EE5-5713-0068A5DD3B7B}"/>
              </a:ext>
            </a:extLst>
          </p:cNvPr>
          <p:cNvSpPr>
            <a:spLocks noGrp="1"/>
          </p:cNvSpPr>
          <p:nvPr>
            <p:ph type="title"/>
          </p:nvPr>
        </p:nvSpPr>
        <p:spPr/>
        <p:txBody>
          <a:bodyPr/>
          <a:lstStyle/>
          <a:p>
            <a:r>
              <a:rPr lang="en-TW" b="1" dirty="0">
                <a:solidFill>
                  <a:schemeClr val="accent4"/>
                </a:solidFill>
              </a:rPr>
              <a:t>Constants of the Universe</a:t>
            </a:r>
          </a:p>
        </p:txBody>
      </p:sp>
      <p:sp>
        <p:nvSpPr>
          <p:cNvPr id="3" name="Content Placeholder 2">
            <a:extLst>
              <a:ext uri="{FF2B5EF4-FFF2-40B4-BE49-F238E27FC236}">
                <a16:creationId xmlns:a16="http://schemas.microsoft.com/office/drawing/2014/main" id="{38A5DE9F-2722-D0C4-32D1-C26B2CB1788B}"/>
              </a:ext>
            </a:extLst>
          </p:cNvPr>
          <p:cNvSpPr>
            <a:spLocks noGrp="1"/>
          </p:cNvSpPr>
          <p:nvPr>
            <p:ph idx="1"/>
          </p:nvPr>
        </p:nvSpPr>
        <p:spPr>
          <a:xfrm>
            <a:off x="838200" y="1414076"/>
            <a:ext cx="10515600" cy="4351338"/>
          </a:xfrm>
        </p:spPr>
        <p:txBody>
          <a:bodyPr/>
          <a:lstStyle/>
          <a:p>
            <a:r>
              <a:rPr lang="en-TW" b="1" dirty="0">
                <a:solidFill>
                  <a:schemeClr val="accent4"/>
                </a:solidFill>
              </a:rPr>
              <a:t>These cumulative experiments over the history of science tell us a significant amount of information about the natural world, and we recognize that there are processes that are spontaneous, as in the radioactive decay of atoms, and processes requiring energy input.</a:t>
            </a:r>
          </a:p>
        </p:txBody>
      </p:sp>
      <p:pic>
        <p:nvPicPr>
          <p:cNvPr id="4" name="Picture 3">
            <a:extLst>
              <a:ext uri="{FF2B5EF4-FFF2-40B4-BE49-F238E27FC236}">
                <a16:creationId xmlns:a16="http://schemas.microsoft.com/office/drawing/2014/main" id="{076A1D2E-86D5-55DD-FEC3-F9BA712E34E6}"/>
              </a:ext>
            </a:extLst>
          </p:cNvPr>
          <p:cNvPicPr>
            <a:picLocks noChangeAspect="1"/>
          </p:cNvPicPr>
          <p:nvPr/>
        </p:nvPicPr>
        <p:blipFill>
          <a:blip r:embed="rId2"/>
          <a:stretch>
            <a:fillRect/>
          </a:stretch>
        </p:blipFill>
        <p:spPr>
          <a:xfrm>
            <a:off x="2294337" y="2990014"/>
            <a:ext cx="3006494" cy="2000685"/>
          </a:xfrm>
          <a:prstGeom prst="rect">
            <a:avLst/>
          </a:prstGeom>
        </p:spPr>
      </p:pic>
      <p:pic>
        <p:nvPicPr>
          <p:cNvPr id="5" name="Picture 4">
            <a:extLst>
              <a:ext uri="{FF2B5EF4-FFF2-40B4-BE49-F238E27FC236}">
                <a16:creationId xmlns:a16="http://schemas.microsoft.com/office/drawing/2014/main" id="{2DEBB449-001A-ECE7-5936-864C20FF93E6}"/>
              </a:ext>
            </a:extLst>
          </p:cNvPr>
          <p:cNvPicPr>
            <a:picLocks noChangeAspect="1"/>
          </p:cNvPicPr>
          <p:nvPr/>
        </p:nvPicPr>
        <p:blipFill>
          <a:blip r:embed="rId3"/>
          <a:stretch>
            <a:fillRect/>
          </a:stretch>
        </p:blipFill>
        <p:spPr>
          <a:xfrm>
            <a:off x="6429016" y="2990014"/>
            <a:ext cx="3492500" cy="2324100"/>
          </a:xfrm>
          <a:prstGeom prst="rect">
            <a:avLst/>
          </a:prstGeom>
        </p:spPr>
      </p:pic>
      <p:sp>
        <p:nvSpPr>
          <p:cNvPr id="7" name="TextBox 6">
            <a:extLst>
              <a:ext uri="{FF2B5EF4-FFF2-40B4-BE49-F238E27FC236}">
                <a16:creationId xmlns:a16="http://schemas.microsoft.com/office/drawing/2014/main" id="{3BF0AD6E-C964-733C-4303-4CB8D48A0594}"/>
              </a:ext>
            </a:extLst>
          </p:cNvPr>
          <p:cNvSpPr txBox="1"/>
          <p:nvPr/>
        </p:nvSpPr>
        <p:spPr>
          <a:xfrm>
            <a:off x="6187440" y="5352133"/>
            <a:ext cx="5864352" cy="369332"/>
          </a:xfrm>
          <a:prstGeom prst="rect">
            <a:avLst/>
          </a:prstGeom>
          <a:noFill/>
        </p:spPr>
        <p:txBody>
          <a:bodyPr wrap="square">
            <a:spAutoFit/>
          </a:bodyPr>
          <a:lstStyle/>
          <a:p>
            <a:r>
              <a:rPr lang="en-TW" b="1" dirty="0">
                <a:solidFill>
                  <a:schemeClr val="accent4"/>
                </a:solidFill>
              </a:rPr>
              <a:t>https://www.oxfordlearning.com/why-cant-my-child-focus/</a:t>
            </a:r>
          </a:p>
        </p:txBody>
      </p:sp>
      <p:sp>
        <p:nvSpPr>
          <p:cNvPr id="9" name="TextBox 8">
            <a:extLst>
              <a:ext uri="{FF2B5EF4-FFF2-40B4-BE49-F238E27FC236}">
                <a16:creationId xmlns:a16="http://schemas.microsoft.com/office/drawing/2014/main" id="{CED3A9D3-1A17-0271-7371-0158B75B2B1E}"/>
              </a:ext>
            </a:extLst>
          </p:cNvPr>
          <p:cNvSpPr txBox="1"/>
          <p:nvPr/>
        </p:nvSpPr>
        <p:spPr>
          <a:xfrm>
            <a:off x="1719072" y="4990699"/>
            <a:ext cx="4226793" cy="923330"/>
          </a:xfrm>
          <a:prstGeom prst="rect">
            <a:avLst/>
          </a:prstGeom>
          <a:noFill/>
        </p:spPr>
        <p:txBody>
          <a:bodyPr wrap="square">
            <a:spAutoFit/>
          </a:bodyPr>
          <a:lstStyle/>
          <a:p>
            <a:r>
              <a:rPr lang="en-TW" b="1" dirty="0">
                <a:solidFill>
                  <a:schemeClr val="accent4"/>
                </a:solidFill>
              </a:rPr>
              <a:t>https://www.istockphoto.com/vector/girl-reading-textbook-gm1215303126-353921729</a:t>
            </a:r>
          </a:p>
        </p:txBody>
      </p:sp>
    </p:spTree>
    <p:extLst>
      <p:ext uri="{BB962C8B-B14F-4D97-AF65-F5344CB8AC3E}">
        <p14:creationId xmlns:p14="http://schemas.microsoft.com/office/powerpoint/2010/main" val="4110127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B6AD-89F3-DD7F-1624-C607C1F174E0}"/>
              </a:ext>
            </a:extLst>
          </p:cNvPr>
          <p:cNvSpPr>
            <a:spLocks noGrp="1"/>
          </p:cNvSpPr>
          <p:nvPr>
            <p:ph type="title"/>
          </p:nvPr>
        </p:nvSpPr>
        <p:spPr/>
        <p:txBody>
          <a:bodyPr/>
          <a:lstStyle/>
          <a:p>
            <a:r>
              <a:rPr lang="en-TW" dirty="0"/>
              <a:t>Lecture 2 – Week 3</a:t>
            </a:r>
          </a:p>
        </p:txBody>
      </p:sp>
      <p:sp>
        <p:nvSpPr>
          <p:cNvPr id="3" name="Content Placeholder 2">
            <a:extLst>
              <a:ext uri="{FF2B5EF4-FFF2-40B4-BE49-F238E27FC236}">
                <a16:creationId xmlns:a16="http://schemas.microsoft.com/office/drawing/2014/main" id="{FF7A28D4-0DCC-B48E-2F8E-A5858F206A3D}"/>
              </a:ext>
            </a:extLst>
          </p:cNvPr>
          <p:cNvSpPr>
            <a:spLocks noGrp="1"/>
          </p:cNvSpPr>
          <p:nvPr>
            <p:ph idx="1"/>
          </p:nvPr>
        </p:nvSpPr>
        <p:spPr/>
        <p:txBody>
          <a:bodyPr/>
          <a:lstStyle/>
          <a:p>
            <a:endParaRPr lang="en-TW"/>
          </a:p>
        </p:txBody>
      </p:sp>
    </p:spTree>
    <p:extLst>
      <p:ext uri="{BB962C8B-B14F-4D97-AF65-F5344CB8AC3E}">
        <p14:creationId xmlns:p14="http://schemas.microsoft.com/office/powerpoint/2010/main" val="369130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3D30-E307-0E40-226E-727A32C0446E}"/>
              </a:ext>
            </a:extLst>
          </p:cNvPr>
          <p:cNvSpPr>
            <a:spLocks noGrp="1"/>
          </p:cNvSpPr>
          <p:nvPr>
            <p:ph type="title"/>
          </p:nvPr>
        </p:nvSpPr>
        <p:spPr/>
        <p:txBody>
          <a:bodyPr/>
          <a:lstStyle/>
          <a:p>
            <a:r>
              <a:rPr lang="en-TW" b="1" dirty="0">
                <a:solidFill>
                  <a:schemeClr val="accent4"/>
                </a:solidFill>
              </a:rPr>
              <a:t>Catalysis (</a:t>
            </a:r>
            <a:r>
              <a:rPr lang="zh-TW" b="1" dirty="0">
                <a:solidFill>
                  <a:schemeClr val="accent4"/>
                </a:solidFill>
              </a:rPr>
              <a:t>催化</a:t>
            </a:r>
            <a:r>
              <a:rPr lang="en-TW" b="1" dirty="0">
                <a:solidFill>
                  <a:schemeClr val="accent4"/>
                </a:solidFill>
              </a:rPr>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A0A157-9B01-7F9D-D1E6-C339F0D18A60}"/>
                  </a:ext>
                </a:extLst>
              </p:cNvPr>
              <p:cNvSpPr>
                <a:spLocks noGrp="1"/>
              </p:cNvSpPr>
              <p:nvPr>
                <p:ph idx="1"/>
              </p:nvPr>
            </p:nvSpPr>
            <p:spPr>
              <a:xfrm>
                <a:off x="838200" y="1368219"/>
                <a:ext cx="10515600" cy="4351338"/>
              </a:xfrm>
            </p:spPr>
            <p:txBody>
              <a:bodyPr>
                <a:normAutofit fontScale="92500"/>
              </a:bodyPr>
              <a:lstStyle/>
              <a:p>
                <a:r>
                  <a:rPr lang="en-TW" dirty="0">
                    <a:solidFill>
                      <a:schemeClr val="accent4"/>
                    </a:solidFill>
                  </a:rPr>
                  <a:t>Suppose a reaction </a:t>
                </a:r>
              </a:p>
              <a:p>
                <a:r>
                  <a:rPr lang="en-TW" dirty="0">
                    <a:solidFill>
                      <a:schemeClr val="accent4"/>
                    </a:solidFill>
                  </a:rPr>
                  <a:t>O + ne </a:t>
                </a:r>
                <a14:m>
                  <m:oMath xmlns:m="http://schemas.openxmlformats.org/officeDocument/2006/math">
                    <m:r>
                      <a:rPr lang="en-TW" i="1" smtClean="0">
                        <a:solidFill>
                          <a:schemeClr val="accent4"/>
                        </a:solidFill>
                        <a:latin typeface="Cambria Math" panose="02040503050406030204" pitchFamily="18" charset="0"/>
                        <a:ea typeface="Cambria Math" panose="02040503050406030204" pitchFamily="18" charset="0"/>
                      </a:rPr>
                      <m:t>⇌</m:t>
                    </m:r>
                  </m:oMath>
                </a14:m>
                <a:r>
                  <a:rPr lang="en-TW" dirty="0">
                    <a:solidFill>
                      <a:schemeClr val="accent4"/>
                    </a:solidFill>
                  </a:rPr>
                  <a:t> R.</a:t>
                </a:r>
              </a:p>
              <a:p>
                <a:r>
                  <a:rPr lang="en-TW" dirty="0">
                    <a:solidFill>
                      <a:schemeClr val="accent4"/>
                    </a:solidFill>
                  </a:rPr>
                  <a:t>R + Z </a:t>
                </a:r>
                <a14:m>
                  <m:oMath xmlns:m="http://schemas.openxmlformats.org/officeDocument/2006/math">
                    <m:r>
                      <a:rPr lang="en-TW" i="1" smtClean="0">
                        <a:solidFill>
                          <a:schemeClr val="accent4"/>
                        </a:solidFill>
                        <a:latin typeface="Cambria Math" panose="02040503050406030204" pitchFamily="18" charset="0"/>
                        <a:ea typeface="Cambria Math" panose="02040503050406030204" pitchFamily="18" charset="0"/>
                      </a:rPr>
                      <m:t>⟶</m:t>
                    </m:r>
                  </m:oMath>
                </a14:m>
                <a:r>
                  <a:rPr lang="en-TW" dirty="0">
                    <a:solidFill>
                      <a:schemeClr val="accent4"/>
                    </a:solidFill>
                  </a:rPr>
                  <a:t> O + Y.</a:t>
                </a:r>
              </a:p>
              <a:p>
                <a:r>
                  <a:rPr lang="en-TW" dirty="0">
                    <a:solidFill>
                      <a:schemeClr val="accent4"/>
                    </a:solidFill>
                  </a:rPr>
                  <a:t>This special electrochemical process involves the homogenous reaction of R with an electro </a:t>
                </a:r>
                <a:r>
                  <a:rPr lang="en-TW" i="1" dirty="0">
                    <a:solidFill>
                      <a:schemeClr val="accent4"/>
                    </a:solidFill>
                  </a:rPr>
                  <a:t>in</a:t>
                </a:r>
                <a:r>
                  <a:rPr lang="en-TW" dirty="0">
                    <a:solidFill>
                      <a:schemeClr val="accent4"/>
                    </a:solidFill>
                  </a:rPr>
                  <a:t>active reduction redox agent Z, regenerating O. This is a reaction involving catalysts O and R, which promotes Z into Y. (T</a:t>
                </a:r>
                <a:r>
                  <a:rPr lang="en-US" dirty="0">
                    <a:solidFill>
                      <a:schemeClr val="accent4"/>
                    </a:solidFill>
                  </a:rPr>
                  <a:t>h</a:t>
                </a:r>
                <a:r>
                  <a:rPr lang="en-TW" dirty="0">
                    <a:solidFill>
                      <a:schemeClr val="accent4"/>
                    </a:solidFill>
                  </a:rPr>
                  <a:t>is is called a pseudo-first order reaction if Z is present in larger quantities than O). Importantly, the catalyst, R and O, increase and enhance the rate at which the conversion reaction Z to Y occurs.</a:t>
                </a:r>
              </a:p>
              <a:p>
                <a:r>
                  <a:rPr lang="en-TW" dirty="0">
                    <a:solidFill>
                      <a:schemeClr val="accent4"/>
                    </a:solidFill>
                  </a:rPr>
                  <a:t>There is a general mechanism: </a:t>
                </a:r>
              </a:p>
            </p:txBody>
          </p:sp>
        </mc:Choice>
        <mc:Fallback xmlns="">
          <p:sp>
            <p:nvSpPr>
              <p:cNvPr id="3" name="Content Placeholder 2">
                <a:extLst>
                  <a:ext uri="{FF2B5EF4-FFF2-40B4-BE49-F238E27FC236}">
                    <a16:creationId xmlns:a16="http://schemas.microsoft.com/office/drawing/2014/main" id="{FEA0A157-9B01-7F9D-D1E6-C339F0D18A60}"/>
                  </a:ext>
                </a:extLst>
              </p:cNvPr>
              <p:cNvSpPr>
                <a:spLocks noGrp="1" noRot="1" noChangeAspect="1" noMove="1" noResize="1" noEditPoints="1" noAdjustHandles="1" noChangeArrowheads="1" noChangeShapeType="1" noTextEdit="1"/>
              </p:cNvSpPr>
              <p:nvPr>
                <p:ph idx="1"/>
              </p:nvPr>
            </p:nvSpPr>
            <p:spPr>
              <a:xfrm>
                <a:off x="838200" y="1368219"/>
                <a:ext cx="10515600" cy="4351338"/>
              </a:xfrm>
              <a:blipFill>
                <a:blip r:embed="rId3"/>
                <a:stretch>
                  <a:fillRect l="-965" t="-2035" r="-84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5F7CC5-53DA-4139-9174-59B25B72265F}"/>
                  </a:ext>
                </a:extLst>
              </p:cNvPr>
              <p:cNvSpPr txBox="1"/>
              <p:nvPr/>
            </p:nvSpPr>
            <p:spPr>
              <a:xfrm>
                <a:off x="6096000" y="5105400"/>
                <a:ext cx="2604654" cy="492443"/>
              </a:xfrm>
              <a:prstGeom prst="rect">
                <a:avLst/>
              </a:prstGeom>
              <a:noFill/>
            </p:spPr>
            <p:txBody>
              <a:bodyPr wrap="square" lIns="0" tIns="0" rIns="0" bIns="0" rtlCol="0">
                <a:spAutoFit/>
              </a:bodyPr>
              <a:lstStyle/>
              <a:p>
                <a14:m>
                  <m:oMath xmlns:m="http://schemas.openxmlformats.org/officeDocument/2006/math">
                    <m:r>
                      <a:rPr lang="en-US" sz="3200" b="1" i="1" smtClean="0">
                        <a:solidFill>
                          <a:schemeClr val="accent4"/>
                        </a:solidFill>
                        <a:latin typeface="Cambria Math" panose="02040503050406030204" pitchFamily="18" charset="0"/>
                      </a:rPr>
                      <m:t>𝑬</m:t>
                    </m:r>
                    <m:r>
                      <a:rPr lang="en-US" sz="3200" b="1" i="1" smtClean="0">
                        <a:solidFill>
                          <a:schemeClr val="accent4"/>
                        </a:solidFill>
                        <a:latin typeface="Cambria Math" panose="02040503050406030204" pitchFamily="18" charset="0"/>
                      </a:rPr>
                      <m:t>+</m:t>
                    </m:r>
                    <m:r>
                      <a:rPr lang="en-US" sz="3200" b="1" i="1" smtClean="0">
                        <a:solidFill>
                          <a:schemeClr val="accent4"/>
                        </a:solidFill>
                        <a:latin typeface="Cambria Math" panose="02040503050406030204" pitchFamily="18" charset="0"/>
                      </a:rPr>
                      <m:t>𝑺</m:t>
                    </m:r>
                    <m:r>
                      <a:rPr lang="en-US" sz="3200" b="1" i="1" smtClean="0">
                        <a:solidFill>
                          <a:schemeClr val="accent4"/>
                        </a:solidFill>
                        <a:latin typeface="Cambria Math" panose="02040503050406030204" pitchFamily="18" charset="0"/>
                        <a:ea typeface="Cambria Math" panose="02040503050406030204" pitchFamily="18" charset="0"/>
                      </a:rPr>
                      <m:t>⇌</m:t>
                    </m:r>
                  </m:oMath>
                </a14:m>
                <a:r>
                  <a:rPr lang="en-TW" sz="3200" b="1" dirty="0">
                    <a:solidFill>
                      <a:schemeClr val="accent4"/>
                    </a:solidFill>
                  </a:rPr>
                  <a:t> ES</a:t>
                </a:r>
              </a:p>
            </p:txBody>
          </p:sp>
        </mc:Choice>
        <mc:Fallback xmlns="">
          <p:sp>
            <p:nvSpPr>
              <p:cNvPr id="5" name="TextBox 4">
                <a:extLst>
                  <a:ext uri="{FF2B5EF4-FFF2-40B4-BE49-F238E27FC236}">
                    <a16:creationId xmlns:a16="http://schemas.microsoft.com/office/drawing/2014/main" id="{335F7CC5-53DA-4139-9174-59B25B72265F}"/>
                  </a:ext>
                </a:extLst>
              </p:cNvPr>
              <p:cNvSpPr txBox="1">
                <a:spLocks noRot="1" noChangeAspect="1" noMove="1" noResize="1" noEditPoints="1" noAdjustHandles="1" noChangeArrowheads="1" noChangeShapeType="1" noTextEdit="1"/>
              </p:cNvSpPr>
              <p:nvPr/>
            </p:nvSpPr>
            <p:spPr>
              <a:xfrm>
                <a:off x="6096000" y="5105400"/>
                <a:ext cx="2604654" cy="492443"/>
              </a:xfrm>
              <a:prstGeom prst="rect">
                <a:avLst/>
              </a:prstGeom>
              <a:blipFill>
                <a:blip r:embed="rId4"/>
                <a:stretch>
                  <a:fillRect l="-5366" t="-25641" b="-48718"/>
                </a:stretch>
              </a:blipFill>
            </p:spPr>
            <p:txBody>
              <a:bodyPr/>
              <a:lstStyle/>
              <a:p>
                <a:r>
                  <a:rPr lang="en-TW">
                    <a:noFill/>
                  </a:rPr>
                  <a:t> </a:t>
                </a:r>
              </a:p>
            </p:txBody>
          </p:sp>
        </mc:Fallback>
      </mc:AlternateContent>
      <p:sp>
        <p:nvSpPr>
          <p:cNvPr id="6" name="TextBox 5">
            <a:extLst>
              <a:ext uri="{FF2B5EF4-FFF2-40B4-BE49-F238E27FC236}">
                <a16:creationId xmlns:a16="http://schemas.microsoft.com/office/drawing/2014/main" id="{1AD069AD-7866-9DEC-92F9-8B3076C5B059}"/>
              </a:ext>
            </a:extLst>
          </p:cNvPr>
          <p:cNvSpPr txBox="1"/>
          <p:nvPr/>
        </p:nvSpPr>
        <p:spPr>
          <a:xfrm>
            <a:off x="7214623" y="4920734"/>
            <a:ext cx="373820" cy="369332"/>
          </a:xfrm>
          <a:prstGeom prst="rect">
            <a:avLst/>
          </a:prstGeom>
          <a:noFill/>
        </p:spPr>
        <p:txBody>
          <a:bodyPr wrap="none" rtlCol="0">
            <a:spAutoFit/>
          </a:bodyPr>
          <a:lstStyle/>
          <a:p>
            <a:r>
              <a:rPr lang="en-TW" b="1" i="1" dirty="0">
                <a:solidFill>
                  <a:schemeClr val="accent4"/>
                </a:solidFill>
              </a:rPr>
              <a:t>k</a:t>
            </a:r>
            <a:r>
              <a:rPr lang="en-TW" b="1" i="1" baseline="-25000" dirty="0">
                <a:solidFill>
                  <a:schemeClr val="accent4"/>
                </a:solidFill>
              </a:rPr>
              <a:t>1</a:t>
            </a:r>
          </a:p>
        </p:txBody>
      </p:sp>
      <p:sp>
        <p:nvSpPr>
          <p:cNvPr id="7" name="TextBox 6">
            <a:extLst>
              <a:ext uri="{FF2B5EF4-FFF2-40B4-BE49-F238E27FC236}">
                <a16:creationId xmlns:a16="http://schemas.microsoft.com/office/drawing/2014/main" id="{8CB5F8D9-DBD2-227D-90FF-1F18155899C2}"/>
              </a:ext>
            </a:extLst>
          </p:cNvPr>
          <p:cNvSpPr txBox="1"/>
          <p:nvPr/>
        </p:nvSpPr>
        <p:spPr>
          <a:xfrm>
            <a:off x="7214623" y="5452955"/>
            <a:ext cx="412421" cy="369332"/>
          </a:xfrm>
          <a:prstGeom prst="rect">
            <a:avLst/>
          </a:prstGeom>
          <a:noFill/>
        </p:spPr>
        <p:txBody>
          <a:bodyPr wrap="none" rtlCol="0">
            <a:spAutoFit/>
          </a:bodyPr>
          <a:lstStyle/>
          <a:p>
            <a:r>
              <a:rPr lang="en-US" b="1" i="1" dirty="0">
                <a:solidFill>
                  <a:schemeClr val="accent4"/>
                </a:solidFill>
              </a:rPr>
              <a:t>k</a:t>
            </a:r>
            <a:r>
              <a:rPr lang="en-TW" b="1" i="1" baseline="-25000" dirty="0">
                <a:solidFill>
                  <a:schemeClr val="accent4"/>
                </a:solidFill>
              </a:rPr>
              <a:t>-1</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688EEEC-8578-8BE4-8766-206E0CF2AE48}"/>
                  </a:ext>
                </a:extLst>
              </p:cNvPr>
              <p:cNvSpPr txBox="1"/>
              <p:nvPr/>
            </p:nvSpPr>
            <p:spPr>
              <a:xfrm>
                <a:off x="8700654" y="5105400"/>
                <a:ext cx="2604654" cy="492443"/>
              </a:xfrm>
              <a:prstGeom prst="rect">
                <a:avLst/>
              </a:prstGeom>
              <a:noFill/>
            </p:spPr>
            <p:txBody>
              <a:bodyPr wrap="square" lIns="0" tIns="0" rIns="0" bIns="0" rtlCol="0">
                <a:spAutoFit/>
              </a:bodyPr>
              <a:lstStyle/>
              <a:p>
                <a14:m>
                  <m:oMath xmlns:m="http://schemas.openxmlformats.org/officeDocument/2006/math">
                    <m:r>
                      <a:rPr lang="en-US" sz="3200" b="1" i="1" smtClean="0">
                        <a:solidFill>
                          <a:schemeClr val="accent4"/>
                        </a:solidFill>
                        <a:latin typeface="Cambria Math" panose="02040503050406030204" pitchFamily="18" charset="0"/>
                      </a:rPr>
                      <m:t>𝑬𝑺</m:t>
                    </m:r>
                    <m:r>
                      <a:rPr lang="en-US" sz="3200" b="1" i="1" smtClean="0">
                        <a:solidFill>
                          <a:schemeClr val="accent4"/>
                        </a:solidFill>
                        <a:latin typeface="Cambria Math" panose="02040503050406030204" pitchFamily="18" charset="0"/>
                        <a:ea typeface="Cambria Math" panose="02040503050406030204" pitchFamily="18" charset="0"/>
                      </a:rPr>
                      <m:t>⇌</m:t>
                    </m:r>
                  </m:oMath>
                </a14:m>
                <a:r>
                  <a:rPr lang="en-TW" sz="3200" b="1" dirty="0">
                    <a:solidFill>
                      <a:schemeClr val="accent4"/>
                    </a:solidFill>
                  </a:rPr>
                  <a:t> E + P</a:t>
                </a:r>
              </a:p>
            </p:txBody>
          </p:sp>
        </mc:Choice>
        <mc:Fallback xmlns="">
          <p:sp>
            <p:nvSpPr>
              <p:cNvPr id="8" name="TextBox 7">
                <a:extLst>
                  <a:ext uri="{FF2B5EF4-FFF2-40B4-BE49-F238E27FC236}">
                    <a16:creationId xmlns:a16="http://schemas.microsoft.com/office/drawing/2014/main" id="{4688EEEC-8578-8BE4-8766-206E0CF2AE48}"/>
                  </a:ext>
                </a:extLst>
              </p:cNvPr>
              <p:cNvSpPr txBox="1">
                <a:spLocks noRot="1" noChangeAspect="1" noMove="1" noResize="1" noEditPoints="1" noAdjustHandles="1" noChangeArrowheads="1" noChangeShapeType="1" noTextEdit="1"/>
              </p:cNvSpPr>
              <p:nvPr/>
            </p:nvSpPr>
            <p:spPr>
              <a:xfrm>
                <a:off x="8700654" y="5105400"/>
                <a:ext cx="2604654" cy="492443"/>
              </a:xfrm>
              <a:prstGeom prst="rect">
                <a:avLst/>
              </a:prstGeom>
              <a:blipFill>
                <a:blip r:embed="rId5"/>
                <a:stretch>
                  <a:fillRect l="-5314" t="-25641" b="-48718"/>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4388B300-34E4-DE16-8877-74C4F34DE4AD}"/>
              </a:ext>
            </a:extLst>
          </p:cNvPr>
          <p:cNvSpPr txBox="1"/>
          <p:nvPr/>
        </p:nvSpPr>
        <p:spPr>
          <a:xfrm>
            <a:off x="9278950" y="4931830"/>
            <a:ext cx="373820" cy="369332"/>
          </a:xfrm>
          <a:prstGeom prst="rect">
            <a:avLst/>
          </a:prstGeom>
          <a:noFill/>
        </p:spPr>
        <p:txBody>
          <a:bodyPr wrap="none" rtlCol="0">
            <a:spAutoFit/>
          </a:bodyPr>
          <a:lstStyle/>
          <a:p>
            <a:r>
              <a:rPr lang="en-TW" b="1" i="1" dirty="0">
                <a:solidFill>
                  <a:schemeClr val="accent4"/>
                </a:solidFill>
              </a:rPr>
              <a:t>k</a:t>
            </a:r>
            <a:r>
              <a:rPr lang="en-TW" b="1" i="1" baseline="-25000" dirty="0">
                <a:solidFill>
                  <a:schemeClr val="accent4"/>
                </a:solidFill>
              </a:rPr>
              <a:t>2</a:t>
            </a:r>
          </a:p>
        </p:txBody>
      </p:sp>
    </p:spTree>
    <p:extLst>
      <p:ext uri="{BB962C8B-B14F-4D97-AF65-F5344CB8AC3E}">
        <p14:creationId xmlns:p14="http://schemas.microsoft.com/office/powerpoint/2010/main" val="173304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EDA1-78B7-5733-127A-D050DF405D89}"/>
              </a:ext>
            </a:extLst>
          </p:cNvPr>
          <p:cNvSpPr>
            <a:spLocks noGrp="1"/>
          </p:cNvSpPr>
          <p:nvPr>
            <p:ph type="title"/>
          </p:nvPr>
        </p:nvSpPr>
        <p:spPr/>
        <p:txBody>
          <a:bodyPr/>
          <a:lstStyle/>
          <a:p>
            <a:r>
              <a:rPr lang="en-TW" b="1" dirty="0">
                <a:solidFill>
                  <a:schemeClr val="accent4"/>
                </a:solidFill>
              </a:rPr>
              <a:t>Catalysis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3F6A0A-DCAF-EC2A-AEC6-E9C89CC75A24}"/>
                  </a:ext>
                </a:extLst>
              </p:cNvPr>
              <p:cNvSpPr>
                <a:spLocks noGrp="1"/>
              </p:cNvSpPr>
              <p:nvPr>
                <p:ph idx="1"/>
              </p:nvPr>
            </p:nvSpPr>
            <p:spPr>
              <a:xfrm>
                <a:off x="310896" y="1551305"/>
                <a:ext cx="11740896" cy="4351338"/>
              </a:xfrm>
            </p:spPr>
            <p:txBody>
              <a:bodyPr>
                <a:normAutofit fontScale="85000" lnSpcReduction="10000"/>
              </a:bodyPr>
              <a:lstStyle/>
              <a:p>
                <a:r>
                  <a:rPr lang="en-TW" b="1" dirty="0">
                    <a:solidFill>
                      <a:schemeClr val="accent4"/>
                    </a:solidFill>
                  </a:rPr>
                  <a:t>There is a general mechanism: </a:t>
                </a:r>
              </a:p>
              <a:p>
                <a:endParaRPr lang="en-TW" b="1" dirty="0">
                  <a:solidFill>
                    <a:schemeClr val="accent4"/>
                  </a:solidFill>
                </a:endParaRPr>
              </a:p>
              <a:p>
                <a:pPr>
                  <a:lnSpc>
                    <a:spcPct val="200000"/>
                  </a:lnSpc>
                </a:pPr>
                <a:r>
                  <a:rPr lang="en-TW" b="1" dirty="0">
                    <a:solidFill>
                      <a:schemeClr val="accent4"/>
                    </a:solidFill>
                  </a:rPr>
                  <a:t>The rate of such a reaction </a:t>
                </a:r>
                <a:r>
                  <a:rPr lang="en-TW" b="1" dirty="0">
                    <a:solidFill>
                      <a:schemeClr val="accent6"/>
                    </a:solidFill>
                  </a:rPr>
                  <a:t>V = k</a:t>
                </a:r>
                <a:r>
                  <a:rPr lang="en-TW" b="1" baseline="-25000" dirty="0">
                    <a:solidFill>
                      <a:schemeClr val="accent6"/>
                    </a:solidFill>
                  </a:rPr>
                  <a:t>2</a:t>
                </a:r>
                <a:r>
                  <a:rPr lang="en-TW" b="1" dirty="0">
                    <a:solidFill>
                      <a:schemeClr val="accent6"/>
                    </a:solidFill>
                  </a:rPr>
                  <a:t> (ES)</a:t>
                </a:r>
                <a:r>
                  <a:rPr lang="en-TW" b="1" dirty="0">
                    <a:solidFill>
                      <a:schemeClr val="accent4"/>
                    </a:solidFill>
                  </a:rPr>
                  <a:t> or in steady-state we write k</a:t>
                </a:r>
                <a:r>
                  <a:rPr lang="en-TW" b="1" baseline="-25000" dirty="0">
                    <a:solidFill>
                      <a:schemeClr val="accent4"/>
                    </a:solidFill>
                  </a:rPr>
                  <a:t>1</a:t>
                </a:r>
                <a:r>
                  <a:rPr lang="en-TW" b="1" dirty="0">
                    <a:solidFill>
                      <a:schemeClr val="accent4"/>
                    </a:solidFill>
                  </a:rPr>
                  <a:t> [E][S] = (k</a:t>
                </a:r>
                <a:r>
                  <a:rPr lang="en-TW" b="1" baseline="-25000" dirty="0">
                    <a:solidFill>
                      <a:schemeClr val="accent4"/>
                    </a:solidFill>
                  </a:rPr>
                  <a:t>-1</a:t>
                </a:r>
                <a:r>
                  <a:rPr lang="en-TW" b="1" dirty="0">
                    <a:solidFill>
                      <a:schemeClr val="accent4"/>
                    </a:solidFill>
                  </a:rPr>
                  <a:t> + k</a:t>
                </a:r>
                <a:r>
                  <a:rPr lang="en-TW" b="1" baseline="-25000" dirty="0">
                    <a:solidFill>
                      <a:schemeClr val="accent4"/>
                    </a:solidFill>
                  </a:rPr>
                  <a:t>2</a:t>
                </a:r>
                <a:r>
                  <a:rPr lang="en-TW" b="1" dirty="0">
                    <a:solidFill>
                      <a:schemeClr val="accent4"/>
                    </a:solidFill>
                  </a:rPr>
                  <a:t>)[ES], i.e. when the rates of formation and destruction of ES balance. The quantities in square brackets are concentrations and in parentheses are the reaction rate constants.</a:t>
                </a:r>
              </a:p>
              <a:p>
                <a:pPr>
                  <a:lnSpc>
                    <a:spcPct val="200000"/>
                  </a:lnSpc>
                </a:pPr>
                <a:r>
                  <a:rPr lang="en-TW" b="1" dirty="0">
                    <a:solidFill>
                      <a:schemeClr val="accent4"/>
                    </a:solidFill>
                  </a:rPr>
                  <a:t>Let’s work through to solve for </a:t>
                </a:r>
                <a14:m>
                  <m:oMath xmlns:m="http://schemas.openxmlformats.org/officeDocument/2006/math">
                    <m:r>
                      <a:rPr lang="en-TW" b="1" i="1" dirty="0" smtClean="0">
                        <a:solidFill>
                          <a:schemeClr val="accent4"/>
                        </a:solidFill>
                        <a:latin typeface="Cambria Math" panose="02040503050406030204" pitchFamily="18" charset="0"/>
                      </a:rPr>
                      <m:t>𝑽</m:t>
                    </m:r>
                    <m:r>
                      <a:rPr lang="en-TW" b="1" i="1" dirty="0" smtClean="0">
                        <a:solidFill>
                          <a:schemeClr val="accent4"/>
                        </a:solidFill>
                        <a:latin typeface="Cambria Math" panose="02040503050406030204" pitchFamily="18" charset="0"/>
                      </a:rPr>
                      <m:t> = </m:t>
                    </m:r>
                    <m:f>
                      <m:fPr>
                        <m:ctrlPr>
                          <a:rPr lang="en-TW" b="1" i="1" dirty="0" smtClean="0">
                            <a:solidFill>
                              <a:schemeClr val="accent4"/>
                            </a:solidFill>
                            <a:latin typeface="Cambria Math" panose="02040503050406030204" pitchFamily="18" charset="0"/>
                          </a:rPr>
                        </m:ctrlPr>
                      </m:fPr>
                      <m:num>
                        <m:sSub>
                          <m:sSubPr>
                            <m:ctrlPr>
                              <a:rPr lang="en-US" b="1" i="1" dirty="0" smtClean="0">
                                <a:solidFill>
                                  <a:schemeClr val="accent4"/>
                                </a:solidFill>
                                <a:latin typeface="Cambria Math" panose="02040503050406030204" pitchFamily="18" charset="0"/>
                              </a:rPr>
                            </m:ctrlPr>
                          </m:sSubPr>
                          <m:e>
                            <m:r>
                              <a:rPr lang="en-US" b="1" i="1" dirty="0" smtClean="0">
                                <a:solidFill>
                                  <a:schemeClr val="accent4"/>
                                </a:solidFill>
                                <a:latin typeface="Cambria Math" panose="02040503050406030204" pitchFamily="18" charset="0"/>
                              </a:rPr>
                              <m:t>𝒌</m:t>
                            </m:r>
                          </m:e>
                          <m:sub>
                            <m:r>
                              <a:rPr lang="en-US" b="1" i="1" dirty="0" smtClean="0">
                                <a:solidFill>
                                  <a:schemeClr val="accent4"/>
                                </a:solidFill>
                                <a:latin typeface="Cambria Math" panose="02040503050406030204" pitchFamily="18" charset="0"/>
                              </a:rPr>
                              <m:t>𝟐</m:t>
                            </m:r>
                          </m:sub>
                        </m:sSub>
                        <m:d>
                          <m:dPr>
                            <m:begChr m:val="["/>
                            <m:endChr m:val="]"/>
                            <m:ctrlPr>
                              <a:rPr lang="en-US" b="1" i="1" dirty="0" smtClean="0">
                                <a:solidFill>
                                  <a:schemeClr val="accent4"/>
                                </a:solidFill>
                                <a:latin typeface="Cambria Math" panose="02040503050406030204" pitchFamily="18" charset="0"/>
                              </a:rPr>
                            </m:ctrlPr>
                          </m:dPr>
                          <m:e>
                            <m:r>
                              <a:rPr lang="en-US" b="1" i="1" dirty="0" smtClean="0">
                                <a:solidFill>
                                  <a:schemeClr val="accent4"/>
                                </a:solidFill>
                                <a:latin typeface="Cambria Math" panose="02040503050406030204" pitchFamily="18" charset="0"/>
                              </a:rPr>
                              <m:t>𝑺</m:t>
                            </m:r>
                          </m:e>
                        </m:d>
                        <m:r>
                          <a:rPr lang="en-US" b="1" i="1" dirty="0" smtClean="0">
                            <a:solidFill>
                              <a:schemeClr val="accent4"/>
                            </a:solidFill>
                            <a:latin typeface="Cambria Math" panose="02040503050406030204" pitchFamily="18" charset="0"/>
                          </a:rPr>
                          <m:t>[</m:t>
                        </m:r>
                        <m:sSub>
                          <m:sSubPr>
                            <m:ctrlPr>
                              <a:rPr lang="en-US" b="1" i="1" dirty="0" smtClean="0">
                                <a:solidFill>
                                  <a:schemeClr val="accent4"/>
                                </a:solidFill>
                                <a:latin typeface="Cambria Math" panose="02040503050406030204" pitchFamily="18" charset="0"/>
                              </a:rPr>
                            </m:ctrlPr>
                          </m:sSubPr>
                          <m:e>
                            <m:r>
                              <a:rPr lang="en-US" b="1" i="1" dirty="0" smtClean="0">
                                <a:solidFill>
                                  <a:schemeClr val="accent4"/>
                                </a:solidFill>
                                <a:latin typeface="Cambria Math" panose="02040503050406030204" pitchFamily="18" charset="0"/>
                              </a:rPr>
                              <m:t>𝑬</m:t>
                            </m:r>
                          </m:e>
                          <m:sub>
                            <m:r>
                              <a:rPr lang="en-US" b="1" i="1" dirty="0" smtClean="0">
                                <a:solidFill>
                                  <a:schemeClr val="accent4"/>
                                </a:solidFill>
                                <a:latin typeface="Cambria Math" panose="02040503050406030204" pitchFamily="18" charset="0"/>
                              </a:rPr>
                              <m:t>𝟎</m:t>
                            </m:r>
                          </m:sub>
                        </m:sSub>
                        <m:r>
                          <a:rPr lang="en-US" b="1" i="1" dirty="0" smtClean="0">
                            <a:solidFill>
                              <a:schemeClr val="accent4"/>
                            </a:solidFill>
                            <a:latin typeface="Cambria Math" panose="02040503050406030204" pitchFamily="18" charset="0"/>
                          </a:rPr>
                          <m:t>]</m:t>
                        </m:r>
                      </m:num>
                      <m:den>
                        <m:sSub>
                          <m:sSubPr>
                            <m:ctrlPr>
                              <a:rPr lang="en-US" b="1" i="1" dirty="0" smtClean="0">
                                <a:solidFill>
                                  <a:schemeClr val="accent4"/>
                                </a:solidFill>
                                <a:latin typeface="Cambria Math" panose="02040503050406030204" pitchFamily="18" charset="0"/>
                              </a:rPr>
                            </m:ctrlPr>
                          </m:sSubPr>
                          <m:e>
                            <m:r>
                              <a:rPr lang="en-US" b="1" i="1" dirty="0" smtClean="0">
                                <a:solidFill>
                                  <a:schemeClr val="accent4"/>
                                </a:solidFill>
                                <a:latin typeface="Cambria Math" panose="02040503050406030204" pitchFamily="18" charset="0"/>
                              </a:rPr>
                              <m:t>𝑲</m:t>
                            </m:r>
                          </m:e>
                          <m:sub>
                            <m:r>
                              <a:rPr lang="en-US" b="1" i="1" dirty="0" smtClean="0">
                                <a:solidFill>
                                  <a:schemeClr val="accent4"/>
                                </a:solidFill>
                                <a:latin typeface="Cambria Math" panose="02040503050406030204" pitchFamily="18" charset="0"/>
                              </a:rPr>
                              <m:t>𝒎</m:t>
                            </m:r>
                          </m:sub>
                        </m:sSub>
                        <m:r>
                          <a:rPr lang="en-US" b="1" i="1" dirty="0" smtClean="0">
                            <a:solidFill>
                              <a:schemeClr val="accent4"/>
                            </a:solidFill>
                            <a:latin typeface="Cambria Math" panose="02040503050406030204" pitchFamily="18" charset="0"/>
                          </a:rPr>
                          <m:t>+[</m:t>
                        </m:r>
                        <m:r>
                          <a:rPr lang="en-US" b="1" i="1" dirty="0" smtClean="0">
                            <a:solidFill>
                              <a:schemeClr val="accent4"/>
                            </a:solidFill>
                            <a:latin typeface="Cambria Math" panose="02040503050406030204" pitchFamily="18" charset="0"/>
                          </a:rPr>
                          <m:t>𝑺</m:t>
                        </m:r>
                        <m:r>
                          <a:rPr lang="en-US" b="1" i="1" dirty="0" smtClean="0">
                            <a:solidFill>
                              <a:schemeClr val="accent4"/>
                            </a:solidFill>
                            <a:latin typeface="Cambria Math" panose="02040503050406030204" pitchFamily="18" charset="0"/>
                          </a:rPr>
                          <m:t>]</m:t>
                        </m:r>
                      </m:den>
                    </m:f>
                    <m:r>
                      <a:rPr lang="en-TW" b="1" i="1" dirty="0" smtClean="0">
                        <a:solidFill>
                          <a:schemeClr val="accent4"/>
                        </a:solidFill>
                        <a:latin typeface="Cambria Math" panose="02040503050406030204" pitchFamily="18" charset="0"/>
                      </a:rPr>
                      <m:t> = </m:t>
                    </m:r>
                    <m:r>
                      <a:rPr lang="en-TW" b="1" i="1" dirty="0" smtClean="0">
                        <a:solidFill>
                          <a:schemeClr val="accent4"/>
                        </a:solidFill>
                        <a:latin typeface="Cambria Math" panose="02040503050406030204" pitchFamily="18" charset="0"/>
                      </a:rPr>
                      <m:t>𝒌</m:t>
                    </m:r>
                    <m:r>
                      <a:rPr lang="en-TW" b="1" i="1" baseline="-25000" dirty="0" smtClean="0">
                        <a:solidFill>
                          <a:schemeClr val="accent4"/>
                        </a:solidFill>
                        <a:latin typeface="Cambria Math" panose="02040503050406030204" pitchFamily="18" charset="0"/>
                      </a:rPr>
                      <m:t>𝟐</m:t>
                    </m:r>
                    <m:r>
                      <a:rPr lang="en-TW" b="1" i="1" dirty="0" smtClean="0">
                        <a:solidFill>
                          <a:schemeClr val="accent4"/>
                        </a:solidFill>
                        <a:latin typeface="Cambria Math" panose="02040503050406030204" pitchFamily="18" charset="0"/>
                      </a:rPr>
                      <m:t> [</m:t>
                    </m:r>
                    <m:r>
                      <a:rPr lang="en-TW" b="1" i="1" dirty="0" smtClean="0">
                        <a:solidFill>
                          <a:schemeClr val="accent4"/>
                        </a:solidFill>
                        <a:latin typeface="Cambria Math" panose="02040503050406030204" pitchFamily="18" charset="0"/>
                      </a:rPr>
                      <m:t>𝑬𝑺</m:t>
                    </m:r>
                    <m:r>
                      <a:rPr lang="en-TW" b="1" i="1" dirty="0" smtClean="0">
                        <a:solidFill>
                          <a:schemeClr val="accent4"/>
                        </a:solidFill>
                        <a:latin typeface="Cambria Math" panose="02040503050406030204" pitchFamily="18" charset="0"/>
                      </a:rPr>
                      <m:t>]</m:t>
                    </m:r>
                  </m:oMath>
                </a14:m>
                <a:r>
                  <a:rPr lang="en-TW" b="1" dirty="0">
                    <a:solidFill>
                      <a:schemeClr val="accent4"/>
                    </a:solidFill>
                  </a:rPr>
                  <a:t>.</a:t>
                </a:r>
              </a:p>
            </p:txBody>
          </p:sp>
        </mc:Choice>
        <mc:Fallback xmlns="">
          <p:sp>
            <p:nvSpPr>
              <p:cNvPr id="3" name="Content Placeholder 2">
                <a:extLst>
                  <a:ext uri="{FF2B5EF4-FFF2-40B4-BE49-F238E27FC236}">
                    <a16:creationId xmlns:a16="http://schemas.microsoft.com/office/drawing/2014/main" id="{373F6A0A-DCAF-EC2A-AEC6-E9C89CC75A24}"/>
                  </a:ext>
                </a:extLst>
              </p:cNvPr>
              <p:cNvSpPr>
                <a:spLocks noGrp="1" noRot="1" noChangeAspect="1" noMove="1" noResize="1" noEditPoints="1" noAdjustHandles="1" noChangeArrowheads="1" noChangeShapeType="1" noTextEdit="1"/>
              </p:cNvSpPr>
              <p:nvPr>
                <p:ph idx="1"/>
              </p:nvPr>
            </p:nvSpPr>
            <p:spPr>
              <a:xfrm>
                <a:off x="310896" y="1551305"/>
                <a:ext cx="11740896" cy="4351338"/>
              </a:xfrm>
              <a:blipFill>
                <a:blip r:embed="rId2"/>
                <a:stretch>
                  <a:fillRect l="-757" t="-232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46354E9-3621-3ED4-E0FB-FA337F4F9B0F}"/>
                  </a:ext>
                </a:extLst>
              </p:cNvPr>
              <p:cNvSpPr txBox="1"/>
              <p:nvPr/>
            </p:nvSpPr>
            <p:spPr>
              <a:xfrm>
                <a:off x="6362007" y="1170146"/>
                <a:ext cx="2604654" cy="492443"/>
              </a:xfrm>
              <a:prstGeom prst="rect">
                <a:avLst/>
              </a:prstGeom>
              <a:noFill/>
            </p:spPr>
            <p:txBody>
              <a:bodyPr wrap="square" lIns="0" tIns="0" rIns="0" bIns="0" rtlCol="0">
                <a:spAutoFit/>
              </a:bodyPr>
              <a:lstStyle/>
              <a:p>
                <a14:m>
                  <m:oMath xmlns:m="http://schemas.openxmlformats.org/officeDocument/2006/math">
                    <m:r>
                      <a:rPr lang="en-US" sz="3200" b="1" i="1" smtClean="0">
                        <a:solidFill>
                          <a:schemeClr val="accent4"/>
                        </a:solidFill>
                        <a:latin typeface="Cambria Math" panose="02040503050406030204" pitchFamily="18" charset="0"/>
                      </a:rPr>
                      <m:t>𝑬</m:t>
                    </m:r>
                    <m:r>
                      <a:rPr lang="en-US" sz="3200" b="1" i="1" smtClean="0">
                        <a:solidFill>
                          <a:schemeClr val="accent4"/>
                        </a:solidFill>
                        <a:latin typeface="Cambria Math" panose="02040503050406030204" pitchFamily="18" charset="0"/>
                      </a:rPr>
                      <m:t>+</m:t>
                    </m:r>
                    <m:r>
                      <a:rPr lang="en-US" sz="3200" b="1" i="1" smtClean="0">
                        <a:solidFill>
                          <a:schemeClr val="accent4"/>
                        </a:solidFill>
                        <a:latin typeface="Cambria Math" panose="02040503050406030204" pitchFamily="18" charset="0"/>
                      </a:rPr>
                      <m:t>𝑺</m:t>
                    </m:r>
                    <m:r>
                      <a:rPr lang="en-US" sz="3200" b="1" i="1" smtClean="0">
                        <a:solidFill>
                          <a:schemeClr val="accent4"/>
                        </a:solidFill>
                        <a:latin typeface="Cambria Math" panose="02040503050406030204" pitchFamily="18" charset="0"/>
                        <a:ea typeface="Cambria Math" panose="02040503050406030204" pitchFamily="18" charset="0"/>
                      </a:rPr>
                      <m:t>⇌</m:t>
                    </m:r>
                  </m:oMath>
                </a14:m>
                <a:r>
                  <a:rPr lang="en-TW" sz="3200" b="1" dirty="0">
                    <a:solidFill>
                      <a:schemeClr val="accent4"/>
                    </a:solidFill>
                  </a:rPr>
                  <a:t> ES</a:t>
                </a:r>
              </a:p>
            </p:txBody>
          </p:sp>
        </mc:Choice>
        <mc:Fallback xmlns="">
          <p:sp>
            <p:nvSpPr>
              <p:cNvPr id="4" name="TextBox 3">
                <a:extLst>
                  <a:ext uri="{FF2B5EF4-FFF2-40B4-BE49-F238E27FC236}">
                    <a16:creationId xmlns:a16="http://schemas.microsoft.com/office/drawing/2014/main" id="{446354E9-3621-3ED4-E0FB-FA337F4F9B0F}"/>
                  </a:ext>
                </a:extLst>
              </p:cNvPr>
              <p:cNvSpPr txBox="1">
                <a:spLocks noRot="1" noChangeAspect="1" noMove="1" noResize="1" noEditPoints="1" noAdjustHandles="1" noChangeArrowheads="1" noChangeShapeType="1" noTextEdit="1"/>
              </p:cNvSpPr>
              <p:nvPr/>
            </p:nvSpPr>
            <p:spPr>
              <a:xfrm>
                <a:off x="6362007" y="1170146"/>
                <a:ext cx="2604654" cy="492443"/>
              </a:xfrm>
              <a:prstGeom prst="rect">
                <a:avLst/>
              </a:prstGeom>
              <a:blipFill>
                <a:blip r:embed="rId3"/>
                <a:stretch>
                  <a:fillRect l="-5340" t="-25000" b="-45000"/>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29EF8CD1-9E0E-AAFE-1D87-72EE2E54F4F0}"/>
              </a:ext>
            </a:extLst>
          </p:cNvPr>
          <p:cNvSpPr txBox="1"/>
          <p:nvPr/>
        </p:nvSpPr>
        <p:spPr>
          <a:xfrm>
            <a:off x="7480630" y="985480"/>
            <a:ext cx="373820" cy="369332"/>
          </a:xfrm>
          <a:prstGeom prst="rect">
            <a:avLst/>
          </a:prstGeom>
          <a:noFill/>
        </p:spPr>
        <p:txBody>
          <a:bodyPr wrap="none" rtlCol="0">
            <a:spAutoFit/>
          </a:bodyPr>
          <a:lstStyle/>
          <a:p>
            <a:r>
              <a:rPr lang="en-TW" b="1" dirty="0">
                <a:solidFill>
                  <a:schemeClr val="accent4"/>
                </a:solidFill>
              </a:rPr>
              <a:t>k</a:t>
            </a:r>
            <a:r>
              <a:rPr lang="en-TW" b="1" baseline="-25000" dirty="0">
                <a:solidFill>
                  <a:schemeClr val="accent4"/>
                </a:solidFill>
              </a:rPr>
              <a:t>1</a:t>
            </a:r>
          </a:p>
        </p:txBody>
      </p:sp>
      <p:sp>
        <p:nvSpPr>
          <p:cNvPr id="6" name="TextBox 5">
            <a:extLst>
              <a:ext uri="{FF2B5EF4-FFF2-40B4-BE49-F238E27FC236}">
                <a16:creationId xmlns:a16="http://schemas.microsoft.com/office/drawing/2014/main" id="{B18848A5-2A6B-BCAC-39EB-E4AE4104DF4A}"/>
              </a:ext>
            </a:extLst>
          </p:cNvPr>
          <p:cNvSpPr txBox="1"/>
          <p:nvPr/>
        </p:nvSpPr>
        <p:spPr>
          <a:xfrm>
            <a:off x="7480630" y="1517701"/>
            <a:ext cx="412421" cy="369332"/>
          </a:xfrm>
          <a:prstGeom prst="rect">
            <a:avLst/>
          </a:prstGeom>
          <a:noFill/>
        </p:spPr>
        <p:txBody>
          <a:bodyPr wrap="none" rtlCol="0">
            <a:spAutoFit/>
          </a:bodyPr>
          <a:lstStyle/>
          <a:p>
            <a:r>
              <a:rPr lang="en-US" b="1" dirty="0">
                <a:solidFill>
                  <a:schemeClr val="accent4"/>
                </a:solidFill>
              </a:rPr>
              <a:t>k</a:t>
            </a:r>
            <a:r>
              <a:rPr lang="en-TW" b="1" baseline="-25000" dirty="0">
                <a:solidFill>
                  <a:schemeClr val="accent4"/>
                </a:solidFill>
              </a:rPr>
              <a:t>-1</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17FACA-CBAB-95E4-4B9C-131A39C82337}"/>
                  </a:ext>
                </a:extLst>
              </p:cNvPr>
              <p:cNvSpPr txBox="1"/>
              <p:nvPr/>
            </p:nvSpPr>
            <p:spPr>
              <a:xfrm>
                <a:off x="6362007" y="2060409"/>
                <a:ext cx="2604654" cy="492443"/>
              </a:xfrm>
              <a:prstGeom prst="rect">
                <a:avLst/>
              </a:prstGeom>
              <a:noFill/>
            </p:spPr>
            <p:txBody>
              <a:bodyPr wrap="square" lIns="0" tIns="0" rIns="0" bIns="0" rtlCol="0">
                <a:spAutoFit/>
              </a:bodyPr>
              <a:lstStyle/>
              <a:p>
                <a14:m>
                  <m:oMath xmlns:m="http://schemas.openxmlformats.org/officeDocument/2006/math">
                    <m:r>
                      <a:rPr lang="en-US" sz="3200" b="1" i="1" smtClean="0">
                        <a:solidFill>
                          <a:schemeClr val="accent4"/>
                        </a:solidFill>
                        <a:latin typeface="Cambria Math" panose="02040503050406030204" pitchFamily="18" charset="0"/>
                      </a:rPr>
                      <m:t>𝑬𝑺</m:t>
                    </m:r>
                    <m:r>
                      <a:rPr lang="en-US" sz="3200" b="1" i="1" smtClean="0">
                        <a:solidFill>
                          <a:schemeClr val="accent4"/>
                        </a:solidFill>
                        <a:latin typeface="Cambria Math" panose="02040503050406030204" pitchFamily="18" charset="0"/>
                        <a:ea typeface="Cambria Math" panose="02040503050406030204" pitchFamily="18" charset="0"/>
                      </a:rPr>
                      <m:t>⇌</m:t>
                    </m:r>
                  </m:oMath>
                </a14:m>
                <a:r>
                  <a:rPr lang="en-TW" sz="3200" b="1" dirty="0">
                    <a:solidFill>
                      <a:schemeClr val="accent4"/>
                    </a:solidFill>
                  </a:rPr>
                  <a:t> E + P</a:t>
                </a:r>
              </a:p>
            </p:txBody>
          </p:sp>
        </mc:Choice>
        <mc:Fallback xmlns="">
          <p:sp>
            <p:nvSpPr>
              <p:cNvPr id="7" name="TextBox 6">
                <a:extLst>
                  <a:ext uri="{FF2B5EF4-FFF2-40B4-BE49-F238E27FC236}">
                    <a16:creationId xmlns:a16="http://schemas.microsoft.com/office/drawing/2014/main" id="{2E17FACA-CBAB-95E4-4B9C-131A39C82337}"/>
                  </a:ext>
                </a:extLst>
              </p:cNvPr>
              <p:cNvSpPr txBox="1">
                <a:spLocks noRot="1" noChangeAspect="1" noMove="1" noResize="1" noEditPoints="1" noAdjustHandles="1" noChangeArrowheads="1" noChangeShapeType="1" noTextEdit="1"/>
              </p:cNvSpPr>
              <p:nvPr/>
            </p:nvSpPr>
            <p:spPr>
              <a:xfrm>
                <a:off x="6362007" y="2060409"/>
                <a:ext cx="2604654" cy="492443"/>
              </a:xfrm>
              <a:prstGeom prst="rect">
                <a:avLst/>
              </a:prstGeom>
              <a:blipFill>
                <a:blip r:embed="rId4"/>
                <a:stretch>
                  <a:fillRect l="-5825" t="-25000" b="-45000"/>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B4EB4997-E97D-D5FC-530B-CCFCDAA7DE1B}"/>
              </a:ext>
            </a:extLst>
          </p:cNvPr>
          <p:cNvSpPr txBox="1"/>
          <p:nvPr/>
        </p:nvSpPr>
        <p:spPr>
          <a:xfrm>
            <a:off x="6940303" y="1795399"/>
            <a:ext cx="373820" cy="369332"/>
          </a:xfrm>
          <a:prstGeom prst="rect">
            <a:avLst/>
          </a:prstGeom>
          <a:noFill/>
        </p:spPr>
        <p:txBody>
          <a:bodyPr wrap="none" rtlCol="0">
            <a:spAutoFit/>
          </a:bodyPr>
          <a:lstStyle/>
          <a:p>
            <a:r>
              <a:rPr lang="en-TW" b="1" dirty="0">
                <a:solidFill>
                  <a:schemeClr val="accent4"/>
                </a:solidFill>
              </a:rPr>
              <a:t>k</a:t>
            </a:r>
            <a:r>
              <a:rPr lang="en-TW" b="1" baseline="-25000" dirty="0">
                <a:solidFill>
                  <a:schemeClr val="accent4"/>
                </a:solidFill>
              </a:rPr>
              <a:t>2</a:t>
            </a:r>
          </a:p>
        </p:txBody>
      </p:sp>
    </p:spTree>
    <p:extLst>
      <p:ext uri="{BB962C8B-B14F-4D97-AF65-F5344CB8AC3E}">
        <p14:creationId xmlns:p14="http://schemas.microsoft.com/office/powerpoint/2010/main" val="423405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C962-8539-6255-B45C-B0531189C810}"/>
              </a:ext>
            </a:extLst>
          </p:cNvPr>
          <p:cNvSpPr>
            <a:spLocks noGrp="1"/>
          </p:cNvSpPr>
          <p:nvPr>
            <p:ph type="title"/>
          </p:nvPr>
        </p:nvSpPr>
        <p:spPr>
          <a:xfrm>
            <a:off x="838200" y="291973"/>
            <a:ext cx="10515600" cy="1325563"/>
          </a:xfrm>
        </p:spPr>
        <p:txBody>
          <a:bodyPr/>
          <a:lstStyle/>
          <a:p>
            <a:r>
              <a:rPr lang="en-TW" b="1" dirty="0">
                <a:solidFill>
                  <a:schemeClr val="accent4"/>
                </a:solidFill>
              </a:rPr>
              <a:t>Catalysis</a:t>
            </a:r>
          </a:p>
        </p:txBody>
      </p:sp>
      <p:sp>
        <p:nvSpPr>
          <p:cNvPr id="3" name="Content Placeholder 2">
            <a:extLst>
              <a:ext uri="{FF2B5EF4-FFF2-40B4-BE49-F238E27FC236}">
                <a16:creationId xmlns:a16="http://schemas.microsoft.com/office/drawing/2014/main" id="{391D8FF5-10F9-BE00-909A-FA2C10F754EC}"/>
              </a:ext>
            </a:extLst>
          </p:cNvPr>
          <p:cNvSpPr>
            <a:spLocks noGrp="1"/>
          </p:cNvSpPr>
          <p:nvPr>
            <p:ph idx="1"/>
          </p:nvPr>
        </p:nvSpPr>
        <p:spPr>
          <a:xfrm>
            <a:off x="838200" y="1752473"/>
            <a:ext cx="10515600" cy="1998230"/>
          </a:xfrm>
        </p:spPr>
        <p:txBody>
          <a:bodyPr/>
          <a:lstStyle/>
          <a:p>
            <a:r>
              <a:rPr lang="en-TW" b="1" dirty="0">
                <a:solidFill>
                  <a:schemeClr val="accent4"/>
                </a:solidFill>
              </a:rPr>
              <a:t>C</a:t>
            </a:r>
            <a:r>
              <a:rPr lang="en-US" b="1" dirty="0">
                <a:solidFill>
                  <a:schemeClr val="accent4"/>
                </a:solidFill>
              </a:rPr>
              <a:t>o</a:t>
            </a:r>
            <a:r>
              <a:rPr lang="en-TW" b="1" dirty="0">
                <a:solidFill>
                  <a:schemeClr val="accent4"/>
                </a:solidFill>
              </a:rPr>
              <a:t>nsider [S] in units of </a:t>
            </a:r>
            <a:r>
              <a:rPr lang="en-TW" b="1" dirty="0">
                <a:solidFill>
                  <a:schemeClr val="accent6"/>
                </a:solidFill>
              </a:rPr>
              <a:t>moles/liter</a:t>
            </a:r>
            <a:r>
              <a:rPr lang="en-TW" b="1" dirty="0">
                <a:solidFill>
                  <a:schemeClr val="accent4"/>
                </a:solidFill>
              </a:rPr>
              <a:t>, time is in </a:t>
            </a:r>
            <a:r>
              <a:rPr lang="en-TW" b="1" dirty="0">
                <a:solidFill>
                  <a:schemeClr val="accent6"/>
                </a:solidFill>
              </a:rPr>
              <a:t>seconds</a:t>
            </a:r>
            <a:r>
              <a:rPr lang="en-TW" b="1" dirty="0">
                <a:solidFill>
                  <a:schemeClr val="accent4"/>
                </a:solidFill>
              </a:rPr>
              <a:t>, and the rate constant is measured in units of </a:t>
            </a:r>
            <a:r>
              <a:rPr lang="en-TW" b="1" dirty="0">
                <a:solidFill>
                  <a:schemeClr val="accent6"/>
                </a:solidFill>
              </a:rPr>
              <a:t>1/seconds</a:t>
            </a:r>
            <a:r>
              <a:rPr lang="en-TW" b="1" dirty="0">
                <a:solidFill>
                  <a:schemeClr val="accent4"/>
                </a:solidFill>
              </a:rPr>
              <a:t>.</a:t>
            </a:r>
          </a:p>
          <a:p>
            <a:r>
              <a:rPr lang="en-TW" b="1" dirty="0">
                <a:solidFill>
                  <a:schemeClr val="accent4"/>
                </a:solidFill>
              </a:rPr>
              <a:t>A second order equation means that we consider (1/seconds)</a:t>
            </a:r>
            <a:r>
              <a:rPr lang="en-TW" b="1" baseline="30000" dirty="0">
                <a:solidFill>
                  <a:schemeClr val="accent6"/>
                </a:solidFill>
              </a:rPr>
              <a:t>2</a:t>
            </a:r>
            <a:r>
              <a:rPr lang="en-TW" b="1" dirty="0">
                <a:solidFill>
                  <a:schemeClr val="accent4"/>
                </a:solidFill>
              </a:rPr>
              <a:t>.</a:t>
            </a:r>
          </a:p>
          <a:p>
            <a:pPr marL="0" indent="0">
              <a:buNone/>
            </a:pPr>
            <a:endParaRPr lang="en-TW" b="1" dirty="0">
              <a:solidFill>
                <a:schemeClr val="accent4"/>
              </a:solidFill>
            </a:endParaRPr>
          </a:p>
        </p:txBody>
      </p:sp>
      <p:sp>
        <p:nvSpPr>
          <p:cNvPr id="4" name="TextBox 3">
            <a:extLst>
              <a:ext uri="{FF2B5EF4-FFF2-40B4-BE49-F238E27FC236}">
                <a16:creationId xmlns:a16="http://schemas.microsoft.com/office/drawing/2014/main" id="{C885DA1C-C01C-80BE-DA67-A29D07547AC2}"/>
              </a:ext>
            </a:extLst>
          </p:cNvPr>
          <p:cNvSpPr txBox="1"/>
          <p:nvPr/>
        </p:nvSpPr>
        <p:spPr>
          <a:xfrm>
            <a:off x="0" y="5476558"/>
            <a:ext cx="1957780" cy="369332"/>
          </a:xfrm>
          <a:prstGeom prst="rect">
            <a:avLst/>
          </a:prstGeom>
          <a:noFill/>
        </p:spPr>
        <p:txBody>
          <a:bodyPr wrap="none" rtlCol="0">
            <a:spAutoFit/>
          </a:bodyPr>
          <a:lstStyle/>
          <a:p>
            <a:r>
              <a:rPr lang="en-TW" b="1" dirty="0">
                <a:solidFill>
                  <a:schemeClr val="accent4"/>
                </a:solidFill>
              </a:rPr>
              <a:t>Mahan 3rd Edition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58FAA6-5337-86BC-5304-433548151451}"/>
                  </a:ext>
                </a:extLst>
              </p:cNvPr>
              <p:cNvSpPr txBox="1"/>
              <p:nvPr/>
            </p:nvSpPr>
            <p:spPr>
              <a:xfrm>
                <a:off x="5611091" y="3355848"/>
                <a:ext cx="1267590"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𝑽</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𝒌</m:t>
                      </m:r>
                      <m:sSup>
                        <m:sSupPr>
                          <m:ctrlPr>
                            <a:rPr lang="en-US" b="1" i="1" smtClean="0">
                              <a:solidFill>
                                <a:schemeClr val="accent4"/>
                              </a:solidFill>
                              <a:latin typeface="Cambria Math" panose="02040503050406030204" pitchFamily="18" charset="0"/>
                            </a:rPr>
                          </m:ctrlPr>
                        </m:sSupPr>
                        <m:e>
                          <m:d>
                            <m:dPr>
                              <m:begChr m:val="["/>
                              <m:endChr m:val="]"/>
                              <m:ctrlPr>
                                <a:rPr lang="en-US" b="1" i="1" smtClean="0">
                                  <a:solidFill>
                                    <a:schemeClr val="accent4"/>
                                  </a:solidFill>
                                  <a:latin typeface="Cambria Math" panose="02040503050406030204" pitchFamily="18" charset="0"/>
                                </a:rPr>
                              </m:ctrlPr>
                            </m:dPr>
                            <m:e>
                              <m:r>
                                <a:rPr lang="en-US" b="1" i="1" smtClean="0">
                                  <a:solidFill>
                                    <a:schemeClr val="accent4"/>
                                  </a:solidFill>
                                  <a:latin typeface="Cambria Math" panose="02040503050406030204" pitchFamily="18" charset="0"/>
                                </a:rPr>
                                <m:t>𝑬𝑺</m:t>
                              </m:r>
                            </m:e>
                          </m:d>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 </m:t>
                      </m:r>
                    </m:oMath>
                  </m:oMathPara>
                </a14:m>
                <a:endParaRPr lang="en-TW" b="1" dirty="0">
                  <a:solidFill>
                    <a:schemeClr val="accent4"/>
                  </a:solidFill>
                </a:endParaRPr>
              </a:p>
            </p:txBody>
          </p:sp>
        </mc:Choice>
        <mc:Fallback xmlns="">
          <p:sp>
            <p:nvSpPr>
              <p:cNvPr id="5" name="TextBox 4">
                <a:extLst>
                  <a:ext uri="{FF2B5EF4-FFF2-40B4-BE49-F238E27FC236}">
                    <a16:creationId xmlns:a16="http://schemas.microsoft.com/office/drawing/2014/main" id="{0158FAA6-5337-86BC-5304-433548151451}"/>
                  </a:ext>
                </a:extLst>
              </p:cNvPr>
              <p:cNvSpPr txBox="1">
                <a:spLocks noRot="1" noChangeAspect="1" noMove="1" noResize="1" noEditPoints="1" noAdjustHandles="1" noChangeArrowheads="1" noChangeShapeType="1" noTextEdit="1"/>
              </p:cNvSpPr>
              <p:nvPr/>
            </p:nvSpPr>
            <p:spPr>
              <a:xfrm>
                <a:off x="5611091" y="3355848"/>
                <a:ext cx="1267590" cy="283219"/>
              </a:xfrm>
              <a:prstGeom prst="rect">
                <a:avLst/>
              </a:prstGeom>
              <a:blipFill>
                <a:blip r:embed="rId2"/>
                <a:stretch>
                  <a:fillRect l="-2970" t="-8696" r="-6931" b="-3478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F7E93F-E91A-505F-96D3-6C8BE9DCEE57}"/>
                  </a:ext>
                </a:extLst>
              </p:cNvPr>
              <p:cNvSpPr txBox="1"/>
              <p:nvPr/>
            </p:nvSpPr>
            <p:spPr>
              <a:xfrm>
                <a:off x="5611091" y="3882032"/>
                <a:ext cx="1309205"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𝑽</m:t>
                      </m:r>
                      <m:r>
                        <a:rPr lang="en-US" b="1" i="1" smtClean="0">
                          <a:solidFill>
                            <a:schemeClr val="accent4"/>
                          </a:solidFill>
                          <a:latin typeface="Cambria Math" panose="02040503050406030204" pitchFamily="18" charset="0"/>
                        </a:rPr>
                        <m:t>=</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𝒌</m:t>
                          </m:r>
                        </m:e>
                        <m:sup>
                          <m:r>
                            <a:rPr lang="en-US" b="1" i="1" smtClean="0">
                              <a:solidFill>
                                <a:schemeClr val="accent4"/>
                              </a:solidFill>
                              <a:latin typeface="Cambria Math" panose="02040503050406030204" pitchFamily="18" charset="0"/>
                            </a:rPr>
                            <m:t>𝟐</m:t>
                          </m:r>
                        </m:sup>
                      </m:sSup>
                      <m:sSup>
                        <m:sSupPr>
                          <m:ctrlPr>
                            <a:rPr lang="en-US" b="1" i="1" smtClean="0">
                              <a:solidFill>
                                <a:schemeClr val="accent4"/>
                              </a:solidFill>
                              <a:latin typeface="Cambria Math" panose="02040503050406030204" pitchFamily="18" charset="0"/>
                            </a:rPr>
                          </m:ctrlPr>
                        </m:sSupPr>
                        <m:e>
                          <m:d>
                            <m:dPr>
                              <m:begChr m:val="["/>
                              <m:endChr m:val="]"/>
                              <m:ctrlPr>
                                <a:rPr lang="en-US" b="1" i="1" smtClean="0">
                                  <a:solidFill>
                                    <a:schemeClr val="accent4"/>
                                  </a:solidFill>
                                  <a:latin typeface="Cambria Math" panose="02040503050406030204" pitchFamily="18" charset="0"/>
                                </a:rPr>
                              </m:ctrlPr>
                            </m:dPr>
                            <m:e>
                              <m:r>
                                <a:rPr lang="en-US" b="1" i="1" smtClean="0">
                                  <a:solidFill>
                                    <a:schemeClr val="accent4"/>
                                  </a:solidFill>
                                  <a:latin typeface="Cambria Math" panose="02040503050406030204" pitchFamily="18" charset="0"/>
                                </a:rPr>
                                <m:t>𝑬𝑺</m:t>
                              </m:r>
                            </m:e>
                          </m:d>
                        </m:e>
                        <m:sup>
                          <m:r>
                            <a:rPr lang="en-US" b="1" i="1" smtClean="0">
                              <a:solidFill>
                                <a:schemeClr val="accent4"/>
                              </a:solidFill>
                              <a:latin typeface="Cambria Math" panose="02040503050406030204" pitchFamily="18" charset="0"/>
                            </a:rPr>
                            <m:t>𝟐</m:t>
                          </m:r>
                        </m:sup>
                      </m:sSup>
                    </m:oMath>
                  </m:oMathPara>
                </a14:m>
                <a:endParaRPr lang="en-TW" b="1" dirty="0">
                  <a:solidFill>
                    <a:schemeClr val="accent4"/>
                  </a:solidFill>
                </a:endParaRPr>
              </a:p>
            </p:txBody>
          </p:sp>
        </mc:Choice>
        <mc:Fallback xmlns="">
          <p:sp>
            <p:nvSpPr>
              <p:cNvPr id="6" name="TextBox 5">
                <a:extLst>
                  <a:ext uri="{FF2B5EF4-FFF2-40B4-BE49-F238E27FC236}">
                    <a16:creationId xmlns:a16="http://schemas.microsoft.com/office/drawing/2014/main" id="{25F7E93F-E91A-505F-96D3-6C8BE9DCEE57}"/>
                  </a:ext>
                </a:extLst>
              </p:cNvPr>
              <p:cNvSpPr txBox="1">
                <a:spLocks noRot="1" noChangeAspect="1" noMove="1" noResize="1" noEditPoints="1" noAdjustHandles="1" noChangeArrowheads="1" noChangeShapeType="1" noTextEdit="1"/>
              </p:cNvSpPr>
              <p:nvPr/>
            </p:nvSpPr>
            <p:spPr>
              <a:xfrm>
                <a:off x="5611091" y="3882032"/>
                <a:ext cx="1309205" cy="283219"/>
              </a:xfrm>
              <a:prstGeom prst="rect">
                <a:avLst/>
              </a:prstGeom>
              <a:blipFill>
                <a:blip r:embed="rId3"/>
                <a:stretch>
                  <a:fillRect l="-2885" t="-4348" r="-1923"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FE8A5E-5A13-854F-0D9F-1D8E706FB27E}"/>
                  </a:ext>
                </a:extLst>
              </p:cNvPr>
              <p:cNvSpPr txBox="1"/>
              <p:nvPr/>
            </p:nvSpPr>
            <p:spPr>
              <a:xfrm>
                <a:off x="1163782" y="4623538"/>
                <a:ext cx="9809018" cy="646331"/>
              </a:xfrm>
              <a:prstGeom prst="rect">
                <a:avLst/>
              </a:prstGeom>
              <a:noFill/>
            </p:spPr>
            <p:txBody>
              <a:bodyPr wrap="square" rtlCol="0">
                <a:spAutoFit/>
              </a:bodyPr>
              <a:lstStyle/>
              <a:p>
                <a:r>
                  <a:rPr lang="en-TW" b="1" dirty="0">
                    <a:solidFill>
                      <a:schemeClr val="accent4"/>
                    </a:solidFill>
                  </a:rPr>
                  <a:t>Next consider this reaction: </a:t>
                </a:r>
                <a14:m>
                  <m:oMath xmlns:m="http://schemas.openxmlformats.org/officeDocument/2006/math">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𝑵𝑶</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𝒍</m:t>
                        </m:r>
                      </m:e>
                      <m:sub>
                        <m:r>
                          <a:rPr lang="en-US" b="1" i="1" smtClean="0">
                            <a:solidFill>
                              <a:schemeClr val="accent4"/>
                            </a:solidFill>
                            <a:latin typeface="Cambria Math" panose="02040503050406030204" pitchFamily="18" charset="0"/>
                          </a:rPr>
                          <m:t>𝟐</m:t>
                        </m:r>
                      </m:sub>
                    </m:sSub>
                    <m:r>
                      <a:rPr lang="en-US" b="1" i="1">
                        <a:solidFill>
                          <a:schemeClr val="accent4"/>
                        </a:solidFill>
                        <a:latin typeface="Cambria Math" panose="02040503050406030204" pitchFamily="18" charset="0"/>
                        <a:ea typeface="Cambria Math" panose="02040503050406030204" pitchFamily="18" charset="0"/>
                      </a:rPr>
                      <m:t>⟶</m:t>
                    </m:r>
                    <m:r>
                      <a:rPr lang="en-US" b="1" i="1" smtClean="0">
                        <a:solidFill>
                          <a:schemeClr val="accent4"/>
                        </a:solidFill>
                        <a:latin typeface="Cambria Math" panose="02040503050406030204" pitchFamily="18" charset="0"/>
                        <a:ea typeface="Cambria Math" panose="02040503050406030204" pitchFamily="18" charset="0"/>
                      </a:rPr>
                      <m:t>𝟐</m:t>
                    </m:r>
                    <m:r>
                      <a:rPr lang="en-US" b="1" i="1" smtClean="0">
                        <a:solidFill>
                          <a:schemeClr val="accent4"/>
                        </a:solidFill>
                        <a:latin typeface="Cambria Math" panose="02040503050406030204" pitchFamily="18" charset="0"/>
                        <a:ea typeface="Cambria Math" panose="02040503050406030204" pitchFamily="18" charset="0"/>
                      </a:rPr>
                      <m:t>𝑵𝑶𝑪𝒍</m:t>
                    </m:r>
                  </m:oMath>
                </a14:m>
                <a:r>
                  <a:rPr lang="en-TW" b="1" dirty="0">
                    <a:solidFill>
                      <a:schemeClr val="accent4"/>
                    </a:solidFill>
                  </a:rPr>
                  <a:t>. If the concentrations of [NO]*2 and [Cl</a:t>
                </a:r>
                <a:r>
                  <a:rPr lang="en-TW" b="1" baseline="-25000" dirty="0">
                    <a:solidFill>
                      <a:schemeClr val="accent4"/>
                    </a:solidFill>
                  </a:rPr>
                  <a:t>2</a:t>
                </a:r>
                <a:r>
                  <a:rPr lang="en-TW" b="1" dirty="0">
                    <a:solidFill>
                      <a:schemeClr val="accent4"/>
                    </a:solidFill>
                  </a:rPr>
                  <a:t>]*2, </a:t>
                </a:r>
                <a14:m>
                  <m:oMath xmlns:m="http://schemas.openxmlformats.org/officeDocument/2006/math">
                    <m:r>
                      <a:rPr lang="en-US" b="1" i="1" smtClean="0">
                        <a:solidFill>
                          <a:schemeClr val="accent4"/>
                        </a:solidFill>
                        <a:latin typeface="Cambria Math" panose="02040503050406030204" pitchFamily="18" charset="0"/>
                      </a:rPr>
                      <m:t>𝑽</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𝒌</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𝑵𝑶𝑪𝒍</m:t>
                    </m:r>
                    <m:r>
                      <a:rPr lang="en-US" b="1" i="1" smtClean="0">
                        <a:solidFill>
                          <a:schemeClr val="accent4"/>
                        </a:solidFill>
                        <a:latin typeface="Cambria Math" panose="02040503050406030204" pitchFamily="18" charset="0"/>
                      </a:rPr>
                      <m:t>]</m:t>
                    </m:r>
                  </m:oMath>
                </a14:m>
                <a:r>
                  <a:rPr lang="en-TW" b="1" dirty="0">
                    <a:solidFill>
                      <a:schemeClr val="accent4"/>
                    </a:solidFill>
                  </a:rPr>
                  <a:t> increases by factor of eight. Doubling only [Cl</a:t>
                </a:r>
                <a:r>
                  <a:rPr lang="en-TW" b="1" baseline="-25000" dirty="0">
                    <a:solidFill>
                      <a:schemeClr val="accent4"/>
                    </a:solidFill>
                  </a:rPr>
                  <a:t>2</a:t>
                </a:r>
                <a:r>
                  <a:rPr lang="en-TW" b="1" dirty="0">
                    <a:solidFill>
                      <a:schemeClr val="accent4"/>
                    </a:solidFill>
                  </a:rPr>
                  <a:t>] only doubles the rate.</a:t>
                </a:r>
              </a:p>
            </p:txBody>
          </p:sp>
        </mc:Choice>
        <mc:Fallback xmlns="">
          <p:sp>
            <p:nvSpPr>
              <p:cNvPr id="7" name="TextBox 6">
                <a:extLst>
                  <a:ext uri="{FF2B5EF4-FFF2-40B4-BE49-F238E27FC236}">
                    <a16:creationId xmlns:a16="http://schemas.microsoft.com/office/drawing/2014/main" id="{4CFE8A5E-5A13-854F-0D9F-1D8E706FB27E}"/>
                  </a:ext>
                </a:extLst>
              </p:cNvPr>
              <p:cNvSpPr txBox="1">
                <a:spLocks noRot="1" noChangeAspect="1" noMove="1" noResize="1" noEditPoints="1" noAdjustHandles="1" noChangeArrowheads="1" noChangeShapeType="1" noTextEdit="1"/>
              </p:cNvSpPr>
              <p:nvPr/>
            </p:nvSpPr>
            <p:spPr>
              <a:xfrm>
                <a:off x="1163782" y="4623538"/>
                <a:ext cx="9809018" cy="646331"/>
              </a:xfrm>
              <a:prstGeom prst="rect">
                <a:avLst/>
              </a:prstGeom>
              <a:blipFill>
                <a:blip r:embed="rId4"/>
                <a:stretch>
                  <a:fillRect l="-517" t="-3846" b="-15385"/>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8AECD09-38C3-D942-AADE-36316557B6A0}"/>
                  </a:ext>
                </a:extLst>
              </p:cNvPr>
              <p:cNvSpPr txBox="1"/>
              <p:nvPr/>
            </p:nvSpPr>
            <p:spPr>
              <a:xfrm>
                <a:off x="3006437" y="5365044"/>
                <a:ext cx="6123708" cy="3758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𝑽</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𝒌</m:t>
                      </m:r>
                      <m:sSup>
                        <m:sSupPr>
                          <m:ctrlPr>
                            <a:rPr lang="en-US" b="1" i="1" smtClean="0">
                              <a:solidFill>
                                <a:schemeClr val="accent4"/>
                              </a:solidFill>
                              <a:latin typeface="Cambria Math" panose="02040503050406030204" pitchFamily="18" charset="0"/>
                            </a:rPr>
                          </m:ctrlPr>
                        </m:sSupPr>
                        <m:e>
                          <m:d>
                            <m:dPr>
                              <m:begChr m:val="["/>
                              <m:endChr m:val="]"/>
                              <m:ctrlPr>
                                <a:rPr lang="en-US" b="1" i="1" smtClean="0">
                                  <a:solidFill>
                                    <a:schemeClr val="accent4"/>
                                  </a:solidFill>
                                  <a:latin typeface="Cambria Math" panose="02040503050406030204" pitchFamily="18" charset="0"/>
                                </a:rPr>
                              </m:ctrlPr>
                            </m:dPr>
                            <m:e>
                              <m:r>
                                <a:rPr lang="en-US" b="1" i="1" smtClean="0">
                                  <a:solidFill>
                                    <a:schemeClr val="accent4"/>
                                  </a:solidFill>
                                  <a:latin typeface="Cambria Math" panose="02040503050406030204" pitchFamily="18" charset="0"/>
                                </a:rPr>
                                <m:t>𝑵𝑶</m:t>
                              </m:r>
                            </m:e>
                          </m:d>
                        </m:e>
                        <m:sup>
                          <m:r>
                            <a:rPr lang="en-US" b="1" i="1" smtClean="0">
                              <a:solidFill>
                                <a:schemeClr val="accent4"/>
                              </a:solidFill>
                              <a:latin typeface="Cambria Math" panose="02040503050406030204" pitchFamily="18" charset="0"/>
                            </a:rPr>
                            <m:t>𝟐</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𝒍</m:t>
                          </m:r>
                        </m:e>
                        <m:sub>
                          <m:r>
                            <a:rPr lang="en-US" b="1" i="1" smtClean="0">
                              <a:solidFill>
                                <a:schemeClr val="accent4"/>
                              </a:solidFill>
                              <a:latin typeface="Cambria Math" panose="02040503050406030204" pitchFamily="18" charset="0"/>
                            </a:rPr>
                            <m:t>𝟐</m:t>
                          </m:r>
                        </m:sub>
                      </m:sSub>
                      <m:r>
                        <a:rPr lang="en-US" b="1" i="1" smtClean="0">
                          <a:solidFill>
                            <a:schemeClr val="accent4"/>
                          </a:solidFill>
                          <a:latin typeface="Cambria Math" panose="02040503050406030204" pitchFamily="18" charset="0"/>
                        </a:rPr>
                        <m:t>]</m:t>
                      </m:r>
                    </m:oMath>
                  </m:oMathPara>
                </a14:m>
                <a:endParaRPr lang="en-TW" b="1" dirty="0">
                  <a:solidFill>
                    <a:schemeClr val="accent4"/>
                  </a:solidFill>
                </a:endParaRPr>
              </a:p>
            </p:txBody>
          </p:sp>
        </mc:Choice>
        <mc:Fallback>
          <p:sp>
            <p:nvSpPr>
              <p:cNvPr id="9" name="TextBox 8">
                <a:extLst>
                  <a:ext uri="{FF2B5EF4-FFF2-40B4-BE49-F238E27FC236}">
                    <a16:creationId xmlns:a16="http://schemas.microsoft.com/office/drawing/2014/main" id="{F8AECD09-38C3-D942-AADE-36316557B6A0}"/>
                  </a:ext>
                </a:extLst>
              </p:cNvPr>
              <p:cNvSpPr txBox="1">
                <a:spLocks noRot="1" noChangeAspect="1" noMove="1" noResize="1" noEditPoints="1" noAdjustHandles="1" noChangeArrowheads="1" noChangeShapeType="1" noTextEdit="1"/>
              </p:cNvSpPr>
              <p:nvPr/>
            </p:nvSpPr>
            <p:spPr>
              <a:xfrm>
                <a:off x="3006437" y="5365044"/>
                <a:ext cx="6123708" cy="375872"/>
              </a:xfrm>
              <a:prstGeom prst="rect">
                <a:avLst/>
              </a:prstGeom>
              <a:blipFill>
                <a:blip r:embed="rId5"/>
                <a:stretch>
                  <a:fillRect b="-12903"/>
                </a:stretch>
              </a:blipFill>
            </p:spPr>
            <p:txBody>
              <a:bodyPr/>
              <a:lstStyle/>
              <a:p>
                <a:r>
                  <a:rPr lang="en-TW">
                    <a:noFill/>
                  </a:rPr>
                  <a:t> </a:t>
                </a:r>
              </a:p>
            </p:txBody>
          </p:sp>
        </mc:Fallback>
      </mc:AlternateContent>
    </p:spTree>
    <p:extLst>
      <p:ext uri="{BB962C8B-B14F-4D97-AF65-F5344CB8AC3E}">
        <p14:creationId xmlns:p14="http://schemas.microsoft.com/office/powerpoint/2010/main" val="4862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989D-2487-C909-5ED9-BCBDB94E639A}"/>
              </a:ext>
            </a:extLst>
          </p:cNvPr>
          <p:cNvSpPr>
            <a:spLocks noGrp="1"/>
          </p:cNvSpPr>
          <p:nvPr>
            <p:ph type="title"/>
          </p:nvPr>
        </p:nvSpPr>
        <p:spPr/>
        <p:txBody>
          <a:bodyPr/>
          <a:lstStyle/>
          <a:p>
            <a:r>
              <a:rPr lang="en-TW" b="1" dirty="0">
                <a:solidFill>
                  <a:schemeClr val="accent4"/>
                </a:solidFill>
              </a:rPr>
              <a:t>Catalysis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38521C-DEC8-0A84-1CDA-7A0BF7312737}"/>
                  </a:ext>
                </a:extLst>
              </p:cNvPr>
              <p:cNvSpPr>
                <a:spLocks noGrp="1"/>
              </p:cNvSpPr>
              <p:nvPr>
                <p:ph idx="1"/>
              </p:nvPr>
            </p:nvSpPr>
            <p:spPr>
              <a:xfrm>
                <a:off x="838200" y="1405001"/>
                <a:ext cx="10515600" cy="4351338"/>
              </a:xfrm>
            </p:spPr>
            <p:txBody>
              <a:bodyPr/>
              <a:lstStyle/>
              <a:p>
                <a:r>
                  <a:rPr lang="en-TW" b="1" dirty="0">
                    <a:solidFill>
                      <a:schemeClr val="accent4"/>
                    </a:solidFill>
                  </a:rPr>
                  <a:t>Metals, enzymes, and catalysts “loosen up” the situation and speed up chemical reactions.</a:t>
                </a:r>
              </a:p>
              <a:p>
                <a:r>
                  <a:rPr lang="en-US" b="1" dirty="0">
                    <a:solidFill>
                      <a:schemeClr val="accent4"/>
                    </a:solidFill>
                  </a:rPr>
                  <a:t>For example 10</a:t>
                </a:r>
                <a:r>
                  <a:rPr lang="en-US" b="1" baseline="30000" dirty="0">
                    <a:solidFill>
                      <a:schemeClr val="accent4"/>
                    </a:solidFill>
                  </a:rPr>
                  <a:t>-3</a:t>
                </a:r>
                <a:r>
                  <a:rPr lang="en-US" b="1" dirty="0">
                    <a:solidFill>
                      <a:schemeClr val="accent4"/>
                    </a:solidFill>
                  </a:rPr>
                  <a:t> gram ions/liter Cu</a:t>
                </a:r>
                <a:r>
                  <a:rPr lang="en-US" b="1" baseline="30000" dirty="0">
                    <a:solidFill>
                      <a:schemeClr val="accent4"/>
                    </a:solidFill>
                  </a:rPr>
                  <a:t>2+</a:t>
                </a:r>
                <a:r>
                  <a:rPr lang="en-US" b="1" dirty="0">
                    <a:solidFill>
                      <a:schemeClr val="accent4"/>
                    </a:solidFill>
                  </a:rPr>
                  <a:t> sufficiently changes the rate of oxidation of sodium sulphate by oxygen in aqueous solution:</a:t>
                </a:r>
              </a:p>
              <a:p>
                <a14:m>
                  <m:oMath xmlns:m="http://schemas.openxmlformats.org/officeDocument/2006/math">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𝑵</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𝒂</m:t>
                        </m:r>
                      </m:e>
                      <m:sub>
                        <m:r>
                          <a:rPr lang="en-US" b="1" i="1" smtClean="0">
                            <a:solidFill>
                              <a:schemeClr val="accent4"/>
                            </a:solidFill>
                            <a:latin typeface="Cambria Math" panose="02040503050406030204" pitchFamily="18" charset="0"/>
                          </a:rPr>
                          <m:t>𝟐</m:t>
                        </m:r>
                      </m:sub>
                    </m:sSub>
                    <m:r>
                      <a:rPr lang="en-US" b="1" i="1" smtClean="0">
                        <a:solidFill>
                          <a:schemeClr val="accent4"/>
                        </a:solidFill>
                        <a:latin typeface="Cambria Math" panose="02040503050406030204" pitchFamily="18" charset="0"/>
                      </a:rPr>
                      <m:t>𝑺</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𝑶</m:t>
                        </m:r>
                      </m:e>
                      <m:sub>
                        <m:r>
                          <a:rPr lang="en-US" b="1" i="1" smtClean="0">
                            <a:solidFill>
                              <a:schemeClr val="accent4"/>
                            </a:solidFill>
                            <a:latin typeface="Cambria Math" panose="02040503050406030204" pitchFamily="18" charset="0"/>
                          </a:rPr>
                          <m:t>𝟑</m:t>
                        </m:r>
                      </m:sub>
                    </m:sSub>
                    <m:r>
                      <a:rPr lang="en-US" b="1" i="1" smtClean="0">
                        <a:solidFill>
                          <a:schemeClr val="accent4"/>
                        </a:solidFill>
                        <a:latin typeface="Cambria Math" panose="02040503050406030204" pitchFamily="18" charset="0"/>
                      </a:rPr>
                      <m:t>+</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𝑶</m:t>
                        </m:r>
                      </m:e>
                      <m:sub>
                        <m:r>
                          <a:rPr lang="en-US" b="1" i="1" smtClean="0">
                            <a:solidFill>
                              <a:schemeClr val="accent4"/>
                            </a:solidFill>
                            <a:latin typeface="Cambria Math" panose="02040503050406030204" pitchFamily="18" charset="0"/>
                          </a:rPr>
                          <m:t>𝟐</m:t>
                        </m:r>
                      </m:sub>
                    </m:sSub>
                    <m:groupChr>
                      <m:groupChrPr>
                        <m:chr m:val="→"/>
                        <m:vertJc m:val="bot"/>
                        <m:ctrlPr>
                          <a:rPr lang="en-US" b="1" i="1" smtClean="0">
                            <a:solidFill>
                              <a:schemeClr val="accent4"/>
                            </a:solidFill>
                            <a:latin typeface="Cambria Math" panose="02040503050406030204" pitchFamily="18" charset="0"/>
                          </a:rPr>
                        </m:ctrlPr>
                      </m:groupChrPr>
                      <m:e>
                        <m:r>
                          <m:rPr>
                            <m:brk m:alnAt="2"/>
                          </m:rPr>
                          <a:rPr lang="en-US" b="1" i="1" smtClean="0">
                            <a:solidFill>
                              <a:schemeClr val="accent4"/>
                            </a:solidFill>
                            <a:latin typeface="Cambria Math" panose="02040503050406030204" pitchFamily="18" charset="0"/>
                          </a:rPr>
                          <m:t>𝑪</m:t>
                        </m:r>
                        <m:sSup>
                          <m:sSupPr>
                            <m:ctrlPr>
                              <a:rPr lang="en-US" b="1" i="1" smtClean="0">
                                <a:solidFill>
                                  <a:schemeClr val="accent4"/>
                                </a:solidFill>
                                <a:latin typeface="Cambria Math" panose="02040503050406030204" pitchFamily="18" charset="0"/>
                              </a:rPr>
                            </m:ctrlPr>
                          </m:sSupPr>
                          <m:e>
                            <m:r>
                              <m:rPr>
                                <m:brk m:alnAt="2"/>
                              </m:rPr>
                              <a:rPr lang="en-US" b="1" i="1" smtClean="0">
                                <a:solidFill>
                                  <a:schemeClr val="accent4"/>
                                </a:solidFill>
                                <a:latin typeface="Cambria Math" panose="02040503050406030204" pitchFamily="18" charset="0"/>
                              </a:rPr>
                              <m:t>𝒖</m:t>
                            </m:r>
                          </m:e>
                          <m:sup>
                            <m:r>
                              <m:rPr>
                                <m:brk m:alnAt="2"/>
                              </m:rP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m:t>
                            </m:r>
                          </m:sup>
                        </m:sSup>
                      </m:e>
                    </m:groupChr>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𝑵</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𝒂</m:t>
                        </m:r>
                      </m:e>
                      <m:sub>
                        <m:r>
                          <a:rPr lang="en-US" b="1" i="1" smtClean="0">
                            <a:solidFill>
                              <a:schemeClr val="accent4"/>
                            </a:solidFill>
                            <a:latin typeface="Cambria Math" panose="02040503050406030204" pitchFamily="18" charset="0"/>
                          </a:rPr>
                          <m:t>𝟐</m:t>
                        </m:r>
                      </m:sub>
                    </m:sSub>
                    <m:r>
                      <a:rPr lang="en-US" b="1" i="1" smtClean="0">
                        <a:solidFill>
                          <a:schemeClr val="accent4"/>
                        </a:solidFill>
                        <a:latin typeface="Cambria Math" panose="02040503050406030204" pitchFamily="18" charset="0"/>
                      </a:rPr>
                      <m:t>𝑺</m:t>
                    </m:r>
                    <m:sSub>
                      <m:sSubPr>
                        <m:ctrlPr>
                          <a:rPr lang="en-US" b="1" i="1" smtClean="0">
                            <a:solidFill>
                              <a:schemeClr val="accent4"/>
                            </a:solidFill>
                            <a:latin typeface="Cambria Math" panose="02040503050406030204" pitchFamily="18" charset="0"/>
                          </a:rPr>
                        </m:ctrlPr>
                      </m:sSubPr>
                      <m:e>
                        <m:r>
                          <a:rPr lang="en-US" b="1" i="1" smtClean="0">
                            <a:solidFill>
                              <a:schemeClr val="accent4"/>
                            </a:solidFill>
                            <a:latin typeface="Cambria Math" panose="02040503050406030204" pitchFamily="18" charset="0"/>
                          </a:rPr>
                          <m:t>𝑶</m:t>
                        </m:r>
                      </m:e>
                      <m:sub>
                        <m:r>
                          <a:rPr lang="en-US" b="1" i="1" smtClean="0">
                            <a:solidFill>
                              <a:schemeClr val="accent4"/>
                            </a:solidFill>
                            <a:latin typeface="Cambria Math" panose="02040503050406030204" pitchFamily="18" charset="0"/>
                          </a:rPr>
                          <m:t>𝟒</m:t>
                        </m:r>
                      </m:sub>
                    </m:sSub>
                  </m:oMath>
                </a14:m>
                <a:endParaRPr lang="en-TW" b="1" dirty="0">
                  <a:solidFill>
                    <a:schemeClr val="accent4"/>
                  </a:solidFill>
                </a:endParaRPr>
              </a:p>
              <a:p>
                <a:r>
                  <a:rPr lang="en-TW" b="1" dirty="0">
                    <a:solidFill>
                      <a:schemeClr val="accent4"/>
                    </a:solidFill>
                  </a:rPr>
                  <a:t>The catalyst does not initiate the reaction, only accelerating or retarding chemical reaction speed.</a:t>
                </a:r>
              </a:p>
              <a:p>
                <a:r>
                  <a:rPr lang="en-TW" b="1" dirty="0">
                    <a:solidFill>
                      <a:schemeClr val="accent4"/>
                    </a:solidFill>
                  </a:rPr>
                  <a:t>There are many other examples, and part of assimilating chemistry is learning which catalysts provide boosts in specific reactions.</a:t>
                </a:r>
              </a:p>
              <a:p>
                <a:endParaRPr lang="en-TW" b="1" dirty="0">
                  <a:solidFill>
                    <a:schemeClr val="accent4"/>
                  </a:solidFill>
                </a:endParaRPr>
              </a:p>
            </p:txBody>
          </p:sp>
        </mc:Choice>
        <mc:Fallback xmlns="">
          <p:sp>
            <p:nvSpPr>
              <p:cNvPr id="3" name="Content Placeholder 2">
                <a:extLst>
                  <a:ext uri="{FF2B5EF4-FFF2-40B4-BE49-F238E27FC236}">
                    <a16:creationId xmlns:a16="http://schemas.microsoft.com/office/drawing/2014/main" id="{4638521C-DEC8-0A84-1CDA-7A0BF7312737}"/>
                  </a:ext>
                </a:extLst>
              </p:cNvPr>
              <p:cNvSpPr>
                <a:spLocks noGrp="1" noRot="1" noChangeAspect="1" noMove="1" noResize="1" noEditPoints="1" noAdjustHandles="1" noChangeArrowheads="1" noChangeShapeType="1" noTextEdit="1"/>
              </p:cNvSpPr>
              <p:nvPr>
                <p:ph idx="1"/>
              </p:nvPr>
            </p:nvSpPr>
            <p:spPr>
              <a:xfrm>
                <a:off x="838200" y="1405001"/>
                <a:ext cx="10515600" cy="4351338"/>
              </a:xfrm>
              <a:blipFill>
                <a:blip r:embed="rId3"/>
                <a:stretch>
                  <a:fillRect l="-1086" t="-2326" r="-1206" b="-1453"/>
                </a:stretch>
              </a:blipFill>
            </p:spPr>
            <p:txBody>
              <a:bodyPr/>
              <a:lstStyle/>
              <a:p>
                <a:r>
                  <a:rPr lang="en-TW">
                    <a:noFill/>
                  </a:rPr>
                  <a:t> </a:t>
                </a:r>
              </a:p>
            </p:txBody>
          </p:sp>
        </mc:Fallback>
      </mc:AlternateContent>
    </p:spTree>
    <p:extLst>
      <p:ext uri="{BB962C8B-B14F-4D97-AF65-F5344CB8AC3E}">
        <p14:creationId xmlns:p14="http://schemas.microsoft.com/office/powerpoint/2010/main" val="330199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262C-9D0D-7FC6-B1CD-4E29A0061595}"/>
              </a:ext>
            </a:extLst>
          </p:cNvPr>
          <p:cNvSpPr>
            <a:spLocks noGrp="1"/>
          </p:cNvSpPr>
          <p:nvPr>
            <p:ph type="title"/>
          </p:nvPr>
        </p:nvSpPr>
        <p:spPr/>
        <p:txBody>
          <a:bodyPr/>
          <a:lstStyle/>
          <a:p>
            <a:r>
              <a:rPr lang="en-TW" b="1" dirty="0">
                <a:solidFill>
                  <a:schemeClr val="accent4"/>
                </a:solidFill>
              </a:rPr>
              <a:t>Electrolysis (</a:t>
            </a:r>
            <a:r>
              <a:rPr lang="zh-TW" b="1" dirty="0">
                <a:solidFill>
                  <a:schemeClr val="accent4"/>
                </a:solidFill>
              </a:rPr>
              <a:t>電解</a:t>
            </a:r>
            <a:r>
              <a:rPr lang="en-TW" b="1" dirty="0">
                <a:solidFill>
                  <a:schemeClr val="accent4"/>
                </a:solidFill>
              </a:rPr>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44DF7A-16FF-2AEC-0FB8-ACA8EE8F932F}"/>
                  </a:ext>
                </a:extLst>
              </p:cNvPr>
              <p:cNvSpPr>
                <a:spLocks noGrp="1"/>
              </p:cNvSpPr>
              <p:nvPr>
                <p:ph idx="1"/>
              </p:nvPr>
            </p:nvSpPr>
            <p:spPr>
              <a:xfrm>
                <a:off x="1538903" y="1332741"/>
                <a:ext cx="7036904" cy="4351338"/>
              </a:xfrm>
            </p:spPr>
            <p:txBody>
              <a:bodyPr>
                <a:normAutofit/>
              </a:bodyPr>
              <a:lstStyle/>
              <a:p>
                <a:r>
                  <a:rPr lang="en-TW" b="1" dirty="0">
                    <a:solidFill>
                      <a:schemeClr val="accent4"/>
                    </a:solidFill>
                  </a:rPr>
                  <a:t>The idea is to utilize a voltage, external, to carry out chemical change. An example is that of electrolytic processes of two copper strips, connected to voltage terminals and dipped into Cu</a:t>
                </a:r>
                <a:r>
                  <a:rPr lang="en-TW" b="1" baseline="30000" dirty="0">
                    <a:solidFill>
                      <a:schemeClr val="accent4"/>
                    </a:solidFill>
                  </a:rPr>
                  <a:t>2+</a:t>
                </a:r>
                <a:r>
                  <a:rPr lang="en-TW" b="1" dirty="0">
                    <a:solidFill>
                      <a:schemeClr val="accent4"/>
                    </a:solidFill>
                  </a:rPr>
                  <a:t>(SO</a:t>
                </a:r>
                <a:r>
                  <a:rPr lang="en-TW" b="1" baseline="-25000" dirty="0">
                    <a:solidFill>
                      <a:schemeClr val="accent4"/>
                    </a:solidFill>
                  </a:rPr>
                  <a:t>4</a:t>
                </a:r>
                <a:r>
                  <a:rPr lang="en-TW" b="1" dirty="0">
                    <a:solidFill>
                      <a:schemeClr val="accent4"/>
                    </a:solidFill>
                  </a:rPr>
                  <a:t>)</a:t>
                </a:r>
                <a:r>
                  <a:rPr lang="en-TW" b="1" baseline="30000" dirty="0">
                    <a:solidFill>
                      <a:schemeClr val="accent4"/>
                    </a:solidFill>
                  </a:rPr>
                  <a:t>2-</a:t>
                </a:r>
                <a:r>
                  <a:rPr lang="en-TW" b="1" dirty="0">
                    <a:solidFill>
                      <a:schemeClr val="accent4"/>
                    </a:solidFill>
                  </a:rPr>
                  <a:t> (aq).</a:t>
                </a:r>
              </a:p>
              <a:p>
                <a:r>
                  <a:rPr lang="en-TW" b="1" dirty="0">
                    <a:solidFill>
                      <a:schemeClr val="accent4"/>
                    </a:solidFill>
                  </a:rPr>
                  <a:t>Current is the output result and reduction occurs, </a:t>
                </a:r>
                <a14:m>
                  <m:oMath xmlns:m="http://schemas.openxmlformats.org/officeDocument/2006/math">
                    <m:r>
                      <a:rPr lang="en-US" b="1" i="1" smtClean="0">
                        <a:solidFill>
                          <a:schemeClr val="accent4"/>
                        </a:solidFill>
                        <a:latin typeface="Cambria Math" panose="02040503050406030204" pitchFamily="18" charset="0"/>
                      </a:rPr>
                      <m:t>𝑪</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𝒖</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6"/>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𝑪𝒖</m:t>
                    </m:r>
                    <m:r>
                      <a:rPr lang="en-US" b="1" i="1" smtClean="0">
                        <a:solidFill>
                          <a:schemeClr val="accent4"/>
                        </a:solidFill>
                        <a:latin typeface="Cambria Math" panose="02040503050406030204" pitchFamily="18" charset="0"/>
                      </a:rPr>
                      <m:t>,</m:t>
                    </m:r>
                  </m:oMath>
                </a14:m>
                <a:r>
                  <a:rPr lang="en-TW" b="1" dirty="0">
                    <a:solidFill>
                      <a:schemeClr val="accent4"/>
                    </a:solidFill>
                  </a:rPr>
                  <a:t> at the cathode, while oxidation takes place at the anode, </a:t>
                </a:r>
                <a14:m>
                  <m:oMath xmlns:m="http://schemas.openxmlformats.org/officeDocument/2006/math">
                    <m:r>
                      <a:rPr lang="en-US" b="1" i="1" smtClean="0">
                        <a:solidFill>
                          <a:schemeClr val="accent4"/>
                        </a:solidFill>
                        <a:latin typeface="Cambria Math" panose="02040503050406030204" pitchFamily="18" charset="0"/>
                      </a:rPr>
                      <m:t>𝑪𝒖</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𝒖</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6"/>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oMath>
                </a14:m>
                <a:r>
                  <a:rPr lang="en-TW" b="1" dirty="0">
                    <a:solidFill>
                      <a:schemeClr val="accent4"/>
                    </a:solidFill>
                  </a:rPr>
                  <a:t>.</a:t>
                </a:r>
              </a:p>
            </p:txBody>
          </p:sp>
        </mc:Choice>
        <mc:Fallback xmlns="">
          <p:sp>
            <p:nvSpPr>
              <p:cNvPr id="3" name="Content Placeholder 2">
                <a:extLst>
                  <a:ext uri="{FF2B5EF4-FFF2-40B4-BE49-F238E27FC236}">
                    <a16:creationId xmlns:a16="http://schemas.microsoft.com/office/drawing/2014/main" id="{1044DF7A-16FF-2AEC-0FB8-ACA8EE8F932F}"/>
                  </a:ext>
                </a:extLst>
              </p:cNvPr>
              <p:cNvSpPr>
                <a:spLocks noGrp="1" noRot="1" noChangeAspect="1" noMove="1" noResize="1" noEditPoints="1" noAdjustHandles="1" noChangeArrowheads="1" noChangeShapeType="1" noTextEdit="1"/>
              </p:cNvSpPr>
              <p:nvPr>
                <p:ph idx="1"/>
              </p:nvPr>
            </p:nvSpPr>
            <p:spPr>
              <a:xfrm>
                <a:off x="1538903" y="1332741"/>
                <a:ext cx="7036904" cy="4351338"/>
              </a:xfrm>
              <a:blipFill>
                <a:blip r:embed="rId3"/>
                <a:stretch>
                  <a:fillRect l="-1439" t="-262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60A0A35B-5949-4278-6920-487DD7E045EE}"/>
                  </a:ext>
                </a:extLst>
              </p:cNvPr>
              <p:cNvGraphicFramePr>
                <a:graphicFrameLocks noGrp="1"/>
              </p:cNvGraphicFramePr>
              <p:nvPr>
                <p:extLst>
                  <p:ext uri="{D42A27DB-BD31-4B8C-83A1-F6EECF244321}">
                    <p14:modId xmlns:p14="http://schemas.microsoft.com/office/powerpoint/2010/main" val="2506012978"/>
                  </p:ext>
                </p:extLst>
              </p:nvPr>
            </p:nvGraphicFramePr>
            <p:xfrm>
              <a:off x="8928556" y="658574"/>
              <a:ext cx="2566506" cy="4873117"/>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370840">
                    <a:tc>
                      <a:txBody>
                        <a:bodyPr/>
                        <a:lstStyle/>
                        <a:p>
                          <a:r>
                            <a:rPr lang="en-US" dirty="0"/>
                            <a:t>I</a:t>
                          </a:r>
                          <a:r>
                            <a:rPr lang="en-TW" dirty="0"/>
                            <a:t>onization energy I</a:t>
                          </a:r>
                          <a:r>
                            <a:rPr lang="en-TW" baseline="-25000" dirty="0"/>
                            <a:t>1</a:t>
                          </a:r>
                        </a:p>
                      </a:txBody>
                      <a:tcPr/>
                    </a:tc>
                    <a:tc>
                      <a:txBody>
                        <a:bodyPr/>
                        <a:lstStyle/>
                        <a:p>
                          <a:r>
                            <a:rPr lang="en-TW" dirty="0"/>
                            <a:t>178 kcal</a:t>
                          </a:r>
                        </a:p>
                      </a:txBody>
                      <a:tcPr/>
                    </a:tc>
                    <a:extLst>
                      <a:ext uri="{0D108BD9-81ED-4DB2-BD59-A6C34878D82A}">
                        <a16:rowId xmlns:a16="http://schemas.microsoft.com/office/drawing/2014/main" val="4039771191"/>
                      </a:ext>
                    </a:extLst>
                  </a:tr>
                  <a:tr h="370840">
                    <a:tc>
                      <a:txBody>
                        <a:bodyPr/>
                        <a:lstStyle/>
                        <a:p>
                          <a:r>
                            <a:rPr lang="en-US" dirty="0"/>
                            <a:t>I</a:t>
                          </a:r>
                          <a:r>
                            <a:rPr lang="en-TW" dirty="0"/>
                            <a:t>onization energy I</a:t>
                          </a:r>
                          <a:r>
                            <a:rPr lang="en-TW" baseline="-25000" dirty="0"/>
                            <a:t>2</a:t>
                          </a:r>
                        </a:p>
                      </a:txBody>
                      <a:tcPr/>
                    </a:tc>
                    <a:tc>
                      <a:txBody>
                        <a:bodyPr/>
                        <a:lstStyle/>
                        <a:p>
                          <a:r>
                            <a:rPr lang="en-TW" dirty="0"/>
                            <a:t>468 kcal</a:t>
                          </a:r>
                        </a:p>
                      </a:txBody>
                      <a:tcPr/>
                    </a:tc>
                    <a:extLst>
                      <a:ext uri="{0D108BD9-81ED-4DB2-BD59-A6C34878D82A}">
                        <a16:rowId xmlns:a16="http://schemas.microsoft.com/office/drawing/2014/main" val="221873782"/>
                      </a:ext>
                    </a:extLst>
                  </a:tr>
                  <a:tr h="370840">
                    <a:tc>
                      <a:txBody>
                        <a:bodyPr/>
                        <a:lstStyle/>
                        <a:p>
                          <a:r>
                            <a:rPr lang="en-TW" dirty="0"/>
                            <a:t>Ionization energy I</a:t>
                          </a:r>
                          <a:r>
                            <a:rPr lang="en-TW" baseline="-25000" dirty="0"/>
                            <a:t>3</a:t>
                          </a:r>
                        </a:p>
                      </a:txBody>
                      <a:tcPr/>
                    </a:tc>
                    <a:tc>
                      <a:txBody>
                        <a:bodyPr/>
                        <a:lstStyle/>
                        <a:p>
                          <a:r>
                            <a:rPr lang="en-TW" dirty="0"/>
                            <a:t>849 kcal</a:t>
                          </a:r>
                        </a:p>
                      </a:txBody>
                      <a:tcPr/>
                    </a:tc>
                    <a:extLst>
                      <a:ext uri="{0D108BD9-81ED-4DB2-BD59-A6C34878D82A}">
                        <a16:rowId xmlns:a16="http://schemas.microsoft.com/office/drawing/2014/main" val="1390154459"/>
                      </a:ext>
                    </a:extLst>
                  </a:tr>
                  <a:tr h="370840">
                    <a:tc>
                      <a:txBody>
                        <a:bodyPr/>
                        <a:lstStyle/>
                        <a:p>
                          <a:r>
                            <a:rPr lang="en-TW" dirty="0"/>
                            <a:t>Atomic radius</a:t>
                          </a:r>
                        </a:p>
                      </a:txBody>
                      <a:tcPr/>
                    </a:tc>
                    <a:tc>
                      <a:txBody>
                        <a:bodyPr/>
                        <a:lstStyle/>
                        <a:p>
                          <a:r>
                            <a:rPr lang="en-TW" dirty="0"/>
                            <a:t>1.17 Angstrom</a:t>
                          </a:r>
                        </a:p>
                      </a:txBody>
                      <a:tcPr/>
                    </a:tc>
                    <a:extLst>
                      <a:ext uri="{0D108BD9-81ED-4DB2-BD59-A6C34878D82A}">
                        <a16:rowId xmlns:a16="http://schemas.microsoft.com/office/drawing/2014/main" val="443830031"/>
                      </a:ext>
                    </a:extLst>
                  </a:tr>
                  <a:tr h="370840">
                    <a:tc>
                      <a:txBody>
                        <a:bodyPr/>
                        <a:lstStyle/>
                        <a:p>
                          <a:r>
                            <a:rPr lang="en-TW" dirty="0"/>
                            <a:t>Ionic radii M++</a:t>
                          </a:r>
                        </a:p>
                      </a:txBody>
                      <a:tcPr/>
                    </a:tc>
                    <a:tc>
                      <a:txBody>
                        <a:bodyPr/>
                        <a:lstStyle/>
                        <a:p>
                          <a:r>
                            <a:rPr lang="en-TW" dirty="0"/>
                            <a:t>81 Angstrom</a:t>
                          </a:r>
                        </a:p>
                      </a:txBody>
                      <a:tcPr/>
                    </a:tc>
                    <a:extLst>
                      <a:ext uri="{0D108BD9-81ED-4DB2-BD59-A6C34878D82A}">
                        <a16:rowId xmlns:a16="http://schemas.microsoft.com/office/drawing/2014/main" val="3466941692"/>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h𝑦𝑑𝑟𝑎𝑡𝑖𝑜𝑛</m:t>
                                  </m:r>
                                </m:sub>
                              </m:sSub>
                            </m:oMath>
                          </a14:m>
                          <a:r>
                            <a:rPr lang="en-TW" dirty="0"/>
                            <a:t>M++</a:t>
                          </a:r>
                        </a:p>
                      </a:txBody>
                      <a:tcPr/>
                    </a:tc>
                    <a:tc>
                      <a:txBody>
                        <a:bodyPr/>
                        <a:lstStyle/>
                        <a:p>
                          <a:r>
                            <a:rPr lang="en-TW" dirty="0"/>
                            <a:t>507 kcal</a:t>
                          </a:r>
                        </a:p>
                      </a:txBody>
                      <a:tcPr/>
                    </a:tc>
                    <a:extLst>
                      <a:ext uri="{0D108BD9-81ED-4DB2-BD59-A6C34878D82A}">
                        <a16:rowId xmlns:a16="http://schemas.microsoft.com/office/drawing/2014/main" val="3680209111"/>
                      </a:ext>
                    </a:extLst>
                  </a:tr>
                  <a:tr h="370840">
                    <a:tc>
                      <a:txBody>
                        <a:bodyPr/>
                        <a:lstStyle/>
                        <a:p>
                          <a:r>
                            <a:rPr lang="en-TW" dirty="0"/>
                            <a:t>R</a:t>
                          </a:r>
                          <a:r>
                            <a:rPr lang="en-US" dirty="0"/>
                            <a:t>e</a:t>
                          </a:r>
                          <a:r>
                            <a:rPr lang="en-TW" dirty="0"/>
                            <a:t>duction potential</a:t>
                          </a:r>
                        </a:p>
                      </a:txBody>
                      <a:tcPr/>
                    </a:tc>
                    <a:tc>
                      <a:txBody>
                        <a:bodyPr/>
                        <a:lstStyle/>
                        <a:p>
                          <a:r>
                            <a:rPr lang="en-TW" dirty="0"/>
                            <a:t>+0.34 V</a:t>
                          </a:r>
                        </a:p>
                      </a:txBody>
                      <a:tcPr/>
                    </a:tc>
                    <a:extLst>
                      <a:ext uri="{0D108BD9-81ED-4DB2-BD59-A6C34878D82A}">
                        <a16:rowId xmlns:a16="http://schemas.microsoft.com/office/drawing/2014/main" val="2447706952"/>
                      </a:ext>
                    </a:extLst>
                  </a:tr>
                </a:tbl>
              </a:graphicData>
            </a:graphic>
          </p:graphicFrame>
        </mc:Choice>
        <mc:Fallback xmlns="">
          <p:graphicFrame>
            <p:nvGraphicFramePr>
              <p:cNvPr id="4" name="Table 4">
                <a:extLst>
                  <a:ext uri="{FF2B5EF4-FFF2-40B4-BE49-F238E27FC236}">
                    <a16:creationId xmlns:a16="http://schemas.microsoft.com/office/drawing/2014/main" id="{60A0A35B-5949-4278-6920-487DD7E045EE}"/>
                  </a:ext>
                </a:extLst>
              </p:cNvPr>
              <p:cNvGraphicFramePr>
                <a:graphicFrameLocks noGrp="1"/>
              </p:cNvGraphicFramePr>
              <p:nvPr>
                <p:extLst>
                  <p:ext uri="{D42A27DB-BD31-4B8C-83A1-F6EECF244321}">
                    <p14:modId xmlns:p14="http://schemas.microsoft.com/office/powerpoint/2010/main" val="2506012978"/>
                  </p:ext>
                </p:extLst>
              </p:nvPr>
            </p:nvGraphicFramePr>
            <p:xfrm>
              <a:off x="8928556" y="658574"/>
              <a:ext cx="2566506" cy="4873117"/>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640080">
                    <a:tc>
                      <a:txBody>
                        <a:bodyPr/>
                        <a:lstStyle/>
                        <a:p>
                          <a:r>
                            <a:rPr lang="en-US" dirty="0"/>
                            <a:t>I</a:t>
                          </a:r>
                          <a:r>
                            <a:rPr lang="en-TW" dirty="0"/>
                            <a:t>onization energy I</a:t>
                          </a:r>
                          <a:r>
                            <a:rPr lang="en-TW" baseline="-25000" dirty="0"/>
                            <a:t>1</a:t>
                          </a:r>
                        </a:p>
                      </a:txBody>
                      <a:tcPr/>
                    </a:tc>
                    <a:tc>
                      <a:txBody>
                        <a:bodyPr/>
                        <a:lstStyle/>
                        <a:p>
                          <a:r>
                            <a:rPr lang="en-TW" dirty="0"/>
                            <a:t>178 kcal</a:t>
                          </a:r>
                        </a:p>
                      </a:txBody>
                      <a:tcPr/>
                    </a:tc>
                    <a:extLst>
                      <a:ext uri="{0D108BD9-81ED-4DB2-BD59-A6C34878D82A}">
                        <a16:rowId xmlns:a16="http://schemas.microsoft.com/office/drawing/2014/main" val="4039771191"/>
                      </a:ext>
                    </a:extLst>
                  </a:tr>
                  <a:tr h="640080">
                    <a:tc>
                      <a:txBody>
                        <a:bodyPr/>
                        <a:lstStyle/>
                        <a:p>
                          <a:r>
                            <a:rPr lang="en-US" dirty="0"/>
                            <a:t>I</a:t>
                          </a:r>
                          <a:r>
                            <a:rPr lang="en-TW" dirty="0"/>
                            <a:t>onization energy I</a:t>
                          </a:r>
                          <a:r>
                            <a:rPr lang="en-TW" baseline="-25000" dirty="0"/>
                            <a:t>2</a:t>
                          </a:r>
                        </a:p>
                      </a:txBody>
                      <a:tcPr/>
                    </a:tc>
                    <a:tc>
                      <a:txBody>
                        <a:bodyPr/>
                        <a:lstStyle/>
                        <a:p>
                          <a:r>
                            <a:rPr lang="en-TW" dirty="0"/>
                            <a:t>468 kcal</a:t>
                          </a:r>
                        </a:p>
                      </a:txBody>
                      <a:tcPr/>
                    </a:tc>
                    <a:extLst>
                      <a:ext uri="{0D108BD9-81ED-4DB2-BD59-A6C34878D82A}">
                        <a16:rowId xmlns:a16="http://schemas.microsoft.com/office/drawing/2014/main" val="221873782"/>
                      </a:ext>
                    </a:extLst>
                  </a:tr>
                  <a:tr h="640080">
                    <a:tc>
                      <a:txBody>
                        <a:bodyPr/>
                        <a:lstStyle/>
                        <a:p>
                          <a:r>
                            <a:rPr lang="en-TW" dirty="0"/>
                            <a:t>Ionization energy I</a:t>
                          </a:r>
                          <a:r>
                            <a:rPr lang="en-TW" baseline="-25000" dirty="0"/>
                            <a:t>3</a:t>
                          </a:r>
                        </a:p>
                      </a:txBody>
                      <a:tcPr/>
                    </a:tc>
                    <a:tc>
                      <a:txBody>
                        <a:bodyPr/>
                        <a:lstStyle/>
                        <a:p>
                          <a:r>
                            <a:rPr lang="en-TW" dirty="0"/>
                            <a:t>849 kcal</a:t>
                          </a:r>
                        </a:p>
                      </a:txBody>
                      <a:tcPr/>
                    </a:tc>
                    <a:extLst>
                      <a:ext uri="{0D108BD9-81ED-4DB2-BD59-A6C34878D82A}">
                        <a16:rowId xmlns:a16="http://schemas.microsoft.com/office/drawing/2014/main" val="1390154459"/>
                      </a:ext>
                    </a:extLst>
                  </a:tr>
                  <a:tr h="640080">
                    <a:tc>
                      <a:txBody>
                        <a:bodyPr/>
                        <a:lstStyle/>
                        <a:p>
                          <a:r>
                            <a:rPr lang="en-TW" dirty="0"/>
                            <a:t>Atomic radius</a:t>
                          </a:r>
                        </a:p>
                      </a:txBody>
                      <a:tcPr/>
                    </a:tc>
                    <a:tc>
                      <a:txBody>
                        <a:bodyPr/>
                        <a:lstStyle/>
                        <a:p>
                          <a:r>
                            <a:rPr lang="en-TW" dirty="0"/>
                            <a:t>1.17 Angstrom</a:t>
                          </a:r>
                        </a:p>
                      </a:txBody>
                      <a:tcPr/>
                    </a:tc>
                    <a:extLst>
                      <a:ext uri="{0D108BD9-81ED-4DB2-BD59-A6C34878D82A}">
                        <a16:rowId xmlns:a16="http://schemas.microsoft.com/office/drawing/2014/main" val="443830031"/>
                      </a:ext>
                    </a:extLst>
                  </a:tr>
                  <a:tr h="640080">
                    <a:tc>
                      <a:txBody>
                        <a:bodyPr/>
                        <a:lstStyle/>
                        <a:p>
                          <a:r>
                            <a:rPr lang="en-TW" dirty="0"/>
                            <a:t>Ionic radii M++</a:t>
                          </a:r>
                        </a:p>
                      </a:txBody>
                      <a:tcPr/>
                    </a:tc>
                    <a:tc>
                      <a:txBody>
                        <a:bodyPr/>
                        <a:lstStyle/>
                        <a:p>
                          <a:r>
                            <a:rPr lang="en-TW" dirty="0"/>
                            <a:t>81 Angstrom</a:t>
                          </a:r>
                        </a:p>
                      </a:txBody>
                      <a:tcPr/>
                    </a:tc>
                    <a:extLst>
                      <a:ext uri="{0D108BD9-81ED-4DB2-BD59-A6C34878D82A}">
                        <a16:rowId xmlns:a16="http://schemas.microsoft.com/office/drawing/2014/main" val="3466941692"/>
                      </a:ext>
                    </a:extLst>
                  </a:tr>
                  <a:tr h="661797">
                    <a:tc>
                      <a:txBody>
                        <a:bodyPr/>
                        <a:lstStyle/>
                        <a:p>
                          <a:endParaRPr lang="en-TW"/>
                        </a:p>
                      </a:txBody>
                      <a:tcPr>
                        <a:blipFill>
                          <a:blip r:embed="rId4"/>
                          <a:stretch>
                            <a:fillRect l="-980" t="-546154" r="-100980" b="-113462"/>
                          </a:stretch>
                        </a:blipFill>
                      </a:tcPr>
                    </a:tc>
                    <a:tc>
                      <a:txBody>
                        <a:bodyPr/>
                        <a:lstStyle/>
                        <a:p>
                          <a:r>
                            <a:rPr lang="en-TW" dirty="0"/>
                            <a:t>507 kcal</a:t>
                          </a:r>
                        </a:p>
                      </a:txBody>
                      <a:tcPr/>
                    </a:tc>
                    <a:extLst>
                      <a:ext uri="{0D108BD9-81ED-4DB2-BD59-A6C34878D82A}">
                        <a16:rowId xmlns:a16="http://schemas.microsoft.com/office/drawing/2014/main" val="3680209111"/>
                      </a:ext>
                    </a:extLst>
                  </a:tr>
                  <a:tr h="640080">
                    <a:tc>
                      <a:txBody>
                        <a:bodyPr/>
                        <a:lstStyle/>
                        <a:p>
                          <a:r>
                            <a:rPr lang="en-TW" dirty="0"/>
                            <a:t>R</a:t>
                          </a:r>
                          <a:r>
                            <a:rPr lang="en-US" dirty="0"/>
                            <a:t>e</a:t>
                          </a:r>
                          <a:r>
                            <a:rPr lang="en-TW" dirty="0"/>
                            <a:t>duction potential</a:t>
                          </a:r>
                        </a:p>
                      </a:txBody>
                      <a:tcPr/>
                    </a:tc>
                    <a:tc>
                      <a:txBody>
                        <a:bodyPr/>
                        <a:lstStyle/>
                        <a:p>
                          <a:r>
                            <a:rPr lang="en-TW" dirty="0"/>
                            <a:t>+0.34 V</a:t>
                          </a:r>
                        </a:p>
                      </a:txBody>
                      <a:tcPr/>
                    </a:tc>
                    <a:extLst>
                      <a:ext uri="{0D108BD9-81ED-4DB2-BD59-A6C34878D82A}">
                        <a16:rowId xmlns:a16="http://schemas.microsoft.com/office/drawing/2014/main" val="2447706952"/>
                      </a:ext>
                    </a:extLst>
                  </a:tr>
                </a:tbl>
              </a:graphicData>
            </a:graphic>
          </p:graphicFrame>
        </mc:Fallback>
      </mc:AlternateContent>
      <p:pic>
        <p:nvPicPr>
          <p:cNvPr id="6" name="Picture 5">
            <a:extLst>
              <a:ext uri="{FF2B5EF4-FFF2-40B4-BE49-F238E27FC236}">
                <a16:creationId xmlns:a16="http://schemas.microsoft.com/office/drawing/2014/main" id="{AECAB269-0227-F273-48EB-0C90D7AD22FA}"/>
              </a:ext>
            </a:extLst>
          </p:cNvPr>
          <p:cNvPicPr>
            <a:picLocks noChangeAspect="1"/>
          </p:cNvPicPr>
          <p:nvPr/>
        </p:nvPicPr>
        <p:blipFill>
          <a:blip r:embed="rId5"/>
          <a:stretch>
            <a:fillRect/>
          </a:stretch>
        </p:blipFill>
        <p:spPr>
          <a:xfrm>
            <a:off x="165741" y="1332741"/>
            <a:ext cx="1231900" cy="1644650"/>
          </a:xfrm>
          <a:prstGeom prst="rect">
            <a:avLst/>
          </a:prstGeom>
        </p:spPr>
      </p:pic>
      <p:sp>
        <p:nvSpPr>
          <p:cNvPr id="7" name="TextBox 6">
            <a:extLst>
              <a:ext uri="{FF2B5EF4-FFF2-40B4-BE49-F238E27FC236}">
                <a16:creationId xmlns:a16="http://schemas.microsoft.com/office/drawing/2014/main" id="{9932172B-3D83-E33B-1F12-CB09CAA8C4A1}"/>
              </a:ext>
            </a:extLst>
          </p:cNvPr>
          <p:cNvSpPr txBox="1"/>
          <p:nvPr/>
        </p:nvSpPr>
        <p:spPr>
          <a:xfrm>
            <a:off x="261507" y="2973184"/>
            <a:ext cx="1111202" cy="369332"/>
          </a:xfrm>
          <a:prstGeom prst="rect">
            <a:avLst/>
          </a:prstGeom>
          <a:noFill/>
        </p:spPr>
        <p:txBody>
          <a:bodyPr wrap="none" rtlCol="0">
            <a:spAutoFit/>
          </a:bodyPr>
          <a:lstStyle/>
          <a:p>
            <a:r>
              <a:rPr lang="en-TW" b="1" dirty="0">
                <a:solidFill>
                  <a:schemeClr val="accent4"/>
                </a:solidFill>
              </a:rPr>
              <a:t>wikipedia</a:t>
            </a:r>
          </a:p>
        </p:txBody>
      </p:sp>
      <p:sp>
        <p:nvSpPr>
          <p:cNvPr id="10" name="TextBox 9">
            <a:extLst>
              <a:ext uri="{FF2B5EF4-FFF2-40B4-BE49-F238E27FC236}">
                <a16:creationId xmlns:a16="http://schemas.microsoft.com/office/drawing/2014/main" id="{59EEE68F-B5BE-7E7E-CE17-019C410BDC12}"/>
              </a:ext>
            </a:extLst>
          </p:cNvPr>
          <p:cNvSpPr txBox="1"/>
          <p:nvPr/>
        </p:nvSpPr>
        <p:spPr>
          <a:xfrm>
            <a:off x="10878354" y="5541247"/>
            <a:ext cx="1233415" cy="369332"/>
          </a:xfrm>
          <a:prstGeom prst="rect">
            <a:avLst/>
          </a:prstGeom>
          <a:noFill/>
        </p:spPr>
        <p:txBody>
          <a:bodyPr wrap="none" rtlCol="0">
            <a:spAutoFit/>
          </a:bodyPr>
          <a:lstStyle/>
          <a:p>
            <a:r>
              <a:rPr lang="en-TW" b="1" dirty="0">
                <a:solidFill>
                  <a:schemeClr val="accent4"/>
                </a:solidFill>
              </a:rPr>
              <a:t>Mahan 3rd</a:t>
            </a:r>
          </a:p>
        </p:txBody>
      </p:sp>
    </p:spTree>
    <p:extLst>
      <p:ext uri="{BB962C8B-B14F-4D97-AF65-F5344CB8AC3E}">
        <p14:creationId xmlns:p14="http://schemas.microsoft.com/office/powerpoint/2010/main" val="126452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B068-69C8-B4E9-FD64-E9F047C17073}"/>
              </a:ext>
            </a:extLst>
          </p:cNvPr>
          <p:cNvSpPr>
            <a:spLocks noGrp="1"/>
          </p:cNvSpPr>
          <p:nvPr>
            <p:ph type="ctrTitle"/>
          </p:nvPr>
        </p:nvSpPr>
        <p:spPr/>
        <p:txBody>
          <a:bodyPr/>
          <a:lstStyle/>
          <a:p>
            <a:r>
              <a:rPr lang="en-TW" dirty="0">
                <a:solidFill>
                  <a:schemeClr val="accent4"/>
                </a:solidFill>
              </a:rPr>
              <a:t>Advanced Chemistry (III)</a:t>
            </a:r>
          </a:p>
        </p:txBody>
      </p:sp>
      <p:sp>
        <p:nvSpPr>
          <p:cNvPr id="3" name="Subtitle 2">
            <a:extLst>
              <a:ext uri="{FF2B5EF4-FFF2-40B4-BE49-F238E27FC236}">
                <a16:creationId xmlns:a16="http://schemas.microsoft.com/office/drawing/2014/main" id="{36F336AA-5F6E-EA2A-9897-D07F185B12F0}"/>
              </a:ext>
            </a:extLst>
          </p:cNvPr>
          <p:cNvSpPr>
            <a:spLocks noGrp="1"/>
          </p:cNvSpPr>
          <p:nvPr>
            <p:ph type="subTitle" idx="1"/>
          </p:nvPr>
        </p:nvSpPr>
        <p:spPr/>
        <p:txBody>
          <a:bodyPr/>
          <a:lstStyle/>
          <a:p>
            <a:r>
              <a:rPr lang="en-TW" dirty="0">
                <a:solidFill>
                  <a:schemeClr val="accent4"/>
                </a:solidFill>
              </a:rPr>
              <a:t>Atoms and Molecules</a:t>
            </a:r>
          </a:p>
        </p:txBody>
      </p:sp>
    </p:spTree>
    <p:extLst>
      <p:ext uri="{BB962C8B-B14F-4D97-AF65-F5344CB8AC3E}">
        <p14:creationId xmlns:p14="http://schemas.microsoft.com/office/powerpoint/2010/main" val="418777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262C-9D0D-7FC6-B1CD-4E29A0061595}"/>
              </a:ext>
            </a:extLst>
          </p:cNvPr>
          <p:cNvSpPr>
            <a:spLocks noGrp="1"/>
          </p:cNvSpPr>
          <p:nvPr>
            <p:ph type="title"/>
          </p:nvPr>
        </p:nvSpPr>
        <p:spPr/>
        <p:txBody>
          <a:bodyPr/>
          <a:lstStyle/>
          <a:p>
            <a:r>
              <a:rPr lang="en-TW" b="1" dirty="0">
                <a:solidFill>
                  <a:schemeClr val="accent4"/>
                </a:solidFill>
              </a:rPr>
              <a:t>Electrolysis (</a:t>
            </a:r>
            <a:r>
              <a:rPr lang="zh-TW" b="1" dirty="0">
                <a:solidFill>
                  <a:schemeClr val="accent4"/>
                </a:solidFill>
              </a:rPr>
              <a:t>電解</a:t>
            </a:r>
            <a:r>
              <a:rPr lang="en-TW" b="1" dirty="0">
                <a:solidFill>
                  <a:schemeClr val="accent4"/>
                </a:solidFill>
              </a:rPr>
              <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44DF7A-16FF-2AEC-0FB8-ACA8EE8F932F}"/>
                  </a:ext>
                </a:extLst>
              </p:cNvPr>
              <p:cNvSpPr>
                <a:spLocks noGrp="1"/>
              </p:cNvSpPr>
              <p:nvPr>
                <p:ph idx="1"/>
              </p:nvPr>
            </p:nvSpPr>
            <p:spPr>
              <a:xfrm>
                <a:off x="1538903" y="1332741"/>
                <a:ext cx="7036904" cy="3129531"/>
              </a:xfrm>
            </p:spPr>
            <p:txBody>
              <a:bodyPr>
                <a:normAutofit fontScale="92500" lnSpcReduction="10000"/>
              </a:bodyPr>
              <a:lstStyle/>
              <a:p>
                <a:pPr marL="0" indent="0">
                  <a:buNone/>
                </a:pPr>
                <a:r>
                  <a:rPr lang="en-US" b="1" dirty="0">
                    <a:solidFill>
                      <a:schemeClr val="accent4"/>
                    </a:solidFill>
                  </a:rPr>
                  <a:t>Reduction </a:t>
                </a:r>
                <a14:m>
                  <m:oMath xmlns:m="http://schemas.openxmlformats.org/officeDocument/2006/math">
                    <m:r>
                      <a:rPr lang="en-US" b="1" i="1" smtClean="0">
                        <a:solidFill>
                          <a:schemeClr val="accent4"/>
                        </a:solidFill>
                        <a:latin typeface="Cambria Math" panose="02040503050406030204" pitchFamily="18" charset="0"/>
                      </a:rPr>
                      <m:t>𝑪</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𝒖</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𝑪𝒖</m:t>
                    </m:r>
                    <m:r>
                      <a:rPr lang="en-US" b="1" i="1" smtClean="0">
                        <a:solidFill>
                          <a:schemeClr val="accent4"/>
                        </a:solidFill>
                        <a:latin typeface="Cambria Math" panose="02040503050406030204" pitchFamily="18" charset="0"/>
                      </a:rPr>
                      <m:t>,</m:t>
                    </m:r>
                  </m:oMath>
                </a14:m>
                <a:r>
                  <a:rPr lang="en-TW" b="1" dirty="0">
                    <a:solidFill>
                      <a:schemeClr val="accent4"/>
                    </a:solidFill>
                  </a:rPr>
                  <a:t> at the cathode, while oxidation takes place at the anode, </a:t>
                </a:r>
                <a:endParaRPr lang="en-US" b="1" i="1" dirty="0">
                  <a:solidFill>
                    <a:schemeClr val="accent4"/>
                  </a:solidFill>
                  <a:latin typeface="Cambria Math" panose="02040503050406030204" pitchFamily="18" charset="0"/>
                </a:endParaRPr>
              </a:p>
              <a:p>
                <a:pPr marL="0" indent="0">
                  <a:buNone/>
                </a:pPr>
                <a14:m>
                  <m:oMath xmlns:m="http://schemas.openxmlformats.org/officeDocument/2006/math">
                    <m:r>
                      <a:rPr lang="en-US" b="1" i="1" smtClean="0">
                        <a:solidFill>
                          <a:schemeClr val="accent4"/>
                        </a:solidFill>
                        <a:latin typeface="Cambria Math" panose="02040503050406030204" pitchFamily="18" charset="0"/>
                      </a:rPr>
                      <m:t>𝑪𝒖</m:t>
                    </m:r>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𝑪</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𝒖</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oMath>
                </a14:m>
                <a:r>
                  <a:rPr lang="en-TW" b="1" dirty="0">
                    <a:solidFill>
                      <a:schemeClr val="accent4"/>
                    </a:solidFill>
                  </a:rPr>
                  <a:t>.</a:t>
                </a:r>
              </a:p>
              <a:p>
                <a:r>
                  <a:rPr lang="en-TW" b="1" dirty="0">
                    <a:solidFill>
                      <a:schemeClr val="accent4"/>
                    </a:solidFill>
                  </a:rPr>
                  <a:t>If the copper at the anode is 99.0%, at the cathode Cu of purity 99.98% could be deposited.</a:t>
                </a:r>
              </a:p>
              <a:p>
                <a:r>
                  <a:rPr lang="en-TW" b="1" dirty="0">
                    <a:solidFill>
                      <a:schemeClr val="accent4"/>
                    </a:solidFill>
                  </a:rPr>
                  <a:t>Here there are exactly 2 moles of e</a:t>
                </a:r>
                <a:r>
                  <a:rPr lang="en-TW" b="1" baseline="30000" dirty="0">
                    <a:solidFill>
                      <a:schemeClr val="accent4"/>
                    </a:solidFill>
                  </a:rPr>
                  <a:t>-</a:t>
                </a:r>
                <a:r>
                  <a:rPr lang="en-TW" b="1" dirty="0">
                    <a:solidFill>
                      <a:schemeClr val="accent4"/>
                    </a:solidFill>
                  </a:rPr>
                  <a:t>, 0.5 moles of Cu</a:t>
                </a:r>
                <a:r>
                  <a:rPr lang="en-TW" b="1" baseline="30000" dirty="0">
                    <a:solidFill>
                      <a:schemeClr val="accent4"/>
                    </a:solidFill>
                  </a:rPr>
                  <a:t>++</a:t>
                </a:r>
                <a:r>
                  <a:rPr lang="en-TW" b="1" dirty="0">
                    <a:solidFill>
                      <a:schemeClr val="accent4"/>
                    </a:solidFill>
                  </a:rPr>
                  <a:t>, and 1 mole of Cu.</a:t>
                </a:r>
              </a:p>
            </p:txBody>
          </p:sp>
        </mc:Choice>
        <mc:Fallback xmlns="">
          <p:sp>
            <p:nvSpPr>
              <p:cNvPr id="3" name="Content Placeholder 2">
                <a:extLst>
                  <a:ext uri="{FF2B5EF4-FFF2-40B4-BE49-F238E27FC236}">
                    <a16:creationId xmlns:a16="http://schemas.microsoft.com/office/drawing/2014/main" id="{1044DF7A-16FF-2AEC-0FB8-ACA8EE8F932F}"/>
                  </a:ext>
                </a:extLst>
              </p:cNvPr>
              <p:cNvSpPr>
                <a:spLocks noGrp="1" noRot="1" noChangeAspect="1" noMove="1" noResize="1" noEditPoints="1" noAdjustHandles="1" noChangeArrowheads="1" noChangeShapeType="1" noTextEdit="1"/>
              </p:cNvSpPr>
              <p:nvPr>
                <p:ph idx="1"/>
              </p:nvPr>
            </p:nvSpPr>
            <p:spPr>
              <a:xfrm>
                <a:off x="1538903" y="1332741"/>
                <a:ext cx="7036904" cy="3129531"/>
              </a:xfrm>
              <a:blipFill>
                <a:blip r:embed="rId3"/>
                <a:stretch>
                  <a:fillRect l="-1439" t="-4049" b="-121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60A0A35B-5949-4278-6920-487DD7E045EE}"/>
                  </a:ext>
                </a:extLst>
              </p:cNvPr>
              <p:cNvGraphicFramePr>
                <a:graphicFrameLocks noGrp="1"/>
              </p:cNvGraphicFramePr>
              <p:nvPr/>
            </p:nvGraphicFramePr>
            <p:xfrm>
              <a:off x="8928556" y="658574"/>
              <a:ext cx="2566506" cy="4873117"/>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370840">
                    <a:tc>
                      <a:txBody>
                        <a:bodyPr/>
                        <a:lstStyle/>
                        <a:p>
                          <a:r>
                            <a:rPr lang="en-US" dirty="0"/>
                            <a:t>I</a:t>
                          </a:r>
                          <a:r>
                            <a:rPr lang="en-TW" dirty="0"/>
                            <a:t>onization energy I</a:t>
                          </a:r>
                          <a:r>
                            <a:rPr lang="en-TW" baseline="-25000" dirty="0"/>
                            <a:t>1</a:t>
                          </a:r>
                        </a:p>
                      </a:txBody>
                      <a:tcPr/>
                    </a:tc>
                    <a:tc>
                      <a:txBody>
                        <a:bodyPr/>
                        <a:lstStyle/>
                        <a:p>
                          <a:r>
                            <a:rPr lang="en-TW" dirty="0"/>
                            <a:t>178 kcal</a:t>
                          </a:r>
                        </a:p>
                      </a:txBody>
                      <a:tcPr/>
                    </a:tc>
                    <a:extLst>
                      <a:ext uri="{0D108BD9-81ED-4DB2-BD59-A6C34878D82A}">
                        <a16:rowId xmlns:a16="http://schemas.microsoft.com/office/drawing/2014/main" val="4039771191"/>
                      </a:ext>
                    </a:extLst>
                  </a:tr>
                  <a:tr h="370840">
                    <a:tc>
                      <a:txBody>
                        <a:bodyPr/>
                        <a:lstStyle/>
                        <a:p>
                          <a:r>
                            <a:rPr lang="en-US" dirty="0"/>
                            <a:t>I</a:t>
                          </a:r>
                          <a:r>
                            <a:rPr lang="en-TW" dirty="0"/>
                            <a:t>onization energy I</a:t>
                          </a:r>
                          <a:r>
                            <a:rPr lang="en-TW" baseline="-25000" dirty="0"/>
                            <a:t>2</a:t>
                          </a:r>
                        </a:p>
                      </a:txBody>
                      <a:tcPr/>
                    </a:tc>
                    <a:tc>
                      <a:txBody>
                        <a:bodyPr/>
                        <a:lstStyle/>
                        <a:p>
                          <a:r>
                            <a:rPr lang="en-TW" dirty="0"/>
                            <a:t>468 kcal</a:t>
                          </a:r>
                        </a:p>
                      </a:txBody>
                      <a:tcPr/>
                    </a:tc>
                    <a:extLst>
                      <a:ext uri="{0D108BD9-81ED-4DB2-BD59-A6C34878D82A}">
                        <a16:rowId xmlns:a16="http://schemas.microsoft.com/office/drawing/2014/main" val="221873782"/>
                      </a:ext>
                    </a:extLst>
                  </a:tr>
                  <a:tr h="370840">
                    <a:tc>
                      <a:txBody>
                        <a:bodyPr/>
                        <a:lstStyle/>
                        <a:p>
                          <a:r>
                            <a:rPr lang="en-TW" dirty="0"/>
                            <a:t>Ionization energy I</a:t>
                          </a:r>
                          <a:r>
                            <a:rPr lang="en-TW" baseline="-25000" dirty="0"/>
                            <a:t>3</a:t>
                          </a:r>
                        </a:p>
                      </a:txBody>
                      <a:tcPr/>
                    </a:tc>
                    <a:tc>
                      <a:txBody>
                        <a:bodyPr/>
                        <a:lstStyle/>
                        <a:p>
                          <a:r>
                            <a:rPr lang="en-TW" dirty="0"/>
                            <a:t>849 kcal</a:t>
                          </a:r>
                        </a:p>
                      </a:txBody>
                      <a:tcPr/>
                    </a:tc>
                    <a:extLst>
                      <a:ext uri="{0D108BD9-81ED-4DB2-BD59-A6C34878D82A}">
                        <a16:rowId xmlns:a16="http://schemas.microsoft.com/office/drawing/2014/main" val="1390154459"/>
                      </a:ext>
                    </a:extLst>
                  </a:tr>
                  <a:tr h="370840">
                    <a:tc>
                      <a:txBody>
                        <a:bodyPr/>
                        <a:lstStyle/>
                        <a:p>
                          <a:r>
                            <a:rPr lang="en-TW" dirty="0"/>
                            <a:t>Atomic radius</a:t>
                          </a:r>
                        </a:p>
                      </a:txBody>
                      <a:tcPr/>
                    </a:tc>
                    <a:tc>
                      <a:txBody>
                        <a:bodyPr/>
                        <a:lstStyle/>
                        <a:p>
                          <a:r>
                            <a:rPr lang="en-TW" dirty="0"/>
                            <a:t>1.17 Angstrom</a:t>
                          </a:r>
                        </a:p>
                      </a:txBody>
                      <a:tcPr/>
                    </a:tc>
                    <a:extLst>
                      <a:ext uri="{0D108BD9-81ED-4DB2-BD59-A6C34878D82A}">
                        <a16:rowId xmlns:a16="http://schemas.microsoft.com/office/drawing/2014/main" val="443830031"/>
                      </a:ext>
                    </a:extLst>
                  </a:tr>
                  <a:tr h="370840">
                    <a:tc>
                      <a:txBody>
                        <a:bodyPr/>
                        <a:lstStyle/>
                        <a:p>
                          <a:r>
                            <a:rPr lang="en-TW" dirty="0"/>
                            <a:t>Ionic radii M++</a:t>
                          </a:r>
                        </a:p>
                      </a:txBody>
                      <a:tcPr/>
                    </a:tc>
                    <a:tc>
                      <a:txBody>
                        <a:bodyPr/>
                        <a:lstStyle/>
                        <a:p>
                          <a:r>
                            <a:rPr lang="en-TW" dirty="0"/>
                            <a:t>81 Angstrom</a:t>
                          </a:r>
                        </a:p>
                      </a:txBody>
                      <a:tcPr/>
                    </a:tc>
                    <a:extLst>
                      <a:ext uri="{0D108BD9-81ED-4DB2-BD59-A6C34878D82A}">
                        <a16:rowId xmlns:a16="http://schemas.microsoft.com/office/drawing/2014/main" val="3466941692"/>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h𝑦𝑑𝑟𝑎𝑡𝑖𝑜𝑛</m:t>
                                  </m:r>
                                </m:sub>
                              </m:sSub>
                            </m:oMath>
                          </a14:m>
                          <a:r>
                            <a:rPr lang="en-TW" dirty="0"/>
                            <a:t>M++</a:t>
                          </a:r>
                        </a:p>
                      </a:txBody>
                      <a:tcPr/>
                    </a:tc>
                    <a:tc>
                      <a:txBody>
                        <a:bodyPr/>
                        <a:lstStyle/>
                        <a:p>
                          <a:r>
                            <a:rPr lang="en-TW" dirty="0"/>
                            <a:t>507 kcal</a:t>
                          </a:r>
                        </a:p>
                      </a:txBody>
                      <a:tcPr/>
                    </a:tc>
                    <a:extLst>
                      <a:ext uri="{0D108BD9-81ED-4DB2-BD59-A6C34878D82A}">
                        <a16:rowId xmlns:a16="http://schemas.microsoft.com/office/drawing/2014/main" val="3680209111"/>
                      </a:ext>
                    </a:extLst>
                  </a:tr>
                  <a:tr h="370840">
                    <a:tc>
                      <a:txBody>
                        <a:bodyPr/>
                        <a:lstStyle/>
                        <a:p>
                          <a:r>
                            <a:rPr lang="en-TW" dirty="0"/>
                            <a:t>R</a:t>
                          </a:r>
                          <a:r>
                            <a:rPr lang="en-US" dirty="0"/>
                            <a:t>e</a:t>
                          </a:r>
                          <a:r>
                            <a:rPr lang="en-TW" dirty="0"/>
                            <a:t>duction potential</a:t>
                          </a:r>
                        </a:p>
                      </a:txBody>
                      <a:tcPr/>
                    </a:tc>
                    <a:tc>
                      <a:txBody>
                        <a:bodyPr/>
                        <a:lstStyle/>
                        <a:p>
                          <a:r>
                            <a:rPr lang="en-TW" dirty="0"/>
                            <a:t>+0.34 V</a:t>
                          </a:r>
                        </a:p>
                      </a:txBody>
                      <a:tcPr/>
                    </a:tc>
                    <a:extLst>
                      <a:ext uri="{0D108BD9-81ED-4DB2-BD59-A6C34878D82A}">
                        <a16:rowId xmlns:a16="http://schemas.microsoft.com/office/drawing/2014/main" val="2447706952"/>
                      </a:ext>
                    </a:extLst>
                  </a:tr>
                </a:tbl>
              </a:graphicData>
            </a:graphic>
          </p:graphicFrame>
        </mc:Choice>
        <mc:Fallback xmlns="">
          <p:graphicFrame>
            <p:nvGraphicFramePr>
              <p:cNvPr id="4" name="Table 4">
                <a:extLst>
                  <a:ext uri="{FF2B5EF4-FFF2-40B4-BE49-F238E27FC236}">
                    <a16:creationId xmlns:a16="http://schemas.microsoft.com/office/drawing/2014/main" id="{60A0A35B-5949-4278-6920-487DD7E045EE}"/>
                  </a:ext>
                </a:extLst>
              </p:cNvPr>
              <p:cNvGraphicFramePr>
                <a:graphicFrameLocks noGrp="1"/>
              </p:cNvGraphicFramePr>
              <p:nvPr/>
            </p:nvGraphicFramePr>
            <p:xfrm>
              <a:off x="8928556" y="658574"/>
              <a:ext cx="2566506" cy="4873117"/>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640080">
                    <a:tc>
                      <a:txBody>
                        <a:bodyPr/>
                        <a:lstStyle/>
                        <a:p>
                          <a:r>
                            <a:rPr lang="en-US" dirty="0"/>
                            <a:t>I</a:t>
                          </a:r>
                          <a:r>
                            <a:rPr lang="en-TW" dirty="0"/>
                            <a:t>onization energy I</a:t>
                          </a:r>
                          <a:r>
                            <a:rPr lang="en-TW" baseline="-25000" dirty="0"/>
                            <a:t>1</a:t>
                          </a:r>
                        </a:p>
                      </a:txBody>
                      <a:tcPr/>
                    </a:tc>
                    <a:tc>
                      <a:txBody>
                        <a:bodyPr/>
                        <a:lstStyle/>
                        <a:p>
                          <a:r>
                            <a:rPr lang="en-TW" dirty="0"/>
                            <a:t>178 kcal</a:t>
                          </a:r>
                        </a:p>
                      </a:txBody>
                      <a:tcPr/>
                    </a:tc>
                    <a:extLst>
                      <a:ext uri="{0D108BD9-81ED-4DB2-BD59-A6C34878D82A}">
                        <a16:rowId xmlns:a16="http://schemas.microsoft.com/office/drawing/2014/main" val="4039771191"/>
                      </a:ext>
                    </a:extLst>
                  </a:tr>
                  <a:tr h="640080">
                    <a:tc>
                      <a:txBody>
                        <a:bodyPr/>
                        <a:lstStyle/>
                        <a:p>
                          <a:r>
                            <a:rPr lang="en-US" dirty="0"/>
                            <a:t>I</a:t>
                          </a:r>
                          <a:r>
                            <a:rPr lang="en-TW" dirty="0"/>
                            <a:t>onization energy I</a:t>
                          </a:r>
                          <a:r>
                            <a:rPr lang="en-TW" baseline="-25000" dirty="0"/>
                            <a:t>2</a:t>
                          </a:r>
                        </a:p>
                      </a:txBody>
                      <a:tcPr/>
                    </a:tc>
                    <a:tc>
                      <a:txBody>
                        <a:bodyPr/>
                        <a:lstStyle/>
                        <a:p>
                          <a:r>
                            <a:rPr lang="en-TW" dirty="0"/>
                            <a:t>468 kcal</a:t>
                          </a:r>
                        </a:p>
                      </a:txBody>
                      <a:tcPr/>
                    </a:tc>
                    <a:extLst>
                      <a:ext uri="{0D108BD9-81ED-4DB2-BD59-A6C34878D82A}">
                        <a16:rowId xmlns:a16="http://schemas.microsoft.com/office/drawing/2014/main" val="221873782"/>
                      </a:ext>
                    </a:extLst>
                  </a:tr>
                  <a:tr h="640080">
                    <a:tc>
                      <a:txBody>
                        <a:bodyPr/>
                        <a:lstStyle/>
                        <a:p>
                          <a:r>
                            <a:rPr lang="en-TW" dirty="0"/>
                            <a:t>Ionization energy I</a:t>
                          </a:r>
                          <a:r>
                            <a:rPr lang="en-TW" baseline="-25000" dirty="0"/>
                            <a:t>3</a:t>
                          </a:r>
                        </a:p>
                      </a:txBody>
                      <a:tcPr/>
                    </a:tc>
                    <a:tc>
                      <a:txBody>
                        <a:bodyPr/>
                        <a:lstStyle/>
                        <a:p>
                          <a:r>
                            <a:rPr lang="en-TW" dirty="0"/>
                            <a:t>849 kcal</a:t>
                          </a:r>
                        </a:p>
                      </a:txBody>
                      <a:tcPr/>
                    </a:tc>
                    <a:extLst>
                      <a:ext uri="{0D108BD9-81ED-4DB2-BD59-A6C34878D82A}">
                        <a16:rowId xmlns:a16="http://schemas.microsoft.com/office/drawing/2014/main" val="1390154459"/>
                      </a:ext>
                    </a:extLst>
                  </a:tr>
                  <a:tr h="640080">
                    <a:tc>
                      <a:txBody>
                        <a:bodyPr/>
                        <a:lstStyle/>
                        <a:p>
                          <a:r>
                            <a:rPr lang="en-TW" dirty="0"/>
                            <a:t>Atomic radius</a:t>
                          </a:r>
                        </a:p>
                      </a:txBody>
                      <a:tcPr/>
                    </a:tc>
                    <a:tc>
                      <a:txBody>
                        <a:bodyPr/>
                        <a:lstStyle/>
                        <a:p>
                          <a:r>
                            <a:rPr lang="en-TW" dirty="0"/>
                            <a:t>1.17 Angstrom</a:t>
                          </a:r>
                        </a:p>
                      </a:txBody>
                      <a:tcPr/>
                    </a:tc>
                    <a:extLst>
                      <a:ext uri="{0D108BD9-81ED-4DB2-BD59-A6C34878D82A}">
                        <a16:rowId xmlns:a16="http://schemas.microsoft.com/office/drawing/2014/main" val="443830031"/>
                      </a:ext>
                    </a:extLst>
                  </a:tr>
                  <a:tr h="640080">
                    <a:tc>
                      <a:txBody>
                        <a:bodyPr/>
                        <a:lstStyle/>
                        <a:p>
                          <a:r>
                            <a:rPr lang="en-TW" dirty="0"/>
                            <a:t>Ionic radii M++</a:t>
                          </a:r>
                        </a:p>
                      </a:txBody>
                      <a:tcPr/>
                    </a:tc>
                    <a:tc>
                      <a:txBody>
                        <a:bodyPr/>
                        <a:lstStyle/>
                        <a:p>
                          <a:r>
                            <a:rPr lang="en-TW" dirty="0"/>
                            <a:t>81 Angstrom</a:t>
                          </a:r>
                        </a:p>
                      </a:txBody>
                      <a:tcPr/>
                    </a:tc>
                    <a:extLst>
                      <a:ext uri="{0D108BD9-81ED-4DB2-BD59-A6C34878D82A}">
                        <a16:rowId xmlns:a16="http://schemas.microsoft.com/office/drawing/2014/main" val="3466941692"/>
                      </a:ext>
                    </a:extLst>
                  </a:tr>
                  <a:tr h="661797">
                    <a:tc>
                      <a:txBody>
                        <a:bodyPr/>
                        <a:lstStyle/>
                        <a:p>
                          <a:endParaRPr lang="en-TW"/>
                        </a:p>
                      </a:txBody>
                      <a:tcPr>
                        <a:blipFill>
                          <a:blip r:embed="rId4"/>
                          <a:stretch>
                            <a:fillRect l="-980" t="-546154" r="-100980" b="-113462"/>
                          </a:stretch>
                        </a:blipFill>
                      </a:tcPr>
                    </a:tc>
                    <a:tc>
                      <a:txBody>
                        <a:bodyPr/>
                        <a:lstStyle/>
                        <a:p>
                          <a:r>
                            <a:rPr lang="en-TW" dirty="0"/>
                            <a:t>507 kcal</a:t>
                          </a:r>
                        </a:p>
                      </a:txBody>
                      <a:tcPr/>
                    </a:tc>
                    <a:extLst>
                      <a:ext uri="{0D108BD9-81ED-4DB2-BD59-A6C34878D82A}">
                        <a16:rowId xmlns:a16="http://schemas.microsoft.com/office/drawing/2014/main" val="3680209111"/>
                      </a:ext>
                    </a:extLst>
                  </a:tr>
                  <a:tr h="640080">
                    <a:tc>
                      <a:txBody>
                        <a:bodyPr/>
                        <a:lstStyle/>
                        <a:p>
                          <a:r>
                            <a:rPr lang="en-TW" dirty="0"/>
                            <a:t>R</a:t>
                          </a:r>
                          <a:r>
                            <a:rPr lang="en-US" dirty="0"/>
                            <a:t>e</a:t>
                          </a:r>
                          <a:r>
                            <a:rPr lang="en-TW" dirty="0"/>
                            <a:t>duction potential</a:t>
                          </a:r>
                        </a:p>
                      </a:txBody>
                      <a:tcPr/>
                    </a:tc>
                    <a:tc>
                      <a:txBody>
                        <a:bodyPr/>
                        <a:lstStyle/>
                        <a:p>
                          <a:r>
                            <a:rPr lang="en-TW" dirty="0"/>
                            <a:t>+0.34 V</a:t>
                          </a:r>
                        </a:p>
                      </a:txBody>
                      <a:tcPr/>
                    </a:tc>
                    <a:extLst>
                      <a:ext uri="{0D108BD9-81ED-4DB2-BD59-A6C34878D82A}">
                        <a16:rowId xmlns:a16="http://schemas.microsoft.com/office/drawing/2014/main" val="2447706952"/>
                      </a:ext>
                    </a:extLst>
                  </a:tr>
                </a:tbl>
              </a:graphicData>
            </a:graphic>
          </p:graphicFrame>
        </mc:Fallback>
      </mc:AlternateContent>
      <p:pic>
        <p:nvPicPr>
          <p:cNvPr id="5" name="Picture 4">
            <a:extLst>
              <a:ext uri="{FF2B5EF4-FFF2-40B4-BE49-F238E27FC236}">
                <a16:creationId xmlns:a16="http://schemas.microsoft.com/office/drawing/2014/main" id="{CC0C2F16-24A3-524C-E542-B586BF37219A}"/>
              </a:ext>
            </a:extLst>
          </p:cNvPr>
          <p:cNvPicPr>
            <a:picLocks noChangeAspect="1"/>
          </p:cNvPicPr>
          <p:nvPr/>
        </p:nvPicPr>
        <p:blipFill>
          <a:blip r:embed="rId5"/>
          <a:stretch>
            <a:fillRect/>
          </a:stretch>
        </p:blipFill>
        <p:spPr>
          <a:xfrm>
            <a:off x="5697325" y="4133088"/>
            <a:ext cx="2812014" cy="1581759"/>
          </a:xfrm>
          <a:prstGeom prst="rect">
            <a:avLst/>
          </a:prstGeom>
        </p:spPr>
      </p:pic>
      <p:pic>
        <p:nvPicPr>
          <p:cNvPr id="6" name="Picture 5">
            <a:extLst>
              <a:ext uri="{FF2B5EF4-FFF2-40B4-BE49-F238E27FC236}">
                <a16:creationId xmlns:a16="http://schemas.microsoft.com/office/drawing/2014/main" id="{AECAB269-0227-F273-48EB-0C90D7AD22FA}"/>
              </a:ext>
            </a:extLst>
          </p:cNvPr>
          <p:cNvPicPr>
            <a:picLocks noChangeAspect="1"/>
          </p:cNvPicPr>
          <p:nvPr/>
        </p:nvPicPr>
        <p:blipFill>
          <a:blip r:embed="rId6"/>
          <a:stretch>
            <a:fillRect/>
          </a:stretch>
        </p:blipFill>
        <p:spPr>
          <a:xfrm>
            <a:off x="222250" y="1422780"/>
            <a:ext cx="1231900" cy="1644650"/>
          </a:xfrm>
          <a:prstGeom prst="rect">
            <a:avLst/>
          </a:prstGeom>
        </p:spPr>
      </p:pic>
      <p:sp>
        <p:nvSpPr>
          <p:cNvPr id="7" name="TextBox 6">
            <a:extLst>
              <a:ext uri="{FF2B5EF4-FFF2-40B4-BE49-F238E27FC236}">
                <a16:creationId xmlns:a16="http://schemas.microsoft.com/office/drawing/2014/main" id="{9932172B-3D83-E33B-1F12-CB09CAA8C4A1}"/>
              </a:ext>
            </a:extLst>
          </p:cNvPr>
          <p:cNvSpPr txBox="1"/>
          <p:nvPr/>
        </p:nvSpPr>
        <p:spPr>
          <a:xfrm>
            <a:off x="318016" y="3063223"/>
            <a:ext cx="1111202" cy="369332"/>
          </a:xfrm>
          <a:prstGeom prst="rect">
            <a:avLst/>
          </a:prstGeom>
          <a:noFill/>
        </p:spPr>
        <p:txBody>
          <a:bodyPr wrap="none" rtlCol="0">
            <a:spAutoFit/>
          </a:bodyPr>
          <a:lstStyle/>
          <a:p>
            <a:r>
              <a:rPr lang="en-TW" b="1" dirty="0">
                <a:solidFill>
                  <a:schemeClr val="accent4"/>
                </a:solidFill>
              </a:rPr>
              <a:t>wikipedia</a:t>
            </a:r>
          </a:p>
        </p:txBody>
      </p:sp>
      <p:sp>
        <p:nvSpPr>
          <p:cNvPr id="9" name="TextBox 8">
            <a:extLst>
              <a:ext uri="{FF2B5EF4-FFF2-40B4-BE49-F238E27FC236}">
                <a16:creationId xmlns:a16="http://schemas.microsoft.com/office/drawing/2014/main" id="{0A2FD25A-49A8-69A3-941A-F09879095AE8}"/>
              </a:ext>
            </a:extLst>
          </p:cNvPr>
          <p:cNvSpPr txBox="1"/>
          <p:nvPr/>
        </p:nvSpPr>
        <p:spPr>
          <a:xfrm>
            <a:off x="838200" y="5106722"/>
            <a:ext cx="3790122" cy="646331"/>
          </a:xfrm>
          <a:prstGeom prst="rect">
            <a:avLst/>
          </a:prstGeom>
          <a:noFill/>
        </p:spPr>
        <p:txBody>
          <a:bodyPr wrap="square">
            <a:spAutoFit/>
          </a:bodyPr>
          <a:lstStyle/>
          <a:p>
            <a:r>
              <a:rPr lang="en-TW" sz="1200" b="1" dirty="0">
                <a:solidFill>
                  <a:schemeClr val="accent4"/>
                </a:solidFill>
              </a:rPr>
              <a:t>https://www.tec-science.com/mechanics/gases-and-liquids/archimedes-principle-of-buoyancy-crown-of-archimedes/</a:t>
            </a:r>
          </a:p>
        </p:txBody>
      </p:sp>
      <p:sp>
        <p:nvSpPr>
          <p:cNvPr id="10" name="TextBox 9">
            <a:extLst>
              <a:ext uri="{FF2B5EF4-FFF2-40B4-BE49-F238E27FC236}">
                <a16:creationId xmlns:a16="http://schemas.microsoft.com/office/drawing/2014/main" id="{59EEE68F-B5BE-7E7E-CE17-019C410BDC12}"/>
              </a:ext>
            </a:extLst>
          </p:cNvPr>
          <p:cNvSpPr txBox="1"/>
          <p:nvPr/>
        </p:nvSpPr>
        <p:spPr>
          <a:xfrm>
            <a:off x="10878354" y="5541247"/>
            <a:ext cx="1233415" cy="369332"/>
          </a:xfrm>
          <a:prstGeom prst="rect">
            <a:avLst/>
          </a:prstGeom>
          <a:noFill/>
        </p:spPr>
        <p:txBody>
          <a:bodyPr wrap="none" rtlCol="0">
            <a:spAutoFit/>
          </a:bodyPr>
          <a:lstStyle/>
          <a:p>
            <a:r>
              <a:rPr lang="en-TW" b="1" dirty="0">
                <a:solidFill>
                  <a:schemeClr val="accent4"/>
                </a:solidFill>
              </a:rPr>
              <a:t>Mahan 3rd</a:t>
            </a:r>
          </a:p>
        </p:txBody>
      </p:sp>
    </p:spTree>
    <p:extLst>
      <p:ext uri="{BB962C8B-B14F-4D97-AF65-F5344CB8AC3E}">
        <p14:creationId xmlns:p14="http://schemas.microsoft.com/office/powerpoint/2010/main" val="414456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63BB-5045-D858-54F5-8A4709B7D311}"/>
              </a:ext>
            </a:extLst>
          </p:cNvPr>
          <p:cNvSpPr>
            <a:spLocks noGrp="1"/>
          </p:cNvSpPr>
          <p:nvPr>
            <p:ph type="title"/>
          </p:nvPr>
        </p:nvSpPr>
        <p:spPr/>
        <p:txBody>
          <a:bodyPr/>
          <a:lstStyle/>
          <a:p>
            <a:r>
              <a:rPr lang="en-TW" b="1" dirty="0">
                <a:solidFill>
                  <a:schemeClr val="accent4"/>
                </a:solidFill>
              </a:rPr>
              <a:t>Electrolysis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F12D24A-03CB-EF89-5B82-A1D4965D7838}"/>
                  </a:ext>
                </a:extLst>
              </p:cNvPr>
              <p:cNvSpPr>
                <a:spLocks noGrp="1"/>
              </p:cNvSpPr>
              <p:nvPr>
                <p:ph idx="1"/>
              </p:nvPr>
            </p:nvSpPr>
            <p:spPr/>
            <p:txBody>
              <a:bodyPr/>
              <a:lstStyle/>
              <a:p>
                <a:r>
                  <a:rPr lang="en-TW" b="1" dirty="0">
                    <a:solidFill>
                      <a:schemeClr val="accent4"/>
                    </a:solidFill>
                  </a:rPr>
                  <a:t>Suppose if CuSO</a:t>
                </a:r>
                <a:r>
                  <a:rPr lang="en-TW" b="1" baseline="-25000" dirty="0">
                    <a:solidFill>
                      <a:schemeClr val="accent4"/>
                    </a:solidFill>
                  </a:rPr>
                  <a:t>4</a:t>
                </a:r>
                <a:r>
                  <a:rPr lang="en-TW" b="1" dirty="0">
                    <a:solidFill>
                      <a:schemeClr val="accent4"/>
                    </a:solidFill>
                  </a:rPr>
                  <a:t> is electrolyzed for 7.00 min = 420 seconds with current 0.6 A, we estimate</a:t>
                </a:r>
              </a:p>
              <a:p>
                <a:r>
                  <a:rPr lang="en-TW" b="1" dirty="0">
                    <a:solidFill>
                      <a:schemeClr val="accent6"/>
                    </a:solidFill>
                  </a:rPr>
                  <a:t>0.6 A * 420 s = 252 Coulombs </a:t>
                </a:r>
                <a:r>
                  <a:rPr lang="en-TW" b="1" dirty="0">
                    <a:solidFill>
                      <a:schemeClr val="accent4"/>
                    </a:solidFill>
                  </a:rPr>
                  <a:t>or </a:t>
                </a:r>
                <a:r>
                  <a:rPr lang="en-TW" b="1" dirty="0">
                    <a:solidFill>
                      <a:schemeClr val="accent6"/>
                    </a:solidFill>
                  </a:rPr>
                  <a:t>252 C/F = 2.61 * 10</a:t>
                </a:r>
                <a:r>
                  <a:rPr lang="en-TW" b="1" baseline="30000" dirty="0">
                    <a:solidFill>
                      <a:schemeClr val="accent6"/>
                    </a:solidFill>
                  </a:rPr>
                  <a:t>-3</a:t>
                </a:r>
                <a:r>
                  <a:rPr lang="en-TW" b="1" dirty="0">
                    <a:solidFill>
                      <a:schemeClr val="accent6"/>
                    </a:solidFill>
                  </a:rPr>
                  <a:t> mole</a:t>
                </a:r>
                <a:r>
                  <a:rPr lang="en-TW" b="1" dirty="0">
                    <a:solidFill>
                      <a:schemeClr val="accent4"/>
                    </a:solidFill>
                  </a:rPr>
                  <a:t>.</a:t>
                </a:r>
              </a:p>
              <a:p>
                <a:r>
                  <a:rPr lang="en-TW" b="1" dirty="0">
                    <a:solidFill>
                      <a:schemeClr val="accent4"/>
                    </a:solidFill>
                  </a:rPr>
                  <a:t>The actual number of moles of Cu deposited is half this number, 1.30 * 10</a:t>
                </a:r>
                <a:r>
                  <a:rPr lang="en-TW" b="1" baseline="30000" dirty="0">
                    <a:solidFill>
                      <a:schemeClr val="accent4"/>
                    </a:solidFill>
                  </a:rPr>
                  <a:t>-3</a:t>
                </a:r>
                <a:r>
                  <a:rPr lang="en-TW" b="1" dirty="0">
                    <a:solidFill>
                      <a:schemeClr val="accent4"/>
                    </a:solidFill>
                  </a:rPr>
                  <a:t> mole.</a:t>
                </a:r>
              </a:p>
              <a:p>
                <a:endParaRPr lang="en-TW" b="1" dirty="0">
                  <a:solidFill>
                    <a:schemeClr val="accent4"/>
                  </a:solidFill>
                </a:endParaRPr>
              </a:p>
              <a:p>
                <a:r>
                  <a:rPr lang="en-TW" b="1" dirty="0">
                    <a:solidFill>
                      <a:schemeClr val="accent4"/>
                    </a:solidFill>
                  </a:rPr>
                  <a:t>Suppose now a reaction </a:t>
                </a:r>
                <a14:m>
                  <m:oMath xmlns:m="http://schemas.openxmlformats.org/officeDocument/2006/math">
                    <m:r>
                      <a:rPr lang="en-TW" b="1" i="1" dirty="0" smtClean="0">
                        <a:solidFill>
                          <a:schemeClr val="accent4"/>
                        </a:solidFill>
                        <a:latin typeface="Cambria Math" panose="02040503050406030204" pitchFamily="18" charset="0"/>
                      </a:rPr>
                      <m:t>𝑨</m:t>
                    </m:r>
                    <m:sSup>
                      <m:sSupPr>
                        <m:ctrlPr>
                          <a:rPr lang="en-US" b="1" i="1" dirty="0" smtClean="0">
                            <a:solidFill>
                              <a:schemeClr val="accent4"/>
                            </a:solidFill>
                            <a:latin typeface="Cambria Math" panose="02040503050406030204" pitchFamily="18" charset="0"/>
                          </a:rPr>
                        </m:ctrlPr>
                      </m:sSupPr>
                      <m:e>
                        <m:r>
                          <a:rPr lang="en-TW" b="1" i="1" dirty="0" smtClean="0">
                            <a:solidFill>
                              <a:schemeClr val="accent4"/>
                            </a:solidFill>
                            <a:latin typeface="Cambria Math" panose="02040503050406030204" pitchFamily="18" charset="0"/>
                          </a:rPr>
                          <m:t>𝒈</m:t>
                        </m:r>
                      </m:e>
                      <m:sup>
                        <m:r>
                          <a:rPr lang="en-US" b="1" i="1" dirty="0" smtClean="0">
                            <a:solidFill>
                              <a:schemeClr val="accent4"/>
                            </a:solidFill>
                            <a:latin typeface="Cambria Math" panose="02040503050406030204" pitchFamily="18" charset="0"/>
                          </a:rPr>
                          <m:t>+</m:t>
                        </m:r>
                      </m:sup>
                    </m:sSup>
                    <m:r>
                      <a:rPr lang="en-US" b="1" i="1" dirty="0" smtClean="0">
                        <a:solidFill>
                          <a:schemeClr val="accent4"/>
                        </a:solidFill>
                        <a:latin typeface="Cambria Math" panose="02040503050406030204" pitchFamily="18" charset="0"/>
                      </a:rPr>
                      <m:t>+</m:t>
                    </m:r>
                    <m:sSup>
                      <m:sSupPr>
                        <m:ctrlPr>
                          <a:rPr lang="en-US" b="1" i="1" dirty="0" smtClean="0">
                            <a:solidFill>
                              <a:schemeClr val="accent4"/>
                            </a:solidFill>
                            <a:latin typeface="Cambria Math" panose="02040503050406030204" pitchFamily="18" charset="0"/>
                          </a:rPr>
                        </m:ctrlPr>
                      </m:sSupPr>
                      <m:e>
                        <m:r>
                          <a:rPr lang="en-US" b="1" i="1" dirty="0" smtClean="0">
                            <a:solidFill>
                              <a:schemeClr val="accent4"/>
                            </a:solidFill>
                            <a:latin typeface="Cambria Math" panose="02040503050406030204" pitchFamily="18" charset="0"/>
                          </a:rPr>
                          <m:t>𝒆</m:t>
                        </m:r>
                      </m:e>
                      <m:sup>
                        <m:r>
                          <a:rPr lang="en-US" b="1" i="1" dirty="0" smtClean="0">
                            <a:solidFill>
                              <a:schemeClr val="accent4"/>
                            </a:solidFill>
                            <a:latin typeface="Cambria Math" panose="02040503050406030204" pitchFamily="18" charset="0"/>
                          </a:rPr>
                          <m:t>−</m:t>
                        </m:r>
                      </m:sup>
                    </m:sSup>
                    <m:r>
                      <a:rPr lang="en-US" b="1" i="1" dirty="0" smtClean="0">
                        <a:solidFill>
                          <a:schemeClr val="accent4"/>
                        </a:solidFill>
                        <a:latin typeface="Cambria Math" panose="02040503050406030204" pitchFamily="18" charset="0"/>
                      </a:rPr>
                      <m:t>=</m:t>
                    </m:r>
                    <m:r>
                      <a:rPr lang="en-US" b="1" i="1" dirty="0" smtClean="0">
                        <a:solidFill>
                          <a:schemeClr val="accent4"/>
                        </a:solidFill>
                        <a:latin typeface="Cambria Math" panose="02040503050406030204" pitchFamily="18" charset="0"/>
                      </a:rPr>
                      <m:t>𝑨𝒈</m:t>
                    </m:r>
                  </m:oMath>
                </a14:m>
                <a:r>
                  <a:rPr lang="en-TW" b="1" dirty="0">
                    <a:solidFill>
                      <a:schemeClr val="accent4"/>
                    </a:solidFill>
                  </a:rPr>
                  <a:t>, which has 1 mole electron reduce and deposit 1 mole Ag.</a:t>
                </a:r>
              </a:p>
            </p:txBody>
          </p:sp>
        </mc:Choice>
        <mc:Fallback>
          <p:sp>
            <p:nvSpPr>
              <p:cNvPr id="3" name="Content Placeholder 2">
                <a:extLst>
                  <a:ext uri="{FF2B5EF4-FFF2-40B4-BE49-F238E27FC236}">
                    <a16:creationId xmlns:a16="http://schemas.microsoft.com/office/drawing/2014/main" id="{BF12D24A-03CB-EF89-5B82-A1D4965D7838}"/>
                  </a:ext>
                </a:extLst>
              </p:cNvPr>
              <p:cNvSpPr>
                <a:spLocks noGrp="1" noRot="1" noChangeAspect="1" noMove="1" noResize="1" noEditPoints="1" noAdjustHandles="1" noChangeArrowheads="1" noChangeShapeType="1" noTextEdit="1"/>
              </p:cNvSpPr>
              <p:nvPr>
                <p:ph idx="1"/>
              </p:nvPr>
            </p:nvSpPr>
            <p:spPr>
              <a:blipFill>
                <a:blip r:embed="rId3"/>
                <a:stretch>
                  <a:fillRect l="-1086" t="-2326" r="-1809"/>
                </a:stretch>
              </a:blipFill>
            </p:spPr>
            <p:txBody>
              <a:bodyPr/>
              <a:lstStyle/>
              <a:p>
                <a:r>
                  <a:rPr lang="en-TW">
                    <a:noFill/>
                  </a:rPr>
                  <a:t> </a:t>
                </a:r>
              </a:p>
            </p:txBody>
          </p:sp>
        </mc:Fallback>
      </mc:AlternateContent>
    </p:spTree>
    <p:extLst>
      <p:ext uri="{BB962C8B-B14F-4D97-AF65-F5344CB8AC3E}">
        <p14:creationId xmlns:p14="http://schemas.microsoft.com/office/powerpoint/2010/main" val="302597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F57A-EF4D-4F48-7EA1-6BD75DD525A9}"/>
              </a:ext>
            </a:extLst>
          </p:cNvPr>
          <p:cNvSpPr>
            <a:spLocks noGrp="1"/>
          </p:cNvSpPr>
          <p:nvPr>
            <p:ph type="title"/>
          </p:nvPr>
        </p:nvSpPr>
        <p:spPr/>
        <p:txBody>
          <a:bodyPr/>
          <a:lstStyle/>
          <a:p>
            <a:r>
              <a:rPr lang="en-TW" b="1" dirty="0">
                <a:solidFill>
                  <a:schemeClr val="accent4"/>
                </a:solidFill>
              </a:rPr>
              <a:t>Electrolysis</a:t>
            </a:r>
          </a:p>
        </p:txBody>
      </p:sp>
      <p:sp>
        <p:nvSpPr>
          <p:cNvPr id="3" name="Content Placeholder 2">
            <a:extLst>
              <a:ext uri="{FF2B5EF4-FFF2-40B4-BE49-F238E27FC236}">
                <a16:creationId xmlns:a16="http://schemas.microsoft.com/office/drawing/2014/main" id="{9E3AEAA4-94B5-5D80-A59D-01AFED7E5B41}"/>
              </a:ext>
            </a:extLst>
          </p:cNvPr>
          <p:cNvSpPr>
            <a:spLocks noGrp="1"/>
          </p:cNvSpPr>
          <p:nvPr>
            <p:ph idx="1"/>
          </p:nvPr>
        </p:nvSpPr>
        <p:spPr/>
        <p:txBody>
          <a:bodyPr/>
          <a:lstStyle/>
          <a:p>
            <a:r>
              <a:rPr lang="en-TW" b="1" dirty="0">
                <a:solidFill>
                  <a:schemeClr val="accent4"/>
                </a:solidFill>
              </a:rPr>
              <a:t>If we had measured the standard cell potential, or driving force of the reaction, then we would find:</a:t>
            </a:r>
          </a:p>
          <a:p>
            <a:endParaRPr lang="en-TW" b="1" dirty="0">
              <a:solidFill>
                <a:schemeClr val="accent4"/>
              </a:solidFill>
            </a:endParaRPr>
          </a:p>
          <a:p>
            <a:endParaRPr lang="en-TW" b="1" dirty="0">
              <a:solidFill>
                <a:schemeClr val="accent4"/>
              </a:solidFill>
            </a:endParaRPr>
          </a:p>
          <a:p>
            <a:r>
              <a:rPr lang="en-TW" b="1" dirty="0">
                <a:solidFill>
                  <a:schemeClr val="accent4"/>
                </a:solidFill>
              </a:rPr>
              <a:t>A cell formed from Cu-Ag electrodes would exhibit 0.46 V. </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0008D9F5-39A8-F62B-0372-9F736EF6E754}"/>
                  </a:ext>
                </a:extLst>
              </p:cNvPr>
              <p:cNvGraphicFramePr>
                <a:graphicFrameLocks noGrp="1"/>
              </p:cNvGraphicFramePr>
              <p:nvPr>
                <p:extLst>
                  <p:ext uri="{D42A27DB-BD31-4B8C-83A1-F6EECF244321}">
                    <p14:modId xmlns:p14="http://schemas.microsoft.com/office/powerpoint/2010/main" val="1891319463"/>
                  </p:ext>
                </p:extLst>
              </p:nvPr>
            </p:nvGraphicFramePr>
            <p:xfrm>
              <a:off x="2032000" y="2687320"/>
              <a:ext cx="8128000" cy="742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003059200"/>
                        </a:ext>
                      </a:extLst>
                    </a:gridCol>
                  </a:tblGrid>
                  <a:tr h="370840">
                    <a:tc>
                      <a:txBody>
                        <a:bodyPr/>
                        <a:lstStyle/>
                        <a:p>
                          <a14:m>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𝐶𝑢</m:t>
                              </m:r>
                            </m:oMath>
                          </a14:m>
                          <a:r>
                            <a:rPr lang="en-TW" dirty="0"/>
                            <a:t> ;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𝝐</m:t>
                                  </m:r>
                                </m:e>
                                <m:sup>
                                  <m:r>
                                    <a:rPr lang="en-US" b="1" i="1" smtClean="0">
                                      <a:latin typeface="Cambria Math" panose="02040503050406030204" pitchFamily="18" charset="0"/>
                                    </a:rPr>
                                    <m:t>𝟎</m:t>
                                  </m:r>
                                </m:sup>
                              </m:sSup>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𝟑𝟒</m:t>
                              </m:r>
                              <m:r>
                                <a:rPr lang="en-US" b="1" i="1" smtClean="0">
                                  <a:latin typeface="Cambria Math" panose="02040503050406030204" pitchFamily="18" charset="0"/>
                                </a:rPr>
                                <m:t> </m:t>
                              </m:r>
                              <m:r>
                                <a:rPr lang="en-US" b="1" i="1" smtClean="0">
                                  <a:latin typeface="Cambria Math" panose="02040503050406030204" pitchFamily="18" charset="0"/>
                                </a:rPr>
                                <m:t>𝑽</m:t>
                              </m:r>
                              <m:r>
                                <a:rPr lang="en-US" b="1" i="1" smtClean="0">
                                  <a:latin typeface="Cambria Math" panose="02040503050406030204" pitchFamily="18" charset="0"/>
                                </a:rPr>
                                <m:t> </m:t>
                              </m:r>
                              <m:r>
                                <a:rPr lang="en-US" b="1" i="1" smtClean="0">
                                  <a:latin typeface="Cambria Math" panose="02040503050406030204" pitchFamily="18" charset="0"/>
                                </a:rPr>
                                <m:t>𝒉𝒂𝒍𝒇</m:t>
                              </m:r>
                              <m:r>
                                <a:rPr lang="en-US" b="1" i="1" smtClean="0">
                                  <a:latin typeface="Cambria Math" panose="02040503050406030204" pitchFamily="18" charset="0"/>
                                </a:rPr>
                                <m:t> </m:t>
                              </m:r>
                              <m:r>
                                <a:rPr lang="en-US" b="1" i="1" smtClean="0">
                                  <a:latin typeface="Cambria Math" panose="02040503050406030204" pitchFamily="18" charset="0"/>
                                </a:rPr>
                                <m:t>𝒓𝒆𝒂𝒄𝒕𝒊𝒐𝒏</m:t>
                              </m:r>
                            </m:oMath>
                          </a14:m>
                          <a:endParaRPr lang="en-TW" dirty="0"/>
                        </a:p>
                      </a:txBody>
                      <a:tcPr/>
                    </a:tc>
                    <a:extLst>
                      <a:ext uri="{0D108BD9-81ED-4DB2-BD59-A6C34878D82A}">
                        <a16:rowId xmlns:a16="http://schemas.microsoft.com/office/drawing/2014/main" val="2880475239"/>
                      </a:ext>
                    </a:extLst>
                  </a:tr>
                  <a:tr h="370840">
                    <a:tc>
                      <a:txBody>
                        <a:bodyPr/>
                        <a:lstStyle/>
                        <a:p>
                          <a14:m>
                            <m:oMath xmlns:m="http://schemas.openxmlformats.org/officeDocument/2006/math">
                              <m:r>
                                <a:rPr lang="en-TW" i="1" dirty="0" smtClean="0">
                                  <a:latin typeface="Cambria Math" panose="02040503050406030204" pitchFamily="18" charset="0"/>
                                </a:rPr>
                                <m:t>𝐴</m:t>
                              </m:r>
                              <m:sSup>
                                <m:sSupPr>
                                  <m:ctrlPr>
                                    <a:rPr lang="en-US" b="0" i="1" dirty="0" smtClean="0">
                                      <a:latin typeface="Cambria Math" panose="02040503050406030204" pitchFamily="18" charset="0"/>
                                    </a:rPr>
                                  </m:ctrlPr>
                                </m:sSupPr>
                                <m:e>
                                  <m:r>
                                    <a:rPr lang="en-TW" i="1" dirty="0" smtClean="0">
                                      <a:latin typeface="Cambria Math" panose="02040503050406030204" pitchFamily="18" charset="0"/>
                                    </a:rPr>
                                    <m:t>𝑔</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𝑒</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m:t>
                              </m:r>
                              <m:r>
                                <a:rPr lang="en-US" b="0" i="1" dirty="0" smtClean="0">
                                  <a:latin typeface="Cambria Math" panose="02040503050406030204" pitchFamily="18" charset="0"/>
                                </a:rPr>
                                <m:t>𝐴𝑔</m:t>
                              </m:r>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𝜖</m:t>
                                  </m:r>
                                </m:e>
                                <m:sup>
                                  <m:r>
                                    <a:rPr lang="en-US" b="0" i="1" dirty="0" smtClean="0">
                                      <a:latin typeface="Cambria Math" panose="02040503050406030204" pitchFamily="18" charset="0"/>
                                    </a:rPr>
                                    <m:t>0</m:t>
                                  </m:r>
                                </m:sup>
                              </m:sSup>
                              <m:r>
                                <a:rPr lang="en-US" b="0" i="1" dirty="0" smtClean="0">
                                  <a:latin typeface="Cambria Math" panose="02040503050406030204" pitchFamily="18" charset="0"/>
                                </a:rPr>
                                <m:t>= +0.80 </m:t>
                              </m:r>
                              <m:r>
                                <a:rPr lang="en-US" b="0" i="1" dirty="0" smtClean="0">
                                  <a:latin typeface="Cambria Math" panose="02040503050406030204" pitchFamily="18" charset="0"/>
                                </a:rPr>
                                <m:t>𝑉</m:t>
                              </m:r>
                              <m:r>
                                <a:rPr lang="en-US" b="0" i="1" dirty="0" smtClean="0">
                                  <a:latin typeface="Cambria Math" panose="02040503050406030204" pitchFamily="18" charset="0"/>
                                </a:rPr>
                                <m:t> </m:t>
                              </m:r>
                              <m:r>
                                <a:rPr lang="en-US" b="0" i="1" dirty="0" smtClean="0">
                                  <a:latin typeface="Cambria Math" panose="02040503050406030204" pitchFamily="18" charset="0"/>
                                </a:rPr>
                                <m:t>h𝑎𝑙𝑓</m:t>
                              </m:r>
                              <m:r>
                                <a:rPr lang="en-US" b="0" i="1" dirty="0" smtClean="0">
                                  <a:latin typeface="Cambria Math" panose="02040503050406030204" pitchFamily="18" charset="0"/>
                                </a:rPr>
                                <m:t> </m:t>
                              </m:r>
                              <m:r>
                                <a:rPr lang="en-US" b="0" i="1" dirty="0" smtClean="0">
                                  <a:latin typeface="Cambria Math" panose="02040503050406030204" pitchFamily="18" charset="0"/>
                                </a:rPr>
                                <m:t>𝑟𝑒𝑎𝑐𝑡𝑖𝑜𝑛</m:t>
                              </m:r>
                            </m:oMath>
                          </a14:m>
                          <a:r>
                            <a:rPr lang="en-TW" dirty="0"/>
                            <a:t> </a:t>
                          </a:r>
                        </a:p>
                      </a:txBody>
                      <a:tcPr/>
                    </a:tc>
                    <a:extLst>
                      <a:ext uri="{0D108BD9-81ED-4DB2-BD59-A6C34878D82A}">
                        <a16:rowId xmlns:a16="http://schemas.microsoft.com/office/drawing/2014/main" val="2883871692"/>
                      </a:ext>
                    </a:extLst>
                  </a:tr>
                </a:tbl>
              </a:graphicData>
            </a:graphic>
          </p:graphicFrame>
        </mc:Choice>
        <mc:Fallback xmlns="">
          <p:graphicFrame>
            <p:nvGraphicFramePr>
              <p:cNvPr id="4" name="Table 4">
                <a:extLst>
                  <a:ext uri="{FF2B5EF4-FFF2-40B4-BE49-F238E27FC236}">
                    <a16:creationId xmlns:a16="http://schemas.microsoft.com/office/drawing/2014/main" id="{0008D9F5-39A8-F62B-0372-9F736EF6E754}"/>
                  </a:ext>
                </a:extLst>
              </p:cNvPr>
              <p:cNvGraphicFramePr>
                <a:graphicFrameLocks noGrp="1"/>
              </p:cNvGraphicFramePr>
              <p:nvPr>
                <p:extLst>
                  <p:ext uri="{D42A27DB-BD31-4B8C-83A1-F6EECF244321}">
                    <p14:modId xmlns:p14="http://schemas.microsoft.com/office/powerpoint/2010/main" val="1891319463"/>
                  </p:ext>
                </p:extLst>
              </p:nvPr>
            </p:nvGraphicFramePr>
            <p:xfrm>
              <a:off x="2032000" y="2687320"/>
              <a:ext cx="8128000" cy="742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003059200"/>
                        </a:ext>
                      </a:extLst>
                    </a:gridCol>
                  </a:tblGrid>
                  <a:tr h="371920">
                    <a:tc>
                      <a:txBody>
                        <a:bodyPr/>
                        <a:lstStyle/>
                        <a:p>
                          <a:endParaRPr lang="en-TW"/>
                        </a:p>
                      </a:txBody>
                      <a:tcPr>
                        <a:blipFill>
                          <a:blip r:embed="rId3"/>
                          <a:stretch>
                            <a:fillRect l="-156" t="-6667" r="-469" b="-113333"/>
                          </a:stretch>
                        </a:blipFill>
                      </a:tcPr>
                    </a:tc>
                    <a:extLst>
                      <a:ext uri="{0D108BD9-81ED-4DB2-BD59-A6C34878D82A}">
                        <a16:rowId xmlns:a16="http://schemas.microsoft.com/office/drawing/2014/main" val="2880475239"/>
                      </a:ext>
                    </a:extLst>
                  </a:tr>
                  <a:tr h="370840">
                    <a:tc>
                      <a:txBody>
                        <a:bodyPr/>
                        <a:lstStyle/>
                        <a:p>
                          <a:endParaRPr lang="en-TW"/>
                        </a:p>
                      </a:txBody>
                      <a:tcPr>
                        <a:blipFill>
                          <a:blip r:embed="rId3"/>
                          <a:stretch>
                            <a:fillRect l="-156" t="-106667" r="-469" b="-13333"/>
                          </a:stretch>
                        </a:blipFill>
                      </a:tcPr>
                    </a:tc>
                    <a:extLst>
                      <a:ext uri="{0D108BD9-81ED-4DB2-BD59-A6C34878D82A}">
                        <a16:rowId xmlns:a16="http://schemas.microsoft.com/office/drawing/2014/main" val="288387169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E9F88C90-9B0D-B658-E887-607AF5502B5A}"/>
                  </a:ext>
                </a:extLst>
              </p:cNvPr>
              <p:cNvGraphicFramePr>
                <a:graphicFrameLocks noGrp="1"/>
              </p:cNvGraphicFramePr>
              <p:nvPr>
                <p:extLst>
                  <p:ext uri="{D42A27DB-BD31-4B8C-83A1-F6EECF244321}">
                    <p14:modId xmlns:p14="http://schemas.microsoft.com/office/powerpoint/2010/main" val="2113667334"/>
                  </p:ext>
                </p:extLst>
              </p:nvPr>
            </p:nvGraphicFramePr>
            <p:xfrm>
              <a:off x="2032000" y="4483283"/>
              <a:ext cx="8128000" cy="113087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738758809"/>
                        </a:ext>
                      </a:extLst>
                    </a:gridCol>
                    <a:gridCol w="4064000">
                      <a:extLst>
                        <a:ext uri="{9D8B030D-6E8A-4147-A177-3AD203B41FA5}">
                          <a16:colId xmlns:a16="http://schemas.microsoft.com/office/drawing/2014/main" val="3808710897"/>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sSup>
                                <m:r>
                                  <a:rPr lang="en-US" b="0" i="1" smtClean="0">
                                    <a:latin typeface="Cambria Math" panose="02040503050406030204" pitchFamily="18" charset="0"/>
                                  </a:rPr>
                                  <m:t>=</m:t>
                                </m:r>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m:oMathPara>
                          </a14:m>
                          <a:endParaRPr lang="en-TW" dirty="0"/>
                        </a:p>
                      </a:txBody>
                      <a:tcPr/>
                    </a:tc>
                    <a:tc>
                      <a:txBody>
                        <a:bodyPr/>
                        <a:lstStyle/>
                        <a:p>
                          <a:r>
                            <a:rPr lang="en-TW" dirty="0">
                              <a:sym typeface="Wingdings" pitchFamily="2" charset="2"/>
                            </a:rPr>
                            <a:t> </a:t>
                          </a:r>
                          <a:r>
                            <a:rPr lang="en-TW" dirty="0"/>
                            <a:t>-0.34 V</a:t>
                          </a:r>
                        </a:p>
                      </a:txBody>
                      <a:tcPr/>
                    </a:tc>
                    <a:extLst>
                      <a:ext uri="{0D108BD9-81ED-4DB2-BD59-A6C34878D82A}">
                        <a16:rowId xmlns:a16="http://schemas.microsoft.com/office/drawing/2014/main" val="2439910604"/>
                      </a:ext>
                    </a:extLst>
                  </a:tr>
                  <a:tr h="370840">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𝑒</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+2</m:t>
                                </m:r>
                                <m:r>
                                  <a:rPr lang="en-US" b="0" i="1" dirty="0" smtClean="0">
                                    <a:latin typeface="Cambria Math" panose="02040503050406030204" pitchFamily="18" charset="0"/>
                                  </a:rPr>
                                  <m:t>𝐴</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𝑔</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=2</m:t>
                                </m:r>
                                <m:r>
                                  <a:rPr lang="en-US" b="0" i="1" dirty="0" smtClean="0">
                                    <a:latin typeface="Cambria Math" panose="02040503050406030204" pitchFamily="18" charset="0"/>
                                  </a:rPr>
                                  <m:t>𝐴𝑔</m:t>
                                </m:r>
                                <m:r>
                                  <a:rPr lang="en-US" b="0" i="1" dirty="0" smtClean="0">
                                    <a:latin typeface="Cambria Math" panose="02040503050406030204" pitchFamily="18" charset="0"/>
                                  </a:rPr>
                                  <m:t> </m:t>
                                </m:r>
                              </m:oMath>
                            </m:oMathPara>
                          </a14:m>
                          <a:endParaRPr lang="en-TW" dirty="0"/>
                        </a:p>
                      </a:txBody>
                      <a:tcPr/>
                    </a:tc>
                    <a:tc>
                      <a:txBody>
                        <a:bodyPr/>
                        <a:lstStyle/>
                        <a:p>
                          <a:r>
                            <a:rPr lang="en-TW" dirty="0">
                              <a:sym typeface="Wingdings" pitchFamily="2" charset="2"/>
                            </a:rPr>
                            <a:t>  +0.80 V</a:t>
                          </a:r>
                          <a:endParaRPr lang="en-TW" dirty="0"/>
                        </a:p>
                      </a:txBody>
                      <a:tcPr/>
                    </a:tc>
                    <a:extLst>
                      <a:ext uri="{0D108BD9-81ED-4DB2-BD59-A6C34878D82A}">
                        <a16:rowId xmlns:a16="http://schemas.microsoft.com/office/drawing/2014/main" val="297091224"/>
                      </a:ext>
                    </a:extLst>
                  </a:tr>
                  <a:tr h="370840">
                    <a:tc>
                      <a:txBody>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2</m:t>
                                </m:r>
                                <m:r>
                                  <a:rPr lang="en-TW" i="1" dirty="0" smtClean="0">
                                    <a:latin typeface="Cambria Math" panose="02040503050406030204" pitchFamily="18" charset="0"/>
                                  </a:rPr>
                                  <m:t>𝐴</m:t>
                                </m:r>
                                <m:sSup>
                                  <m:sSupPr>
                                    <m:ctrlPr>
                                      <a:rPr lang="en-US" b="0" i="1" dirty="0" smtClean="0">
                                        <a:latin typeface="Cambria Math" panose="02040503050406030204" pitchFamily="18" charset="0"/>
                                      </a:rPr>
                                    </m:ctrlPr>
                                  </m:sSupPr>
                                  <m:e>
                                    <m:r>
                                      <a:rPr lang="en-TW" i="1" dirty="0" smtClean="0">
                                        <a:latin typeface="Cambria Math" panose="02040503050406030204" pitchFamily="18" charset="0"/>
                                      </a:rPr>
                                      <m:t>𝑔</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m:t>
                                </m:r>
                                <m:r>
                                  <a:rPr lang="en-US" b="0" i="1" dirty="0" smtClean="0">
                                    <a:latin typeface="Cambria Math" panose="02040503050406030204" pitchFamily="18" charset="0"/>
                                  </a:rPr>
                                  <m:t>𝐶𝑢</m:t>
                                </m:r>
                                <m:r>
                                  <a:rPr lang="en-US" b="0" i="1" dirty="0" smtClean="0">
                                    <a:latin typeface="Cambria Math" panose="02040503050406030204" pitchFamily="18" charset="0"/>
                                  </a:rPr>
                                  <m:t>=</m:t>
                                </m:r>
                                <m:r>
                                  <a:rPr lang="en-US" b="0" i="1" dirty="0" smtClean="0">
                                    <a:latin typeface="Cambria Math" panose="02040503050406030204" pitchFamily="18" charset="0"/>
                                  </a:rPr>
                                  <m:t>𝐶</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𝑢</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+2</m:t>
                                </m:r>
                                <m:r>
                                  <a:rPr lang="en-US" b="0" i="1" dirty="0" smtClean="0">
                                    <a:latin typeface="Cambria Math" panose="02040503050406030204" pitchFamily="18" charset="0"/>
                                  </a:rPr>
                                  <m:t>𝐴𝑔</m:t>
                                </m:r>
                                <m:r>
                                  <a:rPr lang="en-US" b="0" i="1" dirty="0" smtClean="0">
                                    <a:latin typeface="Cambria Math" panose="02040503050406030204" pitchFamily="18" charset="0"/>
                                  </a:rPr>
                                  <m:t> </m:t>
                                </m:r>
                              </m:oMath>
                            </m:oMathPara>
                          </a14:m>
                          <a:endParaRPr lang="en-TW" dirty="0"/>
                        </a:p>
                      </a:txBody>
                      <a:tcPr/>
                    </a:tc>
                    <a:tc>
                      <a:txBody>
                        <a:bodyPr/>
                        <a:lstStyle/>
                        <a:p>
                          <a:r>
                            <a:rPr lang="en-TW" dirty="0"/>
                            <a:t>= 0.46 V</a:t>
                          </a:r>
                        </a:p>
                      </a:txBody>
                      <a:tcPr/>
                    </a:tc>
                    <a:extLst>
                      <a:ext uri="{0D108BD9-81ED-4DB2-BD59-A6C34878D82A}">
                        <a16:rowId xmlns:a16="http://schemas.microsoft.com/office/drawing/2014/main" val="3526065081"/>
                      </a:ext>
                    </a:extLst>
                  </a:tr>
                </a:tbl>
              </a:graphicData>
            </a:graphic>
          </p:graphicFrame>
        </mc:Choice>
        <mc:Fallback xmlns="">
          <p:graphicFrame>
            <p:nvGraphicFramePr>
              <p:cNvPr id="5" name="Table 5">
                <a:extLst>
                  <a:ext uri="{FF2B5EF4-FFF2-40B4-BE49-F238E27FC236}">
                    <a16:creationId xmlns:a16="http://schemas.microsoft.com/office/drawing/2014/main" id="{E9F88C90-9B0D-B658-E887-607AF5502B5A}"/>
                  </a:ext>
                </a:extLst>
              </p:cNvPr>
              <p:cNvGraphicFramePr>
                <a:graphicFrameLocks noGrp="1"/>
              </p:cNvGraphicFramePr>
              <p:nvPr>
                <p:extLst>
                  <p:ext uri="{D42A27DB-BD31-4B8C-83A1-F6EECF244321}">
                    <p14:modId xmlns:p14="http://schemas.microsoft.com/office/powerpoint/2010/main" val="2113667334"/>
                  </p:ext>
                </p:extLst>
              </p:nvPr>
            </p:nvGraphicFramePr>
            <p:xfrm>
              <a:off x="2032000" y="4483283"/>
              <a:ext cx="8128000" cy="113087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738758809"/>
                        </a:ext>
                      </a:extLst>
                    </a:gridCol>
                    <a:gridCol w="4064000">
                      <a:extLst>
                        <a:ext uri="{9D8B030D-6E8A-4147-A177-3AD203B41FA5}">
                          <a16:colId xmlns:a16="http://schemas.microsoft.com/office/drawing/2014/main" val="3808710897"/>
                        </a:ext>
                      </a:extLst>
                    </a:gridCol>
                  </a:tblGrid>
                  <a:tr h="389192">
                    <a:tc>
                      <a:txBody>
                        <a:bodyPr/>
                        <a:lstStyle/>
                        <a:p>
                          <a:endParaRPr lang="en-TW"/>
                        </a:p>
                      </a:txBody>
                      <a:tcPr>
                        <a:blipFill>
                          <a:blip r:embed="rId4"/>
                          <a:stretch>
                            <a:fillRect l="-313" t="-9677" r="-100937" b="-212903"/>
                          </a:stretch>
                        </a:blipFill>
                      </a:tcPr>
                    </a:tc>
                    <a:tc>
                      <a:txBody>
                        <a:bodyPr/>
                        <a:lstStyle/>
                        <a:p>
                          <a:r>
                            <a:rPr lang="en-TW" dirty="0">
                              <a:sym typeface="Wingdings" pitchFamily="2" charset="2"/>
                            </a:rPr>
                            <a:t> </a:t>
                          </a:r>
                          <a:r>
                            <a:rPr lang="en-TW" dirty="0"/>
                            <a:t>-0.34 V</a:t>
                          </a:r>
                        </a:p>
                      </a:txBody>
                      <a:tcPr/>
                    </a:tc>
                    <a:extLst>
                      <a:ext uri="{0D108BD9-81ED-4DB2-BD59-A6C34878D82A}">
                        <a16:rowId xmlns:a16="http://schemas.microsoft.com/office/drawing/2014/main" val="2439910604"/>
                      </a:ext>
                    </a:extLst>
                  </a:tr>
                  <a:tr h="370840">
                    <a:tc>
                      <a:txBody>
                        <a:bodyPr/>
                        <a:lstStyle/>
                        <a:p>
                          <a:endParaRPr lang="en-TW"/>
                        </a:p>
                      </a:txBody>
                      <a:tcPr>
                        <a:blipFill>
                          <a:blip r:embed="rId4"/>
                          <a:stretch>
                            <a:fillRect l="-313" t="-117241" r="-100937" b="-127586"/>
                          </a:stretch>
                        </a:blipFill>
                      </a:tcPr>
                    </a:tc>
                    <a:tc>
                      <a:txBody>
                        <a:bodyPr/>
                        <a:lstStyle/>
                        <a:p>
                          <a:r>
                            <a:rPr lang="en-TW" dirty="0">
                              <a:sym typeface="Wingdings" pitchFamily="2" charset="2"/>
                            </a:rPr>
                            <a:t>  +0.80 V</a:t>
                          </a:r>
                          <a:endParaRPr lang="en-TW" dirty="0"/>
                        </a:p>
                      </a:txBody>
                      <a:tcPr/>
                    </a:tc>
                    <a:extLst>
                      <a:ext uri="{0D108BD9-81ED-4DB2-BD59-A6C34878D82A}">
                        <a16:rowId xmlns:a16="http://schemas.microsoft.com/office/drawing/2014/main" val="297091224"/>
                      </a:ext>
                    </a:extLst>
                  </a:tr>
                  <a:tr h="370840">
                    <a:tc>
                      <a:txBody>
                        <a:bodyPr/>
                        <a:lstStyle/>
                        <a:p>
                          <a:endParaRPr lang="en-TW"/>
                        </a:p>
                      </a:txBody>
                      <a:tcPr>
                        <a:blipFill>
                          <a:blip r:embed="rId4"/>
                          <a:stretch>
                            <a:fillRect l="-313" t="-210000" r="-100937" b="-23333"/>
                          </a:stretch>
                        </a:blipFill>
                      </a:tcPr>
                    </a:tc>
                    <a:tc>
                      <a:txBody>
                        <a:bodyPr/>
                        <a:lstStyle/>
                        <a:p>
                          <a:r>
                            <a:rPr lang="en-TW" dirty="0"/>
                            <a:t>= 0.46 V</a:t>
                          </a:r>
                        </a:p>
                      </a:txBody>
                      <a:tcPr/>
                    </a:tc>
                    <a:extLst>
                      <a:ext uri="{0D108BD9-81ED-4DB2-BD59-A6C34878D82A}">
                        <a16:rowId xmlns:a16="http://schemas.microsoft.com/office/drawing/2014/main" val="3526065081"/>
                      </a:ext>
                    </a:extLst>
                  </a:tr>
                </a:tbl>
              </a:graphicData>
            </a:graphic>
          </p:graphicFrame>
        </mc:Fallback>
      </mc:AlternateContent>
    </p:spTree>
    <p:extLst>
      <p:ext uri="{BB962C8B-B14F-4D97-AF65-F5344CB8AC3E}">
        <p14:creationId xmlns:p14="http://schemas.microsoft.com/office/powerpoint/2010/main" val="4145179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0A2-4156-4E6E-2E18-7D4B348DA6B8}"/>
              </a:ext>
            </a:extLst>
          </p:cNvPr>
          <p:cNvSpPr>
            <a:spLocks noGrp="1"/>
          </p:cNvSpPr>
          <p:nvPr>
            <p:ph type="title"/>
          </p:nvPr>
        </p:nvSpPr>
        <p:spPr/>
        <p:txBody>
          <a:bodyPr/>
          <a:lstStyle/>
          <a:p>
            <a:r>
              <a:rPr lang="en-TW" b="1" dirty="0">
                <a:solidFill>
                  <a:schemeClr val="accent4"/>
                </a:solidFill>
              </a:rPr>
              <a:t>Metal Atoms Synthesis</a:t>
            </a:r>
          </a:p>
        </p:txBody>
      </p:sp>
      <p:sp>
        <p:nvSpPr>
          <p:cNvPr id="3" name="Content Placeholder 2">
            <a:extLst>
              <a:ext uri="{FF2B5EF4-FFF2-40B4-BE49-F238E27FC236}">
                <a16:creationId xmlns:a16="http://schemas.microsoft.com/office/drawing/2014/main" id="{03060A98-8221-2C40-6C4F-C14753281FE9}"/>
              </a:ext>
            </a:extLst>
          </p:cNvPr>
          <p:cNvSpPr>
            <a:spLocks noGrp="1"/>
          </p:cNvSpPr>
          <p:nvPr>
            <p:ph idx="1"/>
          </p:nvPr>
        </p:nvSpPr>
        <p:spPr>
          <a:xfrm>
            <a:off x="262467" y="1371600"/>
            <a:ext cx="5257800" cy="4684184"/>
          </a:xfrm>
        </p:spPr>
        <p:txBody>
          <a:bodyPr>
            <a:normAutofit/>
          </a:bodyPr>
          <a:lstStyle/>
          <a:p>
            <a:r>
              <a:rPr lang="en-TW" sz="2000" b="1" dirty="0">
                <a:solidFill>
                  <a:schemeClr val="accent4"/>
                </a:solidFill>
              </a:rPr>
              <a:t>Preparation of pure metals as we saw for Cu may be possible from electrochemical means.</a:t>
            </a:r>
          </a:p>
          <a:p>
            <a:r>
              <a:rPr lang="en-TW" sz="2000" b="1" dirty="0">
                <a:solidFill>
                  <a:schemeClr val="accent4"/>
                </a:solidFill>
              </a:rPr>
              <a:t>Not all metals historically are easy to obtain. Part of the problem is related to the oxidation of the element with oxygen, nitrogen and carbon at elevated temperatures.</a:t>
            </a:r>
          </a:p>
          <a:p>
            <a:r>
              <a:rPr lang="en-TW" sz="2000" b="1" dirty="0">
                <a:solidFill>
                  <a:schemeClr val="accent4"/>
                </a:solidFill>
              </a:rPr>
              <a:t>For titanium, one commercial method is conversion of the oxide to tetrachloride, a volatile compound purified by distillation and then reduced by Magnesium metal.</a:t>
            </a:r>
          </a:p>
          <a:p>
            <a:r>
              <a:rPr lang="en-US" sz="2000" b="1" dirty="0">
                <a:solidFill>
                  <a:schemeClr val="accent4"/>
                </a:solidFill>
              </a:rPr>
              <a:t>T</a:t>
            </a:r>
            <a:r>
              <a:rPr lang="en-TW" sz="2000" b="1" dirty="0">
                <a:solidFill>
                  <a:schemeClr val="accent4"/>
                </a:solidFill>
              </a:rPr>
              <a:t>he oxide, TiO, is basic, ionic and has rock-salt crystal lattice, and titanium in +2 state reduces water to hydrogen (both oxides and chlorides).</a:t>
            </a:r>
          </a:p>
        </p:txBody>
      </p:sp>
      <p:sp>
        <p:nvSpPr>
          <p:cNvPr id="4" name="TextBox 3">
            <a:extLst>
              <a:ext uri="{FF2B5EF4-FFF2-40B4-BE49-F238E27FC236}">
                <a16:creationId xmlns:a16="http://schemas.microsoft.com/office/drawing/2014/main" id="{7D5D011C-50DA-BEA7-18B5-58F65F11BC73}"/>
              </a:ext>
            </a:extLst>
          </p:cNvPr>
          <p:cNvSpPr txBox="1"/>
          <p:nvPr/>
        </p:nvSpPr>
        <p:spPr>
          <a:xfrm>
            <a:off x="0" y="5588778"/>
            <a:ext cx="1957780" cy="369332"/>
          </a:xfrm>
          <a:prstGeom prst="rect">
            <a:avLst/>
          </a:prstGeom>
          <a:noFill/>
        </p:spPr>
        <p:txBody>
          <a:bodyPr wrap="none" rtlCol="0">
            <a:spAutoFit/>
          </a:bodyPr>
          <a:lstStyle/>
          <a:p>
            <a:r>
              <a:rPr lang="en-TW" b="1" dirty="0">
                <a:solidFill>
                  <a:schemeClr val="accent4"/>
                </a:solidFill>
              </a:rPr>
              <a:t>Mahan 3rd Edition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8BACC6F-C465-A52C-7712-88C9A9996E02}"/>
                  </a:ext>
                </a:extLst>
              </p:cNvPr>
              <p:cNvGraphicFramePr>
                <a:graphicFrameLocks noGrp="1"/>
              </p:cNvGraphicFramePr>
              <p:nvPr>
                <p:extLst>
                  <p:ext uri="{D42A27DB-BD31-4B8C-83A1-F6EECF244321}">
                    <p14:modId xmlns:p14="http://schemas.microsoft.com/office/powerpoint/2010/main" val="394682520"/>
                  </p:ext>
                </p:extLst>
              </p:nvPr>
            </p:nvGraphicFramePr>
            <p:xfrm>
              <a:off x="9489438" y="650486"/>
              <a:ext cx="2566506" cy="5035296"/>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370840">
                    <a:tc>
                      <a:txBody>
                        <a:bodyPr/>
                        <a:lstStyle/>
                        <a:p>
                          <a:r>
                            <a:rPr lang="en-US" dirty="0"/>
                            <a:t>configuration</a:t>
                          </a:r>
                          <a:endParaRPr lang="en-TW" baseline="-25000" dirty="0"/>
                        </a:p>
                      </a:txBody>
                      <a:tcPr/>
                    </a:tc>
                    <a:tc>
                      <a:txBody>
                        <a:bodyPr/>
                        <a:lstStyle/>
                        <a:p>
                          <a:r>
                            <a:rPr lang="en-TW" dirty="0"/>
                            <a:t>3d</a:t>
                          </a:r>
                          <a:r>
                            <a:rPr lang="en-TW" baseline="30000" dirty="0"/>
                            <a:t>2</a:t>
                          </a:r>
                          <a:r>
                            <a:rPr lang="en-TW" dirty="0"/>
                            <a:t>4s</a:t>
                          </a:r>
                          <a:r>
                            <a:rPr lang="en-TW" baseline="30000" dirty="0"/>
                            <a:t>2</a:t>
                          </a:r>
                        </a:p>
                      </a:txBody>
                      <a:tcPr/>
                    </a:tc>
                    <a:extLst>
                      <a:ext uri="{0D108BD9-81ED-4DB2-BD59-A6C34878D82A}">
                        <a16:rowId xmlns:a16="http://schemas.microsoft.com/office/drawing/2014/main" val="4039771191"/>
                      </a:ext>
                    </a:extLst>
                  </a:tr>
                  <a:tr h="370840">
                    <a:tc>
                      <a:txBody>
                        <a:bodyPr/>
                        <a:lstStyle/>
                        <a:p>
                          <a:r>
                            <a:rPr lang="en-US" dirty="0"/>
                            <a:t>I</a:t>
                          </a:r>
                          <a:r>
                            <a:rPr lang="en-TW" dirty="0"/>
                            <a:t>onization energy I</a:t>
                          </a:r>
                          <a:r>
                            <a:rPr lang="en-TW" baseline="-25000" dirty="0"/>
                            <a:t>1</a:t>
                          </a:r>
                        </a:p>
                      </a:txBody>
                      <a:tcPr/>
                    </a:tc>
                    <a:tc>
                      <a:txBody>
                        <a:bodyPr/>
                        <a:lstStyle/>
                        <a:p>
                          <a:r>
                            <a:rPr lang="en-TW" dirty="0"/>
                            <a:t> 158 kcal</a:t>
                          </a:r>
                        </a:p>
                      </a:txBody>
                      <a:tcPr/>
                    </a:tc>
                    <a:extLst>
                      <a:ext uri="{0D108BD9-81ED-4DB2-BD59-A6C34878D82A}">
                        <a16:rowId xmlns:a16="http://schemas.microsoft.com/office/drawing/2014/main" val="221873782"/>
                      </a:ext>
                    </a:extLst>
                  </a:tr>
                  <a:tr h="370840">
                    <a:tc>
                      <a:txBody>
                        <a:bodyPr/>
                        <a:lstStyle/>
                        <a:p>
                          <a:r>
                            <a:rPr lang="en-TW" dirty="0"/>
                            <a:t>Ionization energy I</a:t>
                          </a:r>
                          <a:r>
                            <a:rPr lang="en-TW" baseline="-25000" dirty="0"/>
                            <a:t>2</a:t>
                          </a:r>
                        </a:p>
                      </a:txBody>
                      <a:tcPr/>
                    </a:tc>
                    <a:tc>
                      <a:txBody>
                        <a:bodyPr/>
                        <a:lstStyle/>
                        <a:p>
                          <a:r>
                            <a:rPr lang="en-TW" dirty="0"/>
                            <a:t> 313 kcal</a:t>
                          </a:r>
                        </a:p>
                      </a:txBody>
                      <a:tcPr/>
                    </a:tc>
                    <a:extLst>
                      <a:ext uri="{0D108BD9-81ED-4DB2-BD59-A6C34878D82A}">
                        <a16:rowId xmlns:a16="http://schemas.microsoft.com/office/drawing/2014/main" val="1390154459"/>
                      </a:ext>
                    </a:extLst>
                  </a:tr>
                  <a:tr h="370840">
                    <a:tc>
                      <a:txBody>
                        <a:bodyPr/>
                        <a:lstStyle/>
                        <a:p>
                          <a:r>
                            <a:rPr lang="en-TW" dirty="0"/>
                            <a:t>Atomic radius</a:t>
                          </a:r>
                        </a:p>
                      </a:txBody>
                      <a:tcPr/>
                    </a:tc>
                    <a:tc>
                      <a:txBody>
                        <a:bodyPr/>
                        <a:lstStyle/>
                        <a:p>
                          <a:r>
                            <a:rPr lang="en-TW" dirty="0"/>
                            <a:t>1.32 Angstrom</a:t>
                          </a:r>
                        </a:p>
                      </a:txBody>
                      <a:tcPr/>
                    </a:tc>
                    <a:extLst>
                      <a:ext uri="{0D108BD9-81ED-4DB2-BD59-A6C34878D82A}">
                        <a16:rowId xmlns:a16="http://schemas.microsoft.com/office/drawing/2014/main" val="443830031"/>
                      </a:ext>
                    </a:extLst>
                  </a:tr>
                  <a:tr h="370840">
                    <a:tc>
                      <a:txBody>
                        <a:bodyPr/>
                        <a:lstStyle/>
                        <a:p>
                          <a:r>
                            <a:rPr lang="en-TW" dirty="0"/>
                            <a:t>Ionic radii M</a:t>
                          </a:r>
                          <a:r>
                            <a:rPr lang="en-TW" baseline="30000" dirty="0"/>
                            <a:t>+4</a:t>
                          </a:r>
                        </a:p>
                      </a:txBody>
                      <a:tcPr/>
                    </a:tc>
                    <a:tc>
                      <a:txBody>
                        <a:bodyPr/>
                        <a:lstStyle/>
                        <a:p>
                          <a:r>
                            <a:rPr lang="en-TW" dirty="0"/>
                            <a:t>0.68 Angstrom</a:t>
                          </a:r>
                        </a:p>
                      </a:txBody>
                      <a:tcPr/>
                    </a:tc>
                    <a:extLst>
                      <a:ext uri="{0D108BD9-81ED-4DB2-BD59-A6C34878D82A}">
                        <a16:rowId xmlns:a16="http://schemas.microsoft.com/office/drawing/2014/main" val="3466941692"/>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𝑓</m:t>
                                  </m:r>
                                </m:sub>
                                <m:sup>
                                  <m:r>
                                    <a:rPr lang="en-US" b="0" i="1" smtClean="0">
                                      <a:latin typeface="Cambria Math" panose="02040503050406030204" pitchFamily="18" charset="0"/>
                                    </a:rPr>
                                    <m:t>0</m:t>
                                  </m:r>
                                </m:sup>
                              </m:sSubSup>
                            </m:oMath>
                          </a14:m>
                          <a:r>
                            <a:rPr lang="en-TW" dirty="0"/>
                            <a:t>(MO</a:t>
                          </a:r>
                          <a:r>
                            <a:rPr lang="en-TW" baseline="-25000" dirty="0"/>
                            <a:t>2</a:t>
                          </a:r>
                          <a:r>
                            <a:rPr lang="en-TW" dirty="0"/>
                            <a:t>)</a:t>
                          </a:r>
                        </a:p>
                      </a:txBody>
                      <a:tcPr/>
                    </a:tc>
                    <a:tc>
                      <a:txBody>
                        <a:bodyPr/>
                        <a:lstStyle/>
                        <a:p>
                          <a:r>
                            <a:rPr lang="en-TW" dirty="0"/>
                            <a:t>-218 kcal</a:t>
                          </a:r>
                        </a:p>
                      </a:txBody>
                      <a:tcPr/>
                    </a:tc>
                    <a:extLst>
                      <a:ext uri="{0D108BD9-81ED-4DB2-BD59-A6C34878D82A}">
                        <a16:rowId xmlns:a16="http://schemas.microsoft.com/office/drawing/2014/main" val="3680209111"/>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𝑓</m:t>
                                  </m:r>
                                </m:sub>
                                <m:sup>
                                  <m:r>
                                    <a:rPr lang="en-US" b="0" i="1" smtClean="0">
                                      <a:latin typeface="Cambria Math" panose="02040503050406030204" pitchFamily="18" charset="0"/>
                                    </a:rPr>
                                    <m:t>0</m:t>
                                  </m:r>
                                </m:sup>
                              </m:sSubSup>
                            </m:oMath>
                          </a14:m>
                          <a:r>
                            <a:rPr lang="en-TW" dirty="0"/>
                            <a:t>(MCl</a:t>
                          </a:r>
                          <a:r>
                            <a:rPr lang="en-TW" baseline="-25000" dirty="0"/>
                            <a:t>4</a:t>
                          </a:r>
                          <a:r>
                            <a:rPr lang="en-TW" dirty="0"/>
                            <a:t>)</a:t>
                          </a:r>
                        </a:p>
                      </a:txBody>
                      <a:tcPr/>
                    </a:tc>
                    <a:tc>
                      <a:txBody>
                        <a:bodyPr/>
                        <a:lstStyle/>
                        <a:p>
                          <a:r>
                            <a:rPr lang="en-TW" dirty="0"/>
                            <a:t>-179 kcal</a:t>
                          </a:r>
                        </a:p>
                      </a:txBody>
                      <a:tcPr/>
                    </a:tc>
                    <a:extLst>
                      <a:ext uri="{0D108BD9-81ED-4DB2-BD59-A6C34878D82A}">
                        <a16:rowId xmlns:a16="http://schemas.microsoft.com/office/drawing/2014/main" val="2447706952"/>
                      </a:ext>
                    </a:extLst>
                  </a:tr>
                  <a:tr h="370840">
                    <a:tc>
                      <a:txBody>
                        <a:bodyPr/>
                        <a:lstStyle/>
                        <a:p>
                          <a:r>
                            <a:rPr lang="en-TW" dirty="0"/>
                            <a:t>R</a:t>
                          </a:r>
                          <a:r>
                            <a:rPr lang="en-US" dirty="0"/>
                            <a:t>e</a:t>
                          </a:r>
                          <a:r>
                            <a:rPr lang="en-TW" dirty="0"/>
                            <a:t>duction potential</a:t>
                          </a:r>
                        </a:p>
                      </a:txBody>
                      <a:tcPr/>
                    </a:tc>
                    <a:tc>
                      <a:txBody>
                        <a:bodyPr/>
                        <a:lstStyle/>
                        <a:p>
                          <a:r>
                            <a:rPr lang="en-TW" dirty="0"/>
                            <a:t>-0.163 V/ -0.37 V</a:t>
                          </a:r>
                        </a:p>
                      </a:txBody>
                      <a:tcPr/>
                    </a:tc>
                    <a:extLst>
                      <a:ext uri="{0D108BD9-81ED-4DB2-BD59-A6C34878D82A}">
                        <a16:rowId xmlns:a16="http://schemas.microsoft.com/office/drawing/2014/main" val="847901558"/>
                      </a:ext>
                    </a:extLst>
                  </a:tr>
                </a:tbl>
              </a:graphicData>
            </a:graphic>
          </p:graphicFrame>
        </mc:Choice>
        <mc:Fallback xmlns="">
          <p:graphicFrame>
            <p:nvGraphicFramePr>
              <p:cNvPr id="5" name="Table 4">
                <a:extLst>
                  <a:ext uri="{FF2B5EF4-FFF2-40B4-BE49-F238E27FC236}">
                    <a16:creationId xmlns:a16="http://schemas.microsoft.com/office/drawing/2014/main" id="{68BACC6F-C465-A52C-7712-88C9A9996E02}"/>
                  </a:ext>
                </a:extLst>
              </p:cNvPr>
              <p:cNvGraphicFramePr>
                <a:graphicFrameLocks noGrp="1"/>
              </p:cNvGraphicFramePr>
              <p:nvPr>
                <p:extLst>
                  <p:ext uri="{D42A27DB-BD31-4B8C-83A1-F6EECF244321}">
                    <p14:modId xmlns:p14="http://schemas.microsoft.com/office/powerpoint/2010/main" val="394682520"/>
                  </p:ext>
                </p:extLst>
              </p:nvPr>
            </p:nvGraphicFramePr>
            <p:xfrm>
              <a:off x="9489438" y="650486"/>
              <a:ext cx="2566506" cy="5035296"/>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640080">
                    <a:tc>
                      <a:txBody>
                        <a:bodyPr/>
                        <a:lstStyle/>
                        <a:p>
                          <a:r>
                            <a:rPr lang="en-US" dirty="0"/>
                            <a:t>configuration</a:t>
                          </a:r>
                          <a:endParaRPr lang="en-TW" baseline="-25000" dirty="0"/>
                        </a:p>
                      </a:txBody>
                      <a:tcPr/>
                    </a:tc>
                    <a:tc>
                      <a:txBody>
                        <a:bodyPr/>
                        <a:lstStyle/>
                        <a:p>
                          <a:r>
                            <a:rPr lang="en-TW" dirty="0"/>
                            <a:t>3d</a:t>
                          </a:r>
                          <a:r>
                            <a:rPr lang="en-TW" baseline="30000" dirty="0"/>
                            <a:t>2</a:t>
                          </a:r>
                          <a:r>
                            <a:rPr lang="en-TW" dirty="0"/>
                            <a:t>4s</a:t>
                          </a:r>
                          <a:r>
                            <a:rPr lang="en-TW" baseline="30000" dirty="0"/>
                            <a:t>2</a:t>
                          </a:r>
                        </a:p>
                      </a:txBody>
                      <a:tcPr/>
                    </a:tc>
                    <a:extLst>
                      <a:ext uri="{0D108BD9-81ED-4DB2-BD59-A6C34878D82A}">
                        <a16:rowId xmlns:a16="http://schemas.microsoft.com/office/drawing/2014/main" val="4039771191"/>
                      </a:ext>
                    </a:extLst>
                  </a:tr>
                  <a:tr h="640080">
                    <a:tc>
                      <a:txBody>
                        <a:bodyPr/>
                        <a:lstStyle/>
                        <a:p>
                          <a:r>
                            <a:rPr lang="en-US" dirty="0"/>
                            <a:t>I</a:t>
                          </a:r>
                          <a:r>
                            <a:rPr lang="en-TW" dirty="0"/>
                            <a:t>onization energy I</a:t>
                          </a:r>
                          <a:r>
                            <a:rPr lang="en-TW" baseline="-25000" dirty="0"/>
                            <a:t>1</a:t>
                          </a:r>
                        </a:p>
                      </a:txBody>
                      <a:tcPr/>
                    </a:tc>
                    <a:tc>
                      <a:txBody>
                        <a:bodyPr/>
                        <a:lstStyle/>
                        <a:p>
                          <a:r>
                            <a:rPr lang="en-TW" dirty="0"/>
                            <a:t> 158 kcal</a:t>
                          </a:r>
                        </a:p>
                      </a:txBody>
                      <a:tcPr/>
                    </a:tc>
                    <a:extLst>
                      <a:ext uri="{0D108BD9-81ED-4DB2-BD59-A6C34878D82A}">
                        <a16:rowId xmlns:a16="http://schemas.microsoft.com/office/drawing/2014/main" val="221873782"/>
                      </a:ext>
                    </a:extLst>
                  </a:tr>
                  <a:tr h="640080">
                    <a:tc>
                      <a:txBody>
                        <a:bodyPr/>
                        <a:lstStyle/>
                        <a:p>
                          <a:r>
                            <a:rPr lang="en-TW" dirty="0"/>
                            <a:t>Ionization energy I</a:t>
                          </a:r>
                          <a:r>
                            <a:rPr lang="en-TW" baseline="-25000" dirty="0"/>
                            <a:t>2</a:t>
                          </a:r>
                        </a:p>
                      </a:txBody>
                      <a:tcPr/>
                    </a:tc>
                    <a:tc>
                      <a:txBody>
                        <a:bodyPr/>
                        <a:lstStyle/>
                        <a:p>
                          <a:r>
                            <a:rPr lang="en-TW" dirty="0"/>
                            <a:t> 313 kcal</a:t>
                          </a:r>
                        </a:p>
                      </a:txBody>
                      <a:tcPr/>
                    </a:tc>
                    <a:extLst>
                      <a:ext uri="{0D108BD9-81ED-4DB2-BD59-A6C34878D82A}">
                        <a16:rowId xmlns:a16="http://schemas.microsoft.com/office/drawing/2014/main" val="1390154459"/>
                      </a:ext>
                    </a:extLst>
                  </a:tr>
                  <a:tr h="640080">
                    <a:tc>
                      <a:txBody>
                        <a:bodyPr/>
                        <a:lstStyle/>
                        <a:p>
                          <a:r>
                            <a:rPr lang="en-TW" dirty="0"/>
                            <a:t>Atomic radius</a:t>
                          </a:r>
                        </a:p>
                      </a:txBody>
                      <a:tcPr/>
                    </a:tc>
                    <a:tc>
                      <a:txBody>
                        <a:bodyPr/>
                        <a:lstStyle/>
                        <a:p>
                          <a:r>
                            <a:rPr lang="en-TW" dirty="0"/>
                            <a:t>1.32 Angstrom</a:t>
                          </a:r>
                        </a:p>
                      </a:txBody>
                      <a:tcPr/>
                    </a:tc>
                    <a:extLst>
                      <a:ext uri="{0D108BD9-81ED-4DB2-BD59-A6C34878D82A}">
                        <a16:rowId xmlns:a16="http://schemas.microsoft.com/office/drawing/2014/main" val="443830031"/>
                      </a:ext>
                    </a:extLst>
                  </a:tr>
                  <a:tr h="640080">
                    <a:tc>
                      <a:txBody>
                        <a:bodyPr/>
                        <a:lstStyle/>
                        <a:p>
                          <a:r>
                            <a:rPr lang="en-TW" dirty="0"/>
                            <a:t>Ionic radii M</a:t>
                          </a:r>
                          <a:r>
                            <a:rPr lang="en-TW" baseline="30000" dirty="0"/>
                            <a:t>+4</a:t>
                          </a:r>
                        </a:p>
                      </a:txBody>
                      <a:tcPr/>
                    </a:tc>
                    <a:tc>
                      <a:txBody>
                        <a:bodyPr/>
                        <a:lstStyle/>
                        <a:p>
                          <a:r>
                            <a:rPr lang="en-TW" dirty="0"/>
                            <a:t>0.68 Angstrom</a:t>
                          </a:r>
                        </a:p>
                      </a:txBody>
                      <a:tcPr/>
                    </a:tc>
                    <a:extLst>
                      <a:ext uri="{0D108BD9-81ED-4DB2-BD59-A6C34878D82A}">
                        <a16:rowId xmlns:a16="http://schemas.microsoft.com/office/drawing/2014/main" val="3466941692"/>
                      </a:ext>
                    </a:extLst>
                  </a:tr>
                  <a:tr h="411988">
                    <a:tc>
                      <a:txBody>
                        <a:bodyPr/>
                        <a:lstStyle/>
                        <a:p>
                          <a:endParaRPr lang="en-TW"/>
                        </a:p>
                      </a:txBody>
                      <a:tcPr>
                        <a:blipFill>
                          <a:blip r:embed="rId3"/>
                          <a:stretch>
                            <a:fillRect l="-980" t="-890625" r="-100980" b="-284375"/>
                          </a:stretch>
                        </a:blipFill>
                      </a:tcPr>
                    </a:tc>
                    <a:tc>
                      <a:txBody>
                        <a:bodyPr/>
                        <a:lstStyle/>
                        <a:p>
                          <a:r>
                            <a:rPr lang="en-TW" dirty="0"/>
                            <a:t>-218 kcal</a:t>
                          </a:r>
                        </a:p>
                      </a:txBody>
                      <a:tcPr/>
                    </a:tc>
                    <a:extLst>
                      <a:ext uri="{0D108BD9-81ED-4DB2-BD59-A6C34878D82A}">
                        <a16:rowId xmlns:a16="http://schemas.microsoft.com/office/drawing/2014/main" val="3680209111"/>
                      </a:ext>
                    </a:extLst>
                  </a:tr>
                  <a:tr h="411988">
                    <a:tc>
                      <a:txBody>
                        <a:bodyPr/>
                        <a:lstStyle/>
                        <a:p>
                          <a:endParaRPr lang="en-TW"/>
                        </a:p>
                      </a:txBody>
                      <a:tcPr>
                        <a:blipFill>
                          <a:blip r:embed="rId3"/>
                          <a:stretch>
                            <a:fillRect l="-980" t="-960606" r="-100980" b="-175758"/>
                          </a:stretch>
                        </a:blipFill>
                      </a:tcPr>
                    </a:tc>
                    <a:tc>
                      <a:txBody>
                        <a:bodyPr/>
                        <a:lstStyle/>
                        <a:p>
                          <a:r>
                            <a:rPr lang="en-TW" dirty="0"/>
                            <a:t>-179 kcal</a:t>
                          </a:r>
                        </a:p>
                      </a:txBody>
                      <a:tcPr/>
                    </a:tc>
                    <a:extLst>
                      <a:ext uri="{0D108BD9-81ED-4DB2-BD59-A6C34878D82A}">
                        <a16:rowId xmlns:a16="http://schemas.microsoft.com/office/drawing/2014/main" val="2447706952"/>
                      </a:ext>
                    </a:extLst>
                  </a:tr>
                  <a:tr h="640080">
                    <a:tc>
                      <a:txBody>
                        <a:bodyPr/>
                        <a:lstStyle/>
                        <a:p>
                          <a:r>
                            <a:rPr lang="en-TW" dirty="0"/>
                            <a:t>R</a:t>
                          </a:r>
                          <a:r>
                            <a:rPr lang="en-US" dirty="0"/>
                            <a:t>e</a:t>
                          </a:r>
                          <a:r>
                            <a:rPr lang="en-TW" dirty="0"/>
                            <a:t>duction potential</a:t>
                          </a:r>
                        </a:p>
                      </a:txBody>
                      <a:tcPr/>
                    </a:tc>
                    <a:tc>
                      <a:txBody>
                        <a:bodyPr/>
                        <a:lstStyle/>
                        <a:p>
                          <a:r>
                            <a:rPr lang="en-TW" dirty="0"/>
                            <a:t>-0.163 V/ -0.37 V</a:t>
                          </a:r>
                        </a:p>
                      </a:txBody>
                      <a:tcPr/>
                    </a:tc>
                    <a:extLst>
                      <a:ext uri="{0D108BD9-81ED-4DB2-BD59-A6C34878D82A}">
                        <a16:rowId xmlns:a16="http://schemas.microsoft.com/office/drawing/2014/main" val="847901558"/>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6DCCB0-E52A-BBA2-1934-21108FDEC09D}"/>
                  </a:ext>
                </a:extLst>
              </p:cNvPr>
              <p:cNvSpPr txBox="1"/>
              <p:nvPr/>
            </p:nvSpPr>
            <p:spPr>
              <a:xfrm>
                <a:off x="5384800" y="1704446"/>
                <a:ext cx="2861733" cy="773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accent4"/>
                          </a:solidFill>
                          <a:latin typeface="Cambria Math" panose="02040503050406030204" pitchFamily="18" charset="0"/>
                        </a:rPr>
                        <m:t>𝑻𝒊</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𝑶</m:t>
                          </m:r>
                        </m:e>
                        <m:sub>
                          <m:r>
                            <a:rPr lang="en-US" sz="3200" b="1" i="1" smtClean="0">
                              <a:solidFill>
                                <a:schemeClr val="accent4"/>
                              </a:solidFill>
                              <a:latin typeface="Cambria Math" panose="02040503050406030204" pitchFamily="18" charset="0"/>
                            </a:rPr>
                            <m:t>𝟐</m:t>
                          </m:r>
                        </m:sub>
                      </m:sSub>
                      <m:groupChr>
                        <m:groupChrPr>
                          <m:chr m:val="→"/>
                          <m:vertJc m:val="bot"/>
                          <m:ctrlPr>
                            <a:rPr lang="en-US" sz="3200" b="1" i="1" smtClean="0">
                              <a:solidFill>
                                <a:schemeClr val="accent4"/>
                              </a:solidFill>
                              <a:latin typeface="Cambria Math" panose="02040503050406030204" pitchFamily="18" charset="0"/>
                            </a:rPr>
                          </m:ctrlPr>
                        </m:groupChrPr>
                        <m:e>
                          <m:r>
                            <m:rPr>
                              <m:brk m:alnAt="2"/>
                            </m:rPr>
                            <a:rPr lang="en-US" sz="3200" b="1" i="1" smtClean="0">
                              <a:solidFill>
                                <a:schemeClr val="accent4"/>
                              </a:solidFill>
                              <a:latin typeface="Cambria Math" panose="02040503050406030204" pitchFamily="18" charset="0"/>
                            </a:rPr>
                            <m:t>𝑪</m:t>
                          </m:r>
                          <m:sSub>
                            <m:sSubPr>
                              <m:ctrlPr>
                                <a:rPr lang="en-US" sz="3200" b="1" i="1" smtClean="0">
                                  <a:solidFill>
                                    <a:schemeClr val="accent4"/>
                                  </a:solidFill>
                                  <a:latin typeface="Cambria Math" panose="02040503050406030204" pitchFamily="18" charset="0"/>
                                </a:rPr>
                              </m:ctrlPr>
                            </m:sSubPr>
                            <m:e>
                              <m:r>
                                <m:rPr>
                                  <m:brk m:alnAt="2"/>
                                </m:rPr>
                                <a:rPr lang="en-US" sz="3200" b="1" i="1" smtClean="0">
                                  <a:solidFill>
                                    <a:schemeClr val="accent4"/>
                                  </a:solidFill>
                                  <a:latin typeface="Cambria Math" panose="02040503050406030204" pitchFamily="18" charset="0"/>
                                </a:rPr>
                                <m:t>𝒍</m:t>
                              </m:r>
                            </m:e>
                            <m:sub>
                              <m:r>
                                <m:rPr>
                                  <m:brk m:alnAt="2"/>
                                </m:rPr>
                                <a:rPr lang="en-US" sz="3200" b="1" i="1" smtClean="0">
                                  <a:solidFill>
                                    <a:schemeClr val="accent4"/>
                                  </a:solidFill>
                                  <a:latin typeface="Cambria Math" panose="02040503050406030204" pitchFamily="18" charset="0"/>
                                </a:rPr>
                                <m:t>𝟐</m:t>
                              </m:r>
                            </m:sub>
                          </m:sSub>
                          <m:r>
                            <m:rPr>
                              <m:brk m:alnAt="2"/>
                            </m:rPr>
                            <a:rPr lang="en-US" sz="3200" b="1" i="1" smtClean="0">
                              <a:solidFill>
                                <a:schemeClr val="accent4"/>
                              </a:solidFill>
                              <a:latin typeface="Cambria Math" panose="02040503050406030204" pitchFamily="18" charset="0"/>
                            </a:rPr>
                            <m:t>,</m:t>
                          </m:r>
                          <m:r>
                            <a:rPr lang="en-US" sz="3200" b="1" i="1" smtClean="0">
                              <a:solidFill>
                                <a:schemeClr val="accent4"/>
                              </a:solidFill>
                              <a:latin typeface="Cambria Math" panose="02040503050406030204" pitchFamily="18" charset="0"/>
                            </a:rPr>
                            <m:t>𝑪𝒍</m:t>
                          </m:r>
                        </m:e>
                      </m:groupChr>
                      <m:r>
                        <a:rPr lang="en-US" sz="3200" b="1" i="1" smtClean="0">
                          <a:solidFill>
                            <a:schemeClr val="accent4"/>
                          </a:solidFill>
                          <a:latin typeface="Cambria Math" panose="02040503050406030204" pitchFamily="18" charset="0"/>
                        </a:rPr>
                        <m:t>𝑻𝒊𝑪</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𝒍</m:t>
                          </m:r>
                        </m:e>
                        <m:sub>
                          <m:r>
                            <a:rPr lang="en-US" sz="3200" b="1" i="1" smtClean="0">
                              <a:solidFill>
                                <a:schemeClr val="accent4"/>
                              </a:solidFill>
                              <a:latin typeface="Cambria Math" panose="02040503050406030204" pitchFamily="18" charset="0"/>
                            </a:rPr>
                            <m:t>𝟒</m:t>
                          </m:r>
                        </m:sub>
                      </m:sSub>
                      <m:groupChr>
                        <m:groupChrPr>
                          <m:chr m:val="→"/>
                          <m:vertJc m:val="bot"/>
                          <m:ctrlPr>
                            <a:rPr lang="en-US" sz="3200" b="1" i="1" smtClean="0">
                              <a:solidFill>
                                <a:schemeClr val="accent4"/>
                              </a:solidFill>
                              <a:latin typeface="Cambria Math" panose="02040503050406030204" pitchFamily="18" charset="0"/>
                            </a:rPr>
                          </m:ctrlPr>
                        </m:groupChrPr>
                        <m:e>
                          <m:r>
                            <m:rPr>
                              <m:brk m:alnAt="2"/>
                            </m:rPr>
                            <a:rPr lang="en-US" sz="3200" b="1" i="1" smtClean="0">
                              <a:solidFill>
                                <a:schemeClr val="accent4"/>
                              </a:solidFill>
                              <a:latin typeface="Cambria Math" panose="02040503050406030204" pitchFamily="18" charset="0"/>
                            </a:rPr>
                            <m:t>𝑴</m:t>
                          </m:r>
                          <m:r>
                            <a:rPr lang="en-US" sz="3200" b="1" i="1" smtClean="0">
                              <a:solidFill>
                                <a:schemeClr val="accent4"/>
                              </a:solidFill>
                              <a:latin typeface="Cambria Math" panose="02040503050406030204" pitchFamily="18" charset="0"/>
                            </a:rPr>
                            <m:t>𝒈</m:t>
                          </m:r>
                        </m:e>
                      </m:groupChr>
                      <m:r>
                        <a:rPr lang="en-US" sz="3200" b="1" i="1" smtClean="0">
                          <a:solidFill>
                            <a:schemeClr val="accent4"/>
                          </a:solidFill>
                          <a:latin typeface="Cambria Math" panose="02040503050406030204" pitchFamily="18" charset="0"/>
                        </a:rPr>
                        <m:t>𝑻𝒊</m:t>
                      </m:r>
                    </m:oMath>
                  </m:oMathPara>
                </a14:m>
                <a:endParaRPr lang="en-TW" sz="3200" b="1" dirty="0">
                  <a:solidFill>
                    <a:schemeClr val="accent4"/>
                  </a:solidFill>
                </a:endParaRPr>
              </a:p>
            </p:txBody>
          </p:sp>
        </mc:Choice>
        <mc:Fallback xmlns="">
          <p:sp>
            <p:nvSpPr>
              <p:cNvPr id="7" name="TextBox 6">
                <a:extLst>
                  <a:ext uri="{FF2B5EF4-FFF2-40B4-BE49-F238E27FC236}">
                    <a16:creationId xmlns:a16="http://schemas.microsoft.com/office/drawing/2014/main" id="{D86DCCB0-E52A-BBA2-1934-21108FDEC09D}"/>
                  </a:ext>
                </a:extLst>
              </p:cNvPr>
              <p:cNvSpPr txBox="1">
                <a:spLocks noRot="1" noChangeAspect="1" noMove="1" noResize="1" noEditPoints="1" noAdjustHandles="1" noChangeArrowheads="1" noChangeShapeType="1" noTextEdit="1"/>
              </p:cNvSpPr>
              <p:nvPr/>
            </p:nvSpPr>
            <p:spPr>
              <a:xfrm>
                <a:off x="5384800" y="1704446"/>
                <a:ext cx="2861733" cy="773738"/>
              </a:xfrm>
              <a:prstGeom prst="rect">
                <a:avLst/>
              </a:prstGeom>
              <a:blipFill>
                <a:blip r:embed="rId4"/>
                <a:stretch>
                  <a:fillRect l="-1322" r="-42731" b="-322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E50764-3FC4-1BCD-4B28-FF532574E922}"/>
                  </a:ext>
                </a:extLst>
              </p:cNvPr>
              <p:cNvSpPr txBox="1"/>
              <p:nvPr/>
            </p:nvSpPr>
            <p:spPr>
              <a:xfrm>
                <a:off x="5713059" y="5044782"/>
                <a:ext cx="3972219" cy="658770"/>
              </a:xfrm>
              <a:prstGeom prst="rect">
                <a:avLst/>
              </a:prstGeom>
              <a:noFill/>
            </p:spPr>
            <p:txBody>
              <a:bodyPr wrap="square" rtlCol="0">
                <a:spAutoFit/>
              </a:bodyPr>
              <a:lstStyle/>
              <a:p>
                <a14:m>
                  <m:oMath xmlns:m="http://schemas.openxmlformats.org/officeDocument/2006/math">
                    <m:r>
                      <a:rPr lang="en-US" b="1" i="1" smtClean="0">
                        <a:solidFill>
                          <a:schemeClr val="accent4"/>
                        </a:solidFill>
                        <a:latin typeface="Cambria Math" panose="02040503050406030204" pitchFamily="18" charset="0"/>
                      </a:rPr>
                      <m:t>𝑻</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𝒊</m:t>
                        </m:r>
                      </m:e>
                      <m:sup>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ea typeface="Cambria Math" panose="02040503050406030204" pitchFamily="18" charset="0"/>
                      </a:rPr>
                      <m:t>⇋</m:t>
                    </m:r>
                  </m:oMath>
                </a14:m>
                <a:r>
                  <a:rPr lang="en-TW" b="1" dirty="0">
                    <a:solidFill>
                      <a:schemeClr val="accent4"/>
                    </a:solidFill>
                  </a:rPr>
                  <a:t>Ti(s)</a:t>
                </a:r>
              </a:p>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𝑻</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𝒊</m:t>
                          </m:r>
                        </m:e>
                        <m:sup>
                          <m:r>
                            <a:rPr lang="en-US" b="1" i="1" smtClean="0">
                              <a:solidFill>
                                <a:schemeClr val="accent4"/>
                              </a:solidFill>
                              <a:latin typeface="Cambria Math" panose="02040503050406030204" pitchFamily="18" charset="0"/>
                            </a:rPr>
                            <m:t>𝟑</m:t>
                          </m:r>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ea typeface="Cambria Math" panose="02040503050406030204" pitchFamily="18" charset="0"/>
                        </a:rPr>
                        <m:t>⇋</m:t>
                      </m:r>
                      <m:r>
                        <a:rPr lang="en-US" b="1" i="1" smtClean="0">
                          <a:solidFill>
                            <a:schemeClr val="accent4"/>
                          </a:solidFill>
                          <a:latin typeface="Cambria Math" panose="02040503050406030204" pitchFamily="18" charset="0"/>
                          <a:ea typeface="Cambria Math" panose="02040503050406030204" pitchFamily="18" charset="0"/>
                        </a:rPr>
                        <m:t>𝑻</m:t>
                      </m:r>
                      <m:sSup>
                        <m:sSupPr>
                          <m:ctrlPr>
                            <a:rPr lang="en-US" b="1" i="1" smtClean="0">
                              <a:solidFill>
                                <a:schemeClr val="accent4"/>
                              </a:solidFill>
                              <a:latin typeface="Cambria Math" panose="02040503050406030204" pitchFamily="18" charset="0"/>
                              <a:ea typeface="Cambria Math" panose="02040503050406030204" pitchFamily="18" charset="0"/>
                            </a:rPr>
                          </m:ctrlPr>
                        </m:sSupPr>
                        <m:e>
                          <m:r>
                            <a:rPr lang="en-US" b="1" i="1" smtClean="0">
                              <a:solidFill>
                                <a:schemeClr val="accent4"/>
                              </a:solidFill>
                              <a:latin typeface="Cambria Math" panose="02040503050406030204" pitchFamily="18" charset="0"/>
                              <a:ea typeface="Cambria Math" panose="02040503050406030204" pitchFamily="18" charset="0"/>
                            </a:rPr>
                            <m:t>𝒊</m:t>
                          </m:r>
                        </m:e>
                        <m:sup>
                          <m:r>
                            <a:rPr lang="en-US" b="1" i="1" smtClean="0">
                              <a:solidFill>
                                <a:schemeClr val="accent4"/>
                              </a:solidFill>
                              <a:latin typeface="Cambria Math" panose="02040503050406030204" pitchFamily="18" charset="0"/>
                              <a:ea typeface="Cambria Math" panose="02040503050406030204" pitchFamily="18" charset="0"/>
                            </a:rPr>
                            <m:t>𝟐</m:t>
                          </m:r>
                          <m:r>
                            <a:rPr lang="en-US" b="1" i="1" smtClean="0">
                              <a:solidFill>
                                <a:schemeClr val="accent4"/>
                              </a:solidFill>
                              <a:latin typeface="Cambria Math" panose="02040503050406030204" pitchFamily="18" charset="0"/>
                              <a:ea typeface="Cambria Math" panose="02040503050406030204" pitchFamily="18" charset="0"/>
                            </a:rPr>
                            <m:t>+</m:t>
                          </m:r>
                        </m:sup>
                      </m:sSup>
                    </m:oMath>
                  </m:oMathPara>
                </a14:m>
                <a:endParaRPr lang="en-TW" b="1" dirty="0">
                  <a:solidFill>
                    <a:schemeClr val="accent4"/>
                  </a:solidFill>
                </a:endParaRPr>
              </a:p>
            </p:txBody>
          </p:sp>
        </mc:Choice>
        <mc:Fallback xmlns="">
          <p:sp>
            <p:nvSpPr>
              <p:cNvPr id="8" name="TextBox 7">
                <a:extLst>
                  <a:ext uri="{FF2B5EF4-FFF2-40B4-BE49-F238E27FC236}">
                    <a16:creationId xmlns:a16="http://schemas.microsoft.com/office/drawing/2014/main" id="{F1E50764-3FC4-1BCD-4B28-FF532574E922}"/>
                  </a:ext>
                </a:extLst>
              </p:cNvPr>
              <p:cNvSpPr txBox="1">
                <a:spLocks noRot="1" noChangeAspect="1" noMove="1" noResize="1" noEditPoints="1" noAdjustHandles="1" noChangeArrowheads="1" noChangeShapeType="1" noTextEdit="1"/>
              </p:cNvSpPr>
              <p:nvPr/>
            </p:nvSpPr>
            <p:spPr>
              <a:xfrm>
                <a:off x="5713059" y="5044782"/>
                <a:ext cx="3972219" cy="658770"/>
              </a:xfrm>
              <a:prstGeom prst="rect">
                <a:avLst/>
              </a:prstGeom>
              <a:blipFill>
                <a:blip r:embed="rId5"/>
                <a:stretch>
                  <a:fillRect t="-3774"/>
                </a:stretch>
              </a:blipFill>
            </p:spPr>
            <p:txBody>
              <a:bodyPr/>
              <a:lstStyle/>
              <a:p>
                <a:r>
                  <a:rPr lang="en-TW">
                    <a:noFill/>
                  </a:rPr>
                  <a:t> </a:t>
                </a:r>
              </a:p>
            </p:txBody>
          </p:sp>
        </mc:Fallback>
      </mc:AlternateContent>
      <p:pic>
        <p:nvPicPr>
          <p:cNvPr id="9" name="Picture 8">
            <a:extLst>
              <a:ext uri="{FF2B5EF4-FFF2-40B4-BE49-F238E27FC236}">
                <a16:creationId xmlns:a16="http://schemas.microsoft.com/office/drawing/2014/main" id="{336365AE-E225-32AB-60A1-7B43C4970147}"/>
              </a:ext>
            </a:extLst>
          </p:cNvPr>
          <p:cNvPicPr>
            <a:picLocks noChangeAspect="1"/>
          </p:cNvPicPr>
          <p:nvPr/>
        </p:nvPicPr>
        <p:blipFill>
          <a:blip r:embed="rId6"/>
          <a:stretch>
            <a:fillRect/>
          </a:stretch>
        </p:blipFill>
        <p:spPr>
          <a:xfrm>
            <a:off x="6288792" y="2654774"/>
            <a:ext cx="2878988" cy="1989667"/>
          </a:xfrm>
          <a:prstGeom prst="rect">
            <a:avLst/>
          </a:prstGeom>
        </p:spPr>
      </p:pic>
      <p:sp>
        <p:nvSpPr>
          <p:cNvPr id="10" name="TextBox 9">
            <a:extLst>
              <a:ext uri="{FF2B5EF4-FFF2-40B4-BE49-F238E27FC236}">
                <a16:creationId xmlns:a16="http://schemas.microsoft.com/office/drawing/2014/main" id="{5056841F-FB40-C28B-B6EB-6E18AD897A9C}"/>
              </a:ext>
            </a:extLst>
          </p:cNvPr>
          <p:cNvSpPr txBox="1"/>
          <p:nvPr/>
        </p:nvSpPr>
        <p:spPr>
          <a:xfrm>
            <a:off x="6288792" y="4552908"/>
            <a:ext cx="2514343" cy="369332"/>
          </a:xfrm>
          <a:prstGeom prst="rect">
            <a:avLst/>
          </a:prstGeom>
          <a:noFill/>
        </p:spPr>
        <p:txBody>
          <a:bodyPr wrap="none" rtlCol="0">
            <a:spAutoFit/>
          </a:bodyPr>
          <a:lstStyle/>
          <a:p>
            <a:r>
              <a:rPr lang="en-TW" b="1" dirty="0">
                <a:solidFill>
                  <a:schemeClr val="accent4"/>
                </a:solidFill>
              </a:rPr>
              <a:t>Bob Ross titanium white</a:t>
            </a:r>
          </a:p>
        </p:txBody>
      </p:sp>
    </p:spTree>
    <p:extLst>
      <p:ext uri="{BB962C8B-B14F-4D97-AF65-F5344CB8AC3E}">
        <p14:creationId xmlns:p14="http://schemas.microsoft.com/office/powerpoint/2010/main" val="2149454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0A2-4156-4E6E-2E18-7D4B348DA6B8}"/>
              </a:ext>
            </a:extLst>
          </p:cNvPr>
          <p:cNvSpPr>
            <a:spLocks noGrp="1"/>
          </p:cNvSpPr>
          <p:nvPr>
            <p:ph type="title"/>
          </p:nvPr>
        </p:nvSpPr>
        <p:spPr/>
        <p:txBody>
          <a:bodyPr/>
          <a:lstStyle/>
          <a:p>
            <a:r>
              <a:rPr lang="en-TW" b="1" dirty="0">
                <a:solidFill>
                  <a:schemeClr val="accent4"/>
                </a:solidFill>
              </a:rPr>
              <a:t>Metal Atoms Synthesis</a:t>
            </a:r>
          </a:p>
        </p:txBody>
      </p:sp>
      <p:sp>
        <p:nvSpPr>
          <p:cNvPr id="3" name="Content Placeholder 2">
            <a:extLst>
              <a:ext uri="{FF2B5EF4-FFF2-40B4-BE49-F238E27FC236}">
                <a16:creationId xmlns:a16="http://schemas.microsoft.com/office/drawing/2014/main" id="{03060A98-8221-2C40-6C4F-C14753281FE9}"/>
              </a:ext>
            </a:extLst>
          </p:cNvPr>
          <p:cNvSpPr>
            <a:spLocks noGrp="1"/>
          </p:cNvSpPr>
          <p:nvPr>
            <p:ph idx="1"/>
          </p:nvPr>
        </p:nvSpPr>
        <p:spPr>
          <a:xfrm>
            <a:off x="262467" y="1704446"/>
            <a:ext cx="5257800" cy="4351338"/>
          </a:xfrm>
        </p:spPr>
        <p:txBody>
          <a:bodyPr>
            <a:normAutofit fontScale="70000" lnSpcReduction="20000"/>
          </a:bodyPr>
          <a:lstStyle/>
          <a:p>
            <a:r>
              <a:rPr lang="en-TW" b="1" dirty="0">
                <a:solidFill>
                  <a:schemeClr val="accent4"/>
                </a:solidFill>
              </a:rPr>
              <a:t>Preparation of pure metals as we saw for Cu may be possible from electrochemical means.</a:t>
            </a:r>
          </a:p>
          <a:p>
            <a:r>
              <a:rPr lang="en-TW" b="1" dirty="0">
                <a:solidFill>
                  <a:schemeClr val="accent4"/>
                </a:solidFill>
              </a:rPr>
              <a:t>Not all metals historically are easy to obtain. Part of the problem is related to the oxidation of the element with oxygen, nitrogen and carbon at elevated temperatures.</a:t>
            </a:r>
          </a:p>
          <a:p>
            <a:r>
              <a:rPr lang="en-TW" b="1" dirty="0">
                <a:solidFill>
                  <a:schemeClr val="accent4"/>
                </a:solidFill>
              </a:rPr>
              <a:t>For titanium, one commercial method is conversion of the oxide to tetrachloride, a volatile compound purified by distillation and then reduced by Magnesium metal.</a:t>
            </a:r>
          </a:p>
          <a:p>
            <a:r>
              <a:rPr lang="en-US" b="1" dirty="0">
                <a:solidFill>
                  <a:schemeClr val="accent4"/>
                </a:solidFill>
              </a:rPr>
              <a:t>T</a:t>
            </a:r>
            <a:r>
              <a:rPr lang="en-TW" b="1" dirty="0">
                <a:solidFill>
                  <a:schemeClr val="accent4"/>
                </a:solidFill>
              </a:rPr>
              <a:t>he oxide, TiO, is basic, ionic and has rock-salt crystal lattice, and titanium in +2 state reduces water to hydrogen (both oxides and chlorides).</a:t>
            </a:r>
          </a:p>
        </p:txBody>
      </p:sp>
      <p:sp>
        <p:nvSpPr>
          <p:cNvPr id="4" name="TextBox 3">
            <a:extLst>
              <a:ext uri="{FF2B5EF4-FFF2-40B4-BE49-F238E27FC236}">
                <a16:creationId xmlns:a16="http://schemas.microsoft.com/office/drawing/2014/main" id="{7D5D011C-50DA-BEA7-18B5-58F65F11BC73}"/>
              </a:ext>
            </a:extLst>
          </p:cNvPr>
          <p:cNvSpPr txBox="1"/>
          <p:nvPr/>
        </p:nvSpPr>
        <p:spPr>
          <a:xfrm>
            <a:off x="0" y="5460762"/>
            <a:ext cx="1957780" cy="369332"/>
          </a:xfrm>
          <a:prstGeom prst="rect">
            <a:avLst/>
          </a:prstGeom>
          <a:noFill/>
        </p:spPr>
        <p:txBody>
          <a:bodyPr wrap="none" rtlCol="0">
            <a:spAutoFit/>
          </a:bodyPr>
          <a:lstStyle/>
          <a:p>
            <a:r>
              <a:rPr lang="en-TW" b="1" dirty="0">
                <a:solidFill>
                  <a:schemeClr val="accent4"/>
                </a:solidFill>
              </a:rPr>
              <a:t>Mahan 3rd Edition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68BACC6F-C465-A52C-7712-88C9A9996E02}"/>
                  </a:ext>
                </a:extLst>
              </p:cNvPr>
              <p:cNvGraphicFramePr>
                <a:graphicFrameLocks noGrp="1"/>
              </p:cNvGraphicFramePr>
              <p:nvPr>
                <p:extLst>
                  <p:ext uri="{D42A27DB-BD31-4B8C-83A1-F6EECF244321}">
                    <p14:modId xmlns:p14="http://schemas.microsoft.com/office/powerpoint/2010/main" val="2451457860"/>
                  </p:ext>
                </p:extLst>
              </p:nvPr>
            </p:nvGraphicFramePr>
            <p:xfrm>
              <a:off x="9414843" y="613910"/>
              <a:ext cx="2566506" cy="5035296"/>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370840">
                    <a:tc>
                      <a:txBody>
                        <a:bodyPr/>
                        <a:lstStyle/>
                        <a:p>
                          <a:r>
                            <a:rPr lang="en-US" dirty="0"/>
                            <a:t>configuration</a:t>
                          </a:r>
                          <a:endParaRPr lang="en-TW" baseline="-25000" dirty="0"/>
                        </a:p>
                      </a:txBody>
                      <a:tcPr/>
                    </a:tc>
                    <a:tc>
                      <a:txBody>
                        <a:bodyPr/>
                        <a:lstStyle/>
                        <a:p>
                          <a:r>
                            <a:rPr lang="en-TW" dirty="0"/>
                            <a:t>3d</a:t>
                          </a:r>
                          <a:r>
                            <a:rPr lang="en-TW" baseline="30000" dirty="0"/>
                            <a:t>2</a:t>
                          </a:r>
                          <a:r>
                            <a:rPr lang="en-TW" dirty="0"/>
                            <a:t>4s</a:t>
                          </a:r>
                          <a:r>
                            <a:rPr lang="en-TW" baseline="30000" dirty="0"/>
                            <a:t>2</a:t>
                          </a:r>
                        </a:p>
                      </a:txBody>
                      <a:tcPr/>
                    </a:tc>
                    <a:extLst>
                      <a:ext uri="{0D108BD9-81ED-4DB2-BD59-A6C34878D82A}">
                        <a16:rowId xmlns:a16="http://schemas.microsoft.com/office/drawing/2014/main" val="4039771191"/>
                      </a:ext>
                    </a:extLst>
                  </a:tr>
                  <a:tr h="370840">
                    <a:tc>
                      <a:txBody>
                        <a:bodyPr/>
                        <a:lstStyle/>
                        <a:p>
                          <a:r>
                            <a:rPr lang="en-US" dirty="0"/>
                            <a:t>I</a:t>
                          </a:r>
                          <a:r>
                            <a:rPr lang="en-TW" dirty="0"/>
                            <a:t>onization energy I</a:t>
                          </a:r>
                          <a:r>
                            <a:rPr lang="en-TW" baseline="-25000" dirty="0"/>
                            <a:t>1</a:t>
                          </a:r>
                        </a:p>
                      </a:txBody>
                      <a:tcPr/>
                    </a:tc>
                    <a:tc>
                      <a:txBody>
                        <a:bodyPr/>
                        <a:lstStyle/>
                        <a:p>
                          <a:r>
                            <a:rPr lang="en-TW" dirty="0"/>
                            <a:t> 158 kcal</a:t>
                          </a:r>
                        </a:p>
                      </a:txBody>
                      <a:tcPr/>
                    </a:tc>
                    <a:extLst>
                      <a:ext uri="{0D108BD9-81ED-4DB2-BD59-A6C34878D82A}">
                        <a16:rowId xmlns:a16="http://schemas.microsoft.com/office/drawing/2014/main" val="221873782"/>
                      </a:ext>
                    </a:extLst>
                  </a:tr>
                  <a:tr h="370840">
                    <a:tc>
                      <a:txBody>
                        <a:bodyPr/>
                        <a:lstStyle/>
                        <a:p>
                          <a:r>
                            <a:rPr lang="en-TW" dirty="0"/>
                            <a:t>Ionization energy I</a:t>
                          </a:r>
                          <a:r>
                            <a:rPr lang="en-TW" baseline="-25000" dirty="0"/>
                            <a:t>2</a:t>
                          </a:r>
                        </a:p>
                      </a:txBody>
                      <a:tcPr/>
                    </a:tc>
                    <a:tc>
                      <a:txBody>
                        <a:bodyPr/>
                        <a:lstStyle/>
                        <a:p>
                          <a:r>
                            <a:rPr lang="en-TW" dirty="0"/>
                            <a:t> 313 kcal</a:t>
                          </a:r>
                        </a:p>
                      </a:txBody>
                      <a:tcPr/>
                    </a:tc>
                    <a:extLst>
                      <a:ext uri="{0D108BD9-81ED-4DB2-BD59-A6C34878D82A}">
                        <a16:rowId xmlns:a16="http://schemas.microsoft.com/office/drawing/2014/main" val="1390154459"/>
                      </a:ext>
                    </a:extLst>
                  </a:tr>
                  <a:tr h="370840">
                    <a:tc>
                      <a:txBody>
                        <a:bodyPr/>
                        <a:lstStyle/>
                        <a:p>
                          <a:r>
                            <a:rPr lang="en-TW" dirty="0"/>
                            <a:t>Atomic radius</a:t>
                          </a:r>
                        </a:p>
                      </a:txBody>
                      <a:tcPr/>
                    </a:tc>
                    <a:tc>
                      <a:txBody>
                        <a:bodyPr/>
                        <a:lstStyle/>
                        <a:p>
                          <a:r>
                            <a:rPr lang="en-TW" dirty="0"/>
                            <a:t>1.32 Angstrom</a:t>
                          </a:r>
                        </a:p>
                      </a:txBody>
                      <a:tcPr/>
                    </a:tc>
                    <a:extLst>
                      <a:ext uri="{0D108BD9-81ED-4DB2-BD59-A6C34878D82A}">
                        <a16:rowId xmlns:a16="http://schemas.microsoft.com/office/drawing/2014/main" val="443830031"/>
                      </a:ext>
                    </a:extLst>
                  </a:tr>
                  <a:tr h="370840">
                    <a:tc>
                      <a:txBody>
                        <a:bodyPr/>
                        <a:lstStyle/>
                        <a:p>
                          <a:r>
                            <a:rPr lang="en-TW" dirty="0"/>
                            <a:t>Ionic radii M</a:t>
                          </a:r>
                          <a:r>
                            <a:rPr lang="en-TW" baseline="30000" dirty="0"/>
                            <a:t>+4</a:t>
                          </a:r>
                        </a:p>
                      </a:txBody>
                      <a:tcPr/>
                    </a:tc>
                    <a:tc>
                      <a:txBody>
                        <a:bodyPr/>
                        <a:lstStyle/>
                        <a:p>
                          <a:r>
                            <a:rPr lang="en-TW" dirty="0"/>
                            <a:t>0.68 Angstrom</a:t>
                          </a:r>
                        </a:p>
                      </a:txBody>
                      <a:tcPr/>
                    </a:tc>
                    <a:extLst>
                      <a:ext uri="{0D108BD9-81ED-4DB2-BD59-A6C34878D82A}">
                        <a16:rowId xmlns:a16="http://schemas.microsoft.com/office/drawing/2014/main" val="3466941692"/>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𝑓</m:t>
                                  </m:r>
                                </m:sub>
                                <m:sup>
                                  <m:r>
                                    <a:rPr lang="en-US" b="0" i="1" smtClean="0">
                                      <a:latin typeface="Cambria Math" panose="02040503050406030204" pitchFamily="18" charset="0"/>
                                    </a:rPr>
                                    <m:t>0</m:t>
                                  </m:r>
                                </m:sup>
                              </m:sSubSup>
                            </m:oMath>
                          </a14:m>
                          <a:r>
                            <a:rPr lang="en-TW" dirty="0"/>
                            <a:t>(MO</a:t>
                          </a:r>
                          <a:r>
                            <a:rPr lang="en-TW" baseline="-25000" dirty="0"/>
                            <a:t>2</a:t>
                          </a:r>
                          <a:r>
                            <a:rPr lang="en-TW" dirty="0"/>
                            <a:t>)</a:t>
                          </a:r>
                        </a:p>
                      </a:txBody>
                      <a:tcPr/>
                    </a:tc>
                    <a:tc>
                      <a:txBody>
                        <a:bodyPr/>
                        <a:lstStyle/>
                        <a:p>
                          <a:r>
                            <a:rPr lang="en-TW" dirty="0"/>
                            <a:t>-218 kcal</a:t>
                          </a:r>
                        </a:p>
                      </a:txBody>
                      <a:tcPr/>
                    </a:tc>
                    <a:extLst>
                      <a:ext uri="{0D108BD9-81ED-4DB2-BD59-A6C34878D82A}">
                        <a16:rowId xmlns:a16="http://schemas.microsoft.com/office/drawing/2014/main" val="3680209111"/>
                      </a:ext>
                    </a:extLst>
                  </a:tr>
                  <a:tr h="370840">
                    <a:tc>
                      <a:txBody>
                        <a:bodyPr/>
                        <a:lstStyle/>
                        <a:p>
                          <a14:m>
                            <m:oMath xmlns:m="http://schemas.openxmlformats.org/officeDocument/2006/math">
                              <m:r>
                                <m:rPr>
                                  <m:sty m:val="p"/>
                                </m:rPr>
                                <a:rPr lang="en-US" b="0" i="0" smtClean="0">
                                  <a:latin typeface="Cambria Math" panose="02040503050406030204" pitchFamily="18" charset="0"/>
                                </a:rPr>
                                <m:t>Δ</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𝐻</m:t>
                                  </m:r>
                                </m:e>
                                <m:sub>
                                  <m:r>
                                    <a:rPr lang="en-US" b="0" i="1" smtClean="0">
                                      <a:latin typeface="Cambria Math" panose="02040503050406030204" pitchFamily="18" charset="0"/>
                                    </a:rPr>
                                    <m:t>𝑓</m:t>
                                  </m:r>
                                </m:sub>
                                <m:sup>
                                  <m:r>
                                    <a:rPr lang="en-US" b="0" i="1" smtClean="0">
                                      <a:latin typeface="Cambria Math" panose="02040503050406030204" pitchFamily="18" charset="0"/>
                                    </a:rPr>
                                    <m:t>0</m:t>
                                  </m:r>
                                </m:sup>
                              </m:sSubSup>
                            </m:oMath>
                          </a14:m>
                          <a:r>
                            <a:rPr lang="en-TW" dirty="0"/>
                            <a:t>(MCl</a:t>
                          </a:r>
                          <a:r>
                            <a:rPr lang="en-TW" baseline="-25000" dirty="0"/>
                            <a:t>4</a:t>
                          </a:r>
                          <a:r>
                            <a:rPr lang="en-TW" dirty="0"/>
                            <a:t>)</a:t>
                          </a:r>
                        </a:p>
                      </a:txBody>
                      <a:tcPr/>
                    </a:tc>
                    <a:tc>
                      <a:txBody>
                        <a:bodyPr/>
                        <a:lstStyle/>
                        <a:p>
                          <a:r>
                            <a:rPr lang="en-TW" dirty="0"/>
                            <a:t>-179 kcal</a:t>
                          </a:r>
                        </a:p>
                      </a:txBody>
                      <a:tcPr/>
                    </a:tc>
                    <a:extLst>
                      <a:ext uri="{0D108BD9-81ED-4DB2-BD59-A6C34878D82A}">
                        <a16:rowId xmlns:a16="http://schemas.microsoft.com/office/drawing/2014/main" val="2447706952"/>
                      </a:ext>
                    </a:extLst>
                  </a:tr>
                  <a:tr h="370840">
                    <a:tc>
                      <a:txBody>
                        <a:bodyPr/>
                        <a:lstStyle/>
                        <a:p>
                          <a:r>
                            <a:rPr lang="en-TW" dirty="0"/>
                            <a:t>R</a:t>
                          </a:r>
                          <a:r>
                            <a:rPr lang="en-US" dirty="0"/>
                            <a:t>e</a:t>
                          </a:r>
                          <a:r>
                            <a:rPr lang="en-TW" dirty="0"/>
                            <a:t>duction potential</a:t>
                          </a:r>
                        </a:p>
                      </a:txBody>
                      <a:tcPr/>
                    </a:tc>
                    <a:tc>
                      <a:txBody>
                        <a:bodyPr/>
                        <a:lstStyle/>
                        <a:p>
                          <a:r>
                            <a:rPr lang="en-TW" dirty="0"/>
                            <a:t>-0.163 V/ -0.37 V</a:t>
                          </a:r>
                        </a:p>
                      </a:txBody>
                      <a:tcPr/>
                    </a:tc>
                    <a:extLst>
                      <a:ext uri="{0D108BD9-81ED-4DB2-BD59-A6C34878D82A}">
                        <a16:rowId xmlns:a16="http://schemas.microsoft.com/office/drawing/2014/main" val="847901558"/>
                      </a:ext>
                    </a:extLst>
                  </a:tr>
                </a:tbl>
              </a:graphicData>
            </a:graphic>
          </p:graphicFrame>
        </mc:Choice>
        <mc:Fallback xmlns="">
          <p:graphicFrame>
            <p:nvGraphicFramePr>
              <p:cNvPr id="5" name="Table 4">
                <a:extLst>
                  <a:ext uri="{FF2B5EF4-FFF2-40B4-BE49-F238E27FC236}">
                    <a16:creationId xmlns:a16="http://schemas.microsoft.com/office/drawing/2014/main" id="{68BACC6F-C465-A52C-7712-88C9A9996E02}"/>
                  </a:ext>
                </a:extLst>
              </p:cNvPr>
              <p:cNvGraphicFramePr>
                <a:graphicFrameLocks noGrp="1"/>
              </p:cNvGraphicFramePr>
              <p:nvPr>
                <p:extLst>
                  <p:ext uri="{D42A27DB-BD31-4B8C-83A1-F6EECF244321}">
                    <p14:modId xmlns:p14="http://schemas.microsoft.com/office/powerpoint/2010/main" val="2451457860"/>
                  </p:ext>
                </p:extLst>
              </p:nvPr>
            </p:nvGraphicFramePr>
            <p:xfrm>
              <a:off x="9414843" y="613910"/>
              <a:ext cx="2566506" cy="5035296"/>
            </p:xfrm>
            <a:graphic>
              <a:graphicData uri="http://schemas.openxmlformats.org/drawingml/2006/table">
                <a:tbl>
                  <a:tblPr firstRow="1" bandRow="1">
                    <a:tableStyleId>{5C22544A-7EE6-4342-B048-85BDC9FD1C3A}</a:tableStyleId>
                  </a:tblPr>
                  <a:tblGrid>
                    <a:gridCol w="1283253">
                      <a:extLst>
                        <a:ext uri="{9D8B030D-6E8A-4147-A177-3AD203B41FA5}">
                          <a16:colId xmlns:a16="http://schemas.microsoft.com/office/drawing/2014/main" val="1431008543"/>
                        </a:ext>
                      </a:extLst>
                    </a:gridCol>
                    <a:gridCol w="1283253">
                      <a:extLst>
                        <a:ext uri="{9D8B030D-6E8A-4147-A177-3AD203B41FA5}">
                          <a16:colId xmlns:a16="http://schemas.microsoft.com/office/drawing/2014/main" val="2422294415"/>
                        </a:ext>
                      </a:extLst>
                    </a:gridCol>
                  </a:tblGrid>
                  <a:tr h="370840">
                    <a:tc>
                      <a:txBody>
                        <a:bodyPr/>
                        <a:lstStyle/>
                        <a:p>
                          <a:endParaRPr lang="en-TW" dirty="0"/>
                        </a:p>
                      </a:txBody>
                      <a:tcPr/>
                    </a:tc>
                    <a:tc>
                      <a:txBody>
                        <a:bodyPr/>
                        <a:lstStyle/>
                        <a:p>
                          <a:r>
                            <a:rPr lang="en-TW" dirty="0"/>
                            <a:t>Cu</a:t>
                          </a:r>
                        </a:p>
                      </a:txBody>
                      <a:tcPr/>
                    </a:tc>
                    <a:extLst>
                      <a:ext uri="{0D108BD9-81ED-4DB2-BD59-A6C34878D82A}">
                        <a16:rowId xmlns:a16="http://schemas.microsoft.com/office/drawing/2014/main" val="894309264"/>
                      </a:ext>
                    </a:extLst>
                  </a:tr>
                  <a:tr h="640080">
                    <a:tc>
                      <a:txBody>
                        <a:bodyPr/>
                        <a:lstStyle/>
                        <a:p>
                          <a:r>
                            <a:rPr lang="en-US" dirty="0"/>
                            <a:t>configuration</a:t>
                          </a:r>
                          <a:endParaRPr lang="en-TW" baseline="-25000" dirty="0"/>
                        </a:p>
                      </a:txBody>
                      <a:tcPr/>
                    </a:tc>
                    <a:tc>
                      <a:txBody>
                        <a:bodyPr/>
                        <a:lstStyle/>
                        <a:p>
                          <a:r>
                            <a:rPr lang="en-TW" dirty="0"/>
                            <a:t>3d</a:t>
                          </a:r>
                          <a:r>
                            <a:rPr lang="en-TW" baseline="30000" dirty="0"/>
                            <a:t>2</a:t>
                          </a:r>
                          <a:r>
                            <a:rPr lang="en-TW" dirty="0"/>
                            <a:t>4s</a:t>
                          </a:r>
                          <a:r>
                            <a:rPr lang="en-TW" baseline="30000" dirty="0"/>
                            <a:t>2</a:t>
                          </a:r>
                        </a:p>
                      </a:txBody>
                      <a:tcPr/>
                    </a:tc>
                    <a:extLst>
                      <a:ext uri="{0D108BD9-81ED-4DB2-BD59-A6C34878D82A}">
                        <a16:rowId xmlns:a16="http://schemas.microsoft.com/office/drawing/2014/main" val="4039771191"/>
                      </a:ext>
                    </a:extLst>
                  </a:tr>
                  <a:tr h="640080">
                    <a:tc>
                      <a:txBody>
                        <a:bodyPr/>
                        <a:lstStyle/>
                        <a:p>
                          <a:r>
                            <a:rPr lang="en-US" dirty="0"/>
                            <a:t>I</a:t>
                          </a:r>
                          <a:r>
                            <a:rPr lang="en-TW" dirty="0"/>
                            <a:t>onization energy I</a:t>
                          </a:r>
                          <a:r>
                            <a:rPr lang="en-TW" baseline="-25000" dirty="0"/>
                            <a:t>1</a:t>
                          </a:r>
                        </a:p>
                      </a:txBody>
                      <a:tcPr/>
                    </a:tc>
                    <a:tc>
                      <a:txBody>
                        <a:bodyPr/>
                        <a:lstStyle/>
                        <a:p>
                          <a:r>
                            <a:rPr lang="en-TW" dirty="0"/>
                            <a:t> 158 kcal</a:t>
                          </a:r>
                        </a:p>
                      </a:txBody>
                      <a:tcPr/>
                    </a:tc>
                    <a:extLst>
                      <a:ext uri="{0D108BD9-81ED-4DB2-BD59-A6C34878D82A}">
                        <a16:rowId xmlns:a16="http://schemas.microsoft.com/office/drawing/2014/main" val="221873782"/>
                      </a:ext>
                    </a:extLst>
                  </a:tr>
                  <a:tr h="640080">
                    <a:tc>
                      <a:txBody>
                        <a:bodyPr/>
                        <a:lstStyle/>
                        <a:p>
                          <a:r>
                            <a:rPr lang="en-TW" dirty="0"/>
                            <a:t>Ionization energy I</a:t>
                          </a:r>
                          <a:r>
                            <a:rPr lang="en-TW" baseline="-25000" dirty="0"/>
                            <a:t>2</a:t>
                          </a:r>
                        </a:p>
                      </a:txBody>
                      <a:tcPr/>
                    </a:tc>
                    <a:tc>
                      <a:txBody>
                        <a:bodyPr/>
                        <a:lstStyle/>
                        <a:p>
                          <a:r>
                            <a:rPr lang="en-TW" dirty="0"/>
                            <a:t> 313 kcal</a:t>
                          </a:r>
                        </a:p>
                      </a:txBody>
                      <a:tcPr/>
                    </a:tc>
                    <a:extLst>
                      <a:ext uri="{0D108BD9-81ED-4DB2-BD59-A6C34878D82A}">
                        <a16:rowId xmlns:a16="http://schemas.microsoft.com/office/drawing/2014/main" val="1390154459"/>
                      </a:ext>
                    </a:extLst>
                  </a:tr>
                  <a:tr h="640080">
                    <a:tc>
                      <a:txBody>
                        <a:bodyPr/>
                        <a:lstStyle/>
                        <a:p>
                          <a:r>
                            <a:rPr lang="en-TW" dirty="0"/>
                            <a:t>Atomic radius</a:t>
                          </a:r>
                        </a:p>
                      </a:txBody>
                      <a:tcPr/>
                    </a:tc>
                    <a:tc>
                      <a:txBody>
                        <a:bodyPr/>
                        <a:lstStyle/>
                        <a:p>
                          <a:r>
                            <a:rPr lang="en-TW" dirty="0"/>
                            <a:t>1.32 Angstrom</a:t>
                          </a:r>
                        </a:p>
                      </a:txBody>
                      <a:tcPr/>
                    </a:tc>
                    <a:extLst>
                      <a:ext uri="{0D108BD9-81ED-4DB2-BD59-A6C34878D82A}">
                        <a16:rowId xmlns:a16="http://schemas.microsoft.com/office/drawing/2014/main" val="443830031"/>
                      </a:ext>
                    </a:extLst>
                  </a:tr>
                  <a:tr h="640080">
                    <a:tc>
                      <a:txBody>
                        <a:bodyPr/>
                        <a:lstStyle/>
                        <a:p>
                          <a:r>
                            <a:rPr lang="en-TW" dirty="0"/>
                            <a:t>Ionic radii M</a:t>
                          </a:r>
                          <a:r>
                            <a:rPr lang="en-TW" baseline="30000" dirty="0"/>
                            <a:t>+4</a:t>
                          </a:r>
                        </a:p>
                      </a:txBody>
                      <a:tcPr/>
                    </a:tc>
                    <a:tc>
                      <a:txBody>
                        <a:bodyPr/>
                        <a:lstStyle/>
                        <a:p>
                          <a:r>
                            <a:rPr lang="en-TW" dirty="0"/>
                            <a:t>0.68 Angstrom</a:t>
                          </a:r>
                        </a:p>
                      </a:txBody>
                      <a:tcPr/>
                    </a:tc>
                    <a:extLst>
                      <a:ext uri="{0D108BD9-81ED-4DB2-BD59-A6C34878D82A}">
                        <a16:rowId xmlns:a16="http://schemas.microsoft.com/office/drawing/2014/main" val="3466941692"/>
                      </a:ext>
                    </a:extLst>
                  </a:tr>
                  <a:tr h="411988">
                    <a:tc>
                      <a:txBody>
                        <a:bodyPr/>
                        <a:lstStyle/>
                        <a:p>
                          <a:endParaRPr lang="en-TW"/>
                        </a:p>
                      </a:txBody>
                      <a:tcPr>
                        <a:blipFill>
                          <a:blip r:embed="rId3"/>
                          <a:stretch>
                            <a:fillRect l="-980" t="-887500" r="-100980" b="-284375"/>
                          </a:stretch>
                        </a:blipFill>
                      </a:tcPr>
                    </a:tc>
                    <a:tc>
                      <a:txBody>
                        <a:bodyPr/>
                        <a:lstStyle/>
                        <a:p>
                          <a:r>
                            <a:rPr lang="en-TW" dirty="0"/>
                            <a:t>-218 kcal</a:t>
                          </a:r>
                        </a:p>
                      </a:txBody>
                      <a:tcPr/>
                    </a:tc>
                    <a:extLst>
                      <a:ext uri="{0D108BD9-81ED-4DB2-BD59-A6C34878D82A}">
                        <a16:rowId xmlns:a16="http://schemas.microsoft.com/office/drawing/2014/main" val="3680209111"/>
                      </a:ext>
                    </a:extLst>
                  </a:tr>
                  <a:tr h="411988">
                    <a:tc>
                      <a:txBody>
                        <a:bodyPr/>
                        <a:lstStyle/>
                        <a:p>
                          <a:endParaRPr lang="en-TW"/>
                        </a:p>
                      </a:txBody>
                      <a:tcPr>
                        <a:blipFill>
                          <a:blip r:embed="rId3"/>
                          <a:stretch>
                            <a:fillRect l="-980" t="-957576" r="-100980" b="-175758"/>
                          </a:stretch>
                        </a:blipFill>
                      </a:tcPr>
                    </a:tc>
                    <a:tc>
                      <a:txBody>
                        <a:bodyPr/>
                        <a:lstStyle/>
                        <a:p>
                          <a:r>
                            <a:rPr lang="en-TW" dirty="0"/>
                            <a:t>-179 kcal</a:t>
                          </a:r>
                        </a:p>
                      </a:txBody>
                      <a:tcPr/>
                    </a:tc>
                    <a:extLst>
                      <a:ext uri="{0D108BD9-81ED-4DB2-BD59-A6C34878D82A}">
                        <a16:rowId xmlns:a16="http://schemas.microsoft.com/office/drawing/2014/main" val="2447706952"/>
                      </a:ext>
                    </a:extLst>
                  </a:tr>
                  <a:tr h="640080">
                    <a:tc>
                      <a:txBody>
                        <a:bodyPr/>
                        <a:lstStyle/>
                        <a:p>
                          <a:r>
                            <a:rPr lang="en-TW" dirty="0"/>
                            <a:t>R</a:t>
                          </a:r>
                          <a:r>
                            <a:rPr lang="en-US" dirty="0"/>
                            <a:t>e</a:t>
                          </a:r>
                          <a:r>
                            <a:rPr lang="en-TW" dirty="0"/>
                            <a:t>duction potential</a:t>
                          </a:r>
                        </a:p>
                      </a:txBody>
                      <a:tcPr/>
                    </a:tc>
                    <a:tc>
                      <a:txBody>
                        <a:bodyPr/>
                        <a:lstStyle/>
                        <a:p>
                          <a:r>
                            <a:rPr lang="en-TW" dirty="0"/>
                            <a:t>-0.163 V/ -0.37 V</a:t>
                          </a:r>
                        </a:p>
                      </a:txBody>
                      <a:tcPr/>
                    </a:tc>
                    <a:extLst>
                      <a:ext uri="{0D108BD9-81ED-4DB2-BD59-A6C34878D82A}">
                        <a16:rowId xmlns:a16="http://schemas.microsoft.com/office/drawing/2014/main" val="847901558"/>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6DCCB0-E52A-BBA2-1934-21108FDEC09D}"/>
                  </a:ext>
                </a:extLst>
              </p:cNvPr>
              <p:cNvSpPr txBox="1"/>
              <p:nvPr/>
            </p:nvSpPr>
            <p:spPr>
              <a:xfrm>
                <a:off x="5384800" y="1704446"/>
                <a:ext cx="2861733" cy="7737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accent4"/>
                          </a:solidFill>
                          <a:latin typeface="Cambria Math" panose="02040503050406030204" pitchFamily="18" charset="0"/>
                        </a:rPr>
                        <m:t>𝑻𝒊</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𝑶</m:t>
                          </m:r>
                        </m:e>
                        <m:sub>
                          <m:r>
                            <a:rPr lang="en-US" sz="3200" b="1" i="1" smtClean="0">
                              <a:solidFill>
                                <a:schemeClr val="accent4"/>
                              </a:solidFill>
                              <a:latin typeface="Cambria Math" panose="02040503050406030204" pitchFamily="18" charset="0"/>
                            </a:rPr>
                            <m:t>𝟐</m:t>
                          </m:r>
                        </m:sub>
                      </m:sSub>
                      <m:groupChr>
                        <m:groupChrPr>
                          <m:chr m:val="→"/>
                          <m:vertJc m:val="bot"/>
                          <m:ctrlPr>
                            <a:rPr lang="en-US" sz="3200" b="1" i="1" smtClean="0">
                              <a:solidFill>
                                <a:schemeClr val="accent4"/>
                              </a:solidFill>
                              <a:latin typeface="Cambria Math" panose="02040503050406030204" pitchFamily="18" charset="0"/>
                            </a:rPr>
                          </m:ctrlPr>
                        </m:groupChrPr>
                        <m:e>
                          <m:r>
                            <m:rPr>
                              <m:brk m:alnAt="2"/>
                            </m:rPr>
                            <a:rPr lang="en-US" sz="3200" b="1" i="1" smtClean="0">
                              <a:solidFill>
                                <a:schemeClr val="accent4"/>
                              </a:solidFill>
                              <a:latin typeface="Cambria Math" panose="02040503050406030204" pitchFamily="18" charset="0"/>
                            </a:rPr>
                            <m:t>𝑪</m:t>
                          </m:r>
                          <m:sSub>
                            <m:sSubPr>
                              <m:ctrlPr>
                                <a:rPr lang="en-US" sz="3200" b="1" i="1" smtClean="0">
                                  <a:solidFill>
                                    <a:schemeClr val="accent4"/>
                                  </a:solidFill>
                                  <a:latin typeface="Cambria Math" panose="02040503050406030204" pitchFamily="18" charset="0"/>
                                </a:rPr>
                              </m:ctrlPr>
                            </m:sSubPr>
                            <m:e>
                              <m:r>
                                <m:rPr>
                                  <m:brk m:alnAt="2"/>
                                </m:rPr>
                                <a:rPr lang="en-US" sz="3200" b="1" i="1" smtClean="0">
                                  <a:solidFill>
                                    <a:schemeClr val="accent4"/>
                                  </a:solidFill>
                                  <a:latin typeface="Cambria Math" panose="02040503050406030204" pitchFamily="18" charset="0"/>
                                </a:rPr>
                                <m:t>𝒍</m:t>
                              </m:r>
                            </m:e>
                            <m:sub>
                              <m:r>
                                <m:rPr>
                                  <m:brk m:alnAt="2"/>
                                </m:rPr>
                                <a:rPr lang="en-US" sz="3200" b="1" i="1" smtClean="0">
                                  <a:solidFill>
                                    <a:schemeClr val="accent4"/>
                                  </a:solidFill>
                                  <a:latin typeface="Cambria Math" panose="02040503050406030204" pitchFamily="18" charset="0"/>
                                </a:rPr>
                                <m:t>𝟐</m:t>
                              </m:r>
                            </m:sub>
                          </m:sSub>
                          <m:r>
                            <m:rPr>
                              <m:brk m:alnAt="2"/>
                            </m:rPr>
                            <a:rPr lang="en-US" sz="3200" b="1" i="1" smtClean="0">
                              <a:solidFill>
                                <a:schemeClr val="accent4"/>
                              </a:solidFill>
                              <a:latin typeface="Cambria Math" panose="02040503050406030204" pitchFamily="18" charset="0"/>
                            </a:rPr>
                            <m:t>,</m:t>
                          </m:r>
                          <m:r>
                            <a:rPr lang="en-US" sz="3200" b="1" i="1" smtClean="0">
                              <a:solidFill>
                                <a:schemeClr val="accent4"/>
                              </a:solidFill>
                              <a:latin typeface="Cambria Math" panose="02040503050406030204" pitchFamily="18" charset="0"/>
                            </a:rPr>
                            <m:t>𝑪𝒍</m:t>
                          </m:r>
                        </m:e>
                      </m:groupChr>
                      <m:r>
                        <a:rPr lang="en-US" sz="3200" b="1" i="1" smtClean="0">
                          <a:solidFill>
                            <a:schemeClr val="accent4"/>
                          </a:solidFill>
                          <a:latin typeface="Cambria Math" panose="02040503050406030204" pitchFamily="18" charset="0"/>
                        </a:rPr>
                        <m:t>𝑻𝒊𝑪</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𝒍</m:t>
                          </m:r>
                        </m:e>
                        <m:sub>
                          <m:r>
                            <a:rPr lang="en-US" sz="3200" b="1" i="1" smtClean="0">
                              <a:solidFill>
                                <a:schemeClr val="accent4"/>
                              </a:solidFill>
                              <a:latin typeface="Cambria Math" panose="02040503050406030204" pitchFamily="18" charset="0"/>
                            </a:rPr>
                            <m:t>𝟒</m:t>
                          </m:r>
                        </m:sub>
                      </m:sSub>
                      <m:groupChr>
                        <m:groupChrPr>
                          <m:chr m:val="→"/>
                          <m:vertJc m:val="bot"/>
                          <m:ctrlPr>
                            <a:rPr lang="en-US" sz="3200" b="1" i="1" smtClean="0">
                              <a:solidFill>
                                <a:schemeClr val="accent4"/>
                              </a:solidFill>
                              <a:latin typeface="Cambria Math" panose="02040503050406030204" pitchFamily="18" charset="0"/>
                            </a:rPr>
                          </m:ctrlPr>
                        </m:groupChrPr>
                        <m:e>
                          <m:r>
                            <m:rPr>
                              <m:brk m:alnAt="2"/>
                            </m:rPr>
                            <a:rPr lang="en-US" sz="3200" b="1" i="1" smtClean="0">
                              <a:solidFill>
                                <a:schemeClr val="accent4"/>
                              </a:solidFill>
                              <a:latin typeface="Cambria Math" panose="02040503050406030204" pitchFamily="18" charset="0"/>
                            </a:rPr>
                            <m:t>𝑴</m:t>
                          </m:r>
                          <m:r>
                            <a:rPr lang="en-US" sz="3200" b="1" i="1" smtClean="0">
                              <a:solidFill>
                                <a:schemeClr val="accent4"/>
                              </a:solidFill>
                              <a:latin typeface="Cambria Math" panose="02040503050406030204" pitchFamily="18" charset="0"/>
                            </a:rPr>
                            <m:t>𝒈</m:t>
                          </m:r>
                        </m:e>
                      </m:groupChr>
                      <m:r>
                        <a:rPr lang="en-US" sz="3200" b="1" i="1" smtClean="0">
                          <a:solidFill>
                            <a:schemeClr val="accent4"/>
                          </a:solidFill>
                          <a:latin typeface="Cambria Math" panose="02040503050406030204" pitchFamily="18" charset="0"/>
                        </a:rPr>
                        <m:t>𝑻𝒊</m:t>
                      </m:r>
                    </m:oMath>
                  </m:oMathPara>
                </a14:m>
                <a:endParaRPr lang="en-TW" sz="3200" b="1" dirty="0">
                  <a:solidFill>
                    <a:schemeClr val="accent4"/>
                  </a:solidFill>
                </a:endParaRPr>
              </a:p>
            </p:txBody>
          </p:sp>
        </mc:Choice>
        <mc:Fallback xmlns="">
          <p:sp>
            <p:nvSpPr>
              <p:cNvPr id="7" name="TextBox 6">
                <a:extLst>
                  <a:ext uri="{FF2B5EF4-FFF2-40B4-BE49-F238E27FC236}">
                    <a16:creationId xmlns:a16="http://schemas.microsoft.com/office/drawing/2014/main" id="{D86DCCB0-E52A-BBA2-1934-21108FDEC09D}"/>
                  </a:ext>
                </a:extLst>
              </p:cNvPr>
              <p:cNvSpPr txBox="1">
                <a:spLocks noRot="1" noChangeAspect="1" noMove="1" noResize="1" noEditPoints="1" noAdjustHandles="1" noChangeArrowheads="1" noChangeShapeType="1" noTextEdit="1"/>
              </p:cNvSpPr>
              <p:nvPr/>
            </p:nvSpPr>
            <p:spPr>
              <a:xfrm>
                <a:off x="5384800" y="1704446"/>
                <a:ext cx="2861733" cy="773738"/>
              </a:xfrm>
              <a:prstGeom prst="rect">
                <a:avLst/>
              </a:prstGeom>
              <a:blipFill>
                <a:blip r:embed="rId4"/>
                <a:stretch>
                  <a:fillRect l="-1322" r="-42731" b="-322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E50764-3FC4-1BCD-4B28-FF532574E922}"/>
                  </a:ext>
                </a:extLst>
              </p:cNvPr>
              <p:cNvSpPr txBox="1"/>
              <p:nvPr/>
            </p:nvSpPr>
            <p:spPr>
              <a:xfrm>
                <a:off x="6096000" y="4824169"/>
                <a:ext cx="2087303" cy="658770"/>
              </a:xfrm>
              <a:prstGeom prst="rect">
                <a:avLst/>
              </a:prstGeom>
              <a:noFill/>
            </p:spPr>
            <p:txBody>
              <a:bodyPr wrap="none" rtlCol="0">
                <a:spAutoFit/>
              </a:bodyPr>
              <a:lstStyle/>
              <a:p>
                <a14:m>
                  <m:oMath xmlns:m="http://schemas.openxmlformats.org/officeDocument/2006/math">
                    <m:r>
                      <a:rPr lang="en-US" b="1" i="1" smtClean="0">
                        <a:solidFill>
                          <a:schemeClr val="accent4"/>
                        </a:solidFill>
                        <a:latin typeface="Cambria Math" panose="02040503050406030204" pitchFamily="18" charset="0"/>
                      </a:rPr>
                      <m:t>𝑻</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𝒊</m:t>
                        </m:r>
                      </m:e>
                      <m:sup>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r>
                      <a:rPr lang="en-US" b="1" i="1" smtClean="0">
                        <a:solidFill>
                          <a:schemeClr val="accent4"/>
                        </a:solidFill>
                        <a:latin typeface="Cambria Math" panose="02040503050406030204" pitchFamily="18" charset="0"/>
                      </a:rPr>
                      <m:t>𝟐</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ea typeface="Cambria Math" panose="02040503050406030204" pitchFamily="18" charset="0"/>
                      </a:rPr>
                      <m:t>⇋</m:t>
                    </m:r>
                  </m:oMath>
                </a14:m>
                <a:r>
                  <a:rPr lang="en-TW" b="1" dirty="0">
                    <a:solidFill>
                      <a:schemeClr val="accent4"/>
                    </a:solidFill>
                  </a:rPr>
                  <a:t>Ti(s)</a:t>
                </a:r>
              </a:p>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𝑻</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𝒊</m:t>
                          </m:r>
                        </m:e>
                        <m:sup>
                          <m:r>
                            <a:rPr lang="en-US" b="1" i="1" smtClean="0">
                              <a:solidFill>
                                <a:schemeClr val="accent4"/>
                              </a:solidFill>
                              <a:latin typeface="Cambria Math" panose="02040503050406030204" pitchFamily="18" charset="0"/>
                            </a:rPr>
                            <m:t>𝟑</m:t>
                          </m:r>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rPr>
                        <m:t>+</m:t>
                      </m:r>
                      <m:sSup>
                        <m:sSupPr>
                          <m:ctrlPr>
                            <a:rPr lang="en-US" b="1" i="1" smtClean="0">
                              <a:solidFill>
                                <a:schemeClr val="accent4"/>
                              </a:solidFill>
                              <a:latin typeface="Cambria Math" panose="02040503050406030204" pitchFamily="18" charset="0"/>
                            </a:rPr>
                          </m:ctrlPr>
                        </m:sSupPr>
                        <m:e>
                          <m:r>
                            <a:rPr lang="en-US" b="1" i="1" smtClean="0">
                              <a:solidFill>
                                <a:schemeClr val="accent4"/>
                              </a:solidFill>
                              <a:latin typeface="Cambria Math" panose="02040503050406030204" pitchFamily="18" charset="0"/>
                            </a:rPr>
                            <m:t>𝒆</m:t>
                          </m:r>
                        </m:e>
                        <m:sup>
                          <m:r>
                            <a:rPr lang="en-US" b="1" i="1" smtClean="0">
                              <a:solidFill>
                                <a:schemeClr val="accent4"/>
                              </a:solidFill>
                              <a:latin typeface="Cambria Math" panose="02040503050406030204" pitchFamily="18" charset="0"/>
                            </a:rPr>
                            <m:t>−</m:t>
                          </m:r>
                        </m:sup>
                      </m:sSup>
                      <m:r>
                        <a:rPr lang="en-US" b="1" i="1" smtClean="0">
                          <a:solidFill>
                            <a:schemeClr val="accent4"/>
                          </a:solidFill>
                          <a:latin typeface="Cambria Math" panose="02040503050406030204" pitchFamily="18" charset="0"/>
                          <a:ea typeface="Cambria Math" panose="02040503050406030204" pitchFamily="18" charset="0"/>
                        </a:rPr>
                        <m:t>⇋</m:t>
                      </m:r>
                      <m:r>
                        <a:rPr lang="en-US" b="1" i="1" smtClean="0">
                          <a:solidFill>
                            <a:schemeClr val="accent4"/>
                          </a:solidFill>
                          <a:latin typeface="Cambria Math" panose="02040503050406030204" pitchFamily="18" charset="0"/>
                          <a:ea typeface="Cambria Math" panose="02040503050406030204" pitchFamily="18" charset="0"/>
                        </a:rPr>
                        <m:t>𝑻</m:t>
                      </m:r>
                      <m:sSup>
                        <m:sSupPr>
                          <m:ctrlPr>
                            <a:rPr lang="en-US" b="1" i="1" smtClean="0">
                              <a:solidFill>
                                <a:schemeClr val="accent4"/>
                              </a:solidFill>
                              <a:latin typeface="Cambria Math" panose="02040503050406030204" pitchFamily="18" charset="0"/>
                              <a:ea typeface="Cambria Math" panose="02040503050406030204" pitchFamily="18" charset="0"/>
                            </a:rPr>
                          </m:ctrlPr>
                        </m:sSupPr>
                        <m:e>
                          <m:r>
                            <a:rPr lang="en-US" b="1" i="1" smtClean="0">
                              <a:solidFill>
                                <a:schemeClr val="accent4"/>
                              </a:solidFill>
                              <a:latin typeface="Cambria Math" panose="02040503050406030204" pitchFamily="18" charset="0"/>
                              <a:ea typeface="Cambria Math" panose="02040503050406030204" pitchFamily="18" charset="0"/>
                            </a:rPr>
                            <m:t>𝒊</m:t>
                          </m:r>
                        </m:e>
                        <m:sup>
                          <m:r>
                            <a:rPr lang="en-US" b="1" i="1" smtClean="0">
                              <a:solidFill>
                                <a:schemeClr val="accent4"/>
                              </a:solidFill>
                              <a:latin typeface="Cambria Math" panose="02040503050406030204" pitchFamily="18" charset="0"/>
                              <a:ea typeface="Cambria Math" panose="02040503050406030204" pitchFamily="18" charset="0"/>
                            </a:rPr>
                            <m:t>𝟐</m:t>
                          </m:r>
                          <m:r>
                            <a:rPr lang="en-US" b="1" i="1" smtClean="0">
                              <a:solidFill>
                                <a:schemeClr val="accent4"/>
                              </a:solidFill>
                              <a:latin typeface="Cambria Math" panose="02040503050406030204" pitchFamily="18" charset="0"/>
                              <a:ea typeface="Cambria Math" panose="02040503050406030204" pitchFamily="18" charset="0"/>
                            </a:rPr>
                            <m:t>+</m:t>
                          </m:r>
                        </m:sup>
                      </m:sSup>
                    </m:oMath>
                  </m:oMathPara>
                </a14:m>
                <a:endParaRPr lang="en-TW" b="1" dirty="0">
                  <a:solidFill>
                    <a:schemeClr val="accent4"/>
                  </a:solidFill>
                </a:endParaRPr>
              </a:p>
            </p:txBody>
          </p:sp>
        </mc:Choice>
        <mc:Fallback xmlns="">
          <p:sp>
            <p:nvSpPr>
              <p:cNvPr id="8" name="TextBox 7">
                <a:extLst>
                  <a:ext uri="{FF2B5EF4-FFF2-40B4-BE49-F238E27FC236}">
                    <a16:creationId xmlns:a16="http://schemas.microsoft.com/office/drawing/2014/main" id="{F1E50764-3FC4-1BCD-4B28-FF532574E922}"/>
                  </a:ext>
                </a:extLst>
              </p:cNvPr>
              <p:cNvSpPr txBox="1">
                <a:spLocks noRot="1" noChangeAspect="1" noMove="1" noResize="1" noEditPoints="1" noAdjustHandles="1" noChangeArrowheads="1" noChangeShapeType="1" noTextEdit="1"/>
              </p:cNvSpPr>
              <p:nvPr/>
            </p:nvSpPr>
            <p:spPr>
              <a:xfrm>
                <a:off x="6096000" y="4824169"/>
                <a:ext cx="2087303" cy="658770"/>
              </a:xfrm>
              <a:prstGeom prst="rect">
                <a:avLst/>
              </a:prstGeom>
              <a:blipFill>
                <a:blip r:embed="rId5"/>
                <a:stretch>
                  <a:fillRect t="-3774"/>
                </a:stretch>
              </a:blipFill>
            </p:spPr>
            <p:txBody>
              <a:bodyPr/>
              <a:lstStyle/>
              <a:p>
                <a:r>
                  <a:rPr lang="en-TW">
                    <a:noFill/>
                  </a:rPr>
                  <a:t> </a:t>
                </a:r>
              </a:p>
            </p:txBody>
          </p:sp>
        </mc:Fallback>
      </mc:AlternateContent>
    </p:spTree>
    <p:extLst>
      <p:ext uri="{BB962C8B-B14F-4D97-AF65-F5344CB8AC3E}">
        <p14:creationId xmlns:p14="http://schemas.microsoft.com/office/powerpoint/2010/main" val="3662778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4666-BF7A-BB35-9AF6-3DD902C20080}"/>
              </a:ext>
            </a:extLst>
          </p:cNvPr>
          <p:cNvSpPr>
            <a:spLocks noGrp="1"/>
          </p:cNvSpPr>
          <p:nvPr>
            <p:ph type="title"/>
          </p:nvPr>
        </p:nvSpPr>
        <p:spPr/>
        <p:txBody>
          <a:bodyPr/>
          <a:lstStyle/>
          <a:p>
            <a:r>
              <a:rPr lang="en-TW" b="1" dirty="0">
                <a:solidFill>
                  <a:schemeClr val="accent4"/>
                </a:solidFill>
              </a:rPr>
              <a:t>Molecular Structure Carbohydrates</a:t>
            </a:r>
          </a:p>
        </p:txBody>
      </p:sp>
      <p:sp>
        <p:nvSpPr>
          <p:cNvPr id="3" name="Content Placeholder 2">
            <a:extLst>
              <a:ext uri="{FF2B5EF4-FFF2-40B4-BE49-F238E27FC236}">
                <a16:creationId xmlns:a16="http://schemas.microsoft.com/office/drawing/2014/main" id="{FCD0A220-EE2D-C199-CE61-98A2CFDC9C05}"/>
              </a:ext>
            </a:extLst>
          </p:cNvPr>
          <p:cNvSpPr>
            <a:spLocks noGrp="1"/>
          </p:cNvSpPr>
          <p:nvPr>
            <p:ph idx="1"/>
          </p:nvPr>
        </p:nvSpPr>
        <p:spPr>
          <a:xfrm>
            <a:off x="838200" y="1405001"/>
            <a:ext cx="10515600" cy="4351338"/>
          </a:xfrm>
        </p:spPr>
        <p:txBody>
          <a:bodyPr>
            <a:normAutofit fontScale="92500" lnSpcReduction="20000"/>
          </a:bodyPr>
          <a:lstStyle/>
          <a:p>
            <a:r>
              <a:rPr lang="en-TW" b="1" dirty="0">
                <a:solidFill>
                  <a:schemeClr val="accent4"/>
                </a:solidFill>
              </a:rPr>
              <a:t>Carbohydrates occupy some of the most important position in the chemistry of life processes. The molecules are formed by photosynthesis, a process that takes energy from the sun and then converts that energy into usable forms by plants and animals alike.</a:t>
            </a:r>
          </a:p>
          <a:p>
            <a:r>
              <a:rPr lang="en-TW" b="1" dirty="0">
                <a:solidFill>
                  <a:schemeClr val="accent6"/>
                </a:solidFill>
              </a:rPr>
              <a:t>C</a:t>
            </a:r>
            <a:r>
              <a:rPr lang="en-TW" b="1" baseline="-25000" dirty="0">
                <a:solidFill>
                  <a:schemeClr val="accent6"/>
                </a:solidFill>
              </a:rPr>
              <a:t>n</a:t>
            </a:r>
            <a:r>
              <a:rPr lang="en-TW" b="1" dirty="0">
                <a:solidFill>
                  <a:schemeClr val="accent6"/>
                </a:solidFill>
              </a:rPr>
              <a:t>H</a:t>
            </a:r>
            <a:r>
              <a:rPr lang="en-TW" b="1" baseline="-25000" dirty="0">
                <a:solidFill>
                  <a:schemeClr val="accent6"/>
                </a:solidFill>
              </a:rPr>
              <a:t>2n</a:t>
            </a:r>
            <a:r>
              <a:rPr lang="en-TW" b="1" dirty="0">
                <a:solidFill>
                  <a:schemeClr val="accent6"/>
                </a:solidFill>
              </a:rPr>
              <a:t>O</a:t>
            </a:r>
            <a:r>
              <a:rPr lang="en-TW" b="1" baseline="-25000" dirty="0">
                <a:solidFill>
                  <a:schemeClr val="accent6"/>
                </a:solidFill>
              </a:rPr>
              <a:t>n</a:t>
            </a:r>
            <a:r>
              <a:rPr lang="en-TW" b="1" dirty="0">
                <a:solidFill>
                  <a:schemeClr val="accent4"/>
                </a:solidFill>
              </a:rPr>
              <a:t> structure </a:t>
            </a:r>
            <a:r>
              <a:rPr lang="en-TW" b="1" i="1" dirty="0">
                <a:solidFill>
                  <a:schemeClr val="accent4"/>
                </a:solidFill>
              </a:rPr>
              <a:t>polyhydroxyaldehydes</a:t>
            </a:r>
            <a:r>
              <a:rPr lang="en-TW" b="1" dirty="0">
                <a:solidFill>
                  <a:schemeClr val="accent4"/>
                </a:solidFill>
              </a:rPr>
              <a:t> or </a:t>
            </a:r>
            <a:r>
              <a:rPr lang="en-TW" b="1" i="1" dirty="0">
                <a:solidFill>
                  <a:schemeClr val="accent4"/>
                </a:solidFill>
              </a:rPr>
              <a:t>ketones</a:t>
            </a:r>
            <a:r>
              <a:rPr lang="en-TW" b="1" dirty="0">
                <a:solidFill>
                  <a:schemeClr val="accent4"/>
                </a:solidFill>
              </a:rPr>
              <a:t>.</a:t>
            </a:r>
          </a:p>
          <a:p>
            <a:r>
              <a:rPr lang="en-TW" b="1" dirty="0">
                <a:solidFill>
                  <a:schemeClr val="accent4"/>
                </a:solidFill>
              </a:rPr>
              <a:t>Simplest such structures are </a:t>
            </a:r>
            <a:r>
              <a:rPr lang="en-TW" b="1" i="1" dirty="0">
                <a:solidFill>
                  <a:schemeClr val="accent4"/>
                </a:solidFill>
              </a:rPr>
              <a:t>monosaccharides</a:t>
            </a:r>
            <a:r>
              <a:rPr lang="en-TW" b="1" dirty="0">
                <a:solidFill>
                  <a:schemeClr val="accent4"/>
                </a:solidFill>
              </a:rPr>
              <a:t> and for n = 5 to 8, the molecules are sweet, such as the sugars </a:t>
            </a:r>
            <a:r>
              <a:rPr lang="en-TW" b="1" dirty="0">
                <a:solidFill>
                  <a:schemeClr val="accent6"/>
                </a:solidFill>
              </a:rPr>
              <a:t>glucose</a:t>
            </a:r>
            <a:r>
              <a:rPr lang="en-TW" b="1" dirty="0">
                <a:solidFill>
                  <a:schemeClr val="accent4"/>
                </a:solidFill>
              </a:rPr>
              <a:t>, </a:t>
            </a:r>
            <a:r>
              <a:rPr lang="en-TW" b="1" dirty="0">
                <a:solidFill>
                  <a:schemeClr val="accent6"/>
                </a:solidFill>
              </a:rPr>
              <a:t>galactose</a:t>
            </a:r>
            <a:r>
              <a:rPr lang="en-TW" b="1" dirty="0">
                <a:solidFill>
                  <a:schemeClr val="accent4"/>
                </a:solidFill>
              </a:rPr>
              <a:t>, fructose and xylose.</a:t>
            </a:r>
          </a:p>
          <a:p>
            <a:r>
              <a:rPr lang="en-TW" b="1" dirty="0">
                <a:solidFill>
                  <a:schemeClr val="accent4"/>
                </a:solidFill>
              </a:rPr>
              <a:t>When two to ten monosaccharide units are linked, </a:t>
            </a:r>
            <a:r>
              <a:rPr lang="en-TW" b="1" i="1" dirty="0">
                <a:solidFill>
                  <a:schemeClr val="accent4"/>
                </a:solidFill>
              </a:rPr>
              <a:t>oligosaccharides</a:t>
            </a:r>
            <a:r>
              <a:rPr lang="en-TW" b="1" dirty="0">
                <a:solidFill>
                  <a:schemeClr val="accent4"/>
                </a:solidFill>
              </a:rPr>
              <a:t> are formed, such as maltodextrins.</a:t>
            </a:r>
          </a:p>
          <a:p>
            <a:r>
              <a:rPr lang="en-TW" b="1" dirty="0">
                <a:solidFill>
                  <a:schemeClr val="accent4"/>
                </a:solidFill>
              </a:rPr>
              <a:t>Longer chains are termed </a:t>
            </a:r>
            <a:r>
              <a:rPr lang="en-TW" b="1" i="1" dirty="0">
                <a:solidFill>
                  <a:schemeClr val="accent4"/>
                </a:solidFill>
              </a:rPr>
              <a:t>polysaccharides</a:t>
            </a:r>
            <a:r>
              <a:rPr lang="en-TW" b="1" dirty="0">
                <a:solidFill>
                  <a:schemeClr val="accent4"/>
                </a:solidFill>
              </a:rPr>
              <a:t>, for example the starches amylose and amylopectin and non-starches cellulose, pectins and hydrocolloids.</a:t>
            </a:r>
          </a:p>
        </p:txBody>
      </p:sp>
      <p:sp>
        <p:nvSpPr>
          <p:cNvPr id="4" name="TextBox 3">
            <a:extLst>
              <a:ext uri="{FF2B5EF4-FFF2-40B4-BE49-F238E27FC236}">
                <a16:creationId xmlns:a16="http://schemas.microsoft.com/office/drawing/2014/main" id="{87571FB8-40E7-1BE7-A9F5-3249CC768316}"/>
              </a:ext>
            </a:extLst>
          </p:cNvPr>
          <p:cNvSpPr txBox="1"/>
          <p:nvPr/>
        </p:nvSpPr>
        <p:spPr>
          <a:xfrm>
            <a:off x="0" y="5571673"/>
            <a:ext cx="1957780" cy="369332"/>
          </a:xfrm>
          <a:prstGeom prst="rect">
            <a:avLst/>
          </a:prstGeom>
          <a:noFill/>
        </p:spPr>
        <p:txBody>
          <a:bodyPr wrap="none" rtlCol="0">
            <a:spAutoFit/>
          </a:bodyPr>
          <a:lstStyle/>
          <a:p>
            <a:r>
              <a:rPr lang="en-TW" b="1" dirty="0">
                <a:solidFill>
                  <a:schemeClr val="accent4"/>
                </a:solidFill>
              </a:rPr>
              <a:t>Mahan 3rd Edition</a:t>
            </a:r>
          </a:p>
        </p:txBody>
      </p:sp>
    </p:spTree>
    <p:extLst>
      <p:ext uri="{BB962C8B-B14F-4D97-AF65-F5344CB8AC3E}">
        <p14:creationId xmlns:p14="http://schemas.microsoft.com/office/powerpoint/2010/main" val="281346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D12B-C057-A6A1-A129-181F046FCE0D}"/>
              </a:ext>
            </a:extLst>
          </p:cNvPr>
          <p:cNvSpPr>
            <a:spLocks noGrp="1"/>
          </p:cNvSpPr>
          <p:nvPr>
            <p:ph type="title"/>
          </p:nvPr>
        </p:nvSpPr>
        <p:spPr/>
        <p:txBody>
          <a:bodyPr/>
          <a:lstStyle/>
          <a:p>
            <a:r>
              <a:rPr lang="en-TW" b="1" dirty="0">
                <a:solidFill>
                  <a:schemeClr val="accent4"/>
                </a:solidFill>
              </a:rPr>
              <a:t>Monosaccarides (</a:t>
            </a:r>
            <a:r>
              <a:rPr lang="zh-TW" b="1" dirty="0">
                <a:solidFill>
                  <a:schemeClr val="accent4"/>
                </a:solidFill>
              </a:rPr>
              <a:t>單醣</a:t>
            </a:r>
            <a:r>
              <a:rPr lang="en-TW" b="1" dirty="0">
                <a:solidFill>
                  <a:schemeClr val="accent4"/>
                </a:solidFill>
              </a:rPr>
              <a:t>)</a:t>
            </a:r>
          </a:p>
        </p:txBody>
      </p:sp>
      <p:pic>
        <p:nvPicPr>
          <p:cNvPr id="4" name="Content Placeholder 3">
            <a:extLst>
              <a:ext uri="{FF2B5EF4-FFF2-40B4-BE49-F238E27FC236}">
                <a16:creationId xmlns:a16="http://schemas.microsoft.com/office/drawing/2014/main" id="{AC4C3A44-911C-9A82-8DE2-61574B4F81D8}"/>
              </a:ext>
            </a:extLst>
          </p:cNvPr>
          <p:cNvPicPr>
            <a:picLocks noGrp="1" noChangeAspect="1"/>
          </p:cNvPicPr>
          <p:nvPr>
            <p:ph idx="1"/>
          </p:nvPr>
        </p:nvPicPr>
        <p:blipFill>
          <a:blip r:embed="rId3"/>
          <a:stretch>
            <a:fillRect/>
          </a:stretch>
        </p:blipFill>
        <p:spPr>
          <a:xfrm>
            <a:off x="541174" y="2530977"/>
            <a:ext cx="2933700" cy="2298700"/>
          </a:xfrm>
        </p:spPr>
      </p:pic>
      <p:sp>
        <p:nvSpPr>
          <p:cNvPr id="5" name="TextBox 4">
            <a:extLst>
              <a:ext uri="{FF2B5EF4-FFF2-40B4-BE49-F238E27FC236}">
                <a16:creationId xmlns:a16="http://schemas.microsoft.com/office/drawing/2014/main" id="{98710873-6AC5-E001-7482-2C5D2C218417}"/>
              </a:ext>
            </a:extLst>
          </p:cNvPr>
          <p:cNvSpPr txBox="1"/>
          <p:nvPr/>
        </p:nvSpPr>
        <p:spPr>
          <a:xfrm>
            <a:off x="0" y="5472965"/>
            <a:ext cx="1111202" cy="369332"/>
          </a:xfrm>
          <a:prstGeom prst="rect">
            <a:avLst/>
          </a:prstGeom>
          <a:noFill/>
        </p:spPr>
        <p:txBody>
          <a:bodyPr wrap="none" rtlCol="0">
            <a:spAutoFit/>
          </a:bodyPr>
          <a:lstStyle/>
          <a:p>
            <a:r>
              <a:rPr lang="en-TW" b="1" dirty="0">
                <a:solidFill>
                  <a:schemeClr val="accent4"/>
                </a:solidFill>
              </a:rPr>
              <a:t>wikipedia</a:t>
            </a:r>
          </a:p>
        </p:txBody>
      </p:sp>
      <p:pic>
        <p:nvPicPr>
          <p:cNvPr id="6" name="Picture 5">
            <a:extLst>
              <a:ext uri="{FF2B5EF4-FFF2-40B4-BE49-F238E27FC236}">
                <a16:creationId xmlns:a16="http://schemas.microsoft.com/office/drawing/2014/main" id="{6F7EE638-81DB-7CAE-5C36-672C269241BE}"/>
              </a:ext>
            </a:extLst>
          </p:cNvPr>
          <p:cNvPicPr>
            <a:picLocks noChangeAspect="1"/>
          </p:cNvPicPr>
          <p:nvPr/>
        </p:nvPicPr>
        <p:blipFill>
          <a:blip r:embed="rId4"/>
          <a:stretch>
            <a:fillRect/>
          </a:stretch>
        </p:blipFill>
        <p:spPr>
          <a:xfrm>
            <a:off x="3849471" y="2079599"/>
            <a:ext cx="2095500" cy="3606800"/>
          </a:xfrm>
          <a:prstGeom prst="rect">
            <a:avLst/>
          </a:prstGeom>
        </p:spPr>
      </p:pic>
      <p:sp>
        <p:nvSpPr>
          <p:cNvPr id="7" name="TextBox 6">
            <a:extLst>
              <a:ext uri="{FF2B5EF4-FFF2-40B4-BE49-F238E27FC236}">
                <a16:creationId xmlns:a16="http://schemas.microsoft.com/office/drawing/2014/main" id="{4CC7247D-B135-F9FA-EAF6-EE4433D0306A}"/>
              </a:ext>
            </a:extLst>
          </p:cNvPr>
          <p:cNvSpPr txBox="1"/>
          <p:nvPr/>
        </p:nvSpPr>
        <p:spPr>
          <a:xfrm>
            <a:off x="403537" y="1385035"/>
            <a:ext cx="6891867" cy="584775"/>
          </a:xfrm>
          <a:prstGeom prst="rect">
            <a:avLst/>
          </a:prstGeom>
          <a:noFill/>
        </p:spPr>
        <p:txBody>
          <a:bodyPr wrap="square" rtlCol="0">
            <a:spAutoFit/>
          </a:bodyPr>
          <a:lstStyle/>
          <a:p>
            <a:r>
              <a:rPr lang="en-TW" sz="3200" b="1" dirty="0">
                <a:solidFill>
                  <a:schemeClr val="accent4"/>
                </a:solidFill>
              </a:rPr>
              <a:t>D-glucose (in contrast to L-glucose)</a:t>
            </a:r>
          </a:p>
        </p:txBody>
      </p:sp>
      <p:sp>
        <p:nvSpPr>
          <p:cNvPr id="8" name="TextBox 7">
            <a:extLst>
              <a:ext uri="{FF2B5EF4-FFF2-40B4-BE49-F238E27FC236}">
                <a16:creationId xmlns:a16="http://schemas.microsoft.com/office/drawing/2014/main" id="{3F54DD75-BB5F-AC8F-4C50-1D1B7564F570}"/>
              </a:ext>
            </a:extLst>
          </p:cNvPr>
          <p:cNvSpPr txBox="1"/>
          <p:nvPr/>
        </p:nvSpPr>
        <p:spPr>
          <a:xfrm>
            <a:off x="6096000" y="2248932"/>
            <a:ext cx="1973104" cy="2031325"/>
          </a:xfrm>
          <a:prstGeom prst="rect">
            <a:avLst/>
          </a:prstGeom>
          <a:noFill/>
        </p:spPr>
        <p:txBody>
          <a:bodyPr wrap="none" rtlCol="0">
            <a:spAutoFit/>
          </a:bodyPr>
          <a:lstStyle/>
          <a:p>
            <a:r>
              <a:rPr lang="en-US" b="1" dirty="0">
                <a:solidFill>
                  <a:schemeClr val="accent4"/>
                </a:solidFill>
              </a:rPr>
              <a:t>Fischer projection</a:t>
            </a:r>
          </a:p>
          <a:p>
            <a:endParaRPr lang="en-US" b="1" dirty="0">
              <a:solidFill>
                <a:schemeClr val="accent4"/>
              </a:solidFill>
            </a:endParaRPr>
          </a:p>
          <a:p>
            <a:r>
              <a:rPr lang="en-US" b="1" dirty="0">
                <a:solidFill>
                  <a:schemeClr val="accent4"/>
                </a:solidFill>
              </a:rPr>
              <a:t>A</a:t>
            </a:r>
            <a:r>
              <a:rPr lang="en-TW" b="1" dirty="0">
                <a:solidFill>
                  <a:schemeClr val="accent4"/>
                </a:solidFill>
              </a:rPr>
              <a:t>ldehyde</a:t>
            </a:r>
          </a:p>
          <a:p>
            <a:endParaRPr lang="en-TW" b="1" dirty="0">
              <a:solidFill>
                <a:schemeClr val="accent4"/>
              </a:solidFill>
            </a:endParaRPr>
          </a:p>
          <a:p>
            <a:r>
              <a:rPr lang="en-US" b="1" dirty="0">
                <a:solidFill>
                  <a:schemeClr val="accent4"/>
                </a:solidFill>
              </a:rPr>
              <a:t>A</a:t>
            </a:r>
            <a:r>
              <a:rPr lang="en-TW" b="1" dirty="0">
                <a:solidFill>
                  <a:schemeClr val="accent4"/>
                </a:solidFill>
              </a:rPr>
              <a:t>symmetric center</a:t>
            </a:r>
          </a:p>
          <a:p>
            <a:endParaRPr lang="en-TW" b="1" dirty="0">
              <a:solidFill>
                <a:schemeClr val="accent4"/>
              </a:solidFill>
            </a:endParaRPr>
          </a:p>
          <a:p>
            <a:endParaRPr lang="en-TW" b="1" dirty="0">
              <a:solidFill>
                <a:schemeClr val="accent4"/>
              </a:solidFill>
            </a:endParaRPr>
          </a:p>
        </p:txBody>
      </p:sp>
      <p:sp>
        <p:nvSpPr>
          <p:cNvPr id="9" name="Rounded Rectangle 8">
            <a:extLst>
              <a:ext uri="{FF2B5EF4-FFF2-40B4-BE49-F238E27FC236}">
                <a16:creationId xmlns:a16="http://schemas.microsoft.com/office/drawing/2014/main" id="{ADB5516F-E638-3CDF-709E-000B66B002F5}"/>
              </a:ext>
            </a:extLst>
          </p:cNvPr>
          <p:cNvSpPr/>
          <p:nvPr/>
        </p:nvSpPr>
        <p:spPr>
          <a:xfrm>
            <a:off x="5148674" y="4523025"/>
            <a:ext cx="813230" cy="740039"/>
          </a:xfrm>
          <a:prstGeom prst="roundRect">
            <a:avLst/>
          </a:prstGeom>
          <a:no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b="1">
              <a:solidFill>
                <a:schemeClr val="accent4"/>
              </a:solidFill>
            </a:endParaRPr>
          </a:p>
        </p:txBody>
      </p:sp>
      <p:sp>
        <p:nvSpPr>
          <p:cNvPr id="10" name="TextBox 9">
            <a:extLst>
              <a:ext uri="{FF2B5EF4-FFF2-40B4-BE49-F238E27FC236}">
                <a16:creationId xmlns:a16="http://schemas.microsoft.com/office/drawing/2014/main" id="{189FEC2E-016E-F725-C57F-C488CF08BA69}"/>
              </a:ext>
            </a:extLst>
          </p:cNvPr>
          <p:cNvSpPr txBox="1"/>
          <p:nvPr/>
        </p:nvSpPr>
        <p:spPr>
          <a:xfrm>
            <a:off x="6096000" y="4708378"/>
            <a:ext cx="1336713" cy="369332"/>
          </a:xfrm>
          <a:prstGeom prst="rect">
            <a:avLst/>
          </a:prstGeom>
          <a:noFill/>
        </p:spPr>
        <p:txBody>
          <a:bodyPr wrap="none" rtlCol="0">
            <a:spAutoFit/>
          </a:bodyPr>
          <a:lstStyle/>
          <a:p>
            <a:r>
              <a:rPr lang="en-US" b="1" dirty="0">
                <a:solidFill>
                  <a:schemeClr val="accent4"/>
                </a:solidFill>
              </a:rPr>
              <a:t>O</a:t>
            </a:r>
            <a:r>
              <a:rPr lang="en-TW" b="1" dirty="0">
                <a:solidFill>
                  <a:schemeClr val="accent4"/>
                </a:solidFill>
              </a:rPr>
              <a:t>n the right</a:t>
            </a:r>
          </a:p>
        </p:txBody>
      </p:sp>
      <p:pic>
        <p:nvPicPr>
          <p:cNvPr id="11" name="Picture 10">
            <a:extLst>
              <a:ext uri="{FF2B5EF4-FFF2-40B4-BE49-F238E27FC236}">
                <a16:creationId xmlns:a16="http://schemas.microsoft.com/office/drawing/2014/main" id="{275167F8-F9A4-5FA1-710C-CC5102EA4B9B}"/>
              </a:ext>
            </a:extLst>
          </p:cNvPr>
          <p:cNvPicPr>
            <a:picLocks noChangeAspect="1"/>
          </p:cNvPicPr>
          <p:nvPr/>
        </p:nvPicPr>
        <p:blipFill>
          <a:blip r:embed="rId5"/>
          <a:stretch>
            <a:fillRect/>
          </a:stretch>
        </p:blipFill>
        <p:spPr>
          <a:xfrm>
            <a:off x="8069104" y="3466492"/>
            <a:ext cx="3702417" cy="2031326"/>
          </a:xfrm>
          <a:prstGeom prst="rect">
            <a:avLst/>
          </a:prstGeom>
        </p:spPr>
      </p:pic>
      <p:pic>
        <p:nvPicPr>
          <p:cNvPr id="12" name="Picture 11">
            <a:extLst>
              <a:ext uri="{FF2B5EF4-FFF2-40B4-BE49-F238E27FC236}">
                <a16:creationId xmlns:a16="http://schemas.microsoft.com/office/drawing/2014/main" id="{9937764F-AE26-EC77-D823-494C964677B8}"/>
              </a:ext>
            </a:extLst>
          </p:cNvPr>
          <p:cNvPicPr>
            <a:picLocks noChangeAspect="1"/>
          </p:cNvPicPr>
          <p:nvPr/>
        </p:nvPicPr>
        <p:blipFill>
          <a:blip r:embed="rId6"/>
          <a:stretch>
            <a:fillRect/>
          </a:stretch>
        </p:blipFill>
        <p:spPr>
          <a:xfrm>
            <a:off x="8144001" y="698739"/>
            <a:ext cx="3588173" cy="2434139"/>
          </a:xfrm>
          <a:prstGeom prst="rect">
            <a:avLst/>
          </a:prstGeom>
        </p:spPr>
      </p:pic>
      <p:sp>
        <p:nvSpPr>
          <p:cNvPr id="13" name="TextBox 12">
            <a:extLst>
              <a:ext uri="{FF2B5EF4-FFF2-40B4-BE49-F238E27FC236}">
                <a16:creationId xmlns:a16="http://schemas.microsoft.com/office/drawing/2014/main" id="{EACD738A-2C5D-A250-1781-655079F573E7}"/>
              </a:ext>
            </a:extLst>
          </p:cNvPr>
          <p:cNvSpPr txBox="1"/>
          <p:nvPr/>
        </p:nvSpPr>
        <p:spPr>
          <a:xfrm>
            <a:off x="9880774" y="3064027"/>
            <a:ext cx="1966949" cy="369332"/>
          </a:xfrm>
          <a:prstGeom prst="rect">
            <a:avLst/>
          </a:prstGeom>
          <a:noFill/>
        </p:spPr>
        <p:txBody>
          <a:bodyPr wrap="none" rtlCol="0">
            <a:spAutoFit/>
          </a:bodyPr>
          <a:lstStyle/>
          <a:p>
            <a:r>
              <a:rPr lang="en-US" b="1" dirty="0">
                <a:solidFill>
                  <a:schemeClr val="accent4"/>
                </a:solidFill>
              </a:rPr>
              <a:t>I</a:t>
            </a:r>
            <a:r>
              <a:rPr lang="en-TW" b="1" dirty="0">
                <a:solidFill>
                  <a:schemeClr val="accent4"/>
                </a:solidFill>
              </a:rPr>
              <a:t>dentical R,R or S,S</a:t>
            </a:r>
          </a:p>
        </p:txBody>
      </p:sp>
      <p:sp>
        <p:nvSpPr>
          <p:cNvPr id="14" name="TextBox 13">
            <a:extLst>
              <a:ext uri="{FF2B5EF4-FFF2-40B4-BE49-F238E27FC236}">
                <a16:creationId xmlns:a16="http://schemas.microsoft.com/office/drawing/2014/main" id="{BA3C8A90-A4DC-C284-7EB9-1F8CFB89DA8F}"/>
              </a:ext>
            </a:extLst>
          </p:cNvPr>
          <p:cNvSpPr txBox="1"/>
          <p:nvPr/>
        </p:nvSpPr>
        <p:spPr>
          <a:xfrm>
            <a:off x="8960779" y="5497818"/>
            <a:ext cx="2886944" cy="369332"/>
          </a:xfrm>
          <a:prstGeom prst="rect">
            <a:avLst/>
          </a:prstGeom>
          <a:noFill/>
        </p:spPr>
        <p:txBody>
          <a:bodyPr wrap="none" rtlCol="0">
            <a:spAutoFit/>
          </a:bodyPr>
          <a:lstStyle/>
          <a:p>
            <a:r>
              <a:rPr lang="en-US" b="1" dirty="0">
                <a:solidFill>
                  <a:schemeClr val="accent4"/>
                </a:solidFill>
              </a:rPr>
              <a:t>Opposite absolute </a:t>
            </a:r>
            <a:r>
              <a:rPr lang="en-TW" b="1" dirty="0">
                <a:solidFill>
                  <a:schemeClr val="accent4"/>
                </a:solidFill>
              </a:rPr>
              <a:t>R,S or S,R</a:t>
            </a:r>
          </a:p>
        </p:txBody>
      </p:sp>
    </p:spTree>
    <p:extLst>
      <p:ext uri="{BB962C8B-B14F-4D97-AF65-F5344CB8AC3E}">
        <p14:creationId xmlns:p14="http://schemas.microsoft.com/office/powerpoint/2010/main" val="1874629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692B-9729-520C-F2BC-7BAE876A4051}"/>
              </a:ext>
            </a:extLst>
          </p:cNvPr>
          <p:cNvSpPr>
            <a:spLocks noGrp="1"/>
          </p:cNvSpPr>
          <p:nvPr>
            <p:ph type="title"/>
          </p:nvPr>
        </p:nvSpPr>
        <p:spPr/>
        <p:txBody>
          <a:bodyPr/>
          <a:lstStyle/>
          <a:p>
            <a:r>
              <a:rPr lang="en-TW" b="1" dirty="0">
                <a:solidFill>
                  <a:schemeClr val="accent4"/>
                </a:solidFill>
              </a:rPr>
              <a:t>Chirality</a:t>
            </a:r>
          </a:p>
        </p:txBody>
      </p:sp>
      <p:sp>
        <p:nvSpPr>
          <p:cNvPr id="3" name="Content Placeholder 2">
            <a:extLst>
              <a:ext uri="{FF2B5EF4-FFF2-40B4-BE49-F238E27FC236}">
                <a16:creationId xmlns:a16="http://schemas.microsoft.com/office/drawing/2014/main" id="{2E0F41D3-6E04-50E2-40BD-F894998BAF08}"/>
              </a:ext>
            </a:extLst>
          </p:cNvPr>
          <p:cNvSpPr>
            <a:spLocks noGrp="1"/>
          </p:cNvSpPr>
          <p:nvPr>
            <p:ph idx="1"/>
          </p:nvPr>
        </p:nvSpPr>
        <p:spPr>
          <a:xfrm>
            <a:off x="838200" y="1825625"/>
            <a:ext cx="5257800" cy="4351338"/>
          </a:xfrm>
        </p:spPr>
        <p:txBody>
          <a:bodyPr/>
          <a:lstStyle/>
          <a:p>
            <a:r>
              <a:rPr lang="en-TW" b="1" dirty="0">
                <a:solidFill>
                  <a:schemeClr val="accent4"/>
                </a:solidFill>
              </a:rPr>
              <a:t>Stereoisomers of the molecule or ion are represented by S (left) or R (right)</a:t>
            </a:r>
          </a:p>
        </p:txBody>
      </p:sp>
      <p:pic>
        <p:nvPicPr>
          <p:cNvPr id="4" name="Picture 3">
            <a:extLst>
              <a:ext uri="{FF2B5EF4-FFF2-40B4-BE49-F238E27FC236}">
                <a16:creationId xmlns:a16="http://schemas.microsoft.com/office/drawing/2014/main" id="{AF0A7737-F096-C222-90C6-783B78BBF0EB}"/>
              </a:ext>
            </a:extLst>
          </p:cNvPr>
          <p:cNvPicPr>
            <a:picLocks noChangeAspect="1"/>
          </p:cNvPicPr>
          <p:nvPr/>
        </p:nvPicPr>
        <p:blipFill>
          <a:blip r:embed="rId2"/>
          <a:stretch>
            <a:fillRect/>
          </a:stretch>
        </p:blipFill>
        <p:spPr>
          <a:xfrm>
            <a:off x="6352032" y="538609"/>
            <a:ext cx="5001768" cy="3389129"/>
          </a:xfrm>
          <a:prstGeom prst="rect">
            <a:avLst/>
          </a:prstGeom>
        </p:spPr>
      </p:pic>
      <p:pic>
        <p:nvPicPr>
          <p:cNvPr id="5" name="Picture 4">
            <a:extLst>
              <a:ext uri="{FF2B5EF4-FFF2-40B4-BE49-F238E27FC236}">
                <a16:creationId xmlns:a16="http://schemas.microsoft.com/office/drawing/2014/main" id="{77625BF4-36B4-615C-AC21-2F8092BB1DB3}"/>
              </a:ext>
            </a:extLst>
          </p:cNvPr>
          <p:cNvPicPr>
            <a:picLocks noChangeAspect="1"/>
          </p:cNvPicPr>
          <p:nvPr/>
        </p:nvPicPr>
        <p:blipFill>
          <a:blip r:embed="rId3"/>
          <a:stretch>
            <a:fillRect/>
          </a:stretch>
        </p:blipFill>
        <p:spPr>
          <a:xfrm>
            <a:off x="7337869" y="4149460"/>
            <a:ext cx="3286125" cy="1143000"/>
          </a:xfrm>
          <a:prstGeom prst="rect">
            <a:avLst/>
          </a:prstGeom>
        </p:spPr>
      </p:pic>
      <p:sp>
        <p:nvSpPr>
          <p:cNvPr id="6" name="TextBox 5">
            <a:extLst>
              <a:ext uri="{FF2B5EF4-FFF2-40B4-BE49-F238E27FC236}">
                <a16:creationId xmlns:a16="http://schemas.microsoft.com/office/drawing/2014/main" id="{EA524382-688B-3299-41BF-3ADD1AD83D4A}"/>
              </a:ext>
            </a:extLst>
          </p:cNvPr>
          <p:cNvSpPr txBox="1"/>
          <p:nvPr/>
        </p:nvSpPr>
        <p:spPr>
          <a:xfrm>
            <a:off x="7095062" y="5440125"/>
            <a:ext cx="3841949" cy="369332"/>
          </a:xfrm>
          <a:prstGeom prst="rect">
            <a:avLst/>
          </a:prstGeom>
          <a:noFill/>
        </p:spPr>
        <p:txBody>
          <a:bodyPr wrap="none" rtlCol="0">
            <a:spAutoFit/>
          </a:bodyPr>
          <a:lstStyle/>
          <a:p>
            <a:r>
              <a:rPr lang="en-TW" b="1" dirty="0">
                <a:solidFill>
                  <a:schemeClr val="accent4"/>
                </a:solidFill>
              </a:rPr>
              <a:t>S –alanine and R-alanine at neutral pH</a:t>
            </a:r>
          </a:p>
        </p:txBody>
      </p:sp>
      <p:sp>
        <p:nvSpPr>
          <p:cNvPr id="7" name="TextBox 6">
            <a:extLst>
              <a:ext uri="{FF2B5EF4-FFF2-40B4-BE49-F238E27FC236}">
                <a16:creationId xmlns:a16="http://schemas.microsoft.com/office/drawing/2014/main" id="{A7921E16-361B-371D-2322-0593F66F11E9}"/>
              </a:ext>
            </a:extLst>
          </p:cNvPr>
          <p:cNvSpPr txBox="1"/>
          <p:nvPr/>
        </p:nvSpPr>
        <p:spPr>
          <a:xfrm>
            <a:off x="14885" y="5419121"/>
            <a:ext cx="1111202" cy="369332"/>
          </a:xfrm>
          <a:prstGeom prst="rect">
            <a:avLst/>
          </a:prstGeom>
          <a:noFill/>
        </p:spPr>
        <p:txBody>
          <a:bodyPr wrap="none" rtlCol="0">
            <a:spAutoFit/>
          </a:bodyPr>
          <a:lstStyle/>
          <a:p>
            <a:r>
              <a:rPr lang="en-TW" b="1" dirty="0">
                <a:solidFill>
                  <a:schemeClr val="accent4"/>
                </a:solidFill>
              </a:rPr>
              <a:t>wikipedia</a:t>
            </a:r>
          </a:p>
        </p:txBody>
      </p:sp>
      <p:pic>
        <p:nvPicPr>
          <p:cNvPr id="8" name="Picture 7">
            <a:extLst>
              <a:ext uri="{FF2B5EF4-FFF2-40B4-BE49-F238E27FC236}">
                <a16:creationId xmlns:a16="http://schemas.microsoft.com/office/drawing/2014/main" id="{AFA8E362-55D8-628C-74F5-7BA608BD3A2C}"/>
              </a:ext>
            </a:extLst>
          </p:cNvPr>
          <p:cNvPicPr>
            <a:picLocks noChangeAspect="1"/>
          </p:cNvPicPr>
          <p:nvPr/>
        </p:nvPicPr>
        <p:blipFill>
          <a:blip r:embed="rId4"/>
          <a:stretch>
            <a:fillRect/>
          </a:stretch>
        </p:blipFill>
        <p:spPr>
          <a:xfrm>
            <a:off x="1983908" y="3356079"/>
            <a:ext cx="2710352" cy="1583092"/>
          </a:xfrm>
          <a:prstGeom prst="rect">
            <a:avLst/>
          </a:prstGeom>
        </p:spPr>
      </p:pic>
    </p:spTree>
    <p:extLst>
      <p:ext uri="{BB962C8B-B14F-4D97-AF65-F5344CB8AC3E}">
        <p14:creationId xmlns:p14="http://schemas.microsoft.com/office/powerpoint/2010/main" val="2932879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F5BC-B095-5F2F-843E-D02EA703B227}"/>
              </a:ext>
            </a:extLst>
          </p:cNvPr>
          <p:cNvSpPr>
            <a:spLocks noGrp="1"/>
          </p:cNvSpPr>
          <p:nvPr>
            <p:ph type="title"/>
          </p:nvPr>
        </p:nvSpPr>
        <p:spPr/>
        <p:txBody>
          <a:bodyPr/>
          <a:lstStyle/>
          <a:p>
            <a:r>
              <a:rPr lang="en-TW" b="1" dirty="0">
                <a:solidFill>
                  <a:schemeClr val="accent4"/>
                </a:solidFill>
              </a:rPr>
              <a:t>Acid-Base Chemistry to Carbohydrates</a:t>
            </a:r>
          </a:p>
        </p:txBody>
      </p:sp>
      <p:sp>
        <p:nvSpPr>
          <p:cNvPr id="3" name="Content Placeholder 2">
            <a:extLst>
              <a:ext uri="{FF2B5EF4-FFF2-40B4-BE49-F238E27FC236}">
                <a16:creationId xmlns:a16="http://schemas.microsoft.com/office/drawing/2014/main" id="{AE8E6E5C-85BC-6F36-8021-CE6BA8A2D382}"/>
              </a:ext>
            </a:extLst>
          </p:cNvPr>
          <p:cNvSpPr>
            <a:spLocks noGrp="1"/>
          </p:cNvSpPr>
          <p:nvPr>
            <p:ph idx="1"/>
          </p:nvPr>
        </p:nvSpPr>
        <p:spPr>
          <a:xfrm>
            <a:off x="128016" y="1433767"/>
            <a:ext cx="6473952" cy="4622483"/>
          </a:xfrm>
        </p:spPr>
        <p:txBody>
          <a:bodyPr>
            <a:normAutofit/>
          </a:bodyPr>
          <a:lstStyle/>
          <a:p>
            <a:r>
              <a:rPr lang="en-TW" b="1" dirty="0">
                <a:solidFill>
                  <a:schemeClr val="accent4"/>
                </a:solidFill>
                <a:latin typeface="Times New Roman" panose="02020603050405020304" pitchFamily="18" charset="0"/>
                <a:cs typeface="Times New Roman" panose="02020603050405020304" pitchFamily="18" charset="0"/>
              </a:rPr>
              <a:t>Sulfuric acid, with pH 2.75, speeds up and catalyzes the decomposition of sucrose into glucose and fructose.</a:t>
            </a:r>
          </a:p>
          <a:p>
            <a:endParaRPr lang="en-TW" b="1" dirty="0">
              <a:solidFill>
                <a:schemeClr val="accent4"/>
              </a:solidFill>
              <a:latin typeface="Times New Roman" panose="02020603050405020304" pitchFamily="18" charset="0"/>
              <a:cs typeface="Times New Roman" panose="02020603050405020304" pitchFamily="18" charset="0"/>
            </a:endParaRPr>
          </a:p>
          <a:p>
            <a:endParaRPr lang="en-TW" b="1" dirty="0">
              <a:solidFill>
                <a:schemeClr val="accent4"/>
              </a:solidFill>
              <a:latin typeface="Times New Roman" panose="02020603050405020304" pitchFamily="18" charset="0"/>
              <a:cs typeface="Times New Roman" panose="02020603050405020304" pitchFamily="18" charset="0"/>
            </a:endParaRPr>
          </a:p>
          <a:p>
            <a:endParaRPr lang="en-TW" b="1" dirty="0">
              <a:solidFill>
                <a:schemeClr val="accent4"/>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674EEAE-EF96-C306-46F0-250935F45617}"/>
              </a:ext>
            </a:extLst>
          </p:cNvPr>
          <p:cNvPicPr>
            <a:picLocks noChangeAspect="1"/>
          </p:cNvPicPr>
          <p:nvPr/>
        </p:nvPicPr>
        <p:blipFill>
          <a:blip r:embed="rId3"/>
          <a:stretch>
            <a:fillRect/>
          </a:stretch>
        </p:blipFill>
        <p:spPr>
          <a:xfrm>
            <a:off x="7821562" y="2911231"/>
            <a:ext cx="4198865" cy="1446276"/>
          </a:xfrm>
          <a:prstGeom prst="rect">
            <a:avLst/>
          </a:prstGeom>
        </p:spPr>
      </p:pic>
      <p:pic>
        <p:nvPicPr>
          <p:cNvPr id="5" name="Picture 4">
            <a:extLst>
              <a:ext uri="{FF2B5EF4-FFF2-40B4-BE49-F238E27FC236}">
                <a16:creationId xmlns:a16="http://schemas.microsoft.com/office/drawing/2014/main" id="{6225B011-B622-C8C3-1EB8-AF80BEB073A9}"/>
              </a:ext>
            </a:extLst>
          </p:cNvPr>
          <p:cNvPicPr>
            <a:picLocks noChangeAspect="1"/>
          </p:cNvPicPr>
          <p:nvPr/>
        </p:nvPicPr>
        <p:blipFill>
          <a:blip r:embed="rId4"/>
          <a:stretch>
            <a:fillRect/>
          </a:stretch>
        </p:blipFill>
        <p:spPr>
          <a:xfrm>
            <a:off x="1376811" y="2887038"/>
            <a:ext cx="2849033" cy="1470469"/>
          </a:xfrm>
          <a:prstGeom prst="rect">
            <a:avLst/>
          </a:prstGeom>
        </p:spPr>
      </p:pic>
      <p:sp>
        <p:nvSpPr>
          <p:cNvPr id="7" name="TextBox 6">
            <a:extLst>
              <a:ext uri="{FF2B5EF4-FFF2-40B4-BE49-F238E27FC236}">
                <a16:creationId xmlns:a16="http://schemas.microsoft.com/office/drawing/2014/main" id="{448024A5-EE89-E934-539C-3239770972AB}"/>
              </a:ext>
            </a:extLst>
          </p:cNvPr>
          <p:cNvSpPr txBox="1"/>
          <p:nvPr/>
        </p:nvSpPr>
        <p:spPr>
          <a:xfrm>
            <a:off x="6557526" y="1404494"/>
            <a:ext cx="5462901" cy="4401205"/>
          </a:xfrm>
          <a:prstGeom prst="rect">
            <a:avLst/>
          </a:prstGeom>
          <a:noFill/>
        </p:spPr>
        <p:txBody>
          <a:bodyPr wrap="square">
            <a:spAutoFit/>
          </a:bodyPr>
          <a:lstStyle/>
          <a:p>
            <a:r>
              <a:rPr lang="en-TW" sz="2800" b="1" dirty="0">
                <a:solidFill>
                  <a:schemeClr val="accent4"/>
                </a:solidFill>
                <a:latin typeface="Times New Roman" panose="02020603050405020304" pitchFamily="18" charset="0"/>
                <a:cs typeface="Times New Roman" panose="02020603050405020304" pitchFamily="18" charset="0"/>
              </a:rPr>
              <a:t>Polyurethane is a complex, organic polymer resin and fiber produced from </a:t>
            </a:r>
            <a:r>
              <a:rPr lang="en-US" sz="2800" b="1" i="0" u="none" strike="noStrike" dirty="0" err="1">
                <a:solidFill>
                  <a:schemeClr val="accent4"/>
                </a:solidFill>
                <a:effectLst/>
                <a:latin typeface="Times New Roman" panose="02020603050405020304" pitchFamily="18" charset="0"/>
                <a:cs typeface="Times New Roman" panose="02020603050405020304" pitchFamily="18" charset="0"/>
              </a:rPr>
              <a:t>diisocyanates</a:t>
            </a:r>
            <a:r>
              <a:rPr lang="en-US" sz="2800" b="1" i="0" u="none" strike="noStrike" dirty="0">
                <a:solidFill>
                  <a:schemeClr val="accent4"/>
                </a:solidFill>
                <a:effectLst/>
                <a:latin typeface="Times New Roman" panose="02020603050405020304" pitchFamily="18" charset="0"/>
                <a:cs typeface="Times New Roman" panose="02020603050405020304" pitchFamily="18" charset="0"/>
              </a:rPr>
              <a:t> and glycols. </a:t>
            </a:r>
          </a:p>
          <a:p>
            <a:endParaRPr lang="en-US" sz="2800" b="1" dirty="0">
              <a:solidFill>
                <a:schemeClr val="accent4"/>
              </a:solidFill>
              <a:latin typeface="Times New Roman" panose="02020603050405020304" pitchFamily="18" charset="0"/>
              <a:cs typeface="Times New Roman" panose="02020603050405020304" pitchFamily="18" charset="0"/>
            </a:endParaRPr>
          </a:p>
          <a:p>
            <a:endParaRPr lang="en-US" sz="2800" b="1" i="0" u="none" strike="noStrike" dirty="0">
              <a:solidFill>
                <a:schemeClr val="accent4"/>
              </a:solidFill>
              <a:effectLst/>
              <a:latin typeface="Times New Roman" panose="02020603050405020304" pitchFamily="18" charset="0"/>
              <a:cs typeface="Times New Roman" panose="02020603050405020304" pitchFamily="18" charset="0"/>
            </a:endParaRPr>
          </a:p>
          <a:p>
            <a:endParaRPr lang="en-US" sz="2800" b="1" dirty="0">
              <a:solidFill>
                <a:schemeClr val="accent4"/>
              </a:solidFill>
              <a:latin typeface="Times New Roman" panose="02020603050405020304" pitchFamily="18" charset="0"/>
              <a:cs typeface="Times New Roman" panose="02020603050405020304" pitchFamily="18" charset="0"/>
            </a:endParaRPr>
          </a:p>
          <a:p>
            <a:r>
              <a:rPr lang="en-US" sz="2800" b="1" i="0" u="none" strike="noStrike" dirty="0">
                <a:solidFill>
                  <a:schemeClr val="accent4"/>
                </a:solidFill>
                <a:effectLst/>
                <a:latin typeface="Times New Roman" panose="02020603050405020304" pitchFamily="18" charset="0"/>
                <a:cs typeface="Times New Roman" panose="02020603050405020304" pitchFamily="18" charset="0"/>
              </a:rPr>
              <a:t>Catalysts such as amines may be used in polyurethane production. [Britannica, Wikipedia] </a:t>
            </a:r>
          </a:p>
        </p:txBody>
      </p:sp>
    </p:spTree>
    <p:extLst>
      <p:ext uri="{BB962C8B-B14F-4D97-AF65-F5344CB8AC3E}">
        <p14:creationId xmlns:p14="http://schemas.microsoft.com/office/powerpoint/2010/main" val="387018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30F1-1CC9-CD75-B031-1B261C36DB9C}"/>
              </a:ext>
            </a:extLst>
          </p:cNvPr>
          <p:cNvSpPr>
            <a:spLocks noGrp="1"/>
          </p:cNvSpPr>
          <p:nvPr>
            <p:ph type="title"/>
          </p:nvPr>
        </p:nvSpPr>
        <p:spPr/>
        <p:txBody>
          <a:bodyPr/>
          <a:lstStyle/>
          <a:p>
            <a:r>
              <a:rPr lang="en-TW" b="1" dirty="0">
                <a:solidFill>
                  <a:schemeClr val="accent4"/>
                </a:solidFill>
              </a:rPr>
              <a:t>Polysaccharides</a:t>
            </a:r>
          </a:p>
        </p:txBody>
      </p:sp>
      <p:sp>
        <p:nvSpPr>
          <p:cNvPr id="3" name="Content Placeholder 2">
            <a:extLst>
              <a:ext uri="{FF2B5EF4-FFF2-40B4-BE49-F238E27FC236}">
                <a16:creationId xmlns:a16="http://schemas.microsoft.com/office/drawing/2014/main" id="{62DD43BC-16D8-6085-14BE-434F74F51505}"/>
              </a:ext>
            </a:extLst>
          </p:cNvPr>
          <p:cNvSpPr>
            <a:spLocks noGrp="1"/>
          </p:cNvSpPr>
          <p:nvPr>
            <p:ph idx="1"/>
          </p:nvPr>
        </p:nvSpPr>
        <p:spPr>
          <a:xfrm>
            <a:off x="128472" y="1285597"/>
            <a:ext cx="5257800" cy="4351338"/>
          </a:xfrm>
        </p:spPr>
        <p:txBody>
          <a:bodyPr>
            <a:normAutofit lnSpcReduction="10000"/>
          </a:bodyPr>
          <a:lstStyle/>
          <a:p>
            <a:r>
              <a:rPr lang="en-TW" b="1" dirty="0">
                <a:solidFill>
                  <a:schemeClr val="accent4"/>
                </a:solidFill>
              </a:rPr>
              <a:t>Are important parts of human metabolism, for example the Embden-Meyerhof pathway of glycolysis, where there is a </a:t>
            </a:r>
            <a:r>
              <a:rPr lang="en-TW" b="1" dirty="0">
                <a:solidFill>
                  <a:schemeClr val="accent6"/>
                </a:solidFill>
              </a:rPr>
              <a:t>-PO3H phosphate group</a:t>
            </a:r>
            <a:r>
              <a:rPr lang="en-TW" b="1" dirty="0">
                <a:solidFill>
                  <a:schemeClr val="accent4"/>
                </a:solidFill>
              </a:rPr>
              <a:t> ultimately helping to create lactic acid during oxidative metabolic stress.</a:t>
            </a:r>
          </a:p>
          <a:p>
            <a:r>
              <a:rPr lang="en-TW" b="1" dirty="0">
                <a:solidFill>
                  <a:schemeClr val="accent4"/>
                </a:solidFill>
              </a:rPr>
              <a:t>Krebs cycle converting </a:t>
            </a:r>
            <a:r>
              <a:rPr lang="en-TW" b="1" dirty="0">
                <a:solidFill>
                  <a:schemeClr val="accent6"/>
                </a:solidFill>
              </a:rPr>
              <a:t>citric acid </a:t>
            </a:r>
            <a:r>
              <a:rPr lang="en-TW" b="1" dirty="0">
                <a:solidFill>
                  <a:schemeClr val="accent4"/>
                </a:solidFill>
              </a:rPr>
              <a:t>to various forms after receiving energy from pyruvic acid in the mitochondria.</a:t>
            </a:r>
          </a:p>
        </p:txBody>
      </p:sp>
      <p:sp>
        <p:nvSpPr>
          <p:cNvPr id="4" name="TextBox 3">
            <a:extLst>
              <a:ext uri="{FF2B5EF4-FFF2-40B4-BE49-F238E27FC236}">
                <a16:creationId xmlns:a16="http://schemas.microsoft.com/office/drawing/2014/main" id="{8F3E34AF-70D8-2432-325D-37E1CD3380E2}"/>
              </a:ext>
            </a:extLst>
          </p:cNvPr>
          <p:cNvSpPr txBox="1"/>
          <p:nvPr/>
        </p:nvSpPr>
        <p:spPr>
          <a:xfrm>
            <a:off x="128472" y="5572403"/>
            <a:ext cx="1957780" cy="369332"/>
          </a:xfrm>
          <a:prstGeom prst="rect">
            <a:avLst/>
          </a:prstGeom>
          <a:noFill/>
        </p:spPr>
        <p:txBody>
          <a:bodyPr wrap="none" rtlCol="0">
            <a:spAutoFit/>
          </a:bodyPr>
          <a:lstStyle/>
          <a:p>
            <a:r>
              <a:rPr lang="en-TW" b="1" dirty="0">
                <a:solidFill>
                  <a:schemeClr val="accent4"/>
                </a:solidFill>
              </a:rPr>
              <a:t>Mahan 3rd Edition</a:t>
            </a:r>
          </a:p>
        </p:txBody>
      </p:sp>
      <p:pic>
        <p:nvPicPr>
          <p:cNvPr id="5" name="Picture 4">
            <a:extLst>
              <a:ext uri="{FF2B5EF4-FFF2-40B4-BE49-F238E27FC236}">
                <a16:creationId xmlns:a16="http://schemas.microsoft.com/office/drawing/2014/main" id="{94AF0E9F-DED9-4687-0AEF-4A702D236851}"/>
              </a:ext>
            </a:extLst>
          </p:cNvPr>
          <p:cNvPicPr>
            <a:picLocks noChangeAspect="1"/>
          </p:cNvPicPr>
          <p:nvPr/>
        </p:nvPicPr>
        <p:blipFill>
          <a:blip r:embed="rId3"/>
          <a:stretch>
            <a:fillRect/>
          </a:stretch>
        </p:blipFill>
        <p:spPr>
          <a:xfrm>
            <a:off x="5583122" y="581989"/>
            <a:ext cx="3492500" cy="2324100"/>
          </a:xfrm>
          <a:prstGeom prst="rect">
            <a:avLst/>
          </a:prstGeom>
        </p:spPr>
      </p:pic>
      <p:pic>
        <p:nvPicPr>
          <p:cNvPr id="6" name="Picture 5">
            <a:extLst>
              <a:ext uri="{FF2B5EF4-FFF2-40B4-BE49-F238E27FC236}">
                <a16:creationId xmlns:a16="http://schemas.microsoft.com/office/drawing/2014/main" id="{0F3E50E1-BAB5-211F-DA15-8758BAF3621F}"/>
              </a:ext>
            </a:extLst>
          </p:cNvPr>
          <p:cNvPicPr>
            <a:picLocks noChangeAspect="1"/>
          </p:cNvPicPr>
          <p:nvPr/>
        </p:nvPicPr>
        <p:blipFill>
          <a:blip r:embed="rId4"/>
          <a:stretch>
            <a:fillRect/>
          </a:stretch>
        </p:blipFill>
        <p:spPr>
          <a:xfrm>
            <a:off x="9075622" y="762075"/>
            <a:ext cx="2491763" cy="1786547"/>
          </a:xfrm>
          <a:prstGeom prst="rect">
            <a:avLst/>
          </a:prstGeom>
        </p:spPr>
      </p:pic>
      <p:sp>
        <p:nvSpPr>
          <p:cNvPr id="7" name="TextBox 6">
            <a:extLst>
              <a:ext uri="{FF2B5EF4-FFF2-40B4-BE49-F238E27FC236}">
                <a16:creationId xmlns:a16="http://schemas.microsoft.com/office/drawing/2014/main" id="{203F0994-9351-8041-B365-B1206743092A}"/>
              </a:ext>
            </a:extLst>
          </p:cNvPr>
          <p:cNvSpPr txBox="1"/>
          <p:nvPr/>
        </p:nvSpPr>
        <p:spPr>
          <a:xfrm>
            <a:off x="9635078" y="2548622"/>
            <a:ext cx="1222579" cy="369332"/>
          </a:xfrm>
          <a:prstGeom prst="rect">
            <a:avLst/>
          </a:prstGeom>
          <a:noFill/>
        </p:spPr>
        <p:txBody>
          <a:bodyPr wrap="none" rtlCol="0">
            <a:spAutoFit/>
          </a:bodyPr>
          <a:lstStyle/>
          <a:p>
            <a:r>
              <a:rPr lang="en-TW" b="1" dirty="0">
                <a:solidFill>
                  <a:schemeClr val="accent4"/>
                </a:solidFill>
              </a:rPr>
              <a:t>Megazyme</a:t>
            </a:r>
          </a:p>
        </p:txBody>
      </p:sp>
      <p:pic>
        <p:nvPicPr>
          <p:cNvPr id="8" name="Picture 7">
            <a:extLst>
              <a:ext uri="{FF2B5EF4-FFF2-40B4-BE49-F238E27FC236}">
                <a16:creationId xmlns:a16="http://schemas.microsoft.com/office/drawing/2014/main" id="{9627C875-B4C5-7A77-A3A1-B7235149BF8F}"/>
              </a:ext>
            </a:extLst>
          </p:cNvPr>
          <p:cNvPicPr>
            <a:picLocks noChangeAspect="1"/>
          </p:cNvPicPr>
          <p:nvPr/>
        </p:nvPicPr>
        <p:blipFill>
          <a:blip r:embed="rId5"/>
          <a:stretch>
            <a:fillRect/>
          </a:stretch>
        </p:blipFill>
        <p:spPr>
          <a:xfrm>
            <a:off x="5386272" y="3169281"/>
            <a:ext cx="3886200" cy="2095500"/>
          </a:xfrm>
          <a:prstGeom prst="rect">
            <a:avLst/>
          </a:prstGeom>
        </p:spPr>
      </p:pic>
      <p:pic>
        <p:nvPicPr>
          <p:cNvPr id="9" name="Picture 8">
            <a:extLst>
              <a:ext uri="{FF2B5EF4-FFF2-40B4-BE49-F238E27FC236}">
                <a16:creationId xmlns:a16="http://schemas.microsoft.com/office/drawing/2014/main" id="{1912B80A-6179-DF71-EAEC-FD7ED524CA90}"/>
              </a:ext>
            </a:extLst>
          </p:cNvPr>
          <p:cNvPicPr>
            <a:picLocks noChangeAspect="1"/>
          </p:cNvPicPr>
          <p:nvPr/>
        </p:nvPicPr>
        <p:blipFill>
          <a:blip r:embed="rId6"/>
          <a:stretch>
            <a:fillRect/>
          </a:stretch>
        </p:blipFill>
        <p:spPr>
          <a:xfrm>
            <a:off x="8171912" y="4938129"/>
            <a:ext cx="3886201" cy="895755"/>
          </a:xfrm>
          <a:prstGeom prst="rect">
            <a:avLst/>
          </a:prstGeom>
        </p:spPr>
      </p:pic>
      <p:sp>
        <p:nvSpPr>
          <p:cNvPr id="11" name="TextBox 10">
            <a:extLst>
              <a:ext uri="{FF2B5EF4-FFF2-40B4-BE49-F238E27FC236}">
                <a16:creationId xmlns:a16="http://schemas.microsoft.com/office/drawing/2014/main" id="{AC7C5A1C-4E90-6E93-5B17-1CB5B9E06914}"/>
              </a:ext>
            </a:extLst>
          </p:cNvPr>
          <p:cNvSpPr txBox="1"/>
          <p:nvPr/>
        </p:nvSpPr>
        <p:spPr>
          <a:xfrm>
            <a:off x="9378740" y="4013158"/>
            <a:ext cx="2476500" cy="923330"/>
          </a:xfrm>
          <a:prstGeom prst="rect">
            <a:avLst/>
          </a:prstGeom>
          <a:noFill/>
        </p:spPr>
        <p:txBody>
          <a:bodyPr wrap="square">
            <a:spAutoFit/>
          </a:bodyPr>
          <a:lstStyle/>
          <a:p>
            <a:r>
              <a:rPr lang="en-TW" b="1" dirty="0">
                <a:solidFill>
                  <a:schemeClr val="accent4"/>
                </a:solidFill>
              </a:rPr>
              <a:t>https://cwsimons.com/the-science-of-jams-apple-jam/</a:t>
            </a:r>
          </a:p>
        </p:txBody>
      </p:sp>
    </p:spTree>
    <p:extLst>
      <p:ext uri="{BB962C8B-B14F-4D97-AF65-F5344CB8AC3E}">
        <p14:creationId xmlns:p14="http://schemas.microsoft.com/office/powerpoint/2010/main" val="127680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065F-0F1C-CD05-F93D-606002F09630}"/>
              </a:ext>
            </a:extLst>
          </p:cNvPr>
          <p:cNvSpPr>
            <a:spLocks noGrp="1"/>
          </p:cNvSpPr>
          <p:nvPr>
            <p:ph type="title"/>
          </p:nvPr>
        </p:nvSpPr>
        <p:spPr/>
        <p:txBody>
          <a:bodyPr/>
          <a:lstStyle/>
          <a:p>
            <a:r>
              <a:rPr lang="en-TW" b="1" dirty="0">
                <a:solidFill>
                  <a:schemeClr val="accent4"/>
                </a:solidFill>
              </a:rPr>
              <a:t>Periodic Table App</a:t>
            </a:r>
          </a:p>
        </p:txBody>
      </p:sp>
      <p:sp>
        <p:nvSpPr>
          <p:cNvPr id="5" name="TextBox 4">
            <a:extLst>
              <a:ext uri="{FF2B5EF4-FFF2-40B4-BE49-F238E27FC236}">
                <a16:creationId xmlns:a16="http://schemas.microsoft.com/office/drawing/2014/main" id="{2B0CCF87-7EA9-56ED-A737-73EC5BD526D5}"/>
              </a:ext>
            </a:extLst>
          </p:cNvPr>
          <p:cNvSpPr txBox="1"/>
          <p:nvPr/>
        </p:nvSpPr>
        <p:spPr>
          <a:xfrm>
            <a:off x="0" y="5228847"/>
            <a:ext cx="6096000" cy="369332"/>
          </a:xfrm>
          <a:prstGeom prst="rect">
            <a:avLst/>
          </a:prstGeom>
          <a:noFill/>
        </p:spPr>
        <p:txBody>
          <a:bodyPr wrap="square">
            <a:spAutoFit/>
          </a:bodyPr>
          <a:lstStyle/>
          <a:p>
            <a:r>
              <a:rPr lang="en-TW" dirty="0">
                <a:solidFill>
                  <a:schemeClr val="accent4"/>
                </a:solidFill>
                <a:hlinkClick r:id="rId2"/>
              </a:rPr>
              <a:t>https://chemistry.org.tw/</a:t>
            </a:r>
            <a:endParaRPr lang="en-TW" dirty="0">
              <a:solidFill>
                <a:schemeClr val="accent4"/>
              </a:solidFill>
            </a:endParaRPr>
          </a:p>
        </p:txBody>
      </p:sp>
      <p:pic>
        <p:nvPicPr>
          <p:cNvPr id="11" name="Picture 10">
            <a:extLst>
              <a:ext uri="{FF2B5EF4-FFF2-40B4-BE49-F238E27FC236}">
                <a16:creationId xmlns:a16="http://schemas.microsoft.com/office/drawing/2014/main" id="{D78A5F78-BCAE-C509-2A18-FCEDF74730C2}"/>
              </a:ext>
            </a:extLst>
          </p:cNvPr>
          <p:cNvPicPr>
            <a:picLocks noChangeAspect="1"/>
          </p:cNvPicPr>
          <p:nvPr/>
        </p:nvPicPr>
        <p:blipFill>
          <a:blip r:embed="rId3"/>
          <a:stretch>
            <a:fillRect/>
          </a:stretch>
        </p:blipFill>
        <p:spPr>
          <a:xfrm>
            <a:off x="2558796" y="1439322"/>
            <a:ext cx="7074408" cy="3979355"/>
          </a:xfrm>
          <a:prstGeom prst="rect">
            <a:avLst/>
          </a:prstGeom>
        </p:spPr>
      </p:pic>
      <p:pic>
        <p:nvPicPr>
          <p:cNvPr id="12" name="Picture 11">
            <a:extLst>
              <a:ext uri="{FF2B5EF4-FFF2-40B4-BE49-F238E27FC236}">
                <a16:creationId xmlns:a16="http://schemas.microsoft.com/office/drawing/2014/main" id="{7402CFE4-751D-EE76-6A44-A6050FCE1E66}"/>
              </a:ext>
            </a:extLst>
          </p:cNvPr>
          <p:cNvPicPr>
            <a:picLocks noChangeAspect="1"/>
          </p:cNvPicPr>
          <p:nvPr/>
        </p:nvPicPr>
        <p:blipFill>
          <a:blip r:embed="rId4"/>
          <a:stretch>
            <a:fillRect/>
          </a:stretch>
        </p:blipFill>
        <p:spPr>
          <a:xfrm>
            <a:off x="6096000" y="638106"/>
            <a:ext cx="3238500" cy="533400"/>
          </a:xfrm>
          <a:prstGeom prst="rect">
            <a:avLst/>
          </a:prstGeom>
        </p:spPr>
      </p:pic>
      <p:sp>
        <p:nvSpPr>
          <p:cNvPr id="13" name="TextBox 12">
            <a:extLst>
              <a:ext uri="{FF2B5EF4-FFF2-40B4-BE49-F238E27FC236}">
                <a16:creationId xmlns:a16="http://schemas.microsoft.com/office/drawing/2014/main" id="{4ADC0EE1-9AF1-92E3-E107-E8DD06F20148}"/>
              </a:ext>
            </a:extLst>
          </p:cNvPr>
          <p:cNvSpPr txBox="1"/>
          <p:nvPr/>
        </p:nvSpPr>
        <p:spPr>
          <a:xfrm>
            <a:off x="7528204" y="5340232"/>
            <a:ext cx="4209999" cy="523220"/>
          </a:xfrm>
          <a:prstGeom prst="rect">
            <a:avLst/>
          </a:prstGeom>
          <a:noFill/>
        </p:spPr>
        <p:txBody>
          <a:bodyPr wrap="none" rtlCol="0">
            <a:spAutoFit/>
          </a:bodyPr>
          <a:lstStyle/>
          <a:p>
            <a:r>
              <a:rPr lang="en-US" sz="2800" dirty="0">
                <a:solidFill>
                  <a:schemeClr val="accent4"/>
                </a:solidFill>
              </a:rPr>
              <a:t>D</a:t>
            </a:r>
            <a:r>
              <a:rPr lang="en-TW" sz="2800" dirty="0">
                <a:solidFill>
                  <a:schemeClr val="accent4"/>
                </a:solidFill>
              </a:rPr>
              <a:t>ownload and use the app!</a:t>
            </a:r>
          </a:p>
        </p:txBody>
      </p:sp>
    </p:spTree>
    <p:extLst>
      <p:ext uri="{BB962C8B-B14F-4D97-AF65-F5344CB8AC3E}">
        <p14:creationId xmlns:p14="http://schemas.microsoft.com/office/powerpoint/2010/main" val="9481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76D8-1689-0C91-82FC-2383838789DC}"/>
              </a:ext>
            </a:extLst>
          </p:cNvPr>
          <p:cNvSpPr>
            <a:spLocks noGrp="1"/>
          </p:cNvSpPr>
          <p:nvPr>
            <p:ph type="title"/>
          </p:nvPr>
        </p:nvSpPr>
        <p:spPr/>
        <p:txBody>
          <a:bodyPr/>
          <a:lstStyle/>
          <a:p>
            <a:endParaRPr lang="en-TW">
              <a:solidFill>
                <a:schemeClr val="accent4"/>
              </a:solidFill>
            </a:endParaRPr>
          </a:p>
        </p:txBody>
      </p:sp>
      <p:pic>
        <p:nvPicPr>
          <p:cNvPr id="5" name="Content Placeholder 4">
            <a:extLst>
              <a:ext uri="{FF2B5EF4-FFF2-40B4-BE49-F238E27FC236}">
                <a16:creationId xmlns:a16="http://schemas.microsoft.com/office/drawing/2014/main" id="{9F256ADC-AF30-26D4-8378-3C8579679D29}"/>
              </a:ext>
            </a:extLst>
          </p:cNvPr>
          <p:cNvPicPr>
            <a:picLocks noGrp="1" noChangeAspect="1"/>
          </p:cNvPicPr>
          <p:nvPr>
            <p:ph idx="1"/>
          </p:nvPr>
        </p:nvPicPr>
        <p:blipFill>
          <a:blip r:embed="rId2"/>
          <a:stretch>
            <a:fillRect/>
          </a:stretch>
        </p:blipFill>
        <p:spPr>
          <a:xfrm>
            <a:off x="2706597" y="554245"/>
            <a:ext cx="6778806" cy="5251304"/>
          </a:xfrm>
        </p:spPr>
      </p:pic>
    </p:spTree>
    <p:extLst>
      <p:ext uri="{BB962C8B-B14F-4D97-AF65-F5344CB8AC3E}">
        <p14:creationId xmlns:p14="http://schemas.microsoft.com/office/powerpoint/2010/main" val="3552788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手繪多邊形: 圖案 294">
            <a:extLst>
              <a:ext uri="{FF2B5EF4-FFF2-40B4-BE49-F238E27FC236}">
                <a16:creationId xmlns:a16="http://schemas.microsoft.com/office/drawing/2014/main" id="{45F6DE31-056F-4F21-8839-152AEF33C10E}"/>
              </a:ext>
            </a:extLst>
          </p:cNvPr>
          <p:cNvSpPr/>
          <p:nvPr/>
        </p:nvSpPr>
        <p:spPr>
          <a:xfrm rot="5400000">
            <a:off x="4658007" y="-538830"/>
            <a:ext cx="6145016" cy="7167818"/>
          </a:xfrm>
          <a:custGeom>
            <a:avLst/>
            <a:gdLst>
              <a:gd name="connsiteX0" fmla="*/ 0 w 6145016"/>
              <a:gd name="connsiteY0" fmla="*/ 2962390 h 7167818"/>
              <a:gd name="connsiteX1" fmla="*/ 0 w 6145016"/>
              <a:gd name="connsiteY1" fmla="*/ 592492 h 7167818"/>
              <a:gd name="connsiteX2" fmla="*/ 592492 w 6145016"/>
              <a:gd name="connsiteY2" fmla="*/ 0 h 7167818"/>
              <a:gd name="connsiteX3" fmla="*/ 5552524 w 6145016"/>
              <a:gd name="connsiteY3" fmla="*/ 0 h 7167818"/>
              <a:gd name="connsiteX4" fmla="*/ 6145016 w 6145016"/>
              <a:gd name="connsiteY4" fmla="*/ 592492 h 7167818"/>
              <a:gd name="connsiteX5" fmla="*/ 6145016 w 6145016"/>
              <a:gd name="connsiteY5" fmla="*/ 2962390 h 7167818"/>
              <a:gd name="connsiteX6" fmla="*/ 6136421 w 6145016"/>
              <a:gd name="connsiteY6" fmla="*/ 3047651 h 7167818"/>
              <a:gd name="connsiteX7" fmla="*/ 6136421 w 6145016"/>
              <a:gd name="connsiteY7" fmla="*/ 6637878 h 7167818"/>
              <a:gd name="connsiteX8" fmla="*/ 5606481 w 6145016"/>
              <a:gd name="connsiteY8" fmla="*/ 7167818 h 7167818"/>
              <a:gd name="connsiteX9" fmla="*/ 3486783 w 6145016"/>
              <a:gd name="connsiteY9" fmla="*/ 7167818 h 7167818"/>
              <a:gd name="connsiteX10" fmla="*/ 2956843 w 6145016"/>
              <a:gd name="connsiteY10" fmla="*/ 6637878 h 7167818"/>
              <a:gd name="connsiteX11" fmla="*/ 2956843 w 6145016"/>
              <a:gd name="connsiteY11" fmla="*/ 3554882 h 7167818"/>
              <a:gd name="connsiteX12" fmla="*/ 592492 w 6145016"/>
              <a:gd name="connsiteY12" fmla="*/ 3554882 h 7167818"/>
              <a:gd name="connsiteX13" fmla="*/ 0 w 6145016"/>
              <a:gd name="connsiteY13" fmla="*/ 2962390 h 71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45016" h="7167818">
                <a:moveTo>
                  <a:pt x="0" y="2962390"/>
                </a:moveTo>
                <a:lnTo>
                  <a:pt x="0" y="592492"/>
                </a:lnTo>
                <a:cubicBezTo>
                  <a:pt x="0" y="265268"/>
                  <a:pt x="265268" y="0"/>
                  <a:pt x="592492" y="0"/>
                </a:cubicBezTo>
                <a:lnTo>
                  <a:pt x="5552524" y="0"/>
                </a:lnTo>
                <a:cubicBezTo>
                  <a:pt x="5879748" y="0"/>
                  <a:pt x="6145016" y="265268"/>
                  <a:pt x="6145016" y="592492"/>
                </a:cubicBezTo>
                <a:lnTo>
                  <a:pt x="6145016" y="2962390"/>
                </a:lnTo>
                <a:lnTo>
                  <a:pt x="6136421" y="3047651"/>
                </a:lnTo>
                <a:lnTo>
                  <a:pt x="6136421" y="6637878"/>
                </a:lnTo>
                <a:cubicBezTo>
                  <a:pt x="6136421" y="6930556"/>
                  <a:pt x="5899159" y="7167818"/>
                  <a:pt x="5606481" y="7167818"/>
                </a:cubicBezTo>
                <a:lnTo>
                  <a:pt x="3486783" y="7167818"/>
                </a:lnTo>
                <a:cubicBezTo>
                  <a:pt x="3194105" y="7167818"/>
                  <a:pt x="2956843" y="6930556"/>
                  <a:pt x="2956843" y="6637878"/>
                </a:cubicBezTo>
                <a:lnTo>
                  <a:pt x="2956843" y="3554882"/>
                </a:lnTo>
                <a:lnTo>
                  <a:pt x="592492" y="3554882"/>
                </a:lnTo>
                <a:cubicBezTo>
                  <a:pt x="265268" y="3554882"/>
                  <a:pt x="0" y="3289614"/>
                  <a:pt x="0" y="2962390"/>
                </a:cubicBezTo>
                <a:close/>
              </a:path>
            </a:pathLst>
          </a:custGeom>
          <a:solidFill>
            <a:srgbClr val="EEF7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b="1">
              <a:solidFill>
                <a:schemeClr val="accent4"/>
              </a:solidFill>
            </a:endParaRPr>
          </a:p>
        </p:txBody>
      </p:sp>
      <p:pic>
        <p:nvPicPr>
          <p:cNvPr id="5" name="圖片 4">
            <a:extLst>
              <a:ext uri="{FF2B5EF4-FFF2-40B4-BE49-F238E27FC236}">
                <a16:creationId xmlns:a16="http://schemas.microsoft.com/office/drawing/2014/main" id="{0698930A-14E4-4D0A-91A7-FED442319791}"/>
              </a:ext>
            </a:extLst>
          </p:cNvPr>
          <p:cNvPicPr>
            <a:picLocks noChangeAspect="1"/>
          </p:cNvPicPr>
          <p:nvPr/>
        </p:nvPicPr>
        <p:blipFill rotWithShape="1">
          <a:blip r:embed="rId2"/>
          <a:srcRect t="49636"/>
          <a:stretch/>
        </p:blipFill>
        <p:spPr>
          <a:xfrm>
            <a:off x="-80801" y="2850513"/>
            <a:ext cx="4340254" cy="3131161"/>
          </a:xfrm>
          <a:prstGeom prst="rect">
            <a:avLst/>
          </a:prstGeom>
        </p:spPr>
      </p:pic>
      <p:pic>
        <p:nvPicPr>
          <p:cNvPr id="7" name="圖片 6">
            <a:extLst>
              <a:ext uri="{FF2B5EF4-FFF2-40B4-BE49-F238E27FC236}">
                <a16:creationId xmlns:a16="http://schemas.microsoft.com/office/drawing/2014/main" id="{BC8924C4-8E77-4B23-8FAA-39A7630C7E4F}"/>
              </a:ext>
            </a:extLst>
          </p:cNvPr>
          <p:cNvPicPr>
            <a:picLocks noChangeAspect="1"/>
          </p:cNvPicPr>
          <p:nvPr/>
        </p:nvPicPr>
        <p:blipFill rotWithShape="1">
          <a:blip r:embed="rId3"/>
          <a:srcRect t="49650"/>
          <a:stretch/>
        </p:blipFill>
        <p:spPr>
          <a:xfrm>
            <a:off x="7210084" y="2878700"/>
            <a:ext cx="4340254" cy="3130321"/>
          </a:xfrm>
          <a:prstGeom prst="rect">
            <a:avLst/>
          </a:prstGeom>
        </p:spPr>
      </p:pic>
      <p:pic>
        <p:nvPicPr>
          <p:cNvPr id="12" name="圖片 11">
            <a:extLst>
              <a:ext uri="{FF2B5EF4-FFF2-40B4-BE49-F238E27FC236}">
                <a16:creationId xmlns:a16="http://schemas.microsoft.com/office/drawing/2014/main" id="{DE40DA8C-6F6E-4AD0-AB64-39FF4604C649}"/>
              </a:ext>
            </a:extLst>
          </p:cNvPr>
          <p:cNvPicPr>
            <a:picLocks noChangeAspect="1"/>
          </p:cNvPicPr>
          <p:nvPr/>
        </p:nvPicPr>
        <p:blipFill>
          <a:blip r:embed="rId4"/>
          <a:stretch>
            <a:fillRect/>
          </a:stretch>
        </p:blipFill>
        <p:spPr>
          <a:xfrm>
            <a:off x="3832538" y="2709500"/>
            <a:ext cx="4115357" cy="3313211"/>
          </a:xfrm>
          <a:prstGeom prst="rect">
            <a:avLst/>
          </a:prstGeom>
        </p:spPr>
      </p:pic>
      <p:sp>
        <p:nvSpPr>
          <p:cNvPr id="13" name="文字方塊 12">
            <a:extLst>
              <a:ext uri="{FF2B5EF4-FFF2-40B4-BE49-F238E27FC236}">
                <a16:creationId xmlns:a16="http://schemas.microsoft.com/office/drawing/2014/main" id="{D8F5707B-E151-4BD6-9F76-6C188D8D9504}"/>
              </a:ext>
            </a:extLst>
          </p:cNvPr>
          <p:cNvSpPr txBox="1"/>
          <p:nvPr/>
        </p:nvSpPr>
        <p:spPr>
          <a:xfrm>
            <a:off x="980771" y="3129815"/>
            <a:ext cx="1877533" cy="369332"/>
          </a:xfrm>
          <a:prstGeom prst="rect">
            <a:avLst/>
          </a:prstGeom>
          <a:noFill/>
        </p:spPr>
        <p:txBody>
          <a:bodyPr wrap="square">
            <a:spAutoFit/>
          </a:bodyPr>
          <a:lstStyle/>
          <a:p>
            <a:pPr algn="ctr"/>
            <a:r>
              <a:rPr lang="en-US" altLang="zh-TW" b="1" dirty="0">
                <a:solidFill>
                  <a:schemeClr val="accent4"/>
                </a:solidFill>
              </a:rPr>
              <a:t>non cycled</a:t>
            </a:r>
            <a:endParaRPr lang="zh-TW" altLang="en-US" b="1" dirty="0">
              <a:solidFill>
                <a:schemeClr val="accent4"/>
              </a:solidFill>
            </a:endParaRPr>
          </a:p>
        </p:txBody>
      </p:sp>
      <p:sp>
        <p:nvSpPr>
          <p:cNvPr id="14" name="文字方塊 13">
            <a:extLst>
              <a:ext uri="{FF2B5EF4-FFF2-40B4-BE49-F238E27FC236}">
                <a16:creationId xmlns:a16="http://schemas.microsoft.com/office/drawing/2014/main" id="{6F3602DC-EBA7-4C31-B521-1581B0F6984A}"/>
              </a:ext>
            </a:extLst>
          </p:cNvPr>
          <p:cNvSpPr txBox="1"/>
          <p:nvPr/>
        </p:nvSpPr>
        <p:spPr>
          <a:xfrm>
            <a:off x="4663281" y="2964745"/>
            <a:ext cx="1877533" cy="369332"/>
          </a:xfrm>
          <a:prstGeom prst="rect">
            <a:avLst/>
          </a:prstGeom>
          <a:noFill/>
        </p:spPr>
        <p:txBody>
          <a:bodyPr wrap="square">
            <a:spAutoFit/>
          </a:bodyPr>
          <a:lstStyle/>
          <a:p>
            <a:pPr algn="ctr"/>
            <a:r>
              <a:rPr lang="en-US" altLang="zh-TW" b="1" dirty="0">
                <a:solidFill>
                  <a:schemeClr val="accent4"/>
                </a:solidFill>
              </a:rPr>
              <a:t>pecLiS721BMAl</a:t>
            </a:r>
            <a:endParaRPr lang="zh-TW" altLang="en-US" b="1" dirty="0">
              <a:solidFill>
                <a:schemeClr val="accent4"/>
              </a:solidFill>
            </a:endParaRPr>
          </a:p>
        </p:txBody>
      </p:sp>
      <p:sp>
        <p:nvSpPr>
          <p:cNvPr id="15" name="文字方塊 14">
            <a:extLst>
              <a:ext uri="{FF2B5EF4-FFF2-40B4-BE49-F238E27FC236}">
                <a16:creationId xmlns:a16="http://schemas.microsoft.com/office/drawing/2014/main" id="{165E1F12-97DA-44F7-A4E1-E3C54C7C2610}"/>
              </a:ext>
            </a:extLst>
          </p:cNvPr>
          <p:cNvSpPr txBox="1"/>
          <p:nvPr/>
        </p:nvSpPr>
        <p:spPr>
          <a:xfrm>
            <a:off x="8021694" y="3110979"/>
            <a:ext cx="1877533" cy="369332"/>
          </a:xfrm>
          <a:prstGeom prst="rect">
            <a:avLst/>
          </a:prstGeom>
          <a:noFill/>
        </p:spPr>
        <p:txBody>
          <a:bodyPr wrap="square">
            <a:spAutoFit/>
          </a:bodyPr>
          <a:lstStyle/>
          <a:p>
            <a:pPr algn="ctr"/>
            <a:r>
              <a:rPr lang="en-US" altLang="zh-TW" b="1" dirty="0">
                <a:solidFill>
                  <a:schemeClr val="accent4"/>
                </a:solidFill>
              </a:rPr>
              <a:t>pecLiS721BM</a:t>
            </a:r>
            <a:endParaRPr lang="zh-TW" altLang="en-US" b="1" dirty="0">
              <a:solidFill>
                <a:schemeClr val="accent4"/>
              </a:solidFill>
            </a:endParaRPr>
          </a:p>
        </p:txBody>
      </p:sp>
      <p:sp>
        <p:nvSpPr>
          <p:cNvPr id="19" name="文字方塊 18">
            <a:extLst>
              <a:ext uri="{FF2B5EF4-FFF2-40B4-BE49-F238E27FC236}">
                <a16:creationId xmlns:a16="http://schemas.microsoft.com/office/drawing/2014/main" id="{85585810-8F54-44F7-B229-ECE605444C77}"/>
              </a:ext>
            </a:extLst>
          </p:cNvPr>
          <p:cNvSpPr txBox="1"/>
          <p:nvPr/>
        </p:nvSpPr>
        <p:spPr>
          <a:xfrm>
            <a:off x="2915226" y="3431971"/>
            <a:ext cx="956346" cy="584775"/>
          </a:xfrm>
          <a:prstGeom prst="rect">
            <a:avLst/>
          </a:prstGeom>
          <a:noFill/>
        </p:spPr>
        <p:txBody>
          <a:bodyPr wrap="square" rtlCol="0">
            <a:spAutoFit/>
          </a:bodyPr>
          <a:lstStyle/>
          <a:p>
            <a:r>
              <a:rPr lang="en-US" altLang="zh-TW" sz="1600" b="1" dirty="0">
                <a:solidFill>
                  <a:schemeClr val="accent4"/>
                </a:solidFill>
              </a:rPr>
              <a:t>284.8eV</a:t>
            </a:r>
          </a:p>
          <a:p>
            <a:r>
              <a:rPr lang="en-US" altLang="zh-TW" sz="1600" b="1" dirty="0">
                <a:solidFill>
                  <a:schemeClr val="accent4"/>
                </a:solidFill>
              </a:rPr>
              <a:t>C-C, C-H</a:t>
            </a:r>
            <a:endParaRPr lang="zh-TW" altLang="en-US" sz="1600" b="1" dirty="0">
              <a:solidFill>
                <a:schemeClr val="accent4"/>
              </a:solidFill>
            </a:endParaRPr>
          </a:p>
        </p:txBody>
      </p:sp>
      <p:sp>
        <p:nvSpPr>
          <p:cNvPr id="22" name="文字方塊 21">
            <a:extLst>
              <a:ext uri="{FF2B5EF4-FFF2-40B4-BE49-F238E27FC236}">
                <a16:creationId xmlns:a16="http://schemas.microsoft.com/office/drawing/2014/main" id="{C8C82FDA-81C1-4F33-BC01-8C39991106F9}"/>
              </a:ext>
            </a:extLst>
          </p:cNvPr>
          <p:cNvSpPr txBox="1"/>
          <p:nvPr/>
        </p:nvSpPr>
        <p:spPr>
          <a:xfrm>
            <a:off x="1928722" y="3576770"/>
            <a:ext cx="956346" cy="584775"/>
          </a:xfrm>
          <a:prstGeom prst="rect">
            <a:avLst/>
          </a:prstGeom>
          <a:noFill/>
        </p:spPr>
        <p:txBody>
          <a:bodyPr wrap="square" rtlCol="0">
            <a:spAutoFit/>
          </a:bodyPr>
          <a:lstStyle/>
          <a:p>
            <a:r>
              <a:rPr lang="en-US" altLang="zh-TW" sz="1600" b="1" dirty="0">
                <a:solidFill>
                  <a:schemeClr val="accent4"/>
                </a:solidFill>
              </a:rPr>
              <a:t>286.1eV</a:t>
            </a:r>
          </a:p>
          <a:p>
            <a:r>
              <a:rPr lang="en-US" altLang="zh-TW" sz="1600" b="1" dirty="0">
                <a:solidFill>
                  <a:schemeClr val="accent4"/>
                </a:solidFill>
              </a:rPr>
              <a:t>C-O</a:t>
            </a:r>
            <a:endParaRPr lang="zh-TW" altLang="en-US" sz="1600" b="1" dirty="0">
              <a:solidFill>
                <a:schemeClr val="accent4"/>
              </a:solidFill>
            </a:endParaRPr>
          </a:p>
        </p:txBody>
      </p:sp>
      <p:sp>
        <p:nvSpPr>
          <p:cNvPr id="25" name="文字方塊 24">
            <a:extLst>
              <a:ext uri="{FF2B5EF4-FFF2-40B4-BE49-F238E27FC236}">
                <a16:creationId xmlns:a16="http://schemas.microsoft.com/office/drawing/2014/main" id="{E6A7E3A1-D488-4EF3-B910-C55D2B91C79A}"/>
              </a:ext>
            </a:extLst>
          </p:cNvPr>
          <p:cNvSpPr txBox="1"/>
          <p:nvPr/>
        </p:nvSpPr>
        <p:spPr>
          <a:xfrm>
            <a:off x="1594603" y="4242254"/>
            <a:ext cx="904788" cy="523220"/>
          </a:xfrm>
          <a:prstGeom prst="rect">
            <a:avLst/>
          </a:prstGeom>
          <a:noFill/>
        </p:spPr>
        <p:txBody>
          <a:bodyPr wrap="square" rtlCol="0">
            <a:spAutoFit/>
          </a:bodyPr>
          <a:lstStyle/>
          <a:p>
            <a:r>
              <a:rPr lang="en-US" altLang="zh-TW" sz="1400" b="1" dirty="0">
                <a:solidFill>
                  <a:schemeClr val="accent4"/>
                </a:solidFill>
              </a:rPr>
              <a:t>288.3eV</a:t>
            </a:r>
          </a:p>
          <a:p>
            <a:r>
              <a:rPr lang="en-US" altLang="zh-TW" sz="1400" b="1" dirty="0">
                <a:solidFill>
                  <a:schemeClr val="accent4"/>
                </a:solidFill>
              </a:rPr>
              <a:t>-COO-</a:t>
            </a:r>
            <a:endParaRPr lang="zh-TW" altLang="en-US" sz="1400" b="1" dirty="0">
              <a:solidFill>
                <a:schemeClr val="accent4"/>
              </a:solidFill>
            </a:endParaRPr>
          </a:p>
        </p:txBody>
      </p:sp>
      <p:sp>
        <p:nvSpPr>
          <p:cNvPr id="26" name="文字方塊 25">
            <a:extLst>
              <a:ext uri="{FF2B5EF4-FFF2-40B4-BE49-F238E27FC236}">
                <a16:creationId xmlns:a16="http://schemas.microsoft.com/office/drawing/2014/main" id="{206E673E-95D8-40B8-A585-724C151ABD36}"/>
              </a:ext>
            </a:extLst>
          </p:cNvPr>
          <p:cNvSpPr txBox="1"/>
          <p:nvPr/>
        </p:nvSpPr>
        <p:spPr>
          <a:xfrm>
            <a:off x="681161" y="4349019"/>
            <a:ext cx="956346" cy="584775"/>
          </a:xfrm>
          <a:prstGeom prst="rect">
            <a:avLst/>
          </a:prstGeom>
          <a:noFill/>
        </p:spPr>
        <p:txBody>
          <a:bodyPr wrap="square" rtlCol="0">
            <a:spAutoFit/>
          </a:bodyPr>
          <a:lstStyle/>
          <a:p>
            <a:r>
              <a:rPr lang="en-US" altLang="zh-TW" sz="1600" b="1" dirty="0">
                <a:solidFill>
                  <a:schemeClr val="accent4"/>
                </a:solidFill>
              </a:rPr>
              <a:t>290.1eV</a:t>
            </a:r>
          </a:p>
          <a:p>
            <a:r>
              <a:rPr lang="en-US" altLang="zh-TW" sz="1600" b="1" dirty="0">
                <a:solidFill>
                  <a:schemeClr val="accent4"/>
                </a:solidFill>
              </a:rPr>
              <a:t>CO</a:t>
            </a:r>
            <a:r>
              <a:rPr lang="en-US" altLang="zh-TW" sz="1600" b="1" baseline="-25000" dirty="0">
                <a:solidFill>
                  <a:schemeClr val="accent4"/>
                </a:solidFill>
              </a:rPr>
              <a:t>3</a:t>
            </a:r>
            <a:r>
              <a:rPr lang="en-US" altLang="zh-TW" sz="1600" b="1" baseline="30000" dirty="0">
                <a:solidFill>
                  <a:schemeClr val="accent4"/>
                </a:solidFill>
              </a:rPr>
              <a:t>2-</a:t>
            </a:r>
            <a:endParaRPr lang="zh-TW" altLang="en-US" sz="1600" b="1" baseline="30000" dirty="0">
              <a:solidFill>
                <a:schemeClr val="accent4"/>
              </a:solidFill>
            </a:endParaRPr>
          </a:p>
        </p:txBody>
      </p:sp>
      <p:sp>
        <p:nvSpPr>
          <p:cNvPr id="27" name="文字方塊 26">
            <a:extLst>
              <a:ext uri="{FF2B5EF4-FFF2-40B4-BE49-F238E27FC236}">
                <a16:creationId xmlns:a16="http://schemas.microsoft.com/office/drawing/2014/main" id="{C0E19EC7-4582-409A-9FCE-F0C81103B25A}"/>
              </a:ext>
            </a:extLst>
          </p:cNvPr>
          <p:cNvSpPr txBox="1"/>
          <p:nvPr/>
        </p:nvSpPr>
        <p:spPr>
          <a:xfrm>
            <a:off x="6676983" y="3373986"/>
            <a:ext cx="956346" cy="584775"/>
          </a:xfrm>
          <a:prstGeom prst="rect">
            <a:avLst/>
          </a:prstGeom>
          <a:noFill/>
        </p:spPr>
        <p:txBody>
          <a:bodyPr wrap="square" rtlCol="0">
            <a:spAutoFit/>
          </a:bodyPr>
          <a:lstStyle/>
          <a:p>
            <a:r>
              <a:rPr lang="en-US" altLang="zh-TW" sz="1600" b="1" dirty="0">
                <a:solidFill>
                  <a:schemeClr val="accent4"/>
                </a:solidFill>
              </a:rPr>
              <a:t>284.8eV</a:t>
            </a:r>
          </a:p>
          <a:p>
            <a:r>
              <a:rPr lang="en-US" altLang="zh-TW" sz="1600" b="1" dirty="0">
                <a:solidFill>
                  <a:schemeClr val="accent4"/>
                </a:solidFill>
              </a:rPr>
              <a:t>C-C, C-H</a:t>
            </a:r>
            <a:endParaRPr lang="zh-TW" altLang="en-US" sz="1600" b="1" dirty="0">
              <a:solidFill>
                <a:schemeClr val="accent4"/>
              </a:solidFill>
            </a:endParaRPr>
          </a:p>
        </p:txBody>
      </p:sp>
      <p:sp>
        <p:nvSpPr>
          <p:cNvPr id="28" name="文字方塊 27">
            <a:extLst>
              <a:ext uri="{FF2B5EF4-FFF2-40B4-BE49-F238E27FC236}">
                <a16:creationId xmlns:a16="http://schemas.microsoft.com/office/drawing/2014/main" id="{92FA7868-2278-41F2-BA8B-C5889C6D9A07}"/>
              </a:ext>
            </a:extLst>
          </p:cNvPr>
          <p:cNvSpPr txBox="1"/>
          <p:nvPr/>
        </p:nvSpPr>
        <p:spPr>
          <a:xfrm>
            <a:off x="5602593" y="3607658"/>
            <a:ext cx="956346" cy="584775"/>
          </a:xfrm>
          <a:prstGeom prst="rect">
            <a:avLst/>
          </a:prstGeom>
          <a:noFill/>
        </p:spPr>
        <p:txBody>
          <a:bodyPr wrap="square" rtlCol="0">
            <a:spAutoFit/>
          </a:bodyPr>
          <a:lstStyle/>
          <a:p>
            <a:r>
              <a:rPr lang="en-US" altLang="zh-TW" sz="1600" b="1" dirty="0">
                <a:solidFill>
                  <a:schemeClr val="accent4"/>
                </a:solidFill>
              </a:rPr>
              <a:t>286.1eV</a:t>
            </a:r>
          </a:p>
          <a:p>
            <a:r>
              <a:rPr lang="en-US" altLang="zh-TW" sz="1600" b="1" dirty="0">
                <a:solidFill>
                  <a:schemeClr val="accent4"/>
                </a:solidFill>
              </a:rPr>
              <a:t>C-O</a:t>
            </a:r>
            <a:endParaRPr lang="zh-TW" altLang="en-US" sz="1600" b="1" dirty="0">
              <a:solidFill>
                <a:schemeClr val="accent4"/>
              </a:solidFill>
            </a:endParaRPr>
          </a:p>
        </p:txBody>
      </p:sp>
      <p:sp>
        <p:nvSpPr>
          <p:cNvPr id="30" name="文字方塊 29">
            <a:extLst>
              <a:ext uri="{FF2B5EF4-FFF2-40B4-BE49-F238E27FC236}">
                <a16:creationId xmlns:a16="http://schemas.microsoft.com/office/drawing/2014/main" id="{9468CD98-8715-413B-B16F-44C302F88D78}"/>
              </a:ext>
            </a:extLst>
          </p:cNvPr>
          <p:cNvSpPr txBox="1"/>
          <p:nvPr/>
        </p:nvSpPr>
        <p:spPr>
          <a:xfrm>
            <a:off x="10209710" y="3411552"/>
            <a:ext cx="956346" cy="584775"/>
          </a:xfrm>
          <a:prstGeom prst="rect">
            <a:avLst/>
          </a:prstGeom>
          <a:noFill/>
        </p:spPr>
        <p:txBody>
          <a:bodyPr wrap="square" rtlCol="0">
            <a:spAutoFit/>
          </a:bodyPr>
          <a:lstStyle/>
          <a:p>
            <a:r>
              <a:rPr lang="en-US" altLang="zh-TW" sz="1600" b="1" dirty="0">
                <a:solidFill>
                  <a:schemeClr val="accent4"/>
                </a:solidFill>
              </a:rPr>
              <a:t>284.8eV</a:t>
            </a:r>
          </a:p>
          <a:p>
            <a:r>
              <a:rPr lang="en-US" altLang="zh-TW" sz="1600" b="1" dirty="0">
                <a:solidFill>
                  <a:schemeClr val="accent4"/>
                </a:solidFill>
              </a:rPr>
              <a:t>C-C, C-H</a:t>
            </a:r>
            <a:endParaRPr lang="zh-TW" altLang="en-US" sz="1600" b="1" dirty="0">
              <a:solidFill>
                <a:schemeClr val="accent4"/>
              </a:solidFill>
            </a:endParaRPr>
          </a:p>
        </p:txBody>
      </p:sp>
      <p:sp>
        <p:nvSpPr>
          <p:cNvPr id="31" name="文字方塊 30">
            <a:extLst>
              <a:ext uri="{FF2B5EF4-FFF2-40B4-BE49-F238E27FC236}">
                <a16:creationId xmlns:a16="http://schemas.microsoft.com/office/drawing/2014/main" id="{A331F905-1A37-4521-B0F0-64E1EF01D90C}"/>
              </a:ext>
            </a:extLst>
          </p:cNvPr>
          <p:cNvSpPr txBox="1"/>
          <p:nvPr/>
        </p:nvSpPr>
        <p:spPr>
          <a:xfrm>
            <a:off x="9108105" y="3482309"/>
            <a:ext cx="956346" cy="584775"/>
          </a:xfrm>
          <a:prstGeom prst="rect">
            <a:avLst/>
          </a:prstGeom>
          <a:noFill/>
        </p:spPr>
        <p:txBody>
          <a:bodyPr wrap="square" rtlCol="0">
            <a:spAutoFit/>
          </a:bodyPr>
          <a:lstStyle/>
          <a:p>
            <a:r>
              <a:rPr lang="en-US" altLang="zh-TW" sz="1600" b="1" dirty="0">
                <a:solidFill>
                  <a:schemeClr val="accent4"/>
                </a:solidFill>
              </a:rPr>
              <a:t>286.1eV</a:t>
            </a:r>
          </a:p>
          <a:p>
            <a:r>
              <a:rPr lang="en-US" altLang="zh-TW" sz="1600" b="1" dirty="0">
                <a:solidFill>
                  <a:schemeClr val="accent4"/>
                </a:solidFill>
              </a:rPr>
              <a:t>C-O</a:t>
            </a:r>
            <a:endParaRPr lang="zh-TW" altLang="en-US" sz="1600" b="1" dirty="0">
              <a:solidFill>
                <a:schemeClr val="accent4"/>
              </a:solidFill>
            </a:endParaRPr>
          </a:p>
        </p:txBody>
      </p:sp>
      <p:sp>
        <p:nvSpPr>
          <p:cNvPr id="33" name="文字方塊 32">
            <a:extLst>
              <a:ext uri="{FF2B5EF4-FFF2-40B4-BE49-F238E27FC236}">
                <a16:creationId xmlns:a16="http://schemas.microsoft.com/office/drawing/2014/main" id="{141E93A9-9E60-4125-B534-86117FACF0B6}"/>
              </a:ext>
            </a:extLst>
          </p:cNvPr>
          <p:cNvSpPr txBox="1"/>
          <p:nvPr/>
        </p:nvSpPr>
        <p:spPr>
          <a:xfrm>
            <a:off x="567838" y="3448391"/>
            <a:ext cx="628137" cy="369332"/>
          </a:xfrm>
          <a:prstGeom prst="rect">
            <a:avLst/>
          </a:prstGeom>
          <a:noFill/>
        </p:spPr>
        <p:txBody>
          <a:bodyPr wrap="square" rtlCol="0">
            <a:spAutoFit/>
          </a:bodyPr>
          <a:lstStyle/>
          <a:p>
            <a:r>
              <a:rPr lang="en-US" altLang="zh-TW" b="1" dirty="0">
                <a:solidFill>
                  <a:schemeClr val="accent4"/>
                </a:solidFill>
              </a:rPr>
              <a:t>C 1s</a:t>
            </a:r>
            <a:endParaRPr lang="zh-TW" altLang="en-US" b="1" dirty="0">
              <a:solidFill>
                <a:schemeClr val="accent4"/>
              </a:solidFill>
            </a:endParaRPr>
          </a:p>
        </p:txBody>
      </p:sp>
      <p:sp>
        <p:nvSpPr>
          <p:cNvPr id="34" name="文字方塊 33">
            <a:extLst>
              <a:ext uri="{FF2B5EF4-FFF2-40B4-BE49-F238E27FC236}">
                <a16:creationId xmlns:a16="http://schemas.microsoft.com/office/drawing/2014/main" id="{CD8CA1DA-07BA-4958-AE3C-75B75112F13F}"/>
              </a:ext>
            </a:extLst>
          </p:cNvPr>
          <p:cNvSpPr txBox="1"/>
          <p:nvPr/>
        </p:nvSpPr>
        <p:spPr>
          <a:xfrm>
            <a:off x="4418587" y="3398040"/>
            <a:ext cx="628137" cy="369332"/>
          </a:xfrm>
          <a:prstGeom prst="rect">
            <a:avLst/>
          </a:prstGeom>
          <a:noFill/>
        </p:spPr>
        <p:txBody>
          <a:bodyPr wrap="square" rtlCol="0">
            <a:spAutoFit/>
          </a:bodyPr>
          <a:lstStyle/>
          <a:p>
            <a:r>
              <a:rPr lang="en-US" altLang="zh-TW" b="1" dirty="0">
                <a:solidFill>
                  <a:schemeClr val="accent4"/>
                </a:solidFill>
              </a:rPr>
              <a:t>C 1s</a:t>
            </a:r>
            <a:endParaRPr lang="zh-TW" altLang="en-US" b="1" dirty="0">
              <a:solidFill>
                <a:schemeClr val="accent4"/>
              </a:solidFill>
            </a:endParaRPr>
          </a:p>
        </p:txBody>
      </p:sp>
      <p:sp>
        <p:nvSpPr>
          <p:cNvPr id="35" name="文字方塊 34">
            <a:extLst>
              <a:ext uri="{FF2B5EF4-FFF2-40B4-BE49-F238E27FC236}">
                <a16:creationId xmlns:a16="http://schemas.microsoft.com/office/drawing/2014/main" id="{DD4B2AD6-011F-4AD9-9572-0635E2335687}"/>
              </a:ext>
            </a:extLst>
          </p:cNvPr>
          <p:cNvSpPr txBox="1"/>
          <p:nvPr/>
        </p:nvSpPr>
        <p:spPr>
          <a:xfrm>
            <a:off x="7858723" y="3431971"/>
            <a:ext cx="628137" cy="369332"/>
          </a:xfrm>
          <a:prstGeom prst="rect">
            <a:avLst/>
          </a:prstGeom>
          <a:noFill/>
        </p:spPr>
        <p:txBody>
          <a:bodyPr wrap="square" rtlCol="0">
            <a:spAutoFit/>
          </a:bodyPr>
          <a:lstStyle/>
          <a:p>
            <a:r>
              <a:rPr lang="en-US" altLang="zh-TW" b="1" dirty="0">
                <a:solidFill>
                  <a:schemeClr val="accent4"/>
                </a:solidFill>
              </a:rPr>
              <a:t>C 1s</a:t>
            </a:r>
            <a:endParaRPr lang="zh-TW" altLang="en-US" b="1" dirty="0">
              <a:solidFill>
                <a:schemeClr val="accent4"/>
              </a:solidFill>
            </a:endParaRPr>
          </a:p>
        </p:txBody>
      </p:sp>
      <p:sp>
        <p:nvSpPr>
          <p:cNvPr id="231" name="文字方塊 230">
            <a:extLst>
              <a:ext uri="{FF2B5EF4-FFF2-40B4-BE49-F238E27FC236}">
                <a16:creationId xmlns:a16="http://schemas.microsoft.com/office/drawing/2014/main" id="{14648C19-80B7-42F6-BA54-D3CABF627FC5}"/>
              </a:ext>
            </a:extLst>
          </p:cNvPr>
          <p:cNvSpPr txBox="1"/>
          <p:nvPr/>
        </p:nvSpPr>
        <p:spPr>
          <a:xfrm>
            <a:off x="5190774" y="4187390"/>
            <a:ext cx="1406535" cy="523220"/>
          </a:xfrm>
          <a:prstGeom prst="rect">
            <a:avLst/>
          </a:prstGeom>
          <a:noFill/>
        </p:spPr>
        <p:txBody>
          <a:bodyPr wrap="square" rtlCol="0">
            <a:spAutoFit/>
          </a:bodyPr>
          <a:lstStyle/>
          <a:p>
            <a:r>
              <a:rPr lang="en-US" altLang="zh-TW" sz="1400" b="1" dirty="0">
                <a:solidFill>
                  <a:schemeClr val="accent4"/>
                </a:solidFill>
              </a:rPr>
              <a:t>288.3eV</a:t>
            </a:r>
          </a:p>
          <a:p>
            <a:r>
              <a:rPr lang="en-US" altLang="zh-TW" sz="1400" b="1" dirty="0">
                <a:solidFill>
                  <a:schemeClr val="accent4"/>
                </a:solidFill>
              </a:rPr>
              <a:t>COOH</a:t>
            </a:r>
            <a:endParaRPr lang="zh-TW" altLang="en-US" sz="1400" b="1" dirty="0">
              <a:solidFill>
                <a:schemeClr val="accent4"/>
              </a:solidFill>
            </a:endParaRPr>
          </a:p>
        </p:txBody>
      </p:sp>
      <p:sp>
        <p:nvSpPr>
          <p:cNvPr id="232" name="文字方塊 231">
            <a:extLst>
              <a:ext uri="{FF2B5EF4-FFF2-40B4-BE49-F238E27FC236}">
                <a16:creationId xmlns:a16="http://schemas.microsoft.com/office/drawing/2014/main" id="{6492D0CC-C896-4743-ABA2-FADA11E1894A}"/>
              </a:ext>
            </a:extLst>
          </p:cNvPr>
          <p:cNvSpPr txBox="1"/>
          <p:nvPr/>
        </p:nvSpPr>
        <p:spPr>
          <a:xfrm>
            <a:off x="8665576" y="4107949"/>
            <a:ext cx="1406535" cy="523220"/>
          </a:xfrm>
          <a:prstGeom prst="rect">
            <a:avLst/>
          </a:prstGeom>
          <a:noFill/>
        </p:spPr>
        <p:txBody>
          <a:bodyPr wrap="square" rtlCol="0">
            <a:spAutoFit/>
          </a:bodyPr>
          <a:lstStyle/>
          <a:p>
            <a:r>
              <a:rPr lang="en-US" altLang="zh-TW" sz="1400" b="1" dirty="0">
                <a:solidFill>
                  <a:schemeClr val="accent4"/>
                </a:solidFill>
              </a:rPr>
              <a:t>288.3eV</a:t>
            </a:r>
          </a:p>
          <a:p>
            <a:r>
              <a:rPr lang="en-US" altLang="zh-TW" sz="1400" b="1" dirty="0">
                <a:solidFill>
                  <a:schemeClr val="accent4"/>
                </a:solidFill>
              </a:rPr>
              <a:t>COOH</a:t>
            </a:r>
            <a:endParaRPr lang="zh-TW" altLang="en-US" sz="1400" b="1" dirty="0">
              <a:solidFill>
                <a:schemeClr val="accent4"/>
              </a:solidFill>
            </a:endParaRPr>
          </a:p>
        </p:txBody>
      </p:sp>
      <p:grpSp>
        <p:nvGrpSpPr>
          <p:cNvPr id="250" name="群組 249">
            <a:extLst>
              <a:ext uri="{FF2B5EF4-FFF2-40B4-BE49-F238E27FC236}">
                <a16:creationId xmlns:a16="http://schemas.microsoft.com/office/drawing/2014/main" id="{BDD9A5AF-469B-421A-B8AF-365E0D243ABE}"/>
              </a:ext>
            </a:extLst>
          </p:cNvPr>
          <p:cNvGrpSpPr/>
          <p:nvPr/>
        </p:nvGrpSpPr>
        <p:grpSpPr>
          <a:xfrm>
            <a:off x="1004748" y="440602"/>
            <a:ext cx="2474690" cy="2183054"/>
            <a:chOff x="1415307" y="439541"/>
            <a:chExt cx="2474690" cy="2183054"/>
          </a:xfrm>
        </p:grpSpPr>
        <p:sp>
          <p:nvSpPr>
            <p:cNvPr id="234" name="文字方塊 233">
              <a:extLst>
                <a:ext uri="{FF2B5EF4-FFF2-40B4-BE49-F238E27FC236}">
                  <a16:creationId xmlns:a16="http://schemas.microsoft.com/office/drawing/2014/main" id="{E0256AA4-71DE-440E-9089-03BAB1D7DB5F}"/>
                </a:ext>
              </a:extLst>
            </p:cNvPr>
            <p:cNvSpPr txBox="1"/>
            <p:nvPr/>
          </p:nvSpPr>
          <p:spPr>
            <a:xfrm>
              <a:off x="2367313" y="2191748"/>
              <a:ext cx="820332" cy="307777"/>
            </a:xfrm>
            <a:prstGeom prst="rect">
              <a:avLst/>
            </a:prstGeom>
            <a:noFill/>
          </p:spPr>
          <p:txBody>
            <a:bodyPr wrap="square" rtlCol="0">
              <a:spAutoFit/>
            </a:bodyPr>
            <a:lstStyle/>
            <a:p>
              <a:pPr algn="ctr"/>
              <a:r>
                <a:rPr lang="en-US" altLang="zh-TW" sz="1400" b="1" dirty="0">
                  <a:solidFill>
                    <a:schemeClr val="accent4"/>
                  </a:solidFill>
                </a:rPr>
                <a:t>O-C-O</a:t>
              </a:r>
              <a:endParaRPr lang="zh-TW" altLang="en-US" sz="1400" b="1" dirty="0">
                <a:solidFill>
                  <a:schemeClr val="accent4"/>
                </a:solidFill>
              </a:endParaRPr>
            </a:p>
          </p:txBody>
        </p:sp>
        <p:grpSp>
          <p:nvGrpSpPr>
            <p:cNvPr id="249" name="群組 248">
              <a:extLst>
                <a:ext uri="{FF2B5EF4-FFF2-40B4-BE49-F238E27FC236}">
                  <a16:creationId xmlns:a16="http://schemas.microsoft.com/office/drawing/2014/main" id="{EC54468E-DAB5-4BE3-B097-935A96F2F9C2}"/>
                </a:ext>
              </a:extLst>
            </p:cNvPr>
            <p:cNvGrpSpPr/>
            <p:nvPr/>
          </p:nvGrpSpPr>
          <p:grpSpPr>
            <a:xfrm>
              <a:off x="1415307" y="439541"/>
              <a:ext cx="2474690" cy="2183054"/>
              <a:chOff x="1601336" y="662305"/>
              <a:chExt cx="2474690" cy="2183054"/>
            </a:xfrm>
          </p:grpSpPr>
          <p:grpSp>
            <p:nvGrpSpPr>
              <p:cNvPr id="239" name="群組 238">
                <a:extLst>
                  <a:ext uri="{FF2B5EF4-FFF2-40B4-BE49-F238E27FC236}">
                    <a16:creationId xmlns:a16="http://schemas.microsoft.com/office/drawing/2014/main" id="{83380CD3-ADBE-4864-A99D-4FD7A0288576}"/>
                  </a:ext>
                </a:extLst>
              </p:cNvPr>
              <p:cNvGrpSpPr/>
              <p:nvPr/>
            </p:nvGrpSpPr>
            <p:grpSpPr>
              <a:xfrm>
                <a:off x="1601336" y="1254273"/>
                <a:ext cx="2474690" cy="1591086"/>
                <a:chOff x="2171449" y="1102178"/>
                <a:chExt cx="2474690" cy="1591086"/>
              </a:xfrm>
            </p:grpSpPr>
            <p:cxnSp>
              <p:nvCxnSpPr>
                <p:cNvPr id="237" name="直線接點 236">
                  <a:extLst>
                    <a:ext uri="{FF2B5EF4-FFF2-40B4-BE49-F238E27FC236}">
                      <a16:creationId xmlns:a16="http://schemas.microsoft.com/office/drawing/2014/main" id="{018A901C-567D-42DB-B531-58AD5D514821}"/>
                    </a:ext>
                  </a:extLst>
                </p:cNvPr>
                <p:cNvCxnSpPr>
                  <a:cxnSpLocks/>
                </p:cNvCxnSpPr>
                <p:nvPr/>
              </p:nvCxnSpPr>
              <p:spPr>
                <a:xfrm flipH="1">
                  <a:off x="4470772" y="1655831"/>
                  <a:ext cx="175367" cy="20221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5E9D88A9-95AB-4E1C-9BF5-0BFE299B3A99}"/>
                    </a:ext>
                  </a:extLst>
                </p:cNvPr>
                <p:cNvCxnSpPr>
                  <a:cxnSpLocks/>
                </p:cNvCxnSpPr>
                <p:nvPr/>
              </p:nvCxnSpPr>
              <p:spPr>
                <a:xfrm flipH="1" flipV="1">
                  <a:off x="2384763" y="1637545"/>
                  <a:ext cx="146545" cy="239207"/>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81EFDC04-849D-4962-BA53-9AB84ED30B13}"/>
                    </a:ext>
                  </a:extLst>
                </p:cNvPr>
                <p:cNvCxnSpPr>
                  <a:cxnSpLocks/>
                </p:cNvCxnSpPr>
                <p:nvPr/>
              </p:nvCxnSpPr>
              <p:spPr>
                <a:xfrm flipH="1">
                  <a:off x="2171449" y="1655831"/>
                  <a:ext cx="209233" cy="15189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5E412106-A07E-45B0-AD17-40449198ABD0}"/>
                    </a:ext>
                  </a:extLst>
                </p:cNvPr>
                <p:cNvCxnSpPr>
                  <a:cxnSpLocks/>
                </p:cNvCxnSpPr>
                <p:nvPr/>
              </p:nvCxnSpPr>
              <p:spPr>
                <a:xfrm flipH="1" flipV="1">
                  <a:off x="3329706" y="1842094"/>
                  <a:ext cx="146545" cy="239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6DC5F61B-6085-496F-9B82-8952443437DF}"/>
                    </a:ext>
                  </a:extLst>
                </p:cNvPr>
                <p:cNvCxnSpPr>
                  <a:cxnSpLocks/>
                </p:cNvCxnSpPr>
                <p:nvPr/>
              </p:nvCxnSpPr>
              <p:spPr>
                <a:xfrm flipH="1">
                  <a:off x="3521697" y="1853618"/>
                  <a:ext cx="146545" cy="239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CF881CC6-71A6-445F-AF5A-596C30CD1E15}"/>
                    </a:ext>
                  </a:extLst>
                </p:cNvPr>
                <p:cNvCxnSpPr>
                  <a:cxnSpLocks/>
                  <a:stCxn id="80" idx="3"/>
                  <a:endCxn id="76" idx="7"/>
                </p:cNvCxnSpPr>
                <p:nvPr/>
              </p:nvCxnSpPr>
              <p:spPr>
                <a:xfrm flipH="1">
                  <a:off x="2597700" y="1682697"/>
                  <a:ext cx="141218" cy="1371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722A07A6-C187-4829-9ABE-779058F6769F}"/>
                    </a:ext>
                  </a:extLst>
                </p:cNvPr>
                <p:cNvCxnSpPr>
                  <a:cxnSpLocks/>
                  <a:stCxn id="77" idx="1"/>
                  <a:endCxn id="76" idx="5"/>
                </p:cNvCxnSpPr>
                <p:nvPr/>
              </p:nvCxnSpPr>
              <p:spPr>
                <a:xfrm flipH="1" flipV="1">
                  <a:off x="2597700" y="1921662"/>
                  <a:ext cx="125968" cy="1487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3935BA94-BBCC-48B8-889D-845BE576E95D}"/>
                    </a:ext>
                  </a:extLst>
                </p:cNvPr>
                <p:cNvCxnSpPr>
                  <a:cxnSpLocks/>
                  <a:stCxn id="78" idx="2"/>
                  <a:endCxn id="77" idx="6"/>
                </p:cNvCxnSpPr>
                <p:nvPr/>
              </p:nvCxnSpPr>
              <p:spPr>
                <a:xfrm flipH="1" flipV="1">
                  <a:off x="2846580" y="2121323"/>
                  <a:ext cx="193514" cy="10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BEA934FF-B3F6-4DCA-B2DD-D09E692CCC65}"/>
                    </a:ext>
                  </a:extLst>
                </p:cNvPr>
                <p:cNvCxnSpPr>
                  <a:cxnSpLocks/>
                  <a:stCxn id="81" idx="2"/>
                  <a:endCxn id="80" idx="6"/>
                </p:cNvCxnSpPr>
                <p:nvPr/>
              </p:nvCxnSpPr>
              <p:spPr>
                <a:xfrm flipH="1" flipV="1">
                  <a:off x="2861830" y="1631785"/>
                  <a:ext cx="192576" cy="94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8F6D692B-873F-4C0F-80C9-2369105B38F5}"/>
                    </a:ext>
                  </a:extLst>
                </p:cNvPr>
                <p:cNvCxnSpPr>
                  <a:cxnSpLocks/>
                  <a:stCxn id="79" idx="1"/>
                  <a:endCxn id="81" idx="5"/>
                </p:cNvCxnSpPr>
                <p:nvPr/>
              </p:nvCxnSpPr>
              <p:spPr>
                <a:xfrm flipH="1" flipV="1">
                  <a:off x="3177318" y="1692119"/>
                  <a:ext cx="126821" cy="1349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7D12BFAA-E8C9-494A-AC9E-7A95575FFDC4}"/>
                    </a:ext>
                  </a:extLst>
                </p:cNvPr>
                <p:cNvCxnSpPr>
                  <a:cxnSpLocks/>
                </p:cNvCxnSpPr>
                <p:nvPr/>
              </p:nvCxnSpPr>
              <p:spPr>
                <a:xfrm flipH="1">
                  <a:off x="3145110" y="1910941"/>
                  <a:ext cx="182878" cy="1907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橢圓 75">
                  <a:extLst>
                    <a:ext uri="{FF2B5EF4-FFF2-40B4-BE49-F238E27FC236}">
                      <a16:creationId xmlns:a16="http://schemas.microsoft.com/office/drawing/2014/main" id="{2D5DC173-D71F-469C-A575-D5318C68BEAA}"/>
                    </a:ext>
                  </a:extLst>
                </p:cNvPr>
                <p:cNvSpPr/>
                <p:nvPr/>
              </p:nvSpPr>
              <p:spPr>
                <a:xfrm>
                  <a:off x="2474788" y="1798750"/>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7" name="橢圓 76">
                  <a:extLst>
                    <a:ext uri="{FF2B5EF4-FFF2-40B4-BE49-F238E27FC236}">
                      <a16:creationId xmlns:a16="http://schemas.microsoft.com/office/drawing/2014/main" id="{FAF65B02-4862-4B91-ABC4-1E8F590ED967}"/>
                    </a:ext>
                  </a:extLst>
                </p:cNvPr>
                <p:cNvSpPr/>
                <p:nvPr/>
              </p:nvSpPr>
              <p:spPr>
                <a:xfrm>
                  <a:off x="2702580" y="2049323"/>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8" name="橢圓 77">
                  <a:extLst>
                    <a:ext uri="{FF2B5EF4-FFF2-40B4-BE49-F238E27FC236}">
                      <a16:creationId xmlns:a16="http://schemas.microsoft.com/office/drawing/2014/main" id="{72D38ABE-B4EB-4E50-A624-236248431017}"/>
                    </a:ext>
                  </a:extLst>
                </p:cNvPr>
                <p:cNvSpPr/>
                <p:nvPr/>
              </p:nvSpPr>
              <p:spPr>
                <a:xfrm>
                  <a:off x="3040094" y="2050353"/>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9" name="橢圓 78">
                  <a:extLst>
                    <a:ext uri="{FF2B5EF4-FFF2-40B4-BE49-F238E27FC236}">
                      <a16:creationId xmlns:a16="http://schemas.microsoft.com/office/drawing/2014/main" id="{C7413899-609B-4926-9CB3-ADCACE0C3FBC}"/>
                    </a:ext>
                  </a:extLst>
                </p:cNvPr>
                <p:cNvSpPr/>
                <p:nvPr/>
              </p:nvSpPr>
              <p:spPr>
                <a:xfrm>
                  <a:off x="3283051"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0" name="橢圓 79">
                  <a:extLst>
                    <a:ext uri="{FF2B5EF4-FFF2-40B4-BE49-F238E27FC236}">
                      <a16:creationId xmlns:a16="http://schemas.microsoft.com/office/drawing/2014/main" id="{FBF021CE-ED51-4ECB-A3EE-C14C5BDF51D3}"/>
                    </a:ext>
                  </a:extLst>
                </p:cNvPr>
                <p:cNvSpPr/>
                <p:nvPr/>
              </p:nvSpPr>
              <p:spPr>
                <a:xfrm>
                  <a:off x="2717830" y="1559785"/>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1" name="橢圓 80">
                  <a:extLst>
                    <a:ext uri="{FF2B5EF4-FFF2-40B4-BE49-F238E27FC236}">
                      <a16:creationId xmlns:a16="http://schemas.microsoft.com/office/drawing/2014/main" id="{7064BF40-F2D1-4345-ADCD-4AE4EEA31B41}"/>
                    </a:ext>
                  </a:extLst>
                </p:cNvPr>
                <p:cNvSpPr/>
                <p:nvPr/>
              </p:nvSpPr>
              <p:spPr>
                <a:xfrm>
                  <a:off x="3054406" y="1569207"/>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2" name="橢圓 81">
                  <a:extLst>
                    <a:ext uri="{FF2B5EF4-FFF2-40B4-BE49-F238E27FC236}">
                      <a16:creationId xmlns:a16="http://schemas.microsoft.com/office/drawing/2014/main" id="{8CB6F29D-4DD4-487B-9316-9B9120508DAD}"/>
                    </a:ext>
                  </a:extLst>
                </p:cNvPr>
                <p:cNvSpPr/>
                <p:nvPr/>
              </p:nvSpPr>
              <p:spPr>
                <a:xfrm>
                  <a:off x="3038510" y="231035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3" name="橢圓 82">
                  <a:extLst>
                    <a:ext uri="{FF2B5EF4-FFF2-40B4-BE49-F238E27FC236}">
                      <a16:creationId xmlns:a16="http://schemas.microsoft.com/office/drawing/2014/main" id="{05A67FBC-9A5C-4F02-ACEB-213C2C8B1340}"/>
                    </a:ext>
                  </a:extLst>
                </p:cNvPr>
                <p:cNvSpPr/>
                <p:nvPr/>
              </p:nvSpPr>
              <p:spPr>
                <a:xfrm>
                  <a:off x="3429596" y="2045235"/>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4" name="橢圓 83">
                  <a:extLst>
                    <a:ext uri="{FF2B5EF4-FFF2-40B4-BE49-F238E27FC236}">
                      <a16:creationId xmlns:a16="http://schemas.microsoft.com/office/drawing/2014/main" id="{03338133-BAF7-4D11-8F6F-FBC7F905C681}"/>
                    </a:ext>
                  </a:extLst>
                </p:cNvPr>
                <p:cNvSpPr/>
                <p:nvPr/>
              </p:nvSpPr>
              <p:spPr>
                <a:xfrm>
                  <a:off x="2703396" y="1789754"/>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5" name="橢圓 84">
                  <a:extLst>
                    <a:ext uri="{FF2B5EF4-FFF2-40B4-BE49-F238E27FC236}">
                      <a16:creationId xmlns:a16="http://schemas.microsoft.com/office/drawing/2014/main" id="{71B282FF-3382-4676-A4E1-DEB36B8F85B2}"/>
                    </a:ext>
                  </a:extLst>
                </p:cNvPr>
                <p:cNvSpPr/>
                <p:nvPr/>
              </p:nvSpPr>
              <p:spPr>
                <a:xfrm>
                  <a:off x="2309261" y="1588875"/>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6" name="橢圓 85">
                  <a:extLst>
                    <a:ext uri="{FF2B5EF4-FFF2-40B4-BE49-F238E27FC236}">
                      <a16:creationId xmlns:a16="http://schemas.microsoft.com/office/drawing/2014/main" id="{72F12162-0D6F-4F57-A3EE-862A8D2EB85C}"/>
                    </a:ext>
                  </a:extLst>
                </p:cNvPr>
                <p:cNvSpPr/>
                <p:nvPr/>
              </p:nvSpPr>
              <p:spPr>
                <a:xfrm>
                  <a:off x="2717116" y="1299032"/>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7" name="橢圓 86">
                  <a:extLst>
                    <a:ext uri="{FF2B5EF4-FFF2-40B4-BE49-F238E27FC236}">
                      <a16:creationId xmlns:a16="http://schemas.microsoft.com/office/drawing/2014/main" id="{33D2D435-7054-4772-9233-FD40C0C5356D}"/>
                    </a:ext>
                  </a:extLst>
                </p:cNvPr>
                <p:cNvSpPr/>
                <p:nvPr/>
              </p:nvSpPr>
              <p:spPr>
                <a:xfrm>
                  <a:off x="2484220" y="1192477"/>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8" name="橢圓 87">
                  <a:extLst>
                    <a:ext uri="{FF2B5EF4-FFF2-40B4-BE49-F238E27FC236}">
                      <a16:creationId xmlns:a16="http://schemas.microsoft.com/office/drawing/2014/main" id="{0C4DCAE9-DBA7-401F-9CA2-4D0C77E28BA2}"/>
                    </a:ext>
                  </a:extLst>
                </p:cNvPr>
                <p:cNvSpPr/>
                <p:nvPr/>
              </p:nvSpPr>
              <p:spPr>
                <a:xfrm rot="730724">
                  <a:off x="2747397" y="1102178"/>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9" name="橢圓 88">
                  <a:extLst>
                    <a:ext uri="{FF2B5EF4-FFF2-40B4-BE49-F238E27FC236}">
                      <a16:creationId xmlns:a16="http://schemas.microsoft.com/office/drawing/2014/main" id="{EAD35995-858E-4941-9245-BB0C556F9DCF}"/>
                    </a:ext>
                  </a:extLst>
                </p:cNvPr>
                <p:cNvSpPr/>
                <p:nvPr/>
              </p:nvSpPr>
              <p:spPr>
                <a:xfrm>
                  <a:off x="3569138"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0" name="橢圓 89">
                  <a:extLst>
                    <a:ext uri="{FF2B5EF4-FFF2-40B4-BE49-F238E27FC236}">
                      <a16:creationId xmlns:a16="http://schemas.microsoft.com/office/drawing/2014/main" id="{40A1F608-121C-40FF-BBA8-3125BF94AAB2}"/>
                    </a:ext>
                  </a:extLst>
                </p:cNvPr>
                <p:cNvSpPr/>
                <p:nvPr/>
              </p:nvSpPr>
              <p:spPr>
                <a:xfrm>
                  <a:off x="3810962" y="204568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1" name="橢圓 90">
                  <a:extLst>
                    <a:ext uri="{FF2B5EF4-FFF2-40B4-BE49-F238E27FC236}">
                      <a16:creationId xmlns:a16="http://schemas.microsoft.com/office/drawing/2014/main" id="{A457BFF5-BA8D-4E2B-B0FA-F4CE4F0B9097}"/>
                    </a:ext>
                  </a:extLst>
                </p:cNvPr>
                <p:cNvSpPr/>
                <p:nvPr/>
              </p:nvSpPr>
              <p:spPr>
                <a:xfrm>
                  <a:off x="4390354"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2" name="橢圓 91">
                  <a:extLst>
                    <a:ext uri="{FF2B5EF4-FFF2-40B4-BE49-F238E27FC236}">
                      <a16:creationId xmlns:a16="http://schemas.microsoft.com/office/drawing/2014/main" id="{AA887CE9-3905-4006-92C6-03A844F518AB}"/>
                    </a:ext>
                  </a:extLst>
                </p:cNvPr>
                <p:cNvSpPr/>
                <p:nvPr/>
              </p:nvSpPr>
              <p:spPr>
                <a:xfrm>
                  <a:off x="3810962" y="156724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3" name="橢圓 92">
                  <a:extLst>
                    <a:ext uri="{FF2B5EF4-FFF2-40B4-BE49-F238E27FC236}">
                      <a16:creationId xmlns:a16="http://schemas.microsoft.com/office/drawing/2014/main" id="{53C8B766-2334-4629-9324-EE2990DE1D22}"/>
                    </a:ext>
                  </a:extLst>
                </p:cNvPr>
                <p:cNvSpPr/>
                <p:nvPr/>
              </p:nvSpPr>
              <p:spPr>
                <a:xfrm>
                  <a:off x="4144589" y="1569322"/>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9" name="橢圓 98">
                  <a:extLst>
                    <a:ext uri="{FF2B5EF4-FFF2-40B4-BE49-F238E27FC236}">
                      <a16:creationId xmlns:a16="http://schemas.microsoft.com/office/drawing/2014/main" id="{40877441-E75D-4127-85E0-5CEDB93ECC66}"/>
                    </a:ext>
                  </a:extLst>
                </p:cNvPr>
                <p:cNvSpPr/>
                <p:nvPr/>
              </p:nvSpPr>
              <p:spPr>
                <a:xfrm>
                  <a:off x="3805794" y="2327619"/>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1" name="橢圓 100">
                  <a:extLst>
                    <a:ext uri="{FF2B5EF4-FFF2-40B4-BE49-F238E27FC236}">
                      <a16:creationId xmlns:a16="http://schemas.microsoft.com/office/drawing/2014/main" id="{9DAFB45E-F2C4-40B9-A42E-A69F1328413F}"/>
                    </a:ext>
                  </a:extLst>
                </p:cNvPr>
                <p:cNvSpPr/>
                <p:nvPr/>
              </p:nvSpPr>
              <p:spPr>
                <a:xfrm>
                  <a:off x="4241413" y="229912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3" name="橢圓 102">
                  <a:extLst>
                    <a:ext uri="{FF2B5EF4-FFF2-40B4-BE49-F238E27FC236}">
                      <a16:creationId xmlns:a16="http://schemas.microsoft.com/office/drawing/2014/main" id="{4B29D0FE-09B8-4F07-904B-24508874A439}"/>
                    </a:ext>
                  </a:extLst>
                </p:cNvPr>
                <p:cNvSpPr/>
                <p:nvPr/>
              </p:nvSpPr>
              <p:spPr>
                <a:xfrm>
                  <a:off x="3799787" y="2549264"/>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4" name="橢圓 103">
                  <a:extLst>
                    <a:ext uri="{FF2B5EF4-FFF2-40B4-BE49-F238E27FC236}">
                      <a16:creationId xmlns:a16="http://schemas.microsoft.com/office/drawing/2014/main" id="{E79A3FB0-0896-44B9-9A0D-239424079DE6}"/>
                    </a:ext>
                  </a:extLst>
                </p:cNvPr>
                <p:cNvSpPr/>
                <p:nvPr/>
              </p:nvSpPr>
              <p:spPr>
                <a:xfrm>
                  <a:off x="4019448" y="237733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5" name="橢圓 104">
                  <a:extLst>
                    <a:ext uri="{FF2B5EF4-FFF2-40B4-BE49-F238E27FC236}">
                      <a16:creationId xmlns:a16="http://schemas.microsoft.com/office/drawing/2014/main" id="{3BE83A6A-8BC8-4F37-9D66-D0A4D5116C72}"/>
                    </a:ext>
                  </a:extLst>
                </p:cNvPr>
                <p:cNvSpPr/>
                <p:nvPr/>
              </p:nvSpPr>
              <p:spPr>
                <a:xfrm>
                  <a:off x="4155657" y="204758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7" name="橢圓 106">
                  <a:extLst>
                    <a:ext uri="{FF2B5EF4-FFF2-40B4-BE49-F238E27FC236}">
                      <a16:creationId xmlns:a16="http://schemas.microsoft.com/office/drawing/2014/main" id="{901EC9A5-ED77-4AF4-BF2D-75449C1555DE}"/>
                    </a:ext>
                  </a:extLst>
                </p:cNvPr>
                <p:cNvSpPr/>
                <p:nvPr/>
              </p:nvSpPr>
              <p:spPr>
                <a:xfrm>
                  <a:off x="3814342" y="1816119"/>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8" name="橢圓 107">
                  <a:extLst>
                    <a:ext uri="{FF2B5EF4-FFF2-40B4-BE49-F238E27FC236}">
                      <a16:creationId xmlns:a16="http://schemas.microsoft.com/office/drawing/2014/main" id="{CC446374-2484-4C07-A150-B51DAD53D6E2}"/>
                    </a:ext>
                  </a:extLst>
                </p:cNvPr>
                <p:cNvSpPr/>
                <p:nvPr/>
              </p:nvSpPr>
              <p:spPr>
                <a:xfrm>
                  <a:off x="4147183" y="1346952"/>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129" name="直線接點 128">
                  <a:extLst>
                    <a:ext uri="{FF2B5EF4-FFF2-40B4-BE49-F238E27FC236}">
                      <a16:creationId xmlns:a16="http://schemas.microsoft.com/office/drawing/2014/main" id="{D47F154F-F604-47B6-8440-E6DC507FA78A}"/>
                    </a:ext>
                  </a:extLst>
                </p:cNvPr>
                <p:cNvCxnSpPr>
                  <a:cxnSpLocks/>
                  <a:stCxn id="77" idx="0"/>
                  <a:endCxn id="84" idx="4"/>
                </p:cNvCxnSpPr>
                <p:nvPr/>
              </p:nvCxnSpPr>
              <p:spPr>
                <a:xfrm flipV="1">
                  <a:off x="2774580" y="1933754"/>
                  <a:ext cx="816" cy="1155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3898B764-2CAF-44B1-92AD-B15AC52530A9}"/>
                    </a:ext>
                  </a:extLst>
                </p:cNvPr>
                <p:cNvCxnSpPr>
                  <a:cxnSpLocks/>
                  <a:stCxn id="82" idx="0"/>
                  <a:endCxn id="78" idx="4"/>
                </p:cNvCxnSpPr>
                <p:nvPr/>
              </p:nvCxnSpPr>
              <p:spPr>
                <a:xfrm flipV="1">
                  <a:off x="3110510" y="2194353"/>
                  <a:ext cx="1584" cy="115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60462DC7-DF5D-40D6-8015-B89AC64ECF0C}"/>
                    </a:ext>
                  </a:extLst>
                </p:cNvPr>
                <p:cNvCxnSpPr>
                  <a:cxnSpLocks/>
                  <a:stCxn id="86" idx="4"/>
                  <a:endCxn id="80" idx="0"/>
                </p:cNvCxnSpPr>
                <p:nvPr/>
              </p:nvCxnSpPr>
              <p:spPr>
                <a:xfrm>
                  <a:off x="2789116" y="1443032"/>
                  <a:ext cx="714" cy="1167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5786B335-3785-4787-A168-2A8307C34786}"/>
                    </a:ext>
                  </a:extLst>
                </p:cNvPr>
                <p:cNvCxnSpPr>
                  <a:cxnSpLocks/>
                  <a:stCxn id="88" idx="4"/>
                  <a:endCxn id="86" idx="0"/>
                </p:cNvCxnSpPr>
                <p:nvPr/>
              </p:nvCxnSpPr>
              <p:spPr>
                <a:xfrm flipH="1">
                  <a:off x="2789116" y="1244558"/>
                  <a:ext cx="15092" cy="544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BE41CEE3-DEC4-436A-B928-F3954F5CA961}"/>
                    </a:ext>
                  </a:extLst>
                </p:cNvPr>
                <p:cNvCxnSpPr>
                  <a:cxnSpLocks/>
                  <a:stCxn id="87" idx="5"/>
                  <a:endCxn id="86" idx="2"/>
                </p:cNvCxnSpPr>
                <p:nvPr/>
              </p:nvCxnSpPr>
              <p:spPr>
                <a:xfrm>
                  <a:off x="2607132" y="1315389"/>
                  <a:ext cx="109984" cy="556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橢圓 133">
                  <a:extLst>
                    <a:ext uri="{FF2B5EF4-FFF2-40B4-BE49-F238E27FC236}">
                      <a16:creationId xmlns:a16="http://schemas.microsoft.com/office/drawing/2014/main" id="{E4F30EC4-9E45-4BF5-B939-D8106D401363}"/>
                    </a:ext>
                  </a:extLst>
                </p:cNvPr>
                <p:cNvSpPr/>
                <p:nvPr/>
              </p:nvSpPr>
              <p:spPr>
                <a:xfrm>
                  <a:off x="2412666" y="1122114"/>
                  <a:ext cx="72000" cy="72000"/>
                </a:xfrm>
                <a:prstGeom prst="ellipse">
                  <a:avLst/>
                </a:prstGeom>
                <a:solidFill>
                  <a:schemeClr val="bg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135" name="直線接點 134">
                  <a:extLst>
                    <a:ext uri="{FF2B5EF4-FFF2-40B4-BE49-F238E27FC236}">
                      <a16:creationId xmlns:a16="http://schemas.microsoft.com/office/drawing/2014/main" id="{AABF4C30-079A-46BF-950C-8DE0FA4B5874}"/>
                    </a:ext>
                  </a:extLst>
                </p:cNvPr>
                <p:cNvCxnSpPr>
                  <a:cxnSpLocks/>
                  <a:stCxn id="134" idx="5"/>
                  <a:endCxn id="87" idx="1"/>
                </p:cNvCxnSpPr>
                <p:nvPr/>
              </p:nvCxnSpPr>
              <p:spPr>
                <a:xfrm>
                  <a:off x="2474122" y="1183570"/>
                  <a:ext cx="31186" cy="29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6DCC4A3-A5F9-4995-8D8A-9701A1E07316}"/>
                    </a:ext>
                  </a:extLst>
                </p:cNvPr>
                <p:cNvCxnSpPr>
                  <a:cxnSpLocks/>
                  <a:stCxn id="89" idx="5"/>
                  <a:endCxn id="90" idx="1"/>
                </p:cNvCxnSpPr>
                <p:nvPr/>
              </p:nvCxnSpPr>
              <p:spPr>
                <a:xfrm>
                  <a:off x="3692050" y="1928940"/>
                  <a:ext cx="140000" cy="1378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31C9B8F6-4D0C-49A2-82B7-08E7BCF26BDC}"/>
                    </a:ext>
                  </a:extLst>
                </p:cNvPr>
                <p:cNvCxnSpPr>
                  <a:cxnSpLocks/>
                  <a:stCxn id="92" idx="3"/>
                  <a:endCxn id="89" idx="7"/>
                </p:cNvCxnSpPr>
                <p:nvPr/>
              </p:nvCxnSpPr>
              <p:spPr>
                <a:xfrm flipH="1">
                  <a:off x="3692050" y="1690153"/>
                  <a:ext cx="140000" cy="136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C6406668-146C-4F29-803C-05FEFE7BD871}"/>
                    </a:ext>
                  </a:extLst>
                </p:cNvPr>
                <p:cNvCxnSpPr>
                  <a:cxnSpLocks/>
                  <a:stCxn id="93" idx="2"/>
                  <a:endCxn id="92" idx="6"/>
                </p:cNvCxnSpPr>
                <p:nvPr/>
              </p:nvCxnSpPr>
              <p:spPr>
                <a:xfrm flipH="1" flipV="1">
                  <a:off x="3954962" y="1639241"/>
                  <a:ext cx="189627" cy="20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2B2733DE-A407-4C5B-9713-3F15C80C43E9}"/>
                    </a:ext>
                  </a:extLst>
                </p:cNvPr>
                <p:cNvCxnSpPr>
                  <a:cxnSpLocks/>
                  <a:stCxn id="105" idx="2"/>
                  <a:endCxn id="90" idx="6"/>
                </p:cNvCxnSpPr>
                <p:nvPr/>
              </p:nvCxnSpPr>
              <p:spPr>
                <a:xfrm flipH="1" flipV="1">
                  <a:off x="3954962" y="2117681"/>
                  <a:ext cx="200695" cy="1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6D14653B-60AA-43AE-B89F-125C26F9F857}"/>
                    </a:ext>
                  </a:extLst>
                </p:cNvPr>
                <p:cNvCxnSpPr>
                  <a:cxnSpLocks/>
                  <a:stCxn id="91" idx="3"/>
                  <a:endCxn id="105" idx="7"/>
                </p:cNvCxnSpPr>
                <p:nvPr/>
              </p:nvCxnSpPr>
              <p:spPr>
                <a:xfrm flipH="1">
                  <a:off x="4278569" y="1928940"/>
                  <a:ext cx="132873" cy="1397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F1515C5E-6502-4BD1-8ADE-477E8E1322CF}"/>
                    </a:ext>
                  </a:extLst>
                </p:cNvPr>
                <p:cNvCxnSpPr>
                  <a:cxnSpLocks/>
                  <a:stCxn id="91" idx="1"/>
                  <a:endCxn id="93" idx="5"/>
                </p:cNvCxnSpPr>
                <p:nvPr/>
              </p:nvCxnSpPr>
              <p:spPr>
                <a:xfrm flipH="1" flipV="1">
                  <a:off x="4267501" y="1692234"/>
                  <a:ext cx="143941" cy="134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接點 147">
                  <a:extLst>
                    <a:ext uri="{FF2B5EF4-FFF2-40B4-BE49-F238E27FC236}">
                      <a16:creationId xmlns:a16="http://schemas.microsoft.com/office/drawing/2014/main" id="{2FD5DD70-2016-45CD-94DC-695B5B93A8F2}"/>
                    </a:ext>
                  </a:extLst>
                </p:cNvPr>
                <p:cNvCxnSpPr>
                  <a:cxnSpLocks/>
                  <a:stCxn id="108" idx="4"/>
                  <a:endCxn id="93" idx="0"/>
                </p:cNvCxnSpPr>
                <p:nvPr/>
              </p:nvCxnSpPr>
              <p:spPr>
                <a:xfrm flipH="1">
                  <a:off x="4216589" y="1490952"/>
                  <a:ext cx="2594" cy="783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415328C-68BF-43D6-A604-5476C8DAAA4B}"/>
                    </a:ext>
                  </a:extLst>
                </p:cNvPr>
                <p:cNvCxnSpPr>
                  <a:cxnSpLocks/>
                  <a:stCxn id="92" idx="4"/>
                  <a:endCxn id="107" idx="0"/>
                </p:cNvCxnSpPr>
                <p:nvPr/>
              </p:nvCxnSpPr>
              <p:spPr>
                <a:xfrm>
                  <a:off x="3882962" y="1711241"/>
                  <a:ext cx="3380" cy="1048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接點 149">
                  <a:extLst>
                    <a:ext uri="{FF2B5EF4-FFF2-40B4-BE49-F238E27FC236}">
                      <a16:creationId xmlns:a16="http://schemas.microsoft.com/office/drawing/2014/main" id="{669B0115-118C-4448-B187-CDD2ECAD83F0}"/>
                    </a:ext>
                  </a:extLst>
                </p:cNvPr>
                <p:cNvCxnSpPr>
                  <a:cxnSpLocks/>
                  <a:stCxn id="90" idx="4"/>
                  <a:endCxn id="99" idx="0"/>
                </p:cNvCxnSpPr>
                <p:nvPr/>
              </p:nvCxnSpPr>
              <p:spPr>
                <a:xfrm flipH="1">
                  <a:off x="3877794" y="2189681"/>
                  <a:ext cx="5168" cy="1379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接點 151">
                  <a:extLst>
                    <a:ext uri="{FF2B5EF4-FFF2-40B4-BE49-F238E27FC236}">
                      <a16:creationId xmlns:a16="http://schemas.microsoft.com/office/drawing/2014/main" id="{E9178EEE-0E56-4B2A-B7B4-6A18850D0198}"/>
                    </a:ext>
                  </a:extLst>
                </p:cNvPr>
                <p:cNvCxnSpPr>
                  <a:cxnSpLocks/>
                  <a:stCxn id="99" idx="4"/>
                  <a:endCxn id="103" idx="0"/>
                </p:cNvCxnSpPr>
                <p:nvPr/>
              </p:nvCxnSpPr>
              <p:spPr>
                <a:xfrm flipH="1">
                  <a:off x="3871787" y="2471619"/>
                  <a:ext cx="6007" cy="776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6FA9AEA8-03F9-4BED-B40C-147E28770006}"/>
                    </a:ext>
                  </a:extLst>
                </p:cNvPr>
                <p:cNvCxnSpPr>
                  <a:cxnSpLocks/>
                  <a:stCxn id="99" idx="6"/>
                  <a:endCxn id="104" idx="2"/>
                </p:cNvCxnSpPr>
                <p:nvPr/>
              </p:nvCxnSpPr>
              <p:spPr>
                <a:xfrm>
                  <a:off x="3949794" y="2399619"/>
                  <a:ext cx="69654" cy="497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接點 153">
                  <a:extLst>
                    <a:ext uri="{FF2B5EF4-FFF2-40B4-BE49-F238E27FC236}">
                      <a16:creationId xmlns:a16="http://schemas.microsoft.com/office/drawing/2014/main" id="{7ABF82EC-6F26-498F-9E73-45A335379A20}"/>
                    </a:ext>
                  </a:extLst>
                </p:cNvPr>
                <p:cNvCxnSpPr>
                  <a:cxnSpLocks/>
                  <a:stCxn id="104" idx="6"/>
                  <a:endCxn id="101" idx="3"/>
                </p:cNvCxnSpPr>
                <p:nvPr/>
              </p:nvCxnSpPr>
              <p:spPr>
                <a:xfrm flipV="1">
                  <a:off x="4163448" y="2422033"/>
                  <a:ext cx="99053" cy="272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3" name="橢圓 232">
                <a:extLst>
                  <a:ext uri="{FF2B5EF4-FFF2-40B4-BE49-F238E27FC236}">
                    <a16:creationId xmlns:a16="http://schemas.microsoft.com/office/drawing/2014/main" id="{8433BE58-5A4F-4E79-BAFA-ED9C866A395E}"/>
                  </a:ext>
                </a:extLst>
              </p:cNvPr>
              <p:cNvSpPr/>
              <p:nvPr/>
            </p:nvSpPr>
            <p:spPr>
              <a:xfrm rot="19566307">
                <a:off x="2561373" y="1633437"/>
                <a:ext cx="343681" cy="809005"/>
              </a:xfrm>
              <a:prstGeom prst="ellipse">
                <a:avLst/>
              </a:prstGeom>
              <a:noFill/>
              <a:ln w="19050">
                <a:solidFill>
                  <a:srgbClr val="8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40" name="文字方塊 239">
                <a:extLst>
                  <a:ext uri="{FF2B5EF4-FFF2-40B4-BE49-F238E27FC236}">
                    <a16:creationId xmlns:a16="http://schemas.microsoft.com/office/drawing/2014/main" id="{8113E873-ABA9-4CC3-95EA-F62CB1F78288}"/>
                  </a:ext>
                </a:extLst>
              </p:cNvPr>
              <p:cNvSpPr txBox="1"/>
              <p:nvPr/>
            </p:nvSpPr>
            <p:spPr>
              <a:xfrm>
                <a:off x="2058231" y="941888"/>
                <a:ext cx="820332" cy="307777"/>
              </a:xfrm>
              <a:prstGeom prst="rect">
                <a:avLst/>
              </a:prstGeom>
              <a:noFill/>
            </p:spPr>
            <p:txBody>
              <a:bodyPr wrap="square" rtlCol="0">
                <a:spAutoFit/>
              </a:bodyPr>
              <a:lstStyle/>
              <a:p>
                <a:pPr algn="ctr"/>
                <a:r>
                  <a:rPr lang="en-US" altLang="zh-TW" sz="1400" b="1" dirty="0">
                    <a:solidFill>
                      <a:schemeClr val="accent4"/>
                    </a:solidFill>
                  </a:rPr>
                  <a:t>C=O</a:t>
                </a:r>
                <a:endParaRPr lang="zh-TW" altLang="en-US" sz="1400" b="1" dirty="0">
                  <a:solidFill>
                    <a:schemeClr val="accent4"/>
                  </a:solidFill>
                </a:endParaRPr>
              </a:p>
            </p:txBody>
          </p:sp>
          <p:sp>
            <p:nvSpPr>
              <p:cNvPr id="241" name="橢圓 240">
                <a:extLst>
                  <a:ext uri="{FF2B5EF4-FFF2-40B4-BE49-F238E27FC236}">
                    <a16:creationId xmlns:a16="http://schemas.microsoft.com/office/drawing/2014/main" id="{AA6AB630-E3DC-417D-9A64-FEB1C2191707}"/>
                  </a:ext>
                </a:extLst>
              </p:cNvPr>
              <p:cNvSpPr/>
              <p:nvPr/>
            </p:nvSpPr>
            <p:spPr>
              <a:xfrm rot="946964">
                <a:off x="2098329" y="1172128"/>
                <a:ext cx="278526" cy="484382"/>
              </a:xfrm>
              <a:prstGeom prst="ellipse">
                <a:avLst/>
              </a:prstGeom>
              <a:noFill/>
              <a:ln w="19050">
                <a:solidFill>
                  <a:srgbClr val="8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44" name="文字方塊 243">
                <a:extLst>
                  <a:ext uri="{FF2B5EF4-FFF2-40B4-BE49-F238E27FC236}">
                    <a16:creationId xmlns:a16="http://schemas.microsoft.com/office/drawing/2014/main" id="{E6946AE1-4380-422B-8BE6-15849688A724}"/>
                  </a:ext>
                </a:extLst>
              </p:cNvPr>
              <p:cNvSpPr txBox="1"/>
              <p:nvPr/>
            </p:nvSpPr>
            <p:spPr>
              <a:xfrm>
                <a:off x="1905324" y="2382586"/>
                <a:ext cx="538342" cy="307777"/>
              </a:xfrm>
              <a:prstGeom prst="rect">
                <a:avLst/>
              </a:prstGeom>
              <a:noFill/>
            </p:spPr>
            <p:txBody>
              <a:bodyPr wrap="square" rtlCol="0">
                <a:spAutoFit/>
              </a:bodyPr>
              <a:lstStyle/>
              <a:p>
                <a:pPr algn="ctr"/>
                <a:r>
                  <a:rPr lang="en-US" altLang="zh-TW" sz="1400" b="1" dirty="0">
                    <a:solidFill>
                      <a:schemeClr val="accent4"/>
                    </a:solidFill>
                  </a:rPr>
                  <a:t>C-O</a:t>
                </a:r>
                <a:endParaRPr lang="zh-TW" altLang="en-US" sz="1400" b="1" dirty="0">
                  <a:solidFill>
                    <a:schemeClr val="accent4"/>
                  </a:solidFill>
                </a:endParaRPr>
              </a:p>
            </p:txBody>
          </p:sp>
          <p:sp>
            <p:nvSpPr>
              <p:cNvPr id="245" name="橢圓 244">
                <a:extLst>
                  <a:ext uri="{FF2B5EF4-FFF2-40B4-BE49-F238E27FC236}">
                    <a16:creationId xmlns:a16="http://schemas.microsoft.com/office/drawing/2014/main" id="{D6A309DD-65FB-45DF-998A-AD8B70201218}"/>
                  </a:ext>
                </a:extLst>
              </p:cNvPr>
              <p:cNvSpPr/>
              <p:nvPr/>
            </p:nvSpPr>
            <p:spPr>
              <a:xfrm rot="21348094">
                <a:off x="2044631" y="1900230"/>
                <a:ext cx="328923" cy="494092"/>
              </a:xfrm>
              <a:prstGeom prst="ellipse">
                <a:avLst/>
              </a:prstGeom>
              <a:noFill/>
              <a:ln w="19050">
                <a:solidFill>
                  <a:srgbClr val="81C2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47" name="矩形 246">
                <a:extLst>
                  <a:ext uri="{FF2B5EF4-FFF2-40B4-BE49-F238E27FC236}">
                    <a16:creationId xmlns:a16="http://schemas.microsoft.com/office/drawing/2014/main" id="{8901973A-667E-46F7-A672-BCD744E4A104}"/>
                  </a:ext>
                </a:extLst>
              </p:cNvPr>
              <p:cNvSpPr/>
              <p:nvPr/>
            </p:nvSpPr>
            <p:spPr>
              <a:xfrm>
                <a:off x="1746768" y="949508"/>
                <a:ext cx="971196" cy="712220"/>
              </a:xfrm>
              <a:prstGeom prst="rect">
                <a:avLst/>
              </a:prstGeom>
              <a:no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48" name="文字方塊 247">
                <a:extLst>
                  <a:ext uri="{FF2B5EF4-FFF2-40B4-BE49-F238E27FC236}">
                    <a16:creationId xmlns:a16="http://schemas.microsoft.com/office/drawing/2014/main" id="{57C10F43-C9D9-47EE-B063-51DC9EA3F4AC}"/>
                  </a:ext>
                </a:extLst>
              </p:cNvPr>
              <p:cNvSpPr txBox="1"/>
              <p:nvPr/>
            </p:nvSpPr>
            <p:spPr>
              <a:xfrm>
                <a:off x="1943996" y="662305"/>
                <a:ext cx="646241" cy="307777"/>
              </a:xfrm>
              <a:prstGeom prst="rect">
                <a:avLst/>
              </a:prstGeom>
              <a:noFill/>
            </p:spPr>
            <p:txBody>
              <a:bodyPr wrap="square" rtlCol="0">
                <a:spAutoFit/>
              </a:bodyPr>
              <a:lstStyle/>
              <a:p>
                <a:pPr algn="ctr"/>
                <a:r>
                  <a:rPr lang="en-US" altLang="zh-TW" sz="1400" b="1" dirty="0">
                    <a:solidFill>
                      <a:schemeClr val="accent4"/>
                    </a:solidFill>
                  </a:rPr>
                  <a:t>COOH</a:t>
                </a:r>
                <a:endParaRPr lang="zh-TW" altLang="en-US" sz="1400" b="1" dirty="0">
                  <a:solidFill>
                    <a:schemeClr val="accent4"/>
                  </a:solidFill>
                </a:endParaRPr>
              </a:p>
            </p:txBody>
          </p:sp>
        </p:grpSp>
      </p:grpSp>
      <p:sp>
        <p:nvSpPr>
          <p:cNvPr id="252" name="文字方塊 251">
            <a:extLst>
              <a:ext uri="{FF2B5EF4-FFF2-40B4-BE49-F238E27FC236}">
                <a16:creationId xmlns:a16="http://schemas.microsoft.com/office/drawing/2014/main" id="{A9B2ECD8-224B-4F70-B588-22191DF1EEAA}"/>
              </a:ext>
            </a:extLst>
          </p:cNvPr>
          <p:cNvSpPr txBox="1"/>
          <p:nvPr/>
        </p:nvSpPr>
        <p:spPr>
          <a:xfrm>
            <a:off x="2396210" y="463732"/>
            <a:ext cx="1423899" cy="369332"/>
          </a:xfrm>
          <a:prstGeom prst="rect">
            <a:avLst/>
          </a:prstGeom>
          <a:solidFill>
            <a:schemeClr val="bg1">
              <a:lumMod val="85000"/>
            </a:schemeClr>
          </a:solidFill>
        </p:spPr>
        <p:txBody>
          <a:bodyPr wrap="square" rtlCol="0">
            <a:spAutoFit/>
          </a:bodyPr>
          <a:lstStyle/>
          <a:p>
            <a:pPr algn="ctr"/>
            <a:r>
              <a:rPr lang="en-US" altLang="zh-TW" b="1" dirty="0">
                <a:solidFill>
                  <a:schemeClr val="accent4"/>
                </a:solidFill>
              </a:rPr>
              <a:t>Pectin chain</a:t>
            </a:r>
            <a:endParaRPr lang="zh-TW" altLang="en-US" b="1" dirty="0">
              <a:solidFill>
                <a:schemeClr val="accent4"/>
              </a:solidFill>
            </a:endParaRPr>
          </a:p>
        </p:txBody>
      </p:sp>
      <p:sp>
        <p:nvSpPr>
          <p:cNvPr id="255" name="文字方塊 254">
            <a:extLst>
              <a:ext uri="{FF2B5EF4-FFF2-40B4-BE49-F238E27FC236}">
                <a16:creationId xmlns:a16="http://schemas.microsoft.com/office/drawing/2014/main" id="{84D0B098-CA25-4CCD-91A2-401E08549490}"/>
              </a:ext>
            </a:extLst>
          </p:cNvPr>
          <p:cNvSpPr txBox="1"/>
          <p:nvPr/>
        </p:nvSpPr>
        <p:spPr>
          <a:xfrm>
            <a:off x="4048249" y="1108634"/>
            <a:ext cx="3586820" cy="646331"/>
          </a:xfrm>
          <a:prstGeom prst="rect">
            <a:avLst/>
          </a:prstGeom>
          <a:noFill/>
        </p:spPr>
        <p:txBody>
          <a:bodyPr wrap="square" rtlCol="0">
            <a:spAutoFit/>
          </a:bodyPr>
          <a:lstStyle/>
          <a:p>
            <a:pPr marL="285750" indent="-285750">
              <a:buFont typeface="Arial" panose="020B0604020202020204" pitchFamily="34" charset="0"/>
              <a:buChar char="•"/>
            </a:pPr>
            <a:r>
              <a:rPr lang="en-US" altLang="zh-TW" sz="1800" b="1" dirty="0">
                <a:solidFill>
                  <a:schemeClr val="accent4"/>
                </a:solidFill>
              </a:rPr>
              <a:t>CO</a:t>
            </a:r>
            <a:r>
              <a:rPr lang="en-US" altLang="zh-TW" sz="1800" b="1" baseline="-25000" dirty="0">
                <a:solidFill>
                  <a:schemeClr val="accent4"/>
                </a:solidFill>
              </a:rPr>
              <a:t>3</a:t>
            </a:r>
            <a:r>
              <a:rPr lang="en-US" altLang="zh-TW" sz="1800" b="1" baseline="30000" dirty="0">
                <a:solidFill>
                  <a:schemeClr val="accent4"/>
                </a:solidFill>
              </a:rPr>
              <a:t>2-</a:t>
            </a:r>
            <a:r>
              <a:rPr lang="en-US" altLang="zh-TW" b="1" dirty="0">
                <a:solidFill>
                  <a:schemeClr val="accent4"/>
                </a:solidFill>
              </a:rPr>
              <a:t> disappeared after cycling</a:t>
            </a:r>
          </a:p>
          <a:p>
            <a:pPr marL="742950" lvl="1" indent="-285750">
              <a:buFont typeface="Times New Roman" panose="02020603050405020304" pitchFamily="18" charset="0"/>
              <a:buChar char="└"/>
            </a:pPr>
            <a:r>
              <a:rPr lang="en-US" altLang="zh-TW" b="1" dirty="0">
                <a:solidFill>
                  <a:schemeClr val="accent4"/>
                </a:solidFill>
              </a:rPr>
              <a:t>Primary SEI exist</a:t>
            </a:r>
            <a:endParaRPr lang="zh-TW" altLang="en-US" b="1" dirty="0">
              <a:solidFill>
                <a:schemeClr val="accent4"/>
              </a:solidFill>
            </a:endParaRPr>
          </a:p>
        </p:txBody>
      </p:sp>
      <p:cxnSp>
        <p:nvCxnSpPr>
          <p:cNvPr id="260" name="直線單箭頭接點 259">
            <a:extLst>
              <a:ext uri="{FF2B5EF4-FFF2-40B4-BE49-F238E27FC236}">
                <a16:creationId xmlns:a16="http://schemas.microsoft.com/office/drawing/2014/main" id="{DE3B605C-BC17-43A8-82A3-17AECC3348E4}"/>
              </a:ext>
            </a:extLst>
          </p:cNvPr>
          <p:cNvCxnSpPr>
            <a:cxnSpLocks/>
          </p:cNvCxnSpPr>
          <p:nvPr/>
        </p:nvCxnSpPr>
        <p:spPr>
          <a:xfrm flipH="1" flipV="1">
            <a:off x="1239777" y="5289413"/>
            <a:ext cx="150844" cy="141956"/>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267" name="群組 266">
            <a:extLst>
              <a:ext uri="{FF2B5EF4-FFF2-40B4-BE49-F238E27FC236}">
                <a16:creationId xmlns:a16="http://schemas.microsoft.com/office/drawing/2014/main" id="{D1CFDD8D-C70E-4CDC-ABDD-DE806FFF8207}"/>
              </a:ext>
            </a:extLst>
          </p:cNvPr>
          <p:cNvGrpSpPr/>
          <p:nvPr/>
        </p:nvGrpSpPr>
        <p:grpSpPr>
          <a:xfrm>
            <a:off x="503318" y="474934"/>
            <a:ext cx="569143" cy="889130"/>
            <a:chOff x="340750" y="5492562"/>
            <a:chExt cx="569143" cy="889130"/>
          </a:xfrm>
        </p:grpSpPr>
        <p:sp>
          <p:nvSpPr>
            <p:cNvPr id="268" name="橢圓 267">
              <a:extLst>
                <a:ext uri="{FF2B5EF4-FFF2-40B4-BE49-F238E27FC236}">
                  <a16:creationId xmlns:a16="http://schemas.microsoft.com/office/drawing/2014/main" id="{2380DE9D-D83E-42E1-8763-14F2DCDBDCB0}"/>
                </a:ext>
              </a:extLst>
            </p:cNvPr>
            <p:cNvSpPr/>
            <p:nvPr/>
          </p:nvSpPr>
          <p:spPr>
            <a:xfrm>
              <a:off x="340750" y="5869210"/>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269" name="橢圓 268">
              <a:extLst>
                <a:ext uri="{FF2B5EF4-FFF2-40B4-BE49-F238E27FC236}">
                  <a16:creationId xmlns:a16="http://schemas.microsoft.com/office/drawing/2014/main" id="{BDB4CFC4-36CA-4AC3-964B-960D837F641F}"/>
                </a:ext>
              </a:extLst>
            </p:cNvPr>
            <p:cNvSpPr/>
            <p:nvPr/>
          </p:nvSpPr>
          <p:spPr>
            <a:xfrm>
              <a:off x="340750" y="6115695"/>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272" name="橢圓 271">
              <a:extLst>
                <a:ext uri="{FF2B5EF4-FFF2-40B4-BE49-F238E27FC236}">
                  <a16:creationId xmlns:a16="http://schemas.microsoft.com/office/drawing/2014/main" id="{867286B6-F121-46DA-AA3D-6751B27FEAE3}"/>
                </a:ext>
              </a:extLst>
            </p:cNvPr>
            <p:cNvSpPr/>
            <p:nvPr/>
          </p:nvSpPr>
          <p:spPr>
            <a:xfrm>
              <a:off x="376750" y="5641228"/>
              <a:ext cx="72000" cy="72000"/>
            </a:xfrm>
            <a:prstGeom prst="ellipse">
              <a:avLst/>
            </a:prstGeom>
            <a:solidFill>
              <a:schemeClr val="bg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273" name="文字方塊 272">
              <a:extLst>
                <a:ext uri="{FF2B5EF4-FFF2-40B4-BE49-F238E27FC236}">
                  <a16:creationId xmlns:a16="http://schemas.microsoft.com/office/drawing/2014/main" id="{7DE81BFB-F5ED-4BAC-B460-2B56B1843B79}"/>
                </a:ext>
              </a:extLst>
            </p:cNvPr>
            <p:cNvSpPr txBox="1"/>
            <p:nvPr/>
          </p:nvSpPr>
          <p:spPr>
            <a:xfrm>
              <a:off x="502441" y="5492562"/>
              <a:ext cx="407452" cy="369332"/>
            </a:xfrm>
            <a:prstGeom prst="rect">
              <a:avLst/>
            </a:prstGeom>
            <a:noFill/>
          </p:spPr>
          <p:txBody>
            <a:bodyPr wrap="square" rtlCol="0">
              <a:spAutoFit/>
            </a:bodyPr>
            <a:lstStyle/>
            <a:p>
              <a:pPr algn="ctr"/>
              <a:r>
                <a:rPr lang="en-US" altLang="zh-TW" b="1" dirty="0">
                  <a:solidFill>
                    <a:schemeClr val="accent4"/>
                  </a:solidFill>
                </a:rPr>
                <a:t>H</a:t>
              </a:r>
              <a:endParaRPr lang="zh-TW" altLang="en-US" b="1" dirty="0">
                <a:solidFill>
                  <a:schemeClr val="accent4"/>
                </a:solidFill>
              </a:endParaRPr>
            </a:p>
          </p:txBody>
        </p:sp>
        <p:sp>
          <p:nvSpPr>
            <p:cNvPr id="275" name="文字方塊 274">
              <a:extLst>
                <a:ext uri="{FF2B5EF4-FFF2-40B4-BE49-F238E27FC236}">
                  <a16:creationId xmlns:a16="http://schemas.microsoft.com/office/drawing/2014/main" id="{122C1327-AC3E-48CA-A9B2-00DCCDF2B32E}"/>
                </a:ext>
              </a:extLst>
            </p:cNvPr>
            <p:cNvSpPr txBox="1"/>
            <p:nvPr/>
          </p:nvSpPr>
          <p:spPr>
            <a:xfrm>
              <a:off x="502441" y="6012360"/>
              <a:ext cx="407452" cy="369332"/>
            </a:xfrm>
            <a:prstGeom prst="rect">
              <a:avLst/>
            </a:prstGeom>
            <a:noFill/>
          </p:spPr>
          <p:txBody>
            <a:bodyPr wrap="square" rtlCol="0">
              <a:spAutoFit/>
            </a:bodyPr>
            <a:lstStyle/>
            <a:p>
              <a:pPr algn="ctr"/>
              <a:r>
                <a:rPr lang="en-US" altLang="zh-TW" b="1" dirty="0">
                  <a:solidFill>
                    <a:schemeClr val="accent4"/>
                  </a:solidFill>
                </a:rPr>
                <a:t>C</a:t>
              </a:r>
              <a:endParaRPr lang="zh-TW" altLang="en-US" b="1" dirty="0">
                <a:solidFill>
                  <a:schemeClr val="accent4"/>
                </a:solidFill>
              </a:endParaRPr>
            </a:p>
          </p:txBody>
        </p:sp>
        <p:sp>
          <p:nvSpPr>
            <p:cNvPr id="276" name="文字方塊 275">
              <a:extLst>
                <a:ext uri="{FF2B5EF4-FFF2-40B4-BE49-F238E27FC236}">
                  <a16:creationId xmlns:a16="http://schemas.microsoft.com/office/drawing/2014/main" id="{5B50A581-35D4-49FA-9F08-39C2498D7775}"/>
                </a:ext>
              </a:extLst>
            </p:cNvPr>
            <p:cNvSpPr txBox="1"/>
            <p:nvPr/>
          </p:nvSpPr>
          <p:spPr>
            <a:xfrm>
              <a:off x="502441" y="5756544"/>
              <a:ext cx="407452" cy="369332"/>
            </a:xfrm>
            <a:prstGeom prst="rect">
              <a:avLst/>
            </a:prstGeom>
            <a:noFill/>
          </p:spPr>
          <p:txBody>
            <a:bodyPr wrap="square" rtlCol="0">
              <a:spAutoFit/>
            </a:bodyPr>
            <a:lstStyle/>
            <a:p>
              <a:pPr algn="ctr"/>
              <a:r>
                <a:rPr lang="en-US" altLang="zh-TW" b="1" dirty="0">
                  <a:solidFill>
                    <a:schemeClr val="accent4"/>
                  </a:solidFill>
                </a:rPr>
                <a:t>O</a:t>
              </a:r>
              <a:endParaRPr lang="zh-TW" altLang="en-US" b="1" dirty="0">
                <a:solidFill>
                  <a:schemeClr val="accent4"/>
                </a:solidFill>
              </a:endParaRPr>
            </a:p>
          </p:txBody>
        </p:sp>
      </p:grpSp>
      <p:sp>
        <p:nvSpPr>
          <p:cNvPr id="279" name="文字方塊 278">
            <a:extLst>
              <a:ext uri="{FF2B5EF4-FFF2-40B4-BE49-F238E27FC236}">
                <a16:creationId xmlns:a16="http://schemas.microsoft.com/office/drawing/2014/main" id="{D5C5EDA3-869A-4EE6-95AF-72A5B118B1BB}"/>
              </a:ext>
            </a:extLst>
          </p:cNvPr>
          <p:cNvSpPr txBox="1"/>
          <p:nvPr/>
        </p:nvSpPr>
        <p:spPr>
          <a:xfrm>
            <a:off x="4224280" y="5586402"/>
            <a:ext cx="1168514" cy="276999"/>
          </a:xfrm>
          <a:prstGeom prst="rect">
            <a:avLst/>
          </a:prstGeom>
          <a:noFill/>
        </p:spPr>
        <p:txBody>
          <a:bodyPr wrap="square">
            <a:spAutoFit/>
          </a:bodyPr>
          <a:lstStyle/>
          <a:p>
            <a:pPr algn="ctr"/>
            <a:r>
              <a:rPr lang="en-US" altLang="zh-TW" sz="1200" b="1" dirty="0">
                <a:solidFill>
                  <a:schemeClr val="accent4"/>
                </a:solidFill>
              </a:rPr>
              <a:t>80 cycles</a:t>
            </a:r>
            <a:endParaRPr lang="zh-TW" altLang="en-US" sz="1200" b="1" dirty="0">
              <a:solidFill>
                <a:schemeClr val="accent4"/>
              </a:solidFill>
            </a:endParaRPr>
          </a:p>
        </p:txBody>
      </p:sp>
      <p:sp>
        <p:nvSpPr>
          <p:cNvPr id="280" name="文字方塊 279">
            <a:extLst>
              <a:ext uri="{FF2B5EF4-FFF2-40B4-BE49-F238E27FC236}">
                <a16:creationId xmlns:a16="http://schemas.microsoft.com/office/drawing/2014/main" id="{519707B3-35DC-4533-ABB0-9D632800CC0C}"/>
              </a:ext>
            </a:extLst>
          </p:cNvPr>
          <p:cNvSpPr txBox="1"/>
          <p:nvPr/>
        </p:nvSpPr>
        <p:spPr>
          <a:xfrm>
            <a:off x="7860163" y="5577600"/>
            <a:ext cx="1168514" cy="276999"/>
          </a:xfrm>
          <a:prstGeom prst="rect">
            <a:avLst/>
          </a:prstGeom>
          <a:noFill/>
        </p:spPr>
        <p:txBody>
          <a:bodyPr wrap="square">
            <a:spAutoFit/>
          </a:bodyPr>
          <a:lstStyle/>
          <a:p>
            <a:pPr algn="ctr"/>
            <a:r>
              <a:rPr lang="en-US" altLang="zh-TW" sz="1200" b="1" dirty="0">
                <a:solidFill>
                  <a:schemeClr val="accent4"/>
                </a:solidFill>
              </a:rPr>
              <a:t>100 cycles</a:t>
            </a:r>
            <a:endParaRPr lang="zh-TW" altLang="en-US" sz="1200" b="1" dirty="0">
              <a:solidFill>
                <a:schemeClr val="accent4"/>
              </a:solidFill>
            </a:endParaRPr>
          </a:p>
        </p:txBody>
      </p:sp>
      <p:sp>
        <p:nvSpPr>
          <p:cNvPr id="281" name="矩形 280">
            <a:extLst>
              <a:ext uri="{FF2B5EF4-FFF2-40B4-BE49-F238E27FC236}">
                <a16:creationId xmlns:a16="http://schemas.microsoft.com/office/drawing/2014/main" id="{4D75C50E-6987-4B70-8043-12D7B157E5CD}"/>
              </a:ext>
            </a:extLst>
          </p:cNvPr>
          <p:cNvSpPr/>
          <p:nvPr/>
        </p:nvSpPr>
        <p:spPr>
          <a:xfrm>
            <a:off x="400050" y="452545"/>
            <a:ext cx="3420059" cy="2462569"/>
          </a:xfrm>
          <a:prstGeom prst="rect">
            <a:avLst/>
          </a:prstGeom>
          <a:noFill/>
          <a:ln w="28575">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pic>
        <p:nvPicPr>
          <p:cNvPr id="283" name="圖片 282">
            <a:extLst>
              <a:ext uri="{FF2B5EF4-FFF2-40B4-BE49-F238E27FC236}">
                <a16:creationId xmlns:a16="http://schemas.microsoft.com/office/drawing/2014/main" id="{5212047D-BAE4-4FB1-BA21-D991FF2EF184}"/>
              </a:ext>
            </a:extLst>
          </p:cNvPr>
          <p:cNvPicPr>
            <a:picLocks noChangeAspect="1"/>
          </p:cNvPicPr>
          <p:nvPr/>
        </p:nvPicPr>
        <p:blipFill rotWithShape="1">
          <a:blip r:embed="rId5"/>
          <a:srcRect b="49714"/>
          <a:stretch/>
        </p:blipFill>
        <p:spPr>
          <a:xfrm>
            <a:off x="7223360" y="-19912"/>
            <a:ext cx="4336122" cy="3123374"/>
          </a:xfrm>
          <a:prstGeom prst="rect">
            <a:avLst/>
          </a:prstGeom>
        </p:spPr>
      </p:pic>
      <p:sp>
        <p:nvSpPr>
          <p:cNvPr id="286" name="文字方塊 285">
            <a:extLst>
              <a:ext uri="{FF2B5EF4-FFF2-40B4-BE49-F238E27FC236}">
                <a16:creationId xmlns:a16="http://schemas.microsoft.com/office/drawing/2014/main" id="{C9ABE1FF-0B97-4D54-8E3F-EE1CB28326B8}"/>
              </a:ext>
            </a:extLst>
          </p:cNvPr>
          <p:cNvSpPr txBox="1"/>
          <p:nvPr/>
        </p:nvSpPr>
        <p:spPr>
          <a:xfrm>
            <a:off x="7862003" y="614711"/>
            <a:ext cx="628137" cy="369332"/>
          </a:xfrm>
          <a:prstGeom prst="rect">
            <a:avLst/>
          </a:prstGeom>
          <a:noFill/>
        </p:spPr>
        <p:txBody>
          <a:bodyPr wrap="square" rtlCol="0">
            <a:spAutoFit/>
          </a:bodyPr>
          <a:lstStyle/>
          <a:p>
            <a:r>
              <a:rPr lang="en-US" altLang="zh-TW" b="1" dirty="0">
                <a:solidFill>
                  <a:schemeClr val="accent4"/>
                </a:solidFill>
              </a:rPr>
              <a:t>C 1s</a:t>
            </a:r>
            <a:endParaRPr lang="zh-TW" altLang="en-US" b="1" dirty="0">
              <a:solidFill>
                <a:schemeClr val="accent4"/>
              </a:solidFill>
            </a:endParaRPr>
          </a:p>
        </p:txBody>
      </p:sp>
      <p:sp>
        <p:nvSpPr>
          <p:cNvPr id="287" name="文字方塊 286">
            <a:extLst>
              <a:ext uri="{FF2B5EF4-FFF2-40B4-BE49-F238E27FC236}">
                <a16:creationId xmlns:a16="http://schemas.microsoft.com/office/drawing/2014/main" id="{82BB21DD-D766-4804-A9C6-CAF6CF670F6E}"/>
              </a:ext>
            </a:extLst>
          </p:cNvPr>
          <p:cNvSpPr txBox="1"/>
          <p:nvPr/>
        </p:nvSpPr>
        <p:spPr>
          <a:xfrm>
            <a:off x="10212572" y="644315"/>
            <a:ext cx="956346" cy="584775"/>
          </a:xfrm>
          <a:prstGeom prst="rect">
            <a:avLst/>
          </a:prstGeom>
          <a:noFill/>
        </p:spPr>
        <p:txBody>
          <a:bodyPr wrap="square" rtlCol="0">
            <a:spAutoFit/>
          </a:bodyPr>
          <a:lstStyle/>
          <a:p>
            <a:r>
              <a:rPr lang="en-US" altLang="zh-TW" sz="1600" b="1" dirty="0">
                <a:solidFill>
                  <a:schemeClr val="accent4"/>
                </a:solidFill>
              </a:rPr>
              <a:t>284.8eV</a:t>
            </a:r>
          </a:p>
          <a:p>
            <a:r>
              <a:rPr lang="en-US" altLang="zh-TW" sz="1600" b="1" dirty="0">
                <a:solidFill>
                  <a:schemeClr val="accent4"/>
                </a:solidFill>
              </a:rPr>
              <a:t>C-C, C-H</a:t>
            </a:r>
            <a:endParaRPr lang="zh-TW" altLang="en-US" sz="1600" b="1" dirty="0">
              <a:solidFill>
                <a:schemeClr val="accent4"/>
              </a:solidFill>
            </a:endParaRPr>
          </a:p>
        </p:txBody>
      </p:sp>
      <p:sp>
        <p:nvSpPr>
          <p:cNvPr id="289" name="文字方塊 288">
            <a:extLst>
              <a:ext uri="{FF2B5EF4-FFF2-40B4-BE49-F238E27FC236}">
                <a16:creationId xmlns:a16="http://schemas.microsoft.com/office/drawing/2014/main" id="{E86B7844-B41E-4C82-B57A-88F696599578}"/>
              </a:ext>
            </a:extLst>
          </p:cNvPr>
          <p:cNvSpPr txBox="1"/>
          <p:nvPr/>
        </p:nvSpPr>
        <p:spPr>
          <a:xfrm>
            <a:off x="8870255" y="2151894"/>
            <a:ext cx="825639" cy="523220"/>
          </a:xfrm>
          <a:prstGeom prst="rect">
            <a:avLst/>
          </a:prstGeom>
          <a:noFill/>
        </p:spPr>
        <p:txBody>
          <a:bodyPr wrap="square" rtlCol="0">
            <a:spAutoFit/>
          </a:bodyPr>
          <a:lstStyle/>
          <a:p>
            <a:r>
              <a:rPr lang="en-US" altLang="zh-TW" sz="1400" b="1" dirty="0">
                <a:solidFill>
                  <a:schemeClr val="accent4"/>
                </a:solidFill>
              </a:rPr>
              <a:t>288.3eV</a:t>
            </a:r>
          </a:p>
          <a:p>
            <a:r>
              <a:rPr lang="en-US" altLang="zh-TW" sz="1400" b="1" dirty="0">
                <a:solidFill>
                  <a:schemeClr val="accent4"/>
                </a:solidFill>
              </a:rPr>
              <a:t>COOH</a:t>
            </a:r>
            <a:endParaRPr lang="zh-TW" altLang="en-US" sz="1400" b="1" dirty="0">
              <a:solidFill>
                <a:schemeClr val="accent4"/>
              </a:solidFill>
            </a:endParaRPr>
          </a:p>
        </p:txBody>
      </p:sp>
      <p:sp>
        <p:nvSpPr>
          <p:cNvPr id="290" name="文字方塊 289">
            <a:extLst>
              <a:ext uri="{FF2B5EF4-FFF2-40B4-BE49-F238E27FC236}">
                <a16:creationId xmlns:a16="http://schemas.microsoft.com/office/drawing/2014/main" id="{32D92F49-D8A6-477C-9A28-F204DB3C631E}"/>
              </a:ext>
            </a:extLst>
          </p:cNvPr>
          <p:cNvSpPr txBox="1"/>
          <p:nvPr/>
        </p:nvSpPr>
        <p:spPr>
          <a:xfrm>
            <a:off x="7854056" y="961856"/>
            <a:ext cx="1739271" cy="415498"/>
          </a:xfrm>
          <a:prstGeom prst="rect">
            <a:avLst/>
          </a:prstGeom>
          <a:noFill/>
        </p:spPr>
        <p:txBody>
          <a:bodyPr wrap="square" rtlCol="0">
            <a:spAutoFit/>
          </a:bodyPr>
          <a:lstStyle/>
          <a:p>
            <a:pPr algn="ctr"/>
            <a:r>
              <a:rPr lang="en-US" altLang="zh-TW" sz="1050" b="1" dirty="0">
                <a:solidFill>
                  <a:schemeClr val="accent4"/>
                </a:solidFill>
                <a:latin typeface="Times New Roman" panose="02020603050405020304" pitchFamily="18" charset="0"/>
                <a:cs typeface="Times New Roman" panose="02020603050405020304" pitchFamily="18" charset="0"/>
              </a:rPr>
              <a:t>Electrolyte with 3wt%BHT</a:t>
            </a:r>
            <a:endParaRPr lang="zh-TW" altLang="en-US" sz="1050" b="1" dirty="0">
              <a:solidFill>
                <a:schemeClr val="accent4"/>
              </a:solidFill>
              <a:latin typeface="Times New Roman" panose="02020603050405020304" pitchFamily="18" charset="0"/>
              <a:cs typeface="Times New Roman" panose="02020603050405020304" pitchFamily="18" charset="0"/>
            </a:endParaRPr>
          </a:p>
        </p:txBody>
      </p:sp>
      <p:sp>
        <p:nvSpPr>
          <p:cNvPr id="292" name="文字方塊 291">
            <a:extLst>
              <a:ext uri="{FF2B5EF4-FFF2-40B4-BE49-F238E27FC236}">
                <a16:creationId xmlns:a16="http://schemas.microsoft.com/office/drawing/2014/main" id="{A847BC8E-FEB1-413C-81DC-AA83C7EF71A4}"/>
              </a:ext>
            </a:extLst>
          </p:cNvPr>
          <p:cNvSpPr txBox="1"/>
          <p:nvPr/>
        </p:nvSpPr>
        <p:spPr>
          <a:xfrm>
            <a:off x="7768686" y="2452427"/>
            <a:ext cx="1168514" cy="276999"/>
          </a:xfrm>
          <a:prstGeom prst="rect">
            <a:avLst/>
          </a:prstGeom>
          <a:noFill/>
        </p:spPr>
        <p:txBody>
          <a:bodyPr wrap="square">
            <a:spAutoFit/>
          </a:bodyPr>
          <a:lstStyle/>
          <a:p>
            <a:pPr algn="ctr"/>
            <a:r>
              <a:rPr lang="en-US" altLang="zh-TW" sz="1200" b="1" dirty="0">
                <a:solidFill>
                  <a:schemeClr val="accent4"/>
                </a:solidFill>
              </a:rPr>
              <a:t>100 cycles</a:t>
            </a:r>
            <a:endParaRPr lang="zh-TW" altLang="en-US" sz="1200" b="1" dirty="0">
              <a:solidFill>
                <a:schemeClr val="accent4"/>
              </a:solidFill>
            </a:endParaRPr>
          </a:p>
        </p:txBody>
      </p:sp>
      <p:sp>
        <p:nvSpPr>
          <p:cNvPr id="296" name="文字方塊 295">
            <a:extLst>
              <a:ext uri="{FF2B5EF4-FFF2-40B4-BE49-F238E27FC236}">
                <a16:creationId xmlns:a16="http://schemas.microsoft.com/office/drawing/2014/main" id="{3C5FAD74-5976-40C6-88CF-954189A46F71}"/>
              </a:ext>
            </a:extLst>
          </p:cNvPr>
          <p:cNvSpPr txBox="1"/>
          <p:nvPr/>
        </p:nvSpPr>
        <p:spPr>
          <a:xfrm>
            <a:off x="8057590" y="1490000"/>
            <a:ext cx="1736487" cy="369332"/>
          </a:xfrm>
          <a:prstGeom prst="rect">
            <a:avLst/>
          </a:prstGeom>
          <a:noFill/>
        </p:spPr>
        <p:txBody>
          <a:bodyPr wrap="square" rtlCol="0">
            <a:spAutoFit/>
          </a:bodyPr>
          <a:lstStyle/>
          <a:p>
            <a:r>
              <a:rPr lang="en-US" altLang="zh-TW" b="1" dirty="0">
                <a:solidFill>
                  <a:schemeClr val="accent4"/>
                </a:solidFill>
              </a:rPr>
              <a:t>Cycled cathode</a:t>
            </a:r>
            <a:endParaRPr lang="zh-TW" altLang="en-US" b="1" dirty="0">
              <a:solidFill>
                <a:schemeClr val="accent4"/>
              </a:solidFill>
            </a:endParaRPr>
          </a:p>
        </p:txBody>
      </p:sp>
    </p:spTree>
    <p:extLst>
      <p:ext uri="{BB962C8B-B14F-4D97-AF65-F5344CB8AC3E}">
        <p14:creationId xmlns:p14="http://schemas.microsoft.com/office/powerpoint/2010/main" val="2265119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3AF5424-B468-406D-AE75-D1D604402F66}"/>
              </a:ext>
            </a:extLst>
          </p:cNvPr>
          <p:cNvGrpSpPr/>
          <p:nvPr/>
        </p:nvGrpSpPr>
        <p:grpSpPr>
          <a:xfrm>
            <a:off x="4647620" y="-20571"/>
            <a:ext cx="7167818" cy="6145016"/>
            <a:chOff x="4146606" y="228603"/>
            <a:chExt cx="7167818" cy="6145016"/>
          </a:xfrm>
        </p:grpSpPr>
        <p:sp>
          <p:nvSpPr>
            <p:cNvPr id="7" name="手繪多邊形: 圖案 6">
              <a:extLst>
                <a:ext uri="{FF2B5EF4-FFF2-40B4-BE49-F238E27FC236}">
                  <a16:creationId xmlns:a16="http://schemas.microsoft.com/office/drawing/2014/main" id="{3B780435-9566-4561-A797-CD238F36241B}"/>
                </a:ext>
              </a:extLst>
            </p:cNvPr>
            <p:cNvSpPr/>
            <p:nvPr/>
          </p:nvSpPr>
          <p:spPr>
            <a:xfrm rot="5400000">
              <a:off x="4658007" y="-282798"/>
              <a:ext cx="6145016" cy="7167818"/>
            </a:xfrm>
            <a:custGeom>
              <a:avLst/>
              <a:gdLst>
                <a:gd name="connsiteX0" fmla="*/ 0 w 6145016"/>
                <a:gd name="connsiteY0" fmla="*/ 2962390 h 7167818"/>
                <a:gd name="connsiteX1" fmla="*/ 0 w 6145016"/>
                <a:gd name="connsiteY1" fmla="*/ 592492 h 7167818"/>
                <a:gd name="connsiteX2" fmla="*/ 592492 w 6145016"/>
                <a:gd name="connsiteY2" fmla="*/ 0 h 7167818"/>
                <a:gd name="connsiteX3" fmla="*/ 5552524 w 6145016"/>
                <a:gd name="connsiteY3" fmla="*/ 0 h 7167818"/>
                <a:gd name="connsiteX4" fmla="*/ 6145016 w 6145016"/>
                <a:gd name="connsiteY4" fmla="*/ 592492 h 7167818"/>
                <a:gd name="connsiteX5" fmla="*/ 6145016 w 6145016"/>
                <a:gd name="connsiteY5" fmla="*/ 2962390 h 7167818"/>
                <a:gd name="connsiteX6" fmla="*/ 6136421 w 6145016"/>
                <a:gd name="connsiteY6" fmla="*/ 3047651 h 7167818"/>
                <a:gd name="connsiteX7" fmla="*/ 6136421 w 6145016"/>
                <a:gd name="connsiteY7" fmla="*/ 6637878 h 7167818"/>
                <a:gd name="connsiteX8" fmla="*/ 5606481 w 6145016"/>
                <a:gd name="connsiteY8" fmla="*/ 7167818 h 7167818"/>
                <a:gd name="connsiteX9" fmla="*/ 3486783 w 6145016"/>
                <a:gd name="connsiteY9" fmla="*/ 7167818 h 7167818"/>
                <a:gd name="connsiteX10" fmla="*/ 2956843 w 6145016"/>
                <a:gd name="connsiteY10" fmla="*/ 6637878 h 7167818"/>
                <a:gd name="connsiteX11" fmla="*/ 2956843 w 6145016"/>
                <a:gd name="connsiteY11" fmla="*/ 3554882 h 7167818"/>
                <a:gd name="connsiteX12" fmla="*/ 592492 w 6145016"/>
                <a:gd name="connsiteY12" fmla="*/ 3554882 h 7167818"/>
                <a:gd name="connsiteX13" fmla="*/ 0 w 6145016"/>
                <a:gd name="connsiteY13" fmla="*/ 2962390 h 71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45016" h="7167818">
                  <a:moveTo>
                    <a:pt x="0" y="2962390"/>
                  </a:moveTo>
                  <a:lnTo>
                    <a:pt x="0" y="592492"/>
                  </a:lnTo>
                  <a:cubicBezTo>
                    <a:pt x="0" y="265268"/>
                    <a:pt x="265268" y="0"/>
                    <a:pt x="592492" y="0"/>
                  </a:cubicBezTo>
                  <a:lnTo>
                    <a:pt x="5552524" y="0"/>
                  </a:lnTo>
                  <a:cubicBezTo>
                    <a:pt x="5879748" y="0"/>
                    <a:pt x="6145016" y="265268"/>
                    <a:pt x="6145016" y="592492"/>
                  </a:cubicBezTo>
                  <a:lnTo>
                    <a:pt x="6145016" y="2962390"/>
                  </a:lnTo>
                  <a:lnTo>
                    <a:pt x="6136421" y="3047651"/>
                  </a:lnTo>
                  <a:lnTo>
                    <a:pt x="6136421" y="6637878"/>
                  </a:lnTo>
                  <a:cubicBezTo>
                    <a:pt x="6136421" y="6930556"/>
                    <a:pt x="5899159" y="7167818"/>
                    <a:pt x="5606481" y="7167818"/>
                  </a:cubicBezTo>
                  <a:lnTo>
                    <a:pt x="3486783" y="7167818"/>
                  </a:lnTo>
                  <a:cubicBezTo>
                    <a:pt x="3194105" y="7167818"/>
                    <a:pt x="2956843" y="6930556"/>
                    <a:pt x="2956843" y="6637878"/>
                  </a:cubicBezTo>
                  <a:lnTo>
                    <a:pt x="2956843" y="3554882"/>
                  </a:lnTo>
                  <a:lnTo>
                    <a:pt x="592492" y="3554882"/>
                  </a:lnTo>
                  <a:cubicBezTo>
                    <a:pt x="265268" y="3554882"/>
                    <a:pt x="0" y="3289614"/>
                    <a:pt x="0" y="2962390"/>
                  </a:cubicBezTo>
                  <a:close/>
                </a:path>
              </a:pathLst>
            </a:custGeom>
            <a:solidFill>
              <a:srgbClr val="EEF7E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b="1">
                <a:solidFill>
                  <a:schemeClr val="accent4"/>
                </a:solidFill>
              </a:endParaRPr>
            </a:p>
          </p:txBody>
        </p:sp>
        <p:sp>
          <p:nvSpPr>
            <p:cNvPr id="8" name="文字方塊 7">
              <a:extLst>
                <a:ext uri="{FF2B5EF4-FFF2-40B4-BE49-F238E27FC236}">
                  <a16:creationId xmlns:a16="http://schemas.microsoft.com/office/drawing/2014/main" id="{E173D3DE-8AE3-48A9-B734-228DE16DE7F4}"/>
                </a:ext>
              </a:extLst>
            </p:cNvPr>
            <p:cNvSpPr txBox="1"/>
            <p:nvPr/>
          </p:nvSpPr>
          <p:spPr>
            <a:xfrm>
              <a:off x="8827651" y="245382"/>
              <a:ext cx="1736487" cy="369332"/>
            </a:xfrm>
            <a:prstGeom prst="rect">
              <a:avLst/>
            </a:prstGeom>
            <a:noFill/>
          </p:spPr>
          <p:txBody>
            <a:bodyPr wrap="square" rtlCol="0">
              <a:spAutoFit/>
            </a:bodyPr>
            <a:lstStyle/>
            <a:p>
              <a:r>
                <a:rPr lang="en-US" altLang="zh-TW" b="1" dirty="0">
                  <a:solidFill>
                    <a:schemeClr val="accent4"/>
                  </a:solidFill>
                </a:rPr>
                <a:t>Cycled cathode</a:t>
              </a:r>
              <a:endParaRPr lang="zh-TW" altLang="en-US" b="1" dirty="0">
                <a:solidFill>
                  <a:schemeClr val="accent4"/>
                </a:solidFill>
              </a:endParaRPr>
            </a:p>
          </p:txBody>
        </p:sp>
      </p:grpSp>
      <p:pic>
        <p:nvPicPr>
          <p:cNvPr id="3" name="圖片 2">
            <a:extLst>
              <a:ext uri="{FF2B5EF4-FFF2-40B4-BE49-F238E27FC236}">
                <a16:creationId xmlns:a16="http://schemas.microsoft.com/office/drawing/2014/main" id="{AA242C91-DD57-4D43-8C71-11D77EBB35B1}"/>
              </a:ext>
            </a:extLst>
          </p:cNvPr>
          <p:cNvPicPr>
            <a:picLocks noChangeAspect="1"/>
          </p:cNvPicPr>
          <p:nvPr/>
        </p:nvPicPr>
        <p:blipFill>
          <a:blip r:embed="rId3"/>
          <a:stretch>
            <a:fillRect/>
          </a:stretch>
        </p:blipFill>
        <p:spPr>
          <a:xfrm>
            <a:off x="7934325" y="56141"/>
            <a:ext cx="4114800" cy="5894173"/>
          </a:xfrm>
          <a:prstGeom prst="rect">
            <a:avLst/>
          </a:prstGeom>
        </p:spPr>
      </p:pic>
      <p:pic>
        <p:nvPicPr>
          <p:cNvPr id="5" name="圖片 4">
            <a:extLst>
              <a:ext uri="{FF2B5EF4-FFF2-40B4-BE49-F238E27FC236}">
                <a16:creationId xmlns:a16="http://schemas.microsoft.com/office/drawing/2014/main" id="{C4740D52-A5D9-45B1-958D-8C2ADF8525D4}"/>
              </a:ext>
            </a:extLst>
          </p:cNvPr>
          <p:cNvPicPr>
            <a:picLocks noChangeAspect="1"/>
          </p:cNvPicPr>
          <p:nvPr/>
        </p:nvPicPr>
        <p:blipFill rotWithShape="1">
          <a:blip r:embed="rId4"/>
          <a:srcRect l="1983" t="-330" r="-1983" b="50035"/>
          <a:stretch/>
        </p:blipFill>
        <p:spPr>
          <a:xfrm>
            <a:off x="223564" y="2442490"/>
            <a:ext cx="4406149" cy="3174364"/>
          </a:xfrm>
          <a:prstGeom prst="rect">
            <a:avLst/>
          </a:prstGeom>
        </p:spPr>
      </p:pic>
      <p:pic>
        <p:nvPicPr>
          <p:cNvPr id="6" name="圖片 5">
            <a:extLst>
              <a:ext uri="{FF2B5EF4-FFF2-40B4-BE49-F238E27FC236}">
                <a16:creationId xmlns:a16="http://schemas.microsoft.com/office/drawing/2014/main" id="{B39749B8-F46B-4418-A865-49E375B54949}"/>
              </a:ext>
            </a:extLst>
          </p:cNvPr>
          <p:cNvPicPr>
            <a:picLocks noChangeAspect="1"/>
          </p:cNvPicPr>
          <p:nvPr/>
        </p:nvPicPr>
        <p:blipFill rotWithShape="1">
          <a:blip r:embed="rId4"/>
          <a:srcRect t="49705"/>
          <a:stretch/>
        </p:blipFill>
        <p:spPr>
          <a:xfrm>
            <a:off x="4495220" y="3094776"/>
            <a:ext cx="4044720" cy="2913976"/>
          </a:xfrm>
          <a:prstGeom prst="rect">
            <a:avLst/>
          </a:prstGeom>
        </p:spPr>
      </p:pic>
      <p:sp>
        <p:nvSpPr>
          <p:cNvPr id="10" name="文字方塊 9">
            <a:extLst>
              <a:ext uri="{FF2B5EF4-FFF2-40B4-BE49-F238E27FC236}">
                <a16:creationId xmlns:a16="http://schemas.microsoft.com/office/drawing/2014/main" id="{A43EF2FC-A110-4267-9B47-67A01600D408}"/>
              </a:ext>
            </a:extLst>
          </p:cNvPr>
          <p:cNvSpPr txBox="1"/>
          <p:nvPr/>
        </p:nvSpPr>
        <p:spPr>
          <a:xfrm>
            <a:off x="1267892" y="5565132"/>
            <a:ext cx="1877533" cy="369332"/>
          </a:xfrm>
          <a:prstGeom prst="rect">
            <a:avLst/>
          </a:prstGeom>
          <a:noFill/>
        </p:spPr>
        <p:txBody>
          <a:bodyPr wrap="square">
            <a:spAutoFit/>
          </a:bodyPr>
          <a:lstStyle/>
          <a:p>
            <a:pPr algn="ctr"/>
            <a:r>
              <a:rPr lang="en-US" altLang="zh-TW" b="1" dirty="0">
                <a:solidFill>
                  <a:schemeClr val="accent4"/>
                </a:solidFill>
              </a:rPr>
              <a:t>non cycled</a:t>
            </a:r>
            <a:endParaRPr lang="zh-TW" altLang="en-US" b="1" dirty="0">
              <a:solidFill>
                <a:schemeClr val="accent4"/>
              </a:solidFill>
            </a:endParaRPr>
          </a:p>
        </p:txBody>
      </p:sp>
      <p:sp>
        <p:nvSpPr>
          <p:cNvPr id="11" name="文字方塊 10">
            <a:extLst>
              <a:ext uri="{FF2B5EF4-FFF2-40B4-BE49-F238E27FC236}">
                <a16:creationId xmlns:a16="http://schemas.microsoft.com/office/drawing/2014/main" id="{CDD5170E-274A-40BB-AAA4-239F5D746D1E}"/>
              </a:ext>
            </a:extLst>
          </p:cNvPr>
          <p:cNvSpPr txBox="1"/>
          <p:nvPr/>
        </p:nvSpPr>
        <p:spPr>
          <a:xfrm>
            <a:off x="4554597" y="5585547"/>
            <a:ext cx="1877533" cy="369332"/>
          </a:xfrm>
          <a:prstGeom prst="rect">
            <a:avLst/>
          </a:prstGeom>
          <a:noFill/>
        </p:spPr>
        <p:txBody>
          <a:bodyPr wrap="square">
            <a:spAutoFit/>
          </a:bodyPr>
          <a:lstStyle/>
          <a:p>
            <a:pPr algn="ctr"/>
            <a:r>
              <a:rPr lang="en-US" altLang="zh-TW" b="1" dirty="0">
                <a:solidFill>
                  <a:schemeClr val="accent4"/>
                </a:solidFill>
              </a:rPr>
              <a:t>pecLiS721BMAl</a:t>
            </a:r>
            <a:endParaRPr lang="zh-TW" altLang="en-US" b="1" dirty="0">
              <a:solidFill>
                <a:schemeClr val="accent4"/>
              </a:solidFill>
            </a:endParaRPr>
          </a:p>
        </p:txBody>
      </p:sp>
      <p:sp>
        <p:nvSpPr>
          <p:cNvPr id="12" name="文字方塊 11">
            <a:extLst>
              <a:ext uri="{FF2B5EF4-FFF2-40B4-BE49-F238E27FC236}">
                <a16:creationId xmlns:a16="http://schemas.microsoft.com/office/drawing/2014/main" id="{9FD0DAEF-B9EA-4C15-85D5-7EA03E2BFA2E}"/>
              </a:ext>
            </a:extLst>
          </p:cNvPr>
          <p:cNvSpPr txBox="1"/>
          <p:nvPr/>
        </p:nvSpPr>
        <p:spPr>
          <a:xfrm>
            <a:off x="7943773" y="5542048"/>
            <a:ext cx="1877533" cy="369332"/>
          </a:xfrm>
          <a:prstGeom prst="rect">
            <a:avLst/>
          </a:prstGeom>
          <a:noFill/>
        </p:spPr>
        <p:txBody>
          <a:bodyPr wrap="square">
            <a:spAutoFit/>
          </a:bodyPr>
          <a:lstStyle/>
          <a:p>
            <a:pPr algn="ctr"/>
            <a:r>
              <a:rPr lang="en-US" altLang="zh-TW" b="1" dirty="0">
                <a:solidFill>
                  <a:schemeClr val="accent4"/>
                </a:solidFill>
              </a:rPr>
              <a:t>pecLiS721BM</a:t>
            </a:r>
            <a:endParaRPr lang="zh-TW" altLang="en-US" b="1" dirty="0">
              <a:solidFill>
                <a:schemeClr val="accent4"/>
              </a:solidFill>
            </a:endParaRPr>
          </a:p>
        </p:txBody>
      </p:sp>
      <p:sp>
        <p:nvSpPr>
          <p:cNvPr id="13" name="文字方塊 12">
            <a:extLst>
              <a:ext uri="{FF2B5EF4-FFF2-40B4-BE49-F238E27FC236}">
                <a16:creationId xmlns:a16="http://schemas.microsoft.com/office/drawing/2014/main" id="{98F9F5F0-1DB4-40E8-BBCA-7DEF0409BB59}"/>
              </a:ext>
            </a:extLst>
          </p:cNvPr>
          <p:cNvSpPr txBox="1"/>
          <p:nvPr/>
        </p:nvSpPr>
        <p:spPr>
          <a:xfrm>
            <a:off x="8539940" y="1028762"/>
            <a:ext cx="1141543" cy="415498"/>
          </a:xfrm>
          <a:prstGeom prst="rect">
            <a:avLst/>
          </a:prstGeom>
          <a:noFill/>
        </p:spPr>
        <p:txBody>
          <a:bodyPr wrap="square" rtlCol="0">
            <a:spAutoFit/>
          </a:bodyPr>
          <a:lstStyle/>
          <a:p>
            <a:pPr algn="ctr"/>
            <a:r>
              <a:rPr lang="en-US" altLang="zh-TW" sz="1050" b="1" dirty="0">
                <a:solidFill>
                  <a:schemeClr val="accent4"/>
                </a:solidFill>
                <a:latin typeface="Times New Roman" panose="02020603050405020304" pitchFamily="18" charset="0"/>
                <a:cs typeface="Times New Roman" panose="02020603050405020304" pitchFamily="18" charset="0"/>
              </a:rPr>
              <a:t>Electrolyte with 3wt%BHT</a:t>
            </a:r>
            <a:endParaRPr lang="zh-TW" altLang="en-US" sz="1050" b="1" dirty="0">
              <a:solidFill>
                <a:schemeClr val="accent4"/>
              </a:solidFill>
              <a:latin typeface="Times New Roman" panose="02020603050405020304" pitchFamily="18" charset="0"/>
              <a:cs typeface="Times New Roman" panose="02020603050405020304" pitchFamily="18" charset="0"/>
            </a:endParaRPr>
          </a:p>
        </p:txBody>
      </p:sp>
      <p:sp>
        <p:nvSpPr>
          <p:cNvPr id="14" name="文字方塊 13">
            <a:extLst>
              <a:ext uri="{FF2B5EF4-FFF2-40B4-BE49-F238E27FC236}">
                <a16:creationId xmlns:a16="http://schemas.microsoft.com/office/drawing/2014/main" id="{5D7F2C4C-9997-4AC2-B7A7-283E79A6B093}"/>
              </a:ext>
            </a:extLst>
          </p:cNvPr>
          <p:cNvSpPr txBox="1"/>
          <p:nvPr/>
        </p:nvSpPr>
        <p:spPr>
          <a:xfrm>
            <a:off x="8539940" y="3008044"/>
            <a:ext cx="628137" cy="369332"/>
          </a:xfrm>
          <a:prstGeom prst="rect">
            <a:avLst/>
          </a:prstGeom>
          <a:noFill/>
        </p:spPr>
        <p:txBody>
          <a:bodyPr wrap="square" rtlCol="0">
            <a:spAutoFit/>
          </a:bodyPr>
          <a:lstStyle/>
          <a:p>
            <a:r>
              <a:rPr lang="en-US" altLang="zh-TW" b="1" dirty="0">
                <a:solidFill>
                  <a:schemeClr val="accent4"/>
                </a:solidFill>
              </a:rPr>
              <a:t>O 1s</a:t>
            </a:r>
            <a:endParaRPr lang="zh-TW" altLang="en-US" b="1" dirty="0">
              <a:solidFill>
                <a:schemeClr val="accent4"/>
              </a:solidFill>
            </a:endParaRPr>
          </a:p>
        </p:txBody>
      </p:sp>
      <p:sp>
        <p:nvSpPr>
          <p:cNvPr id="15" name="文字方塊 14">
            <a:extLst>
              <a:ext uri="{FF2B5EF4-FFF2-40B4-BE49-F238E27FC236}">
                <a16:creationId xmlns:a16="http://schemas.microsoft.com/office/drawing/2014/main" id="{9DD1B681-2FFD-4544-B8B8-8C58A352251F}"/>
              </a:ext>
            </a:extLst>
          </p:cNvPr>
          <p:cNvSpPr txBox="1"/>
          <p:nvPr/>
        </p:nvSpPr>
        <p:spPr>
          <a:xfrm>
            <a:off x="5103113" y="3094776"/>
            <a:ext cx="628137" cy="369332"/>
          </a:xfrm>
          <a:prstGeom prst="rect">
            <a:avLst/>
          </a:prstGeom>
          <a:noFill/>
        </p:spPr>
        <p:txBody>
          <a:bodyPr wrap="square" rtlCol="0">
            <a:spAutoFit/>
          </a:bodyPr>
          <a:lstStyle/>
          <a:p>
            <a:r>
              <a:rPr lang="en-US" altLang="zh-TW" b="1" dirty="0">
                <a:solidFill>
                  <a:schemeClr val="accent4"/>
                </a:solidFill>
              </a:rPr>
              <a:t>O 1s</a:t>
            </a:r>
            <a:endParaRPr lang="zh-TW" altLang="en-US" b="1" dirty="0">
              <a:solidFill>
                <a:schemeClr val="accent4"/>
              </a:solidFill>
            </a:endParaRPr>
          </a:p>
        </p:txBody>
      </p:sp>
      <p:sp>
        <p:nvSpPr>
          <p:cNvPr id="16" name="文字方塊 15">
            <a:extLst>
              <a:ext uri="{FF2B5EF4-FFF2-40B4-BE49-F238E27FC236}">
                <a16:creationId xmlns:a16="http://schemas.microsoft.com/office/drawing/2014/main" id="{C7E9FB56-23F8-447A-BCE1-EB9109931DE7}"/>
              </a:ext>
            </a:extLst>
          </p:cNvPr>
          <p:cNvSpPr txBox="1"/>
          <p:nvPr/>
        </p:nvSpPr>
        <p:spPr>
          <a:xfrm>
            <a:off x="825198" y="3094776"/>
            <a:ext cx="628137" cy="369332"/>
          </a:xfrm>
          <a:prstGeom prst="rect">
            <a:avLst/>
          </a:prstGeom>
          <a:noFill/>
        </p:spPr>
        <p:txBody>
          <a:bodyPr wrap="square" rtlCol="0">
            <a:spAutoFit/>
          </a:bodyPr>
          <a:lstStyle/>
          <a:p>
            <a:r>
              <a:rPr lang="en-US" altLang="zh-TW" b="1" dirty="0">
                <a:solidFill>
                  <a:schemeClr val="accent4"/>
                </a:solidFill>
              </a:rPr>
              <a:t>O 1s</a:t>
            </a:r>
            <a:endParaRPr lang="zh-TW" altLang="en-US" b="1" dirty="0">
              <a:solidFill>
                <a:schemeClr val="accent4"/>
              </a:solidFill>
            </a:endParaRPr>
          </a:p>
        </p:txBody>
      </p:sp>
      <p:sp>
        <p:nvSpPr>
          <p:cNvPr id="17" name="文字方塊 16">
            <a:extLst>
              <a:ext uri="{FF2B5EF4-FFF2-40B4-BE49-F238E27FC236}">
                <a16:creationId xmlns:a16="http://schemas.microsoft.com/office/drawing/2014/main" id="{ED516F6E-BE6D-48AF-94DF-1C9ADD3F88B0}"/>
              </a:ext>
            </a:extLst>
          </p:cNvPr>
          <p:cNvSpPr txBox="1"/>
          <p:nvPr/>
        </p:nvSpPr>
        <p:spPr>
          <a:xfrm>
            <a:off x="8554833" y="658706"/>
            <a:ext cx="628137" cy="369332"/>
          </a:xfrm>
          <a:prstGeom prst="rect">
            <a:avLst/>
          </a:prstGeom>
          <a:noFill/>
        </p:spPr>
        <p:txBody>
          <a:bodyPr wrap="square" rtlCol="0">
            <a:spAutoFit/>
          </a:bodyPr>
          <a:lstStyle/>
          <a:p>
            <a:r>
              <a:rPr lang="en-US" altLang="zh-TW" b="1" dirty="0">
                <a:solidFill>
                  <a:schemeClr val="accent4"/>
                </a:solidFill>
              </a:rPr>
              <a:t>O 1s</a:t>
            </a:r>
            <a:endParaRPr lang="zh-TW" altLang="en-US" b="1" dirty="0">
              <a:solidFill>
                <a:schemeClr val="accent4"/>
              </a:solidFill>
            </a:endParaRPr>
          </a:p>
        </p:txBody>
      </p:sp>
      <p:sp>
        <p:nvSpPr>
          <p:cNvPr id="18" name="文字方塊 17">
            <a:extLst>
              <a:ext uri="{FF2B5EF4-FFF2-40B4-BE49-F238E27FC236}">
                <a16:creationId xmlns:a16="http://schemas.microsoft.com/office/drawing/2014/main" id="{EA7D0709-CD85-4255-9C20-A05C77C48D98}"/>
              </a:ext>
            </a:extLst>
          </p:cNvPr>
          <p:cNvSpPr txBox="1"/>
          <p:nvPr/>
        </p:nvSpPr>
        <p:spPr>
          <a:xfrm>
            <a:off x="3030577" y="4328635"/>
            <a:ext cx="1103185" cy="584775"/>
          </a:xfrm>
          <a:prstGeom prst="rect">
            <a:avLst/>
          </a:prstGeom>
          <a:noFill/>
        </p:spPr>
        <p:txBody>
          <a:bodyPr wrap="square" rtlCol="0">
            <a:spAutoFit/>
          </a:bodyPr>
          <a:lstStyle/>
          <a:p>
            <a:r>
              <a:rPr lang="en-US" altLang="zh-TW" sz="1600" b="1" dirty="0">
                <a:solidFill>
                  <a:schemeClr val="accent4"/>
                </a:solidFill>
              </a:rPr>
              <a:t>530.5 eV</a:t>
            </a:r>
          </a:p>
          <a:p>
            <a:r>
              <a:rPr lang="en-US" altLang="zh-TW" sz="1600" b="1" dirty="0">
                <a:solidFill>
                  <a:schemeClr val="accent4"/>
                </a:solidFill>
              </a:rPr>
              <a:t>Li-OH, Li-O</a:t>
            </a:r>
            <a:endParaRPr lang="zh-TW" altLang="en-US" sz="1600" b="1" dirty="0">
              <a:solidFill>
                <a:schemeClr val="accent4"/>
              </a:solidFill>
            </a:endParaRPr>
          </a:p>
        </p:txBody>
      </p:sp>
      <p:sp>
        <p:nvSpPr>
          <p:cNvPr id="19" name="文字方塊 18">
            <a:extLst>
              <a:ext uri="{FF2B5EF4-FFF2-40B4-BE49-F238E27FC236}">
                <a16:creationId xmlns:a16="http://schemas.microsoft.com/office/drawing/2014/main" id="{C91BA2D6-F7CD-4590-BB00-DDDE786E12C6}"/>
              </a:ext>
            </a:extLst>
          </p:cNvPr>
          <p:cNvSpPr txBox="1"/>
          <p:nvPr/>
        </p:nvSpPr>
        <p:spPr>
          <a:xfrm>
            <a:off x="2842991" y="3715930"/>
            <a:ext cx="956346" cy="584775"/>
          </a:xfrm>
          <a:prstGeom prst="rect">
            <a:avLst/>
          </a:prstGeom>
          <a:noFill/>
        </p:spPr>
        <p:txBody>
          <a:bodyPr wrap="square" rtlCol="0">
            <a:spAutoFit/>
          </a:bodyPr>
          <a:lstStyle/>
          <a:p>
            <a:r>
              <a:rPr lang="en-US" altLang="zh-TW" sz="1600" b="1" dirty="0">
                <a:solidFill>
                  <a:schemeClr val="accent4"/>
                </a:solidFill>
              </a:rPr>
              <a:t>531.3eV</a:t>
            </a:r>
          </a:p>
          <a:p>
            <a:r>
              <a:rPr lang="en-US" altLang="zh-TW" sz="1600" b="1" dirty="0">
                <a:solidFill>
                  <a:schemeClr val="accent4"/>
                </a:solidFill>
              </a:rPr>
              <a:t>Li-CO</a:t>
            </a:r>
            <a:r>
              <a:rPr lang="en-US" altLang="zh-TW" sz="1600" b="1" baseline="-25000" dirty="0">
                <a:solidFill>
                  <a:schemeClr val="accent4"/>
                </a:solidFill>
              </a:rPr>
              <a:t>2</a:t>
            </a:r>
            <a:r>
              <a:rPr lang="en-US" altLang="zh-TW" sz="1600" b="1" dirty="0">
                <a:solidFill>
                  <a:schemeClr val="accent4"/>
                </a:solidFill>
              </a:rPr>
              <a:t>H</a:t>
            </a:r>
            <a:endParaRPr lang="zh-TW" altLang="en-US" sz="1600" b="1" baseline="-25000" dirty="0">
              <a:solidFill>
                <a:schemeClr val="accent4"/>
              </a:solidFill>
            </a:endParaRPr>
          </a:p>
        </p:txBody>
      </p:sp>
      <p:sp>
        <p:nvSpPr>
          <p:cNvPr id="20" name="文字方塊 19">
            <a:extLst>
              <a:ext uri="{FF2B5EF4-FFF2-40B4-BE49-F238E27FC236}">
                <a16:creationId xmlns:a16="http://schemas.microsoft.com/office/drawing/2014/main" id="{AE9954BA-9CB1-4BED-BAC5-0CFB0036B156}"/>
              </a:ext>
            </a:extLst>
          </p:cNvPr>
          <p:cNvSpPr txBox="1"/>
          <p:nvPr/>
        </p:nvSpPr>
        <p:spPr>
          <a:xfrm>
            <a:off x="1761654" y="3215345"/>
            <a:ext cx="904788" cy="461665"/>
          </a:xfrm>
          <a:prstGeom prst="rect">
            <a:avLst/>
          </a:prstGeom>
          <a:noFill/>
        </p:spPr>
        <p:txBody>
          <a:bodyPr wrap="square" rtlCol="0">
            <a:spAutoFit/>
          </a:bodyPr>
          <a:lstStyle/>
          <a:p>
            <a:r>
              <a:rPr lang="en-US" altLang="zh-TW" sz="1200" b="1" dirty="0">
                <a:solidFill>
                  <a:schemeClr val="accent4"/>
                </a:solidFill>
              </a:rPr>
              <a:t>531.9eV</a:t>
            </a:r>
          </a:p>
          <a:p>
            <a:r>
              <a:rPr lang="en-US" altLang="zh-TW" sz="1200" b="1" dirty="0">
                <a:solidFill>
                  <a:schemeClr val="accent4"/>
                </a:solidFill>
              </a:rPr>
              <a:t>O=C-O</a:t>
            </a:r>
            <a:endParaRPr lang="zh-TW" altLang="en-US" sz="1200" b="1" dirty="0">
              <a:solidFill>
                <a:schemeClr val="accent4"/>
              </a:solidFill>
            </a:endParaRPr>
          </a:p>
        </p:txBody>
      </p:sp>
      <p:sp>
        <p:nvSpPr>
          <p:cNvPr id="21" name="文字方塊 20">
            <a:extLst>
              <a:ext uri="{FF2B5EF4-FFF2-40B4-BE49-F238E27FC236}">
                <a16:creationId xmlns:a16="http://schemas.microsoft.com/office/drawing/2014/main" id="{BADDA262-5D68-4212-9086-FC4A2A5FFB41}"/>
              </a:ext>
            </a:extLst>
          </p:cNvPr>
          <p:cNvSpPr txBox="1"/>
          <p:nvPr/>
        </p:nvSpPr>
        <p:spPr>
          <a:xfrm>
            <a:off x="1423688" y="3883899"/>
            <a:ext cx="732091" cy="461665"/>
          </a:xfrm>
          <a:prstGeom prst="rect">
            <a:avLst/>
          </a:prstGeom>
          <a:noFill/>
        </p:spPr>
        <p:txBody>
          <a:bodyPr wrap="square" rtlCol="0">
            <a:spAutoFit/>
          </a:bodyPr>
          <a:lstStyle/>
          <a:p>
            <a:r>
              <a:rPr lang="en-US" altLang="zh-TW" sz="1200" b="1" dirty="0">
                <a:solidFill>
                  <a:schemeClr val="accent4"/>
                </a:solidFill>
              </a:rPr>
              <a:t>533.1eV</a:t>
            </a:r>
          </a:p>
          <a:p>
            <a:r>
              <a:rPr lang="en-US" altLang="zh-TW" sz="1200" b="1" dirty="0">
                <a:solidFill>
                  <a:schemeClr val="accent4"/>
                </a:solidFill>
              </a:rPr>
              <a:t>C-OH</a:t>
            </a:r>
          </a:p>
        </p:txBody>
      </p:sp>
      <p:sp>
        <p:nvSpPr>
          <p:cNvPr id="24" name="文字方塊 23">
            <a:extLst>
              <a:ext uri="{FF2B5EF4-FFF2-40B4-BE49-F238E27FC236}">
                <a16:creationId xmlns:a16="http://schemas.microsoft.com/office/drawing/2014/main" id="{BD6BEC62-187F-42D2-A010-9E5A054B339C}"/>
              </a:ext>
            </a:extLst>
          </p:cNvPr>
          <p:cNvSpPr txBox="1"/>
          <p:nvPr/>
        </p:nvSpPr>
        <p:spPr>
          <a:xfrm>
            <a:off x="5736330" y="3472965"/>
            <a:ext cx="904788" cy="523220"/>
          </a:xfrm>
          <a:prstGeom prst="rect">
            <a:avLst/>
          </a:prstGeom>
          <a:noFill/>
        </p:spPr>
        <p:txBody>
          <a:bodyPr wrap="square" rtlCol="0">
            <a:spAutoFit/>
          </a:bodyPr>
          <a:lstStyle/>
          <a:p>
            <a:r>
              <a:rPr lang="en-US" altLang="zh-TW" sz="1400" b="1" dirty="0">
                <a:solidFill>
                  <a:schemeClr val="accent4"/>
                </a:solidFill>
              </a:rPr>
              <a:t>531.9eV</a:t>
            </a:r>
          </a:p>
          <a:p>
            <a:r>
              <a:rPr lang="en-US" altLang="zh-TW" sz="1400" b="1" dirty="0">
                <a:solidFill>
                  <a:schemeClr val="accent4"/>
                </a:solidFill>
              </a:rPr>
              <a:t>O=C-O</a:t>
            </a:r>
            <a:endParaRPr lang="zh-TW" altLang="en-US" sz="1400" b="1" dirty="0">
              <a:solidFill>
                <a:schemeClr val="accent4"/>
              </a:solidFill>
            </a:endParaRPr>
          </a:p>
        </p:txBody>
      </p:sp>
      <p:sp>
        <p:nvSpPr>
          <p:cNvPr id="32" name="文字方塊 31">
            <a:extLst>
              <a:ext uri="{FF2B5EF4-FFF2-40B4-BE49-F238E27FC236}">
                <a16:creationId xmlns:a16="http://schemas.microsoft.com/office/drawing/2014/main" id="{7D57EABF-3B41-4559-9E74-9068862DAA4F}"/>
              </a:ext>
            </a:extLst>
          </p:cNvPr>
          <p:cNvSpPr txBox="1"/>
          <p:nvPr/>
        </p:nvSpPr>
        <p:spPr>
          <a:xfrm>
            <a:off x="3007758" y="2760026"/>
            <a:ext cx="820332" cy="307777"/>
          </a:xfrm>
          <a:prstGeom prst="rect">
            <a:avLst/>
          </a:prstGeom>
          <a:noFill/>
        </p:spPr>
        <p:txBody>
          <a:bodyPr wrap="square" rtlCol="0">
            <a:spAutoFit/>
          </a:bodyPr>
          <a:lstStyle/>
          <a:p>
            <a:r>
              <a:rPr lang="en-US" altLang="zh-TW" sz="1400" b="1" dirty="0">
                <a:solidFill>
                  <a:schemeClr val="accent4"/>
                </a:solidFill>
              </a:rPr>
              <a:t>O=C-O</a:t>
            </a:r>
            <a:endParaRPr lang="zh-TW" altLang="en-US" sz="1400" b="1" dirty="0">
              <a:solidFill>
                <a:schemeClr val="accent4"/>
              </a:solidFill>
            </a:endParaRPr>
          </a:p>
        </p:txBody>
      </p:sp>
      <p:grpSp>
        <p:nvGrpSpPr>
          <p:cNvPr id="34" name="群組 33">
            <a:extLst>
              <a:ext uri="{FF2B5EF4-FFF2-40B4-BE49-F238E27FC236}">
                <a16:creationId xmlns:a16="http://schemas.microsoft.com/office/drawing/2014/main" id="{8E27B0C0-310F-4BD7-9969-8FC4BDAF49FE}"/>
              </a:ext>
            </a:extLst>
          </p:cNvPr>
          <p:cNvGrpSpPr/>
          <p:nvPr/>
        </p:nvGrpSpPr>
        <p:grpSpPr>
          <a:xfrm>
            <a:off x="1126558" y="1167199"/>
            <a:ext cx="2474690" cy="1591086"/>
            <a:chOff x="2171449" y="1102178"/>
            <a:chExt cx="2474690" cy="1591086"/>
          </a:xfrm>
        </p:grpSpPr>
        <p:cxnSp>
          <p:nvCxnSpPr>
            <p:cNvPr id="42" name="直線接點 41">
              <a:extLst>
                <a:ext uri="{FF2B5EF4-FFF2-40B4-BE49-F238E27FC236}">
                  <a16:creationId xmlns:a16="http://schemas.microsoft.com/office/drawing/2014/main" id="{AA41D41C-4409-4645-A19F-364CA0BFDEC9}"/>
                </a:ext>
              </a:extLst>
            </p:cNvPr>
            <p:cNvCxnSpPr>
              <a:cxnSpLocks/>
            </p:cNvCxnSpPr>
            <p:nvPr/>
          </p:nvCxnSpPr>
          <p:spPr>
            <a:xfrm flipH="1">
              <a:off x="4470772" y="1655831"/>
              <a:ext cx="175367" cy="20221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45F6C2B4-D12B-4311-A150-043ECBD902D3}"/>
                </a:ext>
              </a:extLst>
            </p:cNvPr>
            <p:cNvCxnSpPr>
              <a:cxnSpLocks/>
            </p:cNvCxnSpPr>
            <p:nvPr/>
          </p:nvCxnSpPr>
          <p:spPr>
            <a:xfrm flipH="1" flipV="1">
              <a:off x="2384763" y="1637545"/>
              <a:ext cx="146545" cy="239207"/>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7F5F34D-E528-4F89-AC28-7BE0F8BFF432}"/>
                </a:ext>
              </a:extLst>
            </p:cNvPr>
            <p:cNvCxnSpPr>
              <a:cxnSpLocks/>
            </p:cNvCxnSpPr>
            <p:nvPr/>
          </p:nvCxnSpPr>
          <p:spPr>
            <a:xfrm flipH="1">
              <a:off x="2171449" y="1655831"/>
              <a:ext cx="209233" cy="15189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DC0A9ADA-0756-4F3B-929A-C09C3560D457}"/>
                </a:ext>
              </a:extLst>
            </p:cNvPr>
            <p:cNvCxnSpPr>
              <a:cxnSpLocks/>
            </p:cNvCxnSpPr>
            <p:nvPr/>
          </p:nvCxnSpPr>
          <p:spPr>
            <a:xfrm flipH="1" flipV="1">
              <a:off x="3329706" y="1842094"/>
              <a:ext cx="146545" cy="239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BD78815-2CF5-463B-A128-E4C438AB8AE3}"/>
                </a:ext>
              </a:extLst>
            </p:cNvPr>
            <p:cNvCxnSpPr>
              <a:cxnSpLocks/>
            </p:cNvCxnSpPr>
            <p:nvPr/>
          </p:nvCxnSpPr>
          <p:spPr>
            <a:xfrm flipH="1">
              <a:off x="3521697" y="1853618"/>
              <a:ext cx="146545" cy="239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139658B0-2C10-415A-AFD9-D3EF7A65BDC8}"/>
                </a:ext>
              </a:extLst>
            </p:cNvPr>
            <p:cNvCxnSpPr>
              <a:cxnSpLocks/>
              <a:stCxn id="57" idx="3"/>
              <a:endCxn id="53" idx="7"/>
            </p:cNvCxnSpPr>
            <p:nvPr/>
          </p:nvCxnSpPr>
          <p:spPr>
            <a:xfrm flipH="1">
              <a:off x="2597700" y="1682697"/>
              <a:ext cx="141218" cy="1371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BA16C2E0-82CD-4BC9-8E53-DB788E1DFED0}"/>
                </a:ext>
              </a:extLst>
            </p:cNvPr>
            <p:cNvCxnSpPr>
              <a:cxnSpLocks/>
              <a:stCxn id="54" idx="1"/>
              <a:endCxn id="53" idx="5"/>
            </p:cNvCxnSpPr>
            <p:nvPr/>
          </p:nvCxnSpPr>
          <p:spPr>
            <a:xfrm flipH="1" flipV="1">
              <a:off x="2597700" y="1921662"/>
              <a:ext cx="125968" cy="1487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803C6710-487D-4661-8F91-11073BD7DC20}"/>
                </a:ext>
              </a:extLst>
            </p:cNvPr>
            <p:cNvCxnSpPr>
              <a:cxnSpLocks/>
              <a:stCxn id="55" idx="2"/>
              <a:endCxn id="54" idx="6"/>
            </p:cNvCxnSpPr>
            <p:nvPr/>
          </p:nvCxnSpPr>
          <p:spPr>
            <a:xfrm flipH="1" flipV="1">
              <a:off x="2846580" y="2121323"/>
              <a:ext cx="193514" cy="10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0B1BF7B-35BB-48E3-8133-237EE1CEE8A5}"/>
                </a:ext>
              </a:extLst>
            </p:cNvPr>
            <p:cNvCxnSpPr>
              <a:cxnSpLocks/>
              <a:stCxn id="58" idx="2"/>
              <a:endCxn id="57" idx="6"/>
            </p:cNvCxnSpPr>
            <p:nvPr/>
          </p:nvCxnSpPr>
          <p:spPr>
            <a:xfrm flipH="1" flipV="1">
              <a:off x="2861830" y="1631785"/>
              <a:ext cx="192576" cy="94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3450C687-B18C-4710-A5EE-017FC7B648CE}"/>
                </a:ext>
              </a:extLst>
            </p:cNvPr>
            <p:cNvCxnSpPr>
              <a:cxnSpLocks/>
              <a:stCxn id="56" idx="1"/>
              <a:endCxn id="58" idx="5"/>
            </p:cNvCxnSpPr>
            <p:nvPr/>
          </p:nvCxnSpPr>
          <p:spPr>
            <a:xfrm flipH="1" flipV="1">
              <a:off x="3177318" y="1692119"/>
              <a:ext cx="126821" cy="1349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374A62D7-EDAC-4C6C-B1ED-4C8CF7C4F3DB}"/>
                </a:ext>
              </a:extLst>
            </p:cNvPr>
            <p:cNvCxnSpPr>
              <a:cxnSpLocks/>
            </p:cNvCxnSpPr>
            <p:nvPr/>
          </p:nvCxnSpPr>
          <p:spPr>
            <a:xfrm flipH="1">
              <a:off x="3145110" y="1910941"/>
              <a:ext cx="182878" cy="1907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橢圓 52">
              <a:extLst>
                <a:ext uri="{FF2B5EF4-FFF2-40B4-BE49-F238E27FC236}">
                  <a16:creationId xmlns:a16="http://schemas.microsoft.com/office/drawing/2014/main" id="{7A98B0ED-79DD-46A9-A208-EACF5FB74939}"/>
                </a:ext>
              </a:extLst>
            </p:cNvPr>
            <p:cNvSpPr/>
            <p:nvPr/>
          </p:nvSpPr>
          <p:spPr>
            <a:xfrm>
              <a:off x="2474788" y="1798750"/>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4" name="橢圓 53">
              <a:extLst>
                <a:ext uri="{FF2B5EF4-FFF2-40B4-BE49-F238E27FC236}">
                  <a16:creationId xmlns:a16="http://schemas.microsoft.com/office/drawing/2014/main" id="{90DEA209-771B-469A-8B93-1312495FDC1F}"/>
                </a:ext>
              </a:extLst>
            </p:cNvPr>
            <p:cNvSpPr/>
            <p:nvPr/>
          </p:nvSpPr>
          <p:spPr>
            <a:xfrm>
              <a:off x="2702580" y="2049323"/>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5" name="橢圓 54">
              <a:extLst>
                <a:ext uri="{FF2B5EF4-FFF2-40B4-BE49-F238E27FC236}">
                  <a16:creationId xmlns:a16="http://schemas.microsoft.com/office/drawing/2014/main" id="{10471914-55DC-4CA0-A2E8-2B845634EBE3}"/>
                </a:ext>
              </a:extLst>
            </p:cNvPr>
            <p:cNvSpPr/>
            <p:nvPr/>
          </p:nvSpPr>
          <p:spPr>
            <a:xfrm>
              <a:off x="3040094" y="2050353"/>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6" name="橢圓 55">
              <a:extLst>
                <a:ext uri="{FF2B5EF4-FFF2-40B4-BE49-F238E27FC236}">
                  <a16:creationId xmlns:a16="http://schemas.microsoft.com/office/drawing/2014/main" id="{85FC4D8C-95C1-4834-9766-FAB173F8118F}"/>
                </a:ext>
              </a:extLst>
            </p:cNvPr>
            <p:cNvSpPr/>
            <p:nvPr/>
          </p:nvSpPr>
          <p:spPr>
            <a:xfrm>
              <a:off x="3283051"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7" name="橢圓 56">
              <a:extLst>
                <a:ext uri="{FF2B5EF4-FFF2-40B4-BE49-F238E27FC236}">
                  <a16:creationId xmlns:a16="http://schemas.microsoft.com/office/drawing/2014/main" id="{CDA19C07-935B-49CA-ABC8-4B464AE4EA70}"/>
                </a:ext>
              </a:extLst>
            </p:cNvPr>
            <p:cNvSpPr/>
            <p:nvPr/>
          </p:nvSpPr>
          <p:spPr>
            <a:xfrm>
              <a:off x="2717830" y="1559785"/>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8" name="橢圓 57">
              <a:extLst>
                <a:ext uri="{FF2B5EF4-FFF2-40B4-BE49-F238E27FC236}">
                  <a16:creationId xmlns:a16="http://schemas.microsoft.com/office/drawing/2014/main" id="{DD4AD1CA-239B-4C4D-9568-86B38719FACF}"/>
                </a:ext>
              </a:extLst>
            </p:cNvPr>
            <p:cNvSpPr/>
            <p:nvPr/>
          </p:nvSpPr>
          <p:spPr>
            <a:xfrm>
              <a:off x="3054406" y="1569207"/>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59" name="橢圓 58">
              <a:extLst>
                <a:ext uri="{FF2B5EF4-FFF2-40B4-BE49-F238E27FC236}">
                  <a16:creationId xmlns:a16="http://schemas.microsoft.com/office/drawing/2014/main" id="{A296CC89-FF69-429B-85DB-1CB118663121}"/>
                </a:ext>
              </a:extLst>
            </p:cNvPr>
            <p:cNvSpPr/>
            <p:nvPr/>
          </p:nvSpPr>
          <p:spPr>
            <a:xfrm>
              <a:off x="3038510" y="231035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0" name="橢圓 59">
              <a:extLst>
                <a:ext uri="{FF2B5EF4-FFF2-40B4-BE49-F238E27FC236}">
                  <a16:creationId xmlns:a16="http://schemas.microsoft.com/office/drawing/2014/main" id="{2A4A9CB8-94E8-4544-BF64-255033DB37C0}"/>
                </a:ext>
              </a:extLst>
            </p:cNvPr>
            <p:cNvSpPr/>
            <p:nvPr/>
          </p:nvSpPr>
          <p:spPr>
            <a:xfrm>
              <a:off x="3429596" y="2045235"/>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1" name="橢圓 60">
              <a:extLst>
                <a:ext uri="{FF2B5EF4-FFF2-40B4-BE49-F238E27FC236}">
                  <a16:creationId xmlns:a16="http://schemas.microsoft.com/office/drawing/2014/main" id="{0C944E60-12E5-4A8F-97A5-3CDB3DFE9CC7}"/>
                </a:ext>
              </a:extLst>
            </p:cNvPr>
            <p:cNvSpPr/>
            <p:nvPr/>
          </p:nvSpPr>
          <p:spPr>
            <a:xfrm>
              <a:off x="2703396" y="1789754"/>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2" name="橢圓 61">
              <a:extLst>
                <a:ext uri="{FF2B5EF4-FFF2-40B4-BE49-F238E27FC236}">
                  <a16:creationId xmlns:a16="http://schemas.microsoft.com/office/drawing/2014/main" id="{FA39A7B9-3593-4518-AE10-E0349494704E}"/>
                </a:ext>
              </a:extLst>
            </p:cNvPr>
            <p:cNvSpPr/>
            <p:nvPr/>
          </p:nvSpPr>
          <p:spPr>
            <a:xfrm>
              <a:off x="2309261" y="1588875"/>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3" name="橢圓 62">
              <a:extLst>
                <a:ext uri="{FF2B5EF4-FFF2-40B4-BE49-F238E27FC236}">
                  <a16:creationId xmlns:a16="http://schemas.microsoft.com/office/drawing/2014/main" id="{8934093E-AE9F-489A-A1F0-6988CFFED02D}"/>
                </a:ext>
              </a:extLst>
            </p:cNvPr>
            <p:cNvSpPr/>
            <p:nvPr/>
          </p:nvSpPr>
          <p:spPr>
            <a:xfrm>
              <a:off x="2717116" y="1299032"/>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4" name="橢圓 63">
              <a:extLst>
                <a:ext uri="{FF2B5EF4-FFF2-40B4-BE49-F238E27FC236}">
                  <a16:creationId xmlns:a16="http://schemas.microsoft.com/office/drawing/2014/main" id="{8004F4C2-09CB-4641-B985-B190A83A19C5}"/>
                </a:ext>
              </a:extLst>
            </p:cNvPr>
            <p:cNvSpPr/>
            <p:nvPr/>
          </p:nvSpPr>
          <p:spPr>
            <a:xfrm>
              <a:off x="2484220" y="1192477"/>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5" name="橢圓 64">
              <a:extLst>
                <a:ext uri="{FF2B5EF4-FFF2-40B4-BE49-F238E27FC236}">
                  <a16:creationId xmlns:a16="http://schemas.microsoft.com/office/drawing/2014/main" id="{98777925-623C-4BA2-8C5C-B549DCCCEBF4}"/>
                </a:ext>
              </a:extLst>
            </p:cNvPr>
            <p:cNvSpPr/>
            <p:nvPr/>
          </p:nvSpPr>
          <p:spPr>
            <a:xfrm rot="730724">
              <a:off x="2747397" y="1102178"/>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6" name="橢圓 65">
              <a:extLst>
                <a:ext uri="{FF2B5EF4-FFF2-40B4-BE49-F238E27FC236}">
                  <a16:creationId xmlns:a16="http://schemas.microsoft.com/office/drawing/2014/main" id="{DF5C2AD0-02CD-4AEC-9466-13F93C58DCCA}"/>
                </a:ext>
              </a:extLst>
            </p:cNvPr>
            <p:cNvSpPr/>
            <p:nvPr/>
          </p:nvSpPr>
          <p:spPr>
            <a:xfrm>
              <a:off x="3569138"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7" name="橢圓 66">
              <a:extLst>
                <a:ext uri="{FF2B5EF4-FFF2-40B4-BE49-F238E27FC236}">
                  <a16:creationId xmlns:a16="http://schemas.microsoft.com/office/drawing/2014/main" id="{072569EE-C28F-4B66-A0DA-FE573AC71143}"/>
                </a:ext>
              </a:extLst>
            </p:cNvPr>
            <p:cNvSpPr/>
            <p:nvPr/>
          </p:nvSpPr>
          <p:spPr>
            <a:xfrm>
              <a:off x="3810962" y="204568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8" name="橢圓 67">
              <a:extLst>
                <a:ext uri="{FF2B5EF4-FFF2-40B4-BE49-F238E27FC236}">
                  <a16:creationId xmlns:a16="http://schemas.microsoft.com/office/drawing/2014/main" id="{D8BEF87D-FF9F-4A2E-8307-9E6AAD248949}"/>
                </a:ext>
              </a:extLst>
            </p:cNvPr>
            <p:cNvSpPr/>
            <p:nvPr/>
          </p:nvSpPr>
          <p:spPr>
            <a:xfrm>
              <a:off x="4390354" y="1806028"/>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69" name="橢圓 68">
              <a:extLst>
                <a:ext uri="{FF2B5EF4-FFF2-40B4-BE49-F238E27FC236}">
                  <a16:creationId xmlns:a16="http://schemas.microsoft.com/office/drawing/2014/main" id="{A6195D07-3F0D-40E3-9579-301E7FEE6DB5}"/>
                </a:ext>
              </a:extLst>
            </p:cNvPr>
            <p:cNvSpPr/>
            <p:nvPr/>
          </p:nvSpPr>
          <p:spPr>
            <a:xfrm>
              <a:off x="3810962" y="156724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0" name="橢圓 69">
              <a:extLst>
                <a:ext uri="{FF2B5EF4-FFF2-40B4-BE49-F238E27FC236}">
                  <a16:creationId xmlns:a16="http://schemas.microsoft.com/office/drawing/2014/main" id="{2D861983-253E-44E7-B630-AE1725F628DC}"/>
                </a:ext>
              </a:extLst>
            </p:cNvPr>
            <p:cNvSpPr/>
            <p:nvPr/>
          </p:nvSpPr>
          <p:spPr>
            <a:xfrm>
              <a:off x="4144589" y="1569322"/>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1" name="橢圓 70">
              <a:extLst>
                <a:ext uri="{FF2B5EF4-FFF2-40B4-BE49-F238E27FC236}">
                  <a16:creationId xmlns:a16="http://schemas.microsoft.com/office/drawing/2014/main" id="{544F4548-DCA7-4458-9165-A51A494BA4DA}"/>
                </a:ext>
              </a:extLst>
            </p:cNvPr>
            <p:cNvSpPr/>
            <p:nvPr/>
          </p:nvSpPr>
          <p:spPr>
            <a:xfrm>
              <a:off x="3805794" y="2327619"/>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2" name="橢圓 71">
              <a:extLst>
                <a:ext uri="{FF2B5EF4-FFF2-40B4-BE49-F238E27FC236}">
                  <a16:creationId xmlns:a16="http://schemas.microsoft.com/office/drawing/2014/main" id="{71A4BF29-16DD-4392-A470-E1E54A60CF81}"/>
                </a:ext>
              </a:extLst>
            </p:cNvPr>
            <p:cNvSpPr/>
            <p:nvPr/>
          </p:nvSpPr>
          <p:spPr>
            <a:xfrm>
              <a:off x="4241413" y="2299121"/>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3" name="橢圓 72">
              <a:extLst>
                <a:ext uri="{FF2B5EF4-FFF2-40B4-BE49-F238E27FC236}">
                  <a16:creationId xmlns:a16="http://schemas.microsoft.com/office/drawing/2014/main" id="{EF290B07-DB19-4C8D-A51C-02C4F6A402C3}"/>
                </a:ext>
              </a:extLst>
            </p:cNvPr>
            <p:cNvSpPr/>
            <p:nvPr/>
          </p:nvSpPr>
          <p:spPr>
            <a:xfrm>
              <a:off x="3799787" y="2549264"/>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4" name="橢圓 73">
              <a:extLst>
                <a:ext uri="{FF2B5EF4-FFF2-40B4-BE49-F238E27FC236}">
                  <a16:creationId xmlns:a16="http://schemas.microsoft.com/office/drawing/2014/main" id="{30979C8D-D025-4213-877F-E12AD02F75FD}"/>
                </a:ext>
              </a:extLst>
            </p:cNvPr>
            <p:cNvSpPr/>
            <p:nvPr/>
          </p:nvSpPr>
          <p:spPr>
            <a:xfrm>
              <a:off x="4019448" y="237733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5" name="橢圓 74">
              <a:extLst>
                <a:ext uri="{FF2B5EF4-FFF2-40B4-BE49-F238E27FC236}">
                  <a16:creationId xmlns:a16="http://schemas.microsoft.com/office/drawing/2014/main" id="{644930F6-C0B6-4732-A142-BE11EE49BE85}"/>
                </a:ext>
              </a:extLst>
            </p:cNvPr>
            <p:cNvSpPr/>
            <p:nvPr/>
          </p:nvSpPr>
          <p:spPr>
            <a:xfrm>
              <a:off x="4155657" y="2047581"/>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6" name="橢圓 75">
              <a:extLst>
                <a:ext uri="{FF2B5EF4-FFF2-40B4-BE49-F238E27FC236}">
                  <a16:creationId xmlns:a16="http://schemas.microsoft.com/office/drawing/2014/main" id="{57329D52-E064-407F-BFA9-18DECB5A7160}"/>
                </a:ext>
              </a:extLst>
            </p:cNvPr>
            <p:cNvSpPr/>
            <p:nvPr/>
          </p:nvSpPr>
          <p:spPr>
            <a:xfrm>
              <a:off x="3814342" y="1816119"/>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7" name="橢圓 76">
              <a:extLst>
                <a:ext uri="{FF2B5EF4-FFF2-40B4-BE49-F238E27FC236}">
                  <a16:creationId xmlns:a16="http://schemas.microsoft.com/office/drawing/2014/main" id="{A5644B35-29D5-4A10-A02B-3698A6D15BF5}"/>
                </a:ext>
              </a:extLst>
            </p:cNvPr>
            <p:cNvSpPr/>
            <p:nvPr/>
          </p:nvSpPr>
          <p:spPr>
            <a:xfrm>
              <a:off x="4147183" y="1346952"/>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78" name="直線接點 77">
              <a:extLst>
                <a:ext uri="{FF2B5EF4-FFF2-40B4-BE49-F238E27FC236}">
                  <a16:creationId xmlns:a16="http://schemas.microsoft.com/office/drawing/2014/main" id="{17055EE9-A2A4-4774-AB2D-B24A135D6949}"/>
                </a:ext>
              </a:extLst>
            </p:cNvPr>
            <p:cNvCxnSpPr>
              <a:cxnSpLocks/>
              <a:stCxn id="54" idx="0"/>
              <a:endCxn id="61" idx="4"/>
            </p:cNvCxnSpPr>
            <p:nvPr/>
          </p:nvCxnSpPr>
          <p:spPr>
            <a:xfrm flipV="1">
              <a:off x="2774580" y="1933754"/>
              <a:ext cx="816" cy="1155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24D890E8-8F9B-46BE-B274-53746E2DC88C}"/>
                </a:ext>
              </a:extLst>
            </p:cNvPr>
            <p:cNvCxnSpPr>
              <a:cxnSpLocks/>
              <a:stCxn id="59" idx="0"/>
              <a:endCxn id="55" idx="4"/>
            </p:cNvCxnSpPr>
            <p:nvPr/>
          </p:nvCxnSpPr>
          <p:spPr>
            <a:xfrm flipV="1">
              <a:off x="3110510" y="2194353"/>
              <a:ext cx="1584" cy="115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88E36D39-85AD-4C56-9A9B-51DAFBC722B9}"/>
                </a:ext>
              </a:extLst>
            </p:cNvPr>
            <p:cNvCxnSpPr>
              <a:cxnSpLocks/>
              <a:stCxn id="63" idx="4"/>
              <a:endCxn id="57" idx="0"/>
            </p:cNvCxnSpPr>
            <p:nvPr/>
          </p:nvCxnSpPr>
          <p:spPr>
            <a:xfrm>
              <a:off x="2789116" y="1443032"/>
              <a:ext cx="714" cy="1167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3CDFBFCA-F628-4613-9AD3-9BEEA1B631D4}"/>
                </a:ext>
              </a:extLst>
            </p:cNvPr>
            <p:cNvCxnSpPr>
              <a:cxnSpLocks/>
              <a:stCxn id="65" idx="4"/>
              <a:endCxn id="63" idx="0"/>
            </p:cNvCxnSpPr>
            <p:nvPr/>
          </p:nvCxnSpPr>
          <p:spPr>
            <a:xfrm flipH="1">
              <a:off x="2789116" y="1244558"/>
              <a:ext cx="15092" cy="544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623396F1-72E9-4124-852C-827683023972}"/>
                </a:ext>
              </a:extLst>
            </p:cNvPr>
            <p:cNvCxnSpPr>
              <a:cxnSpLocks/>
              <a:stCxn id="64" idx="5"/>
              <a:endCxn id="63" idx="2"/>
            </p:cNvCxnSpPr>
            <p:nvPr/>
          </p:nvCxnSpPr>
          <p:spPr>
            <a:xfrm>
              <a:off x="2607132" y="1315389"/>
              <a:ext cx="109984" cy="556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橢圓 82">
              <a:extLst>
                <a:ext uri="{FF2B5EF4-FFF2-40B4-BE49-F238E27FC236}">
                  <a16:creationId xmlns:a16="http://schemas.microsoft.com/office/drawing/2014/main" id="{7E5A2A31-8098-44A0-92D6-1EF825233BFE}"/>
                </a:ext>
              </a:extLst>
            </p:cNvPr>
            <p:cNvSpPr/>
            <p:nvPr/>
          </p:nvSpPr>
          <p:spPr>
            <a:xfrm>
              <a:off x="2412666" y="1122114"/>
              <a:ext cx="72000" cy="72000"/>
            </a:xfrm>
            <a:prstGeom prst="ellipse">
              <a:avLst/>
            </a:prstGeom>
            <a:solidFill>
              <a:schemeClr val="bg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84" name="直線接點 83">
              <a:extLst>
                <a:ext uri="{FF2B5EF4-FFF2-40B4-BE49-F238E27FC236}">
                  <a16:creationId xmlns:a16="http://schemas.microsoft.com/office/drawing/2014/main" id="{0FD2F893-DFE0-43F0-82C8-868B4ECB1F19}"/>
                </a:ext>
              </a:extLst>
            </p:cNvPr>
            <p:cNvCxnSpPr>
              <a:cxnSpLocks/>
              <a:stCxn id="83" idx="5"/>
              <a:endCxn id="64" idx="1"/>
            </p:cNvCxnSpPr>
            <p:nvPr/>
          </p:nvCxnSpPr>
          <p:spPr>
            <a:xfrm>
              <a:off x="2474122" y="1183570"/>
              <a:ext cx="31186" cy="299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4373D536-5BEC-4A4B-A6C0-14E48231EDE3}"/>
                </a:ext>
              </a:extLst>
            </p:cNvPr>
            <p:cNvCxnSpPr>
              <a:cxnSpLocks/>
              <a:stCxn id="66" idx="5"/>
              <a:endCxn id="67" idx="1"/>
            </p:cNvCxnSpPr>
            <p:nvPr/>
          </p:nvCxnSpPr>
          <p:spPr>
            <a:xfrm>
              <a:off x="3692050" y="1928940"/>
              <a:ext cx="140000" cy="1378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4AA8B085-1C85-4142-9007-76BD17149011}"/>
                </a:ext>
              </a:extLst>
            </p:cNvPr>
            <p:cNvCxnSpPr>
              <a:cxnSpLocks/>
              <a:stCxn id="69" idx="3"/>
              <a:endCxn id="66" idx="7"/>
            </p:cNvCxnSpPr>
            <p:nvPr/>
          </p:nvCxnSpPr>
          <p:spPr>
            <a:xfrm flipH="1">
              <a:off x="3692050" y="1690153"/>
              <a:ext cx="140000" cy="136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2C6D3748-5795-4005-BED2-23E4D72BE6E0}"/>
                </a:ext>
              </a:extLst>
            </p:cNvPr>
            <p:cNvCxnSpPr>
              <a:cxnSpLocks/>
              <a:stCxn id="70" idx="2"/>
              <a:endCxn id="69" idx="6"/>
            </p:cNvCxnSpPr>
            <p:nvPr/>
          </p:nvCxnSpPr>
          <p:spPr>
            <a:xfrm flipH="1" flipV="1">
              <a:off x="3954962" y="1639241"/>
              <a:ext cx="189627" cy="20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0E72BD4C-DA27-4411-9B72-2AF1DD0CBBDC}"/>
                </a:ext>
              </a:extLst>
            </p:cNvPr>
            <p:cNvCxnSpPr>
              <a:cxnSpLocks/>
              <a:stCxn id="75" idx="2"/>
              <a:endCxn id="67" idx="6"/>
            </p:cNvCxnSpPr>
            <p:nvPr/>
          </p:nvCxnSpPr>
          <p:spPr>
            <a:xfrm flipH="1" flipV="1">
              <a:off x="3954962" y="2117681"/>
              <a:ext cx="200695" cy="19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90B1ACBC-EF40-4A42-88C8-15CBD31C48D2}"/>
                </a:ext>
              </a:extLst>
            </p:cNvPr>
            <p:cNvCxnSpPr>
              <a:cxnSpLocks/>
              <a:stCxn id="68" idx="3"/>
              <a:endCxn id="75" idx="7"/>
            </p:cNvCxnSpPr>
            <p:nvPr/>
          </p:nvCxnSpPr>
          <p:spPr>
            <a:xfrm flipH="1">
              <a:off x="4278569" y="1928940"/>
              <a:ext cx="132873" cy="1397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17A6F04C-0C53-472B-B240-5E98B9BAA788}"/>
                </a:ext>
              </a:extLst>
            </p:cNvPr>
            <p:cNvCxnSpPr>
              <a:cxnSpLocks/>
              <a:stCxn id="68" idx="1"/>
              <a:endCxn id="70" idx="5"/>
            </p:cNvCxnSpPr>
            <p:nvPr/>
          </p:nvCxnSpPr>
          <p:spPr>
            <a:xfrm flipH="1" flipV="1">
              <a:off x="4267501" y="1692234"/>
              <a:ext cx="143941" cy="134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9F215AB1-87AF-4E1A-9A0E-84EC0D5C1151}"/>
                </a:ext>
              </a:extLst>
            </p:cNvPr>
            <p:cNvCxnSpPr>
              <a:cxnSpLocks/>
              <a:stCxn id="77" idx="4"/>
              <a:endCxn id="70" idx="0"/>
            </p:cNvCxnSpPr>
            <p:nvPr/>
          </p:nvCxnSpPr>
          <p:spPr>
            <a:xfrm flipH="1">
              <a:off x="4216589" y="1490952"/>
              <a:ext cx="2594" cy="783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5AE602-E02D-4C65-AC68-DBD9F500AAB2}"/>
                </a:ext>
              </a:extLst>
            </p:cNvPr>
            <p:cNvCxnSpPr>
              <a:cxnSpLocks/>
              <a:stCxn id="69" idx="4"/>
              <a:endCxn id="76" idx="0"/>
            </p:cNvCxnSpPr>
            <p:nvPr/>
          </p:nvCxnSpPr>
          <p:spPr>
            <a:xfrm>
              <a:off x="3882962" y="1711241"/>
              <a:ext cx="3380" cy="1048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D3DE6A92-B71F-47F0-9C56-C73CAF499772}"/>
                </a:ext>
              </a:extLst>
            </p:cNvPr>
            <p:cNvCxnSpPr>
              <a:cxnSpLocks/>
              <a:stCxn id="67" idx="4"/>
              <a:endCxn id="71" idx="0"/>
            </p:cNvCxnSpPr>
            <p:nvPr/>
          </p:nvCxnSpPr>
          <p:spPr>
            <a:xfrm flipH="1">
              <a:off x="3877794" y="2189681"/>
              <a:ext cx="5168" cy="1379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F4BF7F37-9ABE-4D48-AED8-A719C54F1E09}"/>
                </a:ext>
              </a:extLst>
            </p:cNvPr>
            <p:cNvCxnSpPr>
              <a:cxnSpLocks/>
              <a:stCxn id="71" idx="4"/>
              <a:endCxn id="73" idx="0"/>
            </p:cNvCxnSpPr>
            <p:nvPr/>
          </p:nvCxnSpPr>
          <p:spPr>
            <a:xfrm flipH="1">
              <a:off x="3871787" y="2471619"/>
              <a:ext cx="6007" cy="776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8BC97868-C70B-4F85-99E5-13672B899909}"/>
                </a:ext>
              </a:extLst>
            </p:cNvPr>
            <p:cNvCxnSpPr>
              <a:cxnSpLocks/>
              <a:stCxn id="71" idx="6"/>
              <a:endCxn id="74" idx="2"/>
            </p:cNvCxnSpPr>
            <p:nvPr/>
          </p:nvCxnSpPr>
          <p:spPr>
            <a:xfrm>
              <a:off x="3949794" y="2399619"/>
              <a:ext cx="69654" cy="497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1777CDD4-2CD8-4532-89F3-D2AC2369F08A}"/>
                </a:ext>
              </a:extLst>
            </p:cNvPr>
            <p:cNvCxnSpPr>
              <a:cxnSpLocks/>
              <a:stCxn id="74" idx="6"/>
              <a:endCxn id="72" idx="3"/>
            </p:cNvCxnSpPr>
            <p:nvPr/>
          </p:nvCxnSpPr>
          <p:spPr>
            <a:xfrm flipV="1">
              <a:off x="4163448" y="2422033"/>
              <a:ext cx="99053" cy="272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橢圓 34">
            <a:extLst>
              <a:ext uri="{FF2B5EF4-FFF2-40B4-BE49-F238E27FC236}">
                <a16:creationId xmlns:a16="http://schemas.microsoft.com/office/drawing/2014/main" id="{F998AB89-2A47-4541-98CD-FF1305AA59CB}"/>
              </a:ext>
            </a:extLst>
          </p:cNvPr>
          <p:cNvSpPr/>
          <p:nvPr/>
        </p:nvSpPr>
        <p:spPr>
          <a:xfrm rot="19566307">
            <a:off x="2633343" y="2320336"/>
            <a:ext cx="520072" cy="518357"/>
          </a:xfrm>
          <a:prstGeom prst="ellipse">
            <a:avLst/>
          </a:prstGeom>
          <a:noFill/>
          <a:ln w="19050">
            <a:solidFill>
              <a:srgbClr val="00C5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6" name="文字方塊 35">
            <a:extLst>
              <a:ext uri="{FF2B5EF4-FFF2-40B4-BE49-F238E27FC236}">
                <a16:creationId xmlns:a16="http://schemas.microsoft.com/office/drawing/2014/main" id="{B1A5F418-FE08-4E3D-B87D-834208798268}"/>
              </a:ext>
            </a:extLst>
          </p:cNvPr>
          <p:cNvSpPr txBox="1"/>
          <p:nvPr/>
        </p:nvSpPr>
        <p:spPr>
          <a:xfrm>
            <a:off x="1260651" y="2333998"/>
            <a:ext cx="820332" cy="307777"/>
          </a:xfrm>
          <a:prstGeom prst="rect">
            <a:avLst/>
          </a:prstGeom>
          <a:noFill/>
          <a:ln>
            <a:noFill/>
          </a:ln>
        </p:spPr>
        <p:txBody>
          <a:bodyPr wrap="square" rtlCol="0">
            <a:spAutoFit/>
          </a:bodyPr>
          <a:lstStyle/>
          <a:p>
            <a:pPr algn="ctr"/>
            <a:r>
              <a:rPr lang="en-US" altLang="zh-TW" sz="1400" b="1" dirty="0">
                <a:solidFill>
                  <a:schemeClr val="accent4"/>
                </a:solidFill>
              </a:rPr>
              <a:t>C-OH</a:t>
            </a:r>
            <a:endParaRPr lang="zh-TW" altLang="en-US" sz="1400" b="1" dirty="0">
              <a:solidFill>
                <a:schemeClr val="accent4"/>
              </a:solidFill>
            </a:endParaRPr>
          </a:p>
        </p:txBody>
      </p:sp>
      <p:sp>
        <p:nvSpPr>
          <p:cNvPr id="40" name="矩形 39">
            <a:extLst>
              <a:ext uri="{FF2B5EF4-FFF2-40B4-BE49-F238E27FC236}">
                <a16:creationId xmlns:a16="http://schemas.microsoft.com/office/drawing/2014/main" id="{50C44E53-1AD0-4457-AA2D-3C71E8901E38}"/>
              </a:ext>
            </a:extLst>
          </p:cNvPr>
          <p:cNvSpPr/>
          <p:nvPr/>
        </p:nvSpPr>
        <p:spPr>
          <a:xfrm>
            <a:off x="1926573" y="2068820"/>
            <a:ext cx="303115" cy="567615"/>
          </a:xfrm>
          <a:prstGeom prst="rect">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97" name="文字方塊 96">
            <a:extLst>
              <a:ext uri="{FF2B5EF4-FFF2-40B4-BE49-F238E27FC236}">
                <a16:creationId xmlns:a16="http://schemas.microsoft.com/office/drawing/2014/main" id="{25DF04E3-8C51-4F62-BB60-32CD7E7855DE}"/>
              </a:ext>
            </a:extLst>
          </p:cNvPr>
          <p:cNvSpPr txBox="1"/>
          <p:nvPr/>
        </p:nvSpPr>
        <p:spPr>
          <a:xfrm>
            <a:off x="2635358" y="590763"/>
            <a:ext cx="1423899" cy="369332"/>
          </a:xfrm>
          <a:prstGeom prst="rect">
            <a:avLst/>
          </a:prstGeom>
          <a:solidFill>
            <a:schemeClr val="bg1">
              <a:lumMod val="85000"/>
            </a:schemeClr>
          </a:solidFill>
        </p:spPr>
        <p:txBody>
          <a:bodyPr wrap="square" rtlCol="0">
            <a:spAutoFit/>
          </a:bodyPr>
          <a:lstStyle/>
          <a:p>
            <a:pPr algn="ctr"/>
            <a:r>
              <a:rPr lang="en-US" altLang="zh-TW" b="1" dirty="0">
                <a:solidFill>
                  <a:schemeClr val="accent4"/>
                </a:solidFill>
              </a:rPr>
              <a:t>Pectin chain</a:t>
            </a:r>
            <a:endParaRPr lang="zh-TW" altLang="en-US" b="1" dirty="0">
              <a:solidFill>
                <a:schemeClr val="accent4"/>
              </a:solidFill>
            </a:endParaRPr>
          </a:p>
        </p:txBody>
      </p:sp>
      <p:sp>
        <p:nvSpPr>
          <p:cNvPr id="98" name="矩形 97">
            <a:extLst>
              <a:ext uri="{FF2B5EF4-FFF2-40B4-BE49-F238E27FC236}">
                <a16:creationId xmlns:a16="http://schemas.microsoft.com/office/drawing/2014/main" id="{A7120D0A-3513-429E-9351-FC6022683574}"/>
              </a:ext>
            </a:extLst>
          </p:cNvPr>
          <p:cNvSpPr/>
          <p:nvPr/>
        </p:nvSpPr>
        <p:spPr>
          <a:xfrm>
            <a:off x="639198" y="579576"/>
            <a:ext cx="3420059" cy="2462569"/>
          </a:xfrm>
          <a:prstGeom prst="rect">
            <a:avLst/>
          </a:prstGeom>
          <a:noFill/>
          <a:ln w="28575">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99" name="文字方塊 98">
            <a:extLst>
              <a:ext uri="{FF2B5EF4-FFF2-40B4-BE49-F238E27FC236}">
                <a16:creationId xmlns:a16="http://schemas.microsoft.com/office/drawing/2014/main" id="{73FCA91A-8CC6-475C-A7A4-5BB32162D52B}"/>
              </a:ext>
            </a:extLst>
          </p:cNvPr>
          <p:cNvSpPr txBox="1"/>
          <p:nvPr/>
        </p:nvSpPr>
        <p:spPr>
          <a:xfrm>
            <a:off x="3675185" y="2701832"/>
            <a:ext cx="1542891" cy="369332"/>
          </a:xfrm>
          <a:prstGeom prst="rect">
            <a:avLst/>
          </a:prstGeom>
          <a:noFill/>
        </p:spPr>
        <p:txBody>
          <a:bodyPr wrap="square" rtlCol="0">
            <a:spAutoFit/>
          </a:bodyPr>
          <a:lstStyle/>
          <a:p>
            <a:pPr algn="ctr"/>
            <a:r>
              <a:rPr lang="en-US" altLang="zh-TW" b="1" dirty="0">
                <a:solidFill>
                  <a:schemeClr val="accent4"/>
                </a:solidFill>
              </a:rPr>
              <a:t>Primary SEI</a:t>
            </a:r>
            <a:endParaRPr lang="zh-TW" altLang="en-US" b="1" dirty="0">
              <a:solidFill>
                <a:schemeClr val="accent4"/>
              </a:solidFill>
            </a:endParaRPr>
          </a:p>
        </p:txBody>
      </p:sp>
      <p:cxnSp>
        <p:nvCxnSpPr>
          <p:cNvPr id="101" name="直線單箭頭接點 100">
            <a:extLst>
              <a:ext uri="{FF2B5EF4-FFF2-40B4-BE49-F238E27FC236}">
                <a16:creationId xmlns:a16="http://schemas.microsoft.com/office/drawing/2014/main" id="{354B13DD-057A-4122-BCE6-08FC25DAEB2B}"/>
              </a:ext>
            </a:extLst>
          </p:cNvPr>
          <p:cNvCxnSpPr>
            <a:stCxn id="99" idx="2"/>
          </p:cNvCxnSpPr>
          <p:nvPr/>
        </p:nvCxnSpPr>
        <p:spPr>
          <a:xfrm flipH="1">
            <a:off x="3721608" y="3071164"/>
            <a:ext cx="725023" cy="6685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F8547408-E06E-4B49-8985-7F6F6FDCF69E}"/>
              </a:ext>
            </a:extLst>
          </p:cNvPr>
          <p:cNvCxnSpPr>
            <a:cxnSpLocks/>
            <a:stCxn id="99" idx="2"/>
          </p:cNvCxnSpPr>
          <p:nvPr/>
        </p:nvCxnSpPr>
        <p:spPr>
          <a:xfrm flipH="1">
            <a:off x="3922599" y="3071164"/>
            <a:ext cx="524032" cy="12144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a16="http://schemas.microsoft.com/office/drawing/2014/main" id="{EFAA53CD-C45F-4FC8-AD59-29EBEBAC54AC}"/>
              </a:ext>
            </a:extLst>
          </p:cNvPr>
          <p:cNvSpPr txBox="1"/>
          <p:nvPr/>
        </p:nvSpPr>
        <p:spPr>
          <a:xfrm>
            <a:off x="4148309" y="549396"/>
            <a:ext cx="3822547" cy="1415772"/>
          </a:xfrm>
          <a:prstGeom prst="rect">
            <a:avLst/>
          </a:prstGeom>
          <a:noFill/>
        </p:spPr>
        <p:txBody>
          <a:bodyPr wrap="square" rtlCol="0">
            <a:spAutoFit/>
          </a:bodyPr>
          <a:lstStyle/>
          <a:p>
            <a:pPr marL="285750" indent="-285750">
              <a:buFont typeface="Arial" panose="020B0604020202020204" pitchFamily="34" charset="0"/>
              <a:buChar char="•"/>
            </a:pPr>
            <a:r>
              <a:rPr lang="en-US" altLang="zh-TW" b="1" dirty="0">
                <a:solidFill>
                  <a:schemeClr val="accent4"/>
                </a:solidFill>
              </a:rPr>
              <a:t>Signal from pectin keep fading while signal for primary SEI growing</a:t>
            </a:r>
          </a:p>
          <a:p>
            <a:pPr marL="742950" lvl="1" indent="-285750">
              <a:buFont typeface="Times New Roman" panose="02020603050405020304" pitchFamily="18" charset="0"/>
              <a:buChar char="└"/>
            </a:pPr>
            <a:r>
              <a:rPr lang="en-US" altLang="zh-TW" sz="1600" b="1" dirty="0">
                <a:solidFill>
                  <a:schemeClr val="accent4"/>
                </a:solidFill>
              </a:rPr>
              <a:t>Pectin chain involved in primary SEI forming reaction</a:t>
            </a:r>
          </a:p>
        </p:txBody>
      </p:sp>
      <p:sp>
        <p:nvSpPr>
          <p:cNvPr id="105" name="文字方塊 104">
            <a:extLst>
              <a:ext uri="{FF2B5EF4-FFF2-40B4-BE49-F238E27FC236}">
                <a16:creationId xmlns:a16="http://schemas.microsoft.com/office/drawing/2014/main" id="{CC2E4282-46B3-400D-A775-341A274E8116}"/>
              </a:ext>
            </a:extLst>
          </p:cNvPr>
          <p:cNvSpPr txBox="1"/>
          <p:nvPr/>
        </p:nvSpPr>
        <p:spPr>
          <a:xfrm>
            <a:off x="10147259" y="642998"/>
            <a:ext cx="1680714" cy="276999"/>
          </a:xfrm>
          <a:prstGeom prst="rect">
            <a:avLst/>
          </a:prstGeom>
          <a:noFill/>
        </p:spPr>
        <p:txBody>
          <a:bodyPr wrap="square" rtlCol="0">
            <a:spAutoFit/>
          </a:bodyPr>
          <a:lstStyle/>
          <a:p>
            <a:r>
              <a:rPr lang="en-US" altLang="zh-TW" sz="1200" b="1" dirty="0">
                <a:solidFill>
                  <a:schemeClr val="accent4"/>
                </a:solidFill>
              </a:rPr>
              <a:t>531.9eV O=C-O</a:t>
            </a:r>
            <a:endParaRPr lang="zh-TW" altLang="en-US" sz="1200" b="1" dirty="0">
              <a:solidFill>
                <a:schemeClr val="accent4"/>
              </a:solidFill>
            </a:endParaRPr>
          </a:p>
        </p:txBody>
      </p:sp>
      <p:cxnSp>
        <p:nvCxnSpPr>
          <p:cNvPr id="107" name="直線接點 106">
            <a:extLst>
              <a:ext uri="{FF2B5EF4-FFF2-40B4-BE49-F238E27FC236}">
                <a16:creationId xmlns:a16="http://schemas.microsoft.com/office/drawing/2014/main" id="{F249A8A1-A534-48A1-BDEC-B822819E51F1}"/>
              </a:ext>
            </a:extLst>
          </p:cNvPr>
          <p:cNvCxnSpPr>
            <a:cxnSpLocks/>
          </p:cNvCxnSpPr>
          <p:nvPr/>
        </p:nvCxnSpPr>
        <p:spPr>
          <a:xfrm flipH="1">
            <a:off x="10103690" y="618862"/>
            <a:ext cx="62646" cy="4768461"/>
          </a:xfrm>
          <a:prstGeom prst="line">
            <a:avLst/>
          </a:prstGeom>
          <a:ln w="12700">
            <a:solidFill>
              <a:srgbClr val="009E9A"/>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55D651B5-1AC4-41DC-9A5A-C3A6E842BEC1}"/>
              </a:ext>
            </a:extLst>
          </p:cNvPr>
          <p:cNvCxnSpPr>
            <a:cxnSpLocks/>
          </p:cNvCxnSpPr>
          <p:nvPr/>
        </p:nvCxnSpPr>
        <p:spPr>
          <a:xfrm flipH="1">
            <a:off x="9807586" y="1078707"/>
            <a:ext cx="27440" cy="4508825"/>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15" name="文字方塊 114">
            <a:extLst>
              <a:ext uri="{FF2B5EF4-FFF2-40B4-BE49-F238E27FC236}">
                <a16:creationId xmlns:a16="http://schemas.microsoft.com/office/drawing/2014/main" id="{C61C2394-5A8F-48DF-B304-AFBA3D9CADD5}"/>
              </a:ext>
            </a:extLst>
          </p:cNvPr>
          <p:cNvSpPr txBox="1"/>
          <p:nvPr/>
        </p:nvSpPr>
        <p:spPr>
          <a:xfrm>
            <a:off x="5915985" y="2179911"/>
            <a:ext cx="1911189" cy="523220"/>
          </a:xfrm>
          <a:prstGeom prst="rect">
            <a:avLst/>
          </a:prstGeom>
          <a:noFill/>
        </p:spPr>
        <p:txBody>
          <a:bodyPr wrap="square" rtlCol="0">
            <a:spAutoFit/>
          </a:bodyPr>
          <a:lstStyle/>
          <a:p>
            <a:pPr algn="ctr"/>
            <a:r>
              <a:rPr lang="en-US" altLang="zh-TW" sz="1400" b="1" dirty="0">
                <a:solidFill>
                  <a:schemeClr val="accent4"/>
                </a:solidFill>
              </a:rPr>
              <a:t>Suppressed primary SEI</a:t>
            </a:r>
            <a:endParaRPr lang="zh-TW" altLang="en-US" sz="1400" b="1" dirty="0">
              <a:solidFill>
                <a:schemeClr val="accent4"/>
              </a:solidFill>
            </a:endParaRPr>
          </a:p>
        </p:txBody>
      </p:sp>
      <p:cxnSp>
        <p:nvCxnSpPr>
          <p:cNvPr id="118" name="直線接點 117">
            <a:extLst>
              <a:ext uri="{FF2B5EF4-FFF2-40B4-BE49-F238E27FC236}">
                <a16:creationId xmlns:a16="http://schemas.microsoft.com/office/drawing/2014/main" id="{1D3047BF-60F6-4DBF-8ADC-262D7F1DF874}"/>
              </a:ext>
            </a:extLst>
          </p:cNvPr>
          <p:cNvCxnSpPr>
            <a:cxnSpLocks/>
          </p:cNvCxnSpPr>
          <p:nvPr/>
        </p:nvCxnSpPr>
        <p:spPr>
          <a:xfrm>
            <a:off x="6962418" y="3019868"/>
            <a:ext cx="7618" cy="2447735"/>
          </a:xfrm>
          <a:prstGeom prst="line">
            <a:avLst/>
          </a:prstGeom>
          <a:ln w="12700">
            <a:solidFill>
              <a:srgbClr val="CC6B00"/>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D8DCA642-6006-478C-BA0A-540A9849FA3C}"/>
              </a:ext>
            </a:extLst>
          </p:cNvPr>
          <p:cNvCxnSpPr>
            <a:cxnSpLocks/>
          </p:cNvCxnSpPr>
          <p:nvPr/>
        </p:nvCxnSpPr>
        <p:spPr>
          <a:xfrm flipH="1">
            <a:off x="6780633" y="3091977"/>
            <a:ext cx="7415" cy="2368503"/>
          </a:xfrm>
          <a:prstGeom prst="line">
            <a:avLst/>
          </a:prstGeom>
          <a:ln w="12700">
            <a:solidFill>
              <a:srgbClr val="00A800"/>
            </a:solidFill>
            <a:prstDash val="dash"/>
          </a:ln>
        </p:spPr>
        <p:style>
          <a:lnRef idx="1">
            <a:schemeClr val="accent1"/>
          </a:lnRef>
          <a:fillRef idx="0">
            <a:schemeClr val="accent1"/>
          </a:fillRef>
          <a:effectRef idx="0">
            <a:schemeClr val="accent1"/>
          </a:effectRef>
          <a:fontRef idx="minor">
            <a:schemeClr val="tx1"/>
          </a:fontRef>
        </p:style>
      </p:cxnSp>
      <p:sp>
        <p:nvSpPr>
          <p:cNvPr id="121" name="文字方塊 120">
            <a:extLst>
              <a:ext uri="{FF2B5EF4-FFF2-40B4-BE49-F238E27FC236}">
                <a16:creationId xmlns:a16="http://schemas.microsoft.com/office/drawing/2014/main" id="{A1BE90AE-1239-469F-823F-40236DCF79AC}"/>
              </a:ext>
            </a:extLst>
          </p:cNvPr>
          <p:cNvSpPr txBox="1"/>
          <p:nvPr/>
        </p:nvSpPr>
        <p:spPr>
          <a:xfrm>
            <a:off x="7045723" y="2484534"/>
            <a:ext cx="956346" cy="461665"/>
          </a:xfrm>
          <a:prstGeom prst="rect">
            <a:avLst/>
          </a:prstGeom>
          <a:noFill/>
        </p:spPr>
        <p:txBody>
          <a:bodyPr wrap="square" rtlCol="0">
            <a:spAutoFit/>
          </a:bodyPr>
          <a:lstStyle/>
          <a:p>
            <a:r>
              <a:rPr lang="en-US" altLang="zh-TW" sz="1200" b="1" dirty="0">
                <a:solidFill>
                  <a:schemeClr val="accent4"/>
                </a:solidFill>
              </a:rPr>
              <a:t>530.5 eV</a:t>
            </a:r>
          </a:p>
          <a:p>
            <a:r>
              <a:rPr lang="en-US" altLang="zh-TW" sz="1200" b="1" dirty="0">
                <a:solidFill>
                  <a:schemeClr val="accent4"/>
                </a:solidFill>
              </a:rPr>
              <a:t>Li-OH</a:t>
            </a:r>
            <a:endParaRPr lang="zh-TW" altLang="en-US" sz="1200" b="1" dirty="0">
              <a:solidFill>
                <a:schemeClr val="accent4"/>
              </a:solidFill>
            </a:endParaRPr>
          </a:p>
        </p:txBody>
      </p:sp>
      <p:sp>
        <p:nvSpPr>
          <p:cNvPr id="122" name="文字方塊 121">
            <a:extLst>
              <a:ext uri="{FF2B5EF4-FFF2-40B4-BE49-F238E27FC236}">
                <a16:creationId xmlns:a16="http://schemas.microsoft.com/office/drawing/2014/main" id="{B9C0BBA9-3442-4BC9-BB61-BE6A7299EA6B}"/>
              </a:ext>
            </a:extLst>
          </p:cNvPr>
          <p:cNvSpPr txBox="1"/>
          <p:nvPr/>
        </p:nvSpPr>
        <p:spPr>
          <a:xfrm>
            <a:off x="2725657" y="-405877"/>
            <a:ext cx="6523630" cy="307777"/>
          </a:xfrm>
          <a:prstGeom prst="rect">
            <a:avLst/>
          </a:prstGeom>
          <a:noFill/>
        </p:spPr>
        <p:txBody>
          <a:bodyPr wrap="square" rtlCol="0">
            <a:spAutoFit/>
          </a:bodyPr>
          <a:lstStyle/>
          <a:p>
            <a:pPr algn="ctr"/>
            <a:r>
              <a:rPr lang="en-US" altLang="zh-TW" sz="1400" b="1" dirty="0">
                <a:solidFill>
                  <a:schemeClr val="accent4"/>
                </a:solidFill>
              </a:rPr>
              <a:t>Q: Any additional function when pectin as binder? By Prof. Wu 2022. 5. 30</a:t>
            </a:r>
            <a:endParaRPr lang="zh-TW" altLang="en-US" sz="1400" b="1" dirty="0">
              <a:solidFill>
                <a:schemeClr val="accent4"/>
              </a:solidFill>
            </a:endParaRPr>
          </a:p>
        </p:txBody>
      </p:sp>
      <p:sp>
        <p:nvSpPr>
          <p:cNvPr id="123" name="文字方塊 122">
            <a:extLst>
              <a:ext uri="{FF2B5EF4-FFF2-40B4-BE49-F238E27FC236}">
                <a16:creationId xmlns:a16="http://schemas.microsoft.com/office/drawing/2014/main" id="{3352A412-66D2-4197-892F-E5647A326392}"/>
              </a:ext>
            </a:extLst>
          </p:cNvPr>
          <p:cNvSpPr txBox="1"/>
          <p:nvPr/>
        </p:nvSpPr>
        <p:spPr>
          <a:xfrm>
            <a:off x="655867" y="3527479"/>
            <a:ext cx="912459" cy="369332"/>
          </a:xfrm>
          <a:prstGeom prst="rect">
            <a:avLst/>
          </a:prstGeom>
          <a:noFill/>
        </p:spPr>
        <p:txBody>
          <a:bodyPr wrap="square" rtlCol="0">
            <a:spAutoFit/>
          </a:bodyPr>
          <a:lstStyle/>
          <a:p>
            <a:pPr algn="ctr"/>
            <a:r>
              <a:rPr lang="en-US" altLang="zh-TW" b="1" dirty="0">
                <a:solidFill>
                  <a:schemeClr val="accent4"/>
                </a:solidFill>
              </a:rPr>
              <a:t>pectin</a:t>
            </a:r>
            <a:endParaRPr lang="zh-TW" altLang="en-US" b="1" dirty="0">
              <a:solidFill>
                <a:schemeClr val="accent4"/>
              </a:solidFill>
            </a:endParaRPr>
          </a:p>
        </p:txBody>
      </p:sp>
      <p:cxnSp>
        <p:nvCxnSpPr>
          <p:cNvPr id="125" name="直線單箭頭接點 124">
            <a:extLst>
              <a:ext uri="{FF2B5EF4-FFF2-40B4-BE49-F238E27FC236}">
                <a16:creationId xmlns:a16="http://schemas.microsoft.com/office/drawing/2014/main" id="{CF1DA1EB-13EB-4D5D-A75E-CD0388165D66}"/>
              </a:ext>
            </a:extLst>
          </p:cNvPr>
          <p:cNvCxnSpPr>
            <a:cxnSpLocks/>
            <a:stCxn id="123" idx="2"/>
            <a:endCxn id="21" idx="1"/>
          </p:cNvCxnSpPr>
          <p:nvPr/>
        </p:nvCxnSpPr>
        <p:spPr>
          <a:xfrm>
            <a:off x="1112097" y="3896811"/>
            <a:ext cx="311591" cy="217921"/>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a:extLst>
              <a:ext uri="{FF2B5EF4-FFF2-40B4-BE49-F238E27FC236}">
                <a16:creationId xmlns:a16="http://schemas.microsoft.com/office/drawing/2014/main" id="{CA6E106C-DD7C-4B73-ABFA-260826FDA660}"/>
              </a:ext>
            </a:extLst>
          </p:cNvPr>
          <p:cNvCxnSpPr>
            <a:cxnSpLocks/>
          </p:cNvCxnSpPr>
          <p:nvPr/>
        </p:nvCxnSpPr>
        <p:spPr>
          <a:xfrm flipV="1">
            <a:off x="1292308" y="3446177"/>
            <a:ext cx="448660" cy="145834"/>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群組 129">
            <a:extLst>
              <a:ext uri="{FF2B5EF4-FFF2-40B4-BE49-F238E27FC236}">
                <a16:creationId xmlns:a16="http://schemas.microsoft.com/office/drawing/2014/main" id="{8A1FDB8B-080A-4F90-BE8E-ED73B9B06693}"/>
              </a:ext>
            </a:extLst>
          </p:cNvPr>
          <p:cNvGrpSpPr/>
          <p:nvPr/>
        </p:nvGrpSpPr>
        <p:grpSpPr>
          <a:xfrm>
            <a:off x="740579" y="583373"/>
            <a:ext cx="569143" cy="889130"/>
            <a:chOff x="340750" y="5492562"/>
            <a:chExt cx="569143" cy="889130"/>
          </a:xfrm>
        </p:grpSpPr>
        <p:sp>
          <p:nvSpPr>
            <p:cNvPr id="131" name="橢圓 130">
              <a:extLst>
                <a:ext uri="{FF2B5EF4-FFF2-40B4-BE49-F238E27FC236}">
                  <a16:creationId xmlns:a16="http://schemas.microsoft.com/office/drawing/2014/main" id="{B417116E-A97F-40A8-8E88-624006F7DC3B}"/>
                </a:ext>
              </a:extLst>
            </p:cNvPr>
            <p:cNvSpPr/>
            <p:nvPr/>
          </p:nvSpPr>
          <p:spPr>
            <a:xfrm>
              <a:off x="340750" y="5869210"/>
              <a:ext cx="144000" cy="144000"/>
            </a:xfrm>
            <a:prstGeom prst="ellipse">
              <a:avLst/>
            </a:prstGeom>
            <a:solidFill>
              <a:srgbClr val="FF0000"/>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32" name="橢圓 131">
              <a:extLst>
                <a:ext uri="{FF2B5EF4-FFF2-40B4-BE49-F238E27FC236}">
                  <a16:creationId xmlns:a16="http://schemas.microsoft.com/office/drawing/2014/main" id="{6B9C7B23-D31C-4B7E-9F6E-ECEBA8226744}"/>
                </a:ext>
              </a:extLst>
            </p:cNvPr>
            <p:cNvSpPr/>
            <p:nvPr/>
          </p:nvSpPr>
          <p:spPr>
            <a:xfrm>
              <a:off x="340750" y="6115695"/>
              <a:ext cx="144000" cy="144000"/>
            </a:xfrm>
            <a:prstGeom prst="ellipse">
              <a:avLst/>
            </a:prstGeom>
            <a:solidFill>
              <a:schemeClr val="tx1">
                <a:lumMod val="50000"/>
                <a:lumOff val="50000"/>
              </a:schemeClr>
            </a:solid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33" name="橢圓 132">
              <a:extLst>
                <a:ext uri="{FF2B5EF4-FFF2-40B4-BE49-F238E27FC236}">
                  <a16:creationId xmlns:a16="http://schemas.microsoft.com/office/drawing/2014/main" id="{0C2F7D02-20B8-497B-B3BF-44F019FA0DCC}"/>
                </a:ext>
              </a:extLst>
            </p:cNvPr>
            <p:cNvSpPr/>
            <p:nvPr/>
          </p:nvSpPr>
          <p:spPr>
            <a:xfrm>
              <a:off x="376750" y="5641228"/>
              <a:ext cx="72000" cy="72000"/>
            </a:xfrm>
            <a:prstGeom prst="ellipse">
              <a:avLst/>
            </a:prstGeom>
            <a:solidFill>
              <a:schemeClr val="bg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34" name="文字方塊 133">
              <a:extLst>
                <a:ext uri="{FF2B5EF4-FFF2-40B4-BE49-F238E27FC236}">
                  <a16:creationId xmlns:a16="http://schemas.microsoft.com/office/drawing/2014/main" id="{1FAD10CD-3B93-45A6-A5E6-2C941CA14969}"/>
                </a:ext>
              </a:extLst>
            </p:cNvPr>
            <p:cNvSpPr txBox="1"/>
            <p:nvPr/>
          </p:nvSpPr>
          <p:spPr>
            <a:xfrm>
              <a:off x="502441" y="5492562"/>
              <a:ext cx="407452" cy="369332"/>
            </a:xfrm>
            <a:prstGeom prst="rect">
              <a:avLst/>
            </a:prstGeom>
            <a:noFill/>
          </p:spPr>
          <p:txBody>
            <a:bodyPr wrap="square" rtlCol="0">
              <a:spAutoFit/>
            </a:bodyPr>
            <a:lstStyle/>
            <a:p>
              <a:pPr algn="ctr"/>
              <a:r>
                <a:rPr lang="en-US" altLang="zh-TW" b="1" dirty="0">
                  <a:solidFill>
                    <a:schemeClr val="accent4"/>
                  </a:solidFill>
                </a:rPr>
                <a:t>H</a:t>
              </a:r>
              <a:endParaRPr lang="zh-TW" altLang="en-US" b="1" dirty="0">
                <a:solidFill>
                  <a:schemeClr val="accent4"/>
                </a:solidFill>
              </a:endParaRPr>
            </a:p>
          </p:txBody>
        </p:sp>
        <p:sp>
          <p:nvSpPr>
            <p:cNvPr id="135" name="文字方塊 134">
              <a:extLst>
                <a:ext uri="{FF2B5EF4-FFF2-40B4-BE49-F238E27FC236}">
                  <a16:creationId xmlns:a16="http://schemas.microsoft.com/office/drawing/2014/main" id="{8B8D0E22-61E5-4068-BD4D-B80B9FCAAD7B}"/>
                </a:ext>
              </a:extLst>
            </p:cNvPr>
            <p:cNvSpPr txBox="1"/>
            <p:nvPr/>
          </p:nvSpPr>
          <p:spPr>
            <a:xfrm>
              <a:off x="502441" y="6012360"/>
              <a:ext cx="407452" cy="369332"/>
            </a:xfrm>
            <a:prstGeom prst="rect">
              <a:avLst/>
            </a:prstGeom>
            <a:noFill/>
          </p:spPr>
          <p:txBody>
            <a:bodyPr wrap="square" rtlCol="0">
              <a:spAutoFit/>
            </a:bodyPr>
            <a:lstStyle/>
            <a:p>
              <a:pPr algn="ctr"/>
              <a:r>
                <a:rPr lang="en-US" altLang="zh-TW" b="1" dirty="0">
                  <a:solidFill>
                    <a:schemeClr val="accent4"/>
                  </a:solidFill>
                </a:rPr>
                <a:t>C</a:t>
              </a:r>
              <a:endParaRPr lang="zh-TW" altLang="en-US" b="1" dirty="0">
                <a:solidFill>
                  <a:schemeClr val="accent4"/>
                </a:solidFill>
              </a:endParaRPr>
            </a:p>
          </p:txBody>
        </p:sp>
        <p:sp>
          <p:nvSpPr>
            <p:cNvPr id="136" name="文字方塊 135">
              <a:extLst>
                <a:ext uri="{FF2B5EF4-FFF2-40B4-BE49-F238E27FC236}">
                  <a16:creationId xmlns:a16="http://schemas.microsoft.com/office/drawing/2014/main" id="{6A43240A-C6C5-4A36-986D-2AE3B379CFB7}"/>
                </a:ext>
              </a:extLst>
            </p:cNvPr>
            <p:cNvSpPr txBox="1"/>
            <p:nvPr/>
          </p:nvSpPr>
          <p:spPr>
            <a:xfrm>
              <a:off x="502441" y="5756544"/>
              <a:ext cx="407452" cy="369332"/>
            </a:xfrm>
            <a:prstGeom prst="rect">
              <a:avLst/>
            </a:prstGeom>
            <a:noFill/>
          </p:spPr>
          <p:txBody>
            <a:bodyPr wrap="square" rtlCol="0">
              <a:spAutoFit/>
            </a:bodyPr>
            <a:lstStyle/>
            <a:p>
              <a:pPr algn="ctr"/>
              <a:r>
                <a:rPr lang="en-US" altLang="zh-TW" b="1" dirty="0">
                  <a:solidFill>
                    <a:schemeClr val="accent4"/>
                  </a:solidFill>
                </a:rPr>
                <a:t>O</a:t>
              </a:r>
              <a:endParaRPr lang="zh-TW" altLang="en-US" b="1" dirty="0">
                <a:solidFill>
                  <a:schemeClr val="accent4"/>
                </a:solidFill>
              </a:endParaRPr>
            </a:p>
          </p:txBody>
        </p:sp>
      </p:grpSp>
      <p:sp>
        <p:nvSpPr>
          <p:cNvPr id="137" name="橢圓 136">
            <a:extLst>
              <a:ext uri="{FF2B5EF4-FFF2-40B4-BE49-F238E27FC236}">
                <a16:creationId xmlns:a16="http://schemas.microsoft.com/office/drawing/2014/main" id="{054647F2-B76F-4342-A4AC-1196FE479FC6}"/>
              </a:ext>
            </a:extLst>
          </p:cNvPr>
          <p:cNvSpPr/>
          <p:nvPr/>
        </p:nvSpPr>
        <p:spPr>
          <a:xfrm>
            <a:off x="2142971" y="2518112"/>
            <a:ext cx="72000" cy="72000"/>
          </a:xfrm>
          <a:prstGeom prst="ellipse">
            <a:avLst/>
          </a:prstGeom>
          <a:solidFill>
            <a:schemeClr val="bg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138" name="直線接點 137">
            <a:extLst>
              <a:ext uri="{FF2B5EF4-FFF2-40B4-BE49-F238E27FC236}">
                <a16:creationId xmlns:a16="http://schemas.microsoft.com/office/drawing/2014/main" id="{6CCDB86B-B567-47F1-97F9-A8E457EA3D97}"/>
              </a:ext>
            </a:extLst>
          </p:cNvPr>
          <p:cNvCxnSpPr>
            <a:cxnSpLocks/>
            <a:stCxn id="59" idx="5"/>
            <a:endCxn id="137" idx="1"/>
          </p:cNvCxnSpPr>
          <p:nvPr/>
        </p:nvCxnSpPr>
        <p:spPr>
          <a:xfrm>
            <a:off x="2116531" y="2498284"/>
            <a:ext cx="36984" cy="303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箭號: 向右 141">
            <a:extLst>
              <a:ext uri="{FF2B5EF4-FFF2-40B4-BE49-F238E27FC236}">
                <a16:creationId xmlns:a16="http://schemas.microsoft.com/office/drawing/2014/main" id="{2505A408-A877-400B-8B69-07256EC2982F}"/>
              </a:ext>
            </a:extLst>
          </p:cNvPr>
          <p:cNvSpPr/>
          <p:nvPr/>
        </p:nvSpPr>
        <p:spPr>
          <a:xfrm>
            <a:off x="2357316" y="2513372"/>
            <a:ext cx="190404" cy="2073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45" name="文字方塊 144">
            <a:extLst>
              <a:ext uri="{FF2B5EF4-FFF2-40B4-BE49-F238E27FC236}">
                <a16:creationId xmlns:a16="http://schemas.microsoft.com/office/drawing/2014/main" id="{C143547B-F4B5-40DA-B581-72F152D024FB}"/>
              </a:ext>
            </a:extLst>
          </p:cNvPr>
          <p:cNvSpPr txBox="1"/>
          <p:nvPr/>
        </p:nvSpPr>
        <p:spPr>
          <a:xfrm>
            <a:off x="1642097" y="2709198"/>
            <a:ext cx="1192125" cy="276999"/>
          </a:xfrm>
          <a:prstGeom prst="rect">
            <a:avLst/>
          </a:prstGeom>
          <a:noFill/>
        </p:spPr>
        <p:txBody>
          <a:bodyPr wrap="square">
            <a:spAutoFit/>
          </a:bodyPr>
          <a:lstStyle/>
          <a:p>
            <a:pPr algn="ctr"/>
            <a:r>
              <a:rPr lang="en-US" altLang="zh-TW" sz="1200" b="1" dirty="0">
                <a:solidFill>
                  <a:schemeClr val="accent4"/>
                </a:solidFill>
              </a:rPr>
              <a:t>E</a:t>
            </a:r>
            <a:r>
              <a:rPr lang="zh-TW" altLang="en-US" sz="1200" b="1" dirty="0">
                <a:solidFill>
                  <a:schemeClr val="accent4"/>
                </a:solidFill>
              </a:rPr>
              <a:t>sterification  </a:t>
            </a:r>
          </a:p>
        </p:txBody>
      </p:sp>
      <p:sp>
        <p:nvSpPr>
          <p:cNvPr id="151" name="文字方塊 150">
            <a:extLst>
              <a:ext uri="{FF2B5EF4-FFF2-40B4-BE49-F238E27FC236}">
                <a16:creationId xmlns:a16="http://schemas.microsoft.com/office/drawing/2014/main" id="{7390B5D2-98B5-404C-BF40-3FEB64075CD2}"/>
              </a:ext>
            </a:extLst>
          </p:cNvPr>
          <p:cNvSpPr txBox="1"/>
          <p:nvPr/>
        </p:nvSpPr>
        <p:spPr>
          <a:xfrm>
            <a:off x="5646434" y="4092438"/>
            <a:ext cx="732091" cy="461665"/>
          </a:xfrm>
          <a:prstGeom prst="rect">
            <a:avLst/>
          </a:prstGeom>
          <a:noFill/>
        </p:spPr>
        <p:txBody>
          <a:bodyPr wrap="square" rtlCol="0">
            <a:spAutoFit/>
          </a:bodyPr>
          <a:lstStyle/>
          <a:p>
            <a:r>
              <a:rPr lang="en-US" altLang="zh-TW" sz="1200" b="1" dirty="0">
                <a:solidFill>
                  <a:schemeClr val="accent4"/>
                </a:solidFill>
              </a:rPr>
              <a:t>533.1eV</a:t>
            </a:r>
          </a:p>
          <a:p>
            <a:r>
              <a:rPr lang="en-US" altLang="zh-TW" sz="1200" b="1" dirty="0">
                <a:solidFill>
                  <a:schemeClr val="accent4"/>
                </a:solidFill>
              </a:rPr>
              <a:t>C-OH</a:t>
            </a:r>
          </a:p>
        </p:txBody>
      </p:sp>
      <p:sp>
        <p:nvSpPr>
          <p:cNvPr id="152" name="文字方塊 151">
            <a:extLst>
              <a:ext uri="{FF2B5EF4-FFF2-40B4-BE49-F238E27FC236}">
                <a16:creationId xmlns:a16="http://schemas.microsoft.com/office/drawing/2014/main" id="{1CECE279-5FBC-4105-8884-D81C8AFFFE53}"/>
              </a:ext>
            </a:extLst>
          </p:cNvPr>
          <p:cNvSpPr txBox="1"/>
          <p:nvPr/>
        </p:nvSpPr>
        <p:spPr>
          <a:xfrm>
            <a:off x="9533369" y="655137"/>
            <a:ext cx="732091" cy="461665"/>
          </a:xfrm>
          <a:prstGeom prst="rect">
            <a:avLst/>
          </a:prstGeom>
          <a:noFill/>
        </p:spPr>
        <p:txBody>
          <a:bodyPr wrap="square" rtlCol="0">
            <a:spAutoFit/>
          </a:bodyPr>
          <a:lstStyle/>
          <a:p>
            <a:r>
              <a:rPr lang="en-US" altLang="zh-TW" sz="1200" b="1" dirty="0">
                <a:solidFill>
                  <a:schemeClr val="accent4"/>
                </a:solidFill>
              </a:rPr>
              <a:t>533.1eV</a:t>
            </a:r>
          </a:p>
          <a:p>
            <a:r>
              <a:rPr lang="en-US" altLang="zh-TW" sz="1200" b="1" dirty="0">
                <a:solidFill>
                  <a:schemeClr val="accent4"/>
                </a:solidFill>
              </a:rPr>
              <a:t>C-OH</a:t>
            </a:r>
          </a:p>
        </p:txBody>
      </p:sp>
      <p:sp>
        <p:nvSpPr>
          <p:cNvPr id="153" name="文字方塊 152">
            <a:extLst>
              <a:ext uri="{FF2B5EF4-FFF2-40B4-BE49-F238E27FC236}">
                <a16:creationId xmlns:a16="http://schemas.microsoft.com/office/drawing/2014/main" id="{3DB3054A-D244-4DE5-AE38-7BA74932842D}"/>
              </a:ext>
            </a:extLst>
          </p:cNvPr>
          <p:cNvSpPr txBox="1"/>
          <p:nvPr/>
        </p:nvSpPr>
        <p:spPr>
          <a:xfrm>
            <a:off x="7058910" y="3350719"/>
            <a:ext cx="956346" cy="461665"/>
          </a:xfrm>
          <a:prstGeom prst="rect">
            <a:avLst/>
          </a:prstGeom>
          <a:noFill/>
        </p:spPr>
        <p:txBody>
          <a:bodyPr wrap="square" rtlCol="0">
            <a:spAutoFit/>
          </a:bodyPr>
          <a:lstStyle/>
          <a:p>
            <a:r>
              <a:rPr lang="en-US" altLang="zh-TW" sz="1200" b="1" dirty="0">
                <a:solidFill>
                  <a:schemeClr val="accent4"/>
                </a:solidFill>
              </a:rPr>
              <a:t>531.3eV</a:t>
            </a:r>
          </a:p>
          <a:p>
            <a:r>
              <a:rPr lang="en-US" altLang="zh-TW" sz="1200" b="1" dirty="0">
                <a:solidFill>
                  <a:schemeClr val="accent4"/>
                </a:solidFill>
              </a:rPr>
              <a:t>Li-CO</a:t>
            </a:r>
            <a:r>
              <a:rPr lang="en-US" altLang="zh-TW" sz="1200" b="1" baseline="-25000" dirty="0">
                <a:solidFill>
                  <a:schemeClr val="accent4"/>
                </a:solidFill>
              </a:rPr>
              <a:t>2</a:t>
            </a:r>
            <a:r>
              <a:rPr lang="en-US" altLang="zh-TW" sz="1200" b="1" dirty="0">
                <a:solidFill>
                  <a:schemeClr val="accent4"/>
                </a:solidFill>
              </a:rPr>
              <a:t>H</a:t>
            </a:r>
            <a:endParaRPr lang="zh-TW" altLang="en-US" sz="1200" b="1" baseline="-25000" dirty="0">
              <a:solidFill>
                <a:schemeClr val="accent4"/>
              </a:solidFill>
            </a:endParaRPr>
          </a:p>
        </p:txBody>
      </p:sp>
      <p:sp>
        <p:nvSpPr>
          <p:cNvPr id="155" name="文字方塊 154">
            <a:extLst>
              <a:ext uri="{FF2B5EF4-FFF2-40B4-BE49-F238E27FC236}">
                <a16:creationId xmlns:a16="http://schemas.microsoft.com/office/drawing/2014/main" id="{5646B40E-7658-45FF-B53E-3386140295ED}"/>
              </a:ext>
            </a:extLst>
          </p:cNvPr>
          <p:cNvSpPr txBox="1"/>
          <p:nvPr/>
        </p:nvSpPr>
        <p:spPr>
          <a:xfrm>
            <a:off x="10555577" y="3472965"/>
            <a:ext cx="956346" cy="584775"/>
          </a:xfrm>
          <a:prstGeom prst="rect">
            <a:avLst/>
          </a:prstGeom>
          <a:noFill/>
        </p:spPr>
        <p:txBody>
          <a:bodyPr wrap="square" rtlCol="0">
            <a:spAutoFit/>
          </a:bodyPr>
          <a:lstStyle/>
          <a:p>
            <a:r>
              <a:rPr lang="en-US" altLang="zh-TW" sz="1600" b="1" dirty="0">
                <a:solidFill>
                  <a:schemeClr val="accent4"/>
                </a:solidFill>
              </a:rPr>
              <a:t>531.3eV</a:t>
            </a:r>
          </a:p>
          <a:p>
            <a:r>
              <a:rPr lang="en-US" altLang="zh-TW" sz="1600" b="1" dirty="0">
                <a:solidFill>
                  <a:schemeClr val="accent4"/>
                </a:solidFill>
              </a:rPr>
              <a:t>Li-CO</a:t>
            </a:r>
            <a:r>
              <a:rPr lang="en-US" altLang="zh-TW" sz="1600" b="1" baseline="-25000" dirty="0">
                <a:solidFill>
                  <a:schemeClr val="accent4"/>
                </a:solidFill>
              </a:rPr>
              <a:t>2</a:t>
            </a:r>
            <a:r>
              <a:rPr lang="en-US" altLang="zh-TW" sz="1600" b="1" dirty="0">
                <a:solidFill>
                  <a:schemeClr val="accent4"/>
                </a:solidFill>
              </a:rPr>
              <a:t>H</a:t>
            </a:r>
            <a:endParaRPr lang="zh-TW" altLang="en-US" sz="1600" b="1" baseline="-25000" dirty="0">
              <a:solidFill>
                <a:schemeClr val="accent4"/>
              </a:solidFill>
            </a:endParaRPr>
          </a:p>
        </p:txBody>
      </p:sp>
      <p:sp>
        <p:nvSpPr>
          <p:cNvPr id="156" name="文字方塊 155">
            <a:extLst>
              <a:ext uri="{FF2B5EF4-FFF2-40B4-BE49-F238E27FC236}">
                <a16:creationId xmlns:a16="http://schemas.microsoft.com/office/drawing/2014/main" id="{4EAAC7EE-C977-4EF4-8BA4-34A039E41B31}"/>
              </a:ext>
            </a:extLst>
          </p:cNvPr>
          <p:cNvSpPr txBox="1"/>
          <p:nvPr/>
        </p:nvSpPr>
        <p:spPr>
          <a:xfrm>
            <a:off x="10602141" y="940299"/>
            <a:ext cx="956346" cy="584775"/>
          </a:xfrm>
          <a:prstGeom prst="rect">
            <a:avLst/>
          </a:prstGeom>
          <a:noFill/>
        </p:spPr>
        <p:txBody>
          <a:bodyPr wrap="square" rtlCol="0">
            <a:spAutoFit/>
          </a:bodyPr>
          <a:lstStyle/>
          <a:p>
            <a:r>
              <a:rPr lang="en-US" altLang="zh-TW" sz="1600" b="1" dirty="0">
                <a:solidFill>
                  <a:schemeClr val="accent4"/>
                </a:solidFill>
              </a:rPr>
              <a:t>531.3eV</a:t>
            </a:r>
          </a:p>
          <a:p>
            <a:r>
              <a:rPr lang="en-US" altLang="zh-TW" sz="1600" b="1" dirty="0">
                <a:solidFill>
                  <a:schemeClr val="accent4"/>
                </a:solidFill>
              </a:rPr>
              <a:t>Li-CO</a:t>
            </a:r>
            <a:r>
              <a:rPr lang="en-US" altLang="zh-TW" sz="1600" b="1" baseline="-25000" dirty="0">
                <a:solidFill>
                  <a:schemeClr val="accent4"/>
                </a:solidFill>
              </a:rPr>
              <a:t>2</a:t>
            </a:r>
            <a:r>
              <a:rPr lang="en-US" altLang="zh-TW" sz="1600" b="1" dirty="0">
                <a:solidFill>
                  <a:schemeClr val="accent4"/>
                </a:solidFill>
              </a:rPr>
              <a:t>H</a:t>
            </a:r>
            <a:endParaRPr lang="zh-TW" altLang="en-US" sz="1600" b="1" baseline="-25000" dirty="0">
              <a:solidFill>
                <a:schemeClr val="accent4"/>
              </a:solidFill>
            </a:endParaRPr>
          </a:p>
        </p:txBody>
      </p:sp>
      <p:sp>
        <p:nvSpPr>
          <p:cNvPr id="157" name="文字方塊 156">
            <a:extLst>
              <a:ext uri="{FF2B5EF4-FFF2-40B4-BE49-F238E27FC236}">
                <a16:creationId xmlns:a16="http://schemas.microsoft.com/office/drawing/2014/main" id="{BFD2E977-6486-42FD-A0E0-EEC40A5416A5}"/>
              </a:ext>
            </a:extLst>
          </p:cNvPr>
          <p:cNvSpPr txBox="1"/>
          <p:nvPr/>
        </p:nvSpPr>
        <p:spPr>
          <a:xfrm>
            <a:off x="10585830" y="4146922"/>
            <a:ext cx="1103185" cy="584775"/>
          </a:xfrm>
          <a:prstGeom prst="rect">
            <a:avLst/>
          </a:prstGeom>
          <a:noFill/>
        </p:spPr>
        <p:txBody>
          <a:bodyPr wrap="square" rtlCol="0">
            <a:spAutoFit/>
          </a:bodyPr>
          <a:lstStyle/>
          <a:p>
            <a:r>
              <a:rPr lang="en-US" altLang="zh-TW" sz="1600" b="1" dirty="0">
                <a:solidFill>
                  <a:schemeClr val="accent4"/>
                </a:solidFill>
              </a:rPr>
              <a:t>530.5 eV</a:t>
            </a:r>
          </a:p>
          <a:p>
            <a:r>
              <a:rPr lang="en-US" altLang="zh-TW" sz="1600" b="1" dirty="0">
                <a:solidFill>
                  <a:schemeClr val="accent4"/>
                </a:solidFill>
              </a:rPr>
              <a:t>Li-OH, Li-O</a:t>
            </a:r>
            <a:endParaRPr lang="zh-TW" altLang="en-US" sz="1600" b="1" dirty="0">
              <a:solidFill>
                <a:schemeClr val="accent4"/>
              </a:solidFill>
            </a:endParaRPr>
          </a:p>
        </p:txBody>
      </p:sp>
      <p:sp>
        <p:nvSpPr>
          <p:cNvPr id="158" name="文字方塊 157">
            <a:extLst>
              <a:ext uri="{FF2B5EF4-FFF2-40B4-BE49-F238E27FC236}">
                <a16:creationId xmlns:a16="http://schemas.microsoft.com/office/drawing/2014/main" id="{60E720D2-F51C-486D-B7E9-1DA4568C258E}"/>
              </a:ext>
            </a:extLst>
          </p:cNvPr>
          <p:cNvSpPr txBox="1"/>
          <p:nvPr/>
        </p:nvSpPr>
        <p:spPr>
          <a:xfrm>
            <a:off x="10658343" y="1585007"/>
            <a:ext cx="1103185" cy="584775"/>
          </a:xfrm>
          <a:prstGeom prst="rect">
            <a:avLst/>
          </a:prstGeom>
          <a:noFill/>
        </p:spPr>
        <p:txBody>
          <a:bodyPr wrap="square" rtlCol="0">
            <a:spAutoFit/>
          </a:bodyPr>
          <a:lstStyle/>
          <a:p>
            <a:r>
              <a:rPr lang="en-US" altLang="zh-TW" sz="1600" b="1" dirty="0">
                <a:solidFill>
                  <a:schemeClr val="accent4"/>
                </a:solidFill>
              </a:rPr>
              <a:t>530.5 eV</a:t>
            </a:r>
          </a:p>
          <a:p>
            <a:r>
              <a:rPr lang="en-US" altLang="zh-TW" sz="1600" b="1" dirty="0">
                <a:solidFill>
                  <a:schemeClr val="accent4"/>
                </a:solidFill>
              </a:rPr>
              <a:t>Li-OH, Li-O</a:t>
            </a:r>
            <a:endParaRPr lang="zh-TW" altLang="en-US" sz="1600" b="1" dirty="0">
              <a:solidFill>
                <a:schemeClr val="accent4"/>
              </a:solidFill>
            </a:endParaRPr>
          </a:p>
        </p:txBody>
      </p:sp>
      <p:sp>
        <p:nvSpPr>
          <p:cNvPr id="116" name="文字方塊 115">
            <a:extLst>
              <a:ext uri="{FF2B5EF4-FFF2-40B4-BE49-F238E27FC236}">
                <a16:creationId xmlns:a16="http://schemas.microsoft.com/office/drawing/2014/main" id="{6A7FC708-1B23-4CAA-BF51-88794BF39601}"/>
              </a:ext>
            </a:extLst>
          </p:cNvPr>
          <p:cNvSpPr txBox="1"/>
          <p:nvPr/>
        </p:nvSpPr>
        <p:spPr>
          <a:xfrm>
            <a:off x="4861706" y="4760565"/>
            <a:ext cx="1168514" cy="276999"/>
          </a:xfrm>
          <a:prstGeom prst="rect">
            <a:avLst/>
          </a:prstGeom>
          <a:noFill/>
        </p:spPr>
        <p:txBody>
          <a:bodyPr wrap="square">
            <a:spAutoFit/>
          </a:bodyPr>
          <a:lstStyle/>
          <a:p>
            <a:pPr algn="ctr"/>
            <a:r>
              <a:rPr lang="en-US" altLang="zh-TW" sz="1200" b="1" dirty="0">
                <a:solidFill>
                  <a:schemeClr val="accent4"/>
                </a:solidFill>
              </a:rPr>
              <a:t>80 cycles</a:t>
            </a:r>
            <a:endParaRPr lang="zh-TW" altLang="en-US" sz="1200" b="1" dirty="0">
              <a:solidFill>
                <a:schemeClr val="accent4"/>
              </a:solidFill>
            </a:endParaRPr>
          </a:p>
        </p:txBody>
      </p:sp>
      <p:sp>
        <p:nvSpPr>
          <p:cNvPr id="117" name="文字方塊 116">
            <a:extLst>
              <a:ext uri="{FF2B5EF4-FFF2-40B4-BE49-F238E27FC236}">
                <a16:creationId xmlns:a16="http://schemas.microsoft.com/office/drawing/2014/main" id="{E6A9F9AC-3100-4065-BC90-9F10CF3C0ADF}"/>
              </a:ext>
            </a:extLst>
          </p:cNvPr>
          <p:cNvSpPr txBox="1"/>
          <p:nvPr/>
        </p:nvSpPr>
        <p:spPr>
          <a:xfrm>
            <a:off x="8450823" y="4791301"/>
            <a:ext cx="1168514" cy="276999"/>
          </a:xfrm>
          <a:prstGeom prst="rect">
            <a:avLst/>
          </a:prstGeom>
          <a:noFill/>
        </p:spPr>
        <p:txBody>
          <a:bodyPr wrap="square">
            <a:spAutoFit/>
          </a:bodyPr>
          <a:lstStyle/>
          <a:p>
            <a:pPr algn="ctr"/>
            <a:r>
              <a:rPr lang="en-US" altLang="zh-TW" sz="1200" b="1" dirty="0">
                <a:solidFill>
                  <a:schemeClr val="accent4"/>
                </a:solidFill>
              </a:rPr>
              <a:t>100 cycles</a:t>
            </a:r>
            <a:endParaRPr lang="zh-TW" altLang="en-US" sz="1200" b="1" dirty="0">
              <a:solidFill>
                <a:schemeClr val="accent4"/>
              </a:solidFill>
            </a:endParaRPr>
          </a:p>
        </p:txBody>
      </p:sp>
      <p:sp>
        <p:nvSpPr>
          <p:cNvPr id="120" name="文字方塊 119">
            <a:extLst>
              <a:ext uri="{FF2B5EF4-FFF2-40B4-BE49-F238E27FC236}">
                <a16:creationId xmlns:a16="http://schemas.microsoft.com/office/drawing/2014/main" id="{0D185624-D243-4C82-990A-B15EF8770E8F}"/>
              </a:ext>
            </a:extLst>
          </p:cNvPr>
          <p:cNvSpPr txBox="1"/>
          <p:nvPr/>
        </p:nvSpPr>
        <p:spPr>
          <a:xfrm>
            <a:off x="8442261" y="2261253"/>
            <a:ext cx="1168514" cy="276999"/>
          </a:xfrm>
          <a:prstGeom prst="rect">
            <a:avLst/>
          </a:prstGeom>
          <a:noFill/>
        </p:spPr>
        <p:txBody>
          <a:bodyPr wrap="square">
            <a:spAutoFit/>
          </a:bodyPr>
          <a:lstStyle/>
          <a:p>
            <a:pPr algn="ctr"/>
            <a:r>
              <a:rPr lang="en-US" altLang="zh-TW" sz="1200" b="1" dirty="0">
                <a:solidFill>
                  <a:schemeClr val="accent4"/>
                </a:solidFill>
              </a:rPr>
              <a:t>100 cycles</a:t>
            </a:r>
            <a:endParaRPr lang="zh-TW" altLang="en-US" sz="1200" b="1" dirty="0">
              <a:solidFill>
                <a:schemeClr val="accent4"/>
              </a:solidFill>
            </a:endParaRPr>
          </a:p>
        </p:txBody>
      </p:sp>
    </p:spTree>
    <p:extLst>
      <p:ext uri="{BB962C8B-B14F-4D97-AF65-F5344CB8AC3E}">
        <p14:creationId xmlns:p14="http://schemas.microsoft.com/office/powerpoint/2010/main" val="313710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FD53C-3B11-CF1B-60E0-DB03E184BAEA}"/>
              </a:ext>
            </a:extLst>
          </p:cNvPr>
          <p:cNvSpPr txBox="1"/>
          <p:nvPr/>
        </p:nvSpPr>
        <p:spPr>
          <a:xfrm>
            <a:off x="2243667" y="1591733"/>
            <a:ext cx="7704665" cy="1200329"/>
          </a:xfrm>
          <a:prstGeom prst="rect">
            <a:avLst/>
          </a:prstGeom>
          <a:noFill/>
        </p:spPr>
        <p:txBody>
          <a:bodyPr wrap="square" rtlCol="0">
            <a:spAutoFit/>
          </a:bodyPr>
          <a:lstStyle/>
          <a:p>
            <a:r>
              <a:rPr lang="en-TW" b="1" dirty="0">
                <a:solidFill>
                  <a:schemeClr val="accent4"/>
                </a:solidFill>
              </a:rPr>
              <a:t>Having knowledge of the molecular structure of carbohydrates enables scientists to design functional materials based on the wisdom of nature. An important consideration for green and clean technologies is enhancing battery performance.</a:t>
            </a:r>
          </a:p>
        </p:txBody>
      </p:sp>
    </p:spTree>
    <p:extLst>
      <p:ext uri="{BB962C8B-B14F-4D97-AF65-F5344CB8AC3E}">
        <p14:creationId xmlns:p14="http://schemas.microsoft.com/office/powerpoint/2010/main" val="3532413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F3BDA6-A0E4-42F7-8594-85954338DBF5}"/>
              </a:ext>
            </a:extLst>
          </p:cNvPr>
          <p:cNvPicPr>
            <a:picLocks noChangeAspect="1"/>
          </p:cNvPicPr>
          <p:nvPr/>
        </p:nvPicPr>
        <p:blipFill>
          <a:blip r:embed="rId2"/>
          <a:stretch>
            <a:fillRect/>
          </a:stretch>
        </p:blipFill>
        <p:spPr>
          <a:xfrm>
            <a:off x="580537" y="682904"/>
            <a:ext cx="4668494" cy="4761284"/>
          </a:xfrm>
          <a:prstGeom prst="rect">
            <a:avLst/>
          </a:prstGeom>
        </p:spPr>
      </p:pic>
      <p:pic>
        <p:nvPicPr>
          <p:cNvPr id="5" name="圖片 4">
            <a:extLst>
              <a:ext uri="{FF2B5EF4-FFF2-40B4-BE49-F238E27FC236}">
                <a16:creationId xmlns:a16="http://schemas.microsoft.com/office/drawing/2014/main" id="{E65C310A-760B-4907-9EAD-1C797830161A}"/>
              </a:ext>
            </a:extLst>
          </p:cNvPr>
          <p:cNvPicPr>
            <a:picLocks noChangeAspect="1"/>
          </p:cNvPicPr>
          <p:nvPr/>
        </p:nvPicPr>
        <p:blipFill>
          <a:blip r:embed="rId3"/>
          <a:stretch>
            <a:fillRect/>
          </a:stretch>
        </p:blipFill>
        <p:spPr>
          <a:xfrm>
            <a:off x="6096000" y="877812"/>
            <a:ext cx="5137722" cy="3091613"/>
          </a:xfrm>
          <a:prstGeom prst="rect">
            <a:avLst/>
          </a:prstGeom>
        </p:spPr>
      </p:pic>
      <p:sp>
        <p:nvSpPr>
          <p:cNvPr id="6" name="文字方塊 5">
            <a:extLst>
              <a:ext uri="{FF2B5EF4-FFF2-40B4-BE49-F238E27FC236}">
                <a16:creationId xmlns:a16="http://schemas.microsoft.com/office/drawing/2014/main" id="{22919516-ADAC-4127-86C0-A36CA48C494D}"/>
              </a:ext>
            </a:extLst>
          </p:cNvPr>
          <p:cNvSpPr txBox="1"/>
          <p:nvPr/>
        </p:nvSpPr>
        <p:spPr>
          <a:xfrm>
            <a:off x="5933406" y="4571580"/>
            <a:ext cx="4966283" cy="1200329"/>
          </a:xfrm>
          <a:prstGeom prst="rect">
            <a:avLst/>
          </a:prstGeom>
          <a:noFill/>
        </p:spPr>
        <p:txBody>
          <a:bodyPr wrap="square" rtlCol="0">
            <a:spAutoFit/>
          </a:bodyPr>
          <a:lstStyle/>
          <a:p>
            <a:r>
              <a:rPr lang="en-US" altLang="zh-TW" b="1" dirty="0">
                <a:solidFill>
                  <a:schemeClr val="accent4"/>
                </a:solidFill>
                <a:latin typeface="ElsevierGulliver"/>
              </a:rPr>
              <a:t>With different Fe doping, </a:t>
            </a:r>
            <a:r>
              <a:rPr lang="en-US" altLang="zh-TW" sz="1800" b="1" i="0" dirty="0">
                <a:solidFill>
                  <a:schemeClr val="accent4"/>
                </a:solidFill>
                <a:effectLst/>
                <a:latin typeface="ElsevierGulliver"/>
              </a:rPr>
              <a:t>pectin shows </a:t>
            </a:r>
            <a:r>
              <a:rPr lang="en-US" altLang="zh-TW" sz="1800" b="1" i="0" dirty="0">
                <a:solidFill>
                  <a:srgbClr val="C00000"/>
                </a:solidFill>
                <a:effectLst/>
                <a:latin typeface="ElsevierGulliver"/>
              </a:rPr>
              <a:t>decrease</a:t>
            </a:r>
            <a:r>
              <a:rPr lang="en-US" altLang="zh-TW" sz="1800" b="1" i="0" dirty="0">
                <a:solidFill>
                  <a:schemeClr val="accent4"/>
                </a:solidFill>
                <a:effectLst/>
                <a:latin typeface="ElsevierGulliver"/>
              </a:rPr>
              <a:t> of </a:t>
            </a:r>
            <a:r>
              <a:rPr lang="en-US" altLang="zh-TW" sz="1800" b="1" i="0" dirty="0">
                <a:solidFill>
                  <a:srgbClr val="C00000"/>
                </a:solidFill>
                <a:effectLst/>
                <a:latin typeface="ElsevierGulliver"/>
              </a:rPr>
              <a:t>C-OOH</a:t>
            </a:r>
            <a:r>
              <a:rPr lang="en-US" altLang="zh-TW" sz="1800" b="1" i="0" dirty="0">
                <a:solidFill>
                  <a:schemeClr val="accent4"/>
                </a:solidFill>
                <a:effectLst/>
                <a:latin typeface="ElsevierGulliver"/>
              </a:rPr>
              <a:t> signal, and </a:t>
            </a:r>
            <a:r>
              <a:rPr lang="en-US" altLang="zh-TW" sz="1800" b="1" i="0" dirty="0">
                <a:solidFill>
                  <a:schemeClr val="accent5"/>
                </a:solidFill>
                <a:effectLst/>
                <a:latin typeface="ElsevierGulliver"/>
              </a:rPr>
              <a:t>increase</a:t>
            </a:r>
            <a:r>
              <a:rPr lang="en-US" altLang="zh-TW" sz="1800" b="1" i="0" dirty="0">
                <a:solidFill>
                  <a:schemeClr val="accent4"/>
                </a:solidFill>
                <a:effectLst/>
                <a:latin typeface="ElsevierGulliver"/>
              </a:rPr>
              <a:t> of </a:t>
            </a:r>
            <a:r>
              <a:rPr lang="en-US" altLang="zh-TW" sz="1800" b="1" i="0" dirty="0">
                <a:solidFill>
                  <a:schemeClr val="accent5"/>
                </a:solidFill>
                <a:effectLst/>
                <a:latin typeface="ElsevierGulliver"/>
              </a:rPr>
              <a:t>C-OH</a:t>
            </a:r>
            <a:r>
              <a:rPr lang="en-US" altLang="zh-TW" sz="1800" b="1" i="0" dirty="0">
                <a:solidFill>
                  <a:schemeClr val="accent4"/>
                </a:solidFill>
                <a:effectLst/>
                <a:latin typeface="ElsevierGulliver"/>
              </a:rPr>
              <a:t> signal</a:t>
            </a:r>
          </a:p>
          <a:p>
            <a:pPr marL="285750" indent="-285750">
              <a:buFont typeface="Times New Roman" panose="02020603050405020304" pitchFamily="18" charset="0"/>
              <a:buChar char="└"/>
            </a:pPr>
            <a:r>
              <a:rPr lang="en-US" altLang="zh-TW" b="1" dirty="0">
                <a:solidFill>
                  <a:schemeClr val="accent5"/>
                </a:solidFill>
                <a:latin typeface="ElsevierGulliver"/>
              </a:rPr>
              <a:t>Reverse esterification reaction, from C-OH</a:t>
            </a:r>
            <a:r>
              <a:rPr lang="en-US" altLang="zh-TW" b="1" dirty="0">
                <a:solidFill>
                  <a:schemeClr val="accent5"/>
                </a:solidFill>
                <a:latin typeface="Times New Roman" panose="02020603050405020304" pitchFamily="18" charset="0"/>
                <a:cs typeface="Times New Roman" panose="02020603050405020304" pitchFamily="18" charset="0"/>
              </a:rPr>
              <a:t>←C-OOH</a:t>
            </a:r>
            <a:endParaRPr lang="zh-TW" altLang="en-US" b="1" dirty="0">
              <a:solidFill>
                <a:schemeClr val="accent5"/>
              </a:solidFill>
            </a:endParaRPr>
          </a:p>
        </p:txBody>
      </p:sp>
      <p:sp>
        <p:nvSpPr>
          <p:cNvPr id="7" name="橢圓 6">
            <a:extLst>
              <a:ext uri="{FF2B5EF4-FFF2-40B4-BE49-F238E27FC236}">
                <a16:creationId xmlns:a16="http://schemas.microsoft.com/office/drawing/2014/main" id="{0641D0C0-1B8E-410C-9004-441F5DB44166}"/>
              </a:ext>
            </a:extLst>
          </p:cNvPr>
          <p:cNvSpPr/>
          <p:nvPr/>
        </p:nvSpPr>
        <p:spPr>
          <a:xfrm>
            <a:off x="4430977" y="682904"/>
            <a:ext cx="671120" cy="3481431"/>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a:extLst>
              <a:ext uri="{FF2B5EF4-FFF2-40B4-BE49-F238E27FC236}">
                <a16:creationId xmlns:a16="http://schemas.microsoft.com/office/drawing/2014/main" id="{14B221EC-D86F-4073-BF43-F4570616F4FA}"/>
              </a:ext>
            </a:extLst>
          </p:cNvPr>
          <p:cNvCxnSpPr>
            <a:stCxn id="7" idx="5"/>
          </p:cNvCxnSpPr>
          <p:nvPr/>
        </p:nvCxnSpPr>
        <p:spPr>
          <a:xfrm>
            <a:off x="5003814" y="3654491"/>
            <a:ext cx="686942" cy="13234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990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C2529E3-6EE4-4C20-9E48-744458BFF1E0}"/>
              </a:ext>
            </a:extLst>
          </p:cNvPr>
          <p:cNvPicPr>
            <a:picLocks noChangeAspect="1"/>
          </p:cNvPicPr>
          <p:nvPr/>
        </p:nvPicPr>
        <p:blipFill>
          <a:blip r:embed="rId2"/>
          <a:stretch>
            <a:fillRect/>
          </a:stretch>
        </p:blipFill>
        <p:spPr>
          <a:xfrm>
            <a:off x="350794" y="924521"/>
            <a:ext cx="5402863" cy="2088980"/>
          </a:xfrm>
          <a:prstGeom prst="rect">
            <a:avLst/>
          </a:prstGeom>
        </p:spPr>
      </p:pic>
      <p:pic>
        <p:nvPicPr>
          <p:cNvPr id="5" name="圖片 4">
            <a:extLst>
              <a:ext uri="{FF2B5EF4-FFF2-40B4-BE49-F238E27FC236}">
                <a16:creationId xmlns:a16="http://schemas.microsoft.com/office/drawing/2014/main" id="{D645C43A-9C81-4D46-8BF1-1D7F48228227}"/>
              </a:ext>
            </a:extLst>
          </p:cNvPr>
          <p:cNvPicPr>
            <a:picLocks noChangeAspect="1"/>
          </p:cNvPicPr>
          <p:nvPr/>
        </p:nvPicPr>
        <p:blipFill>
          <a:blip r:embed="rId3"/>
          <a:stretch>
            <a:fillRect/>
          </a:stretch>
        </p:blipFill>
        <p:spPr>
          <a:xfrm>
            <a:off x="5923675" y="635765"/>
            <a:ext cx="6268325" cy="2105319"/>
          </a:xfrm>
          <a:prstGeom prst="rect">
            <a:avLst/>
          </a:prstGeom>
        </p:spPr>
      </p:pic>
      <p:sp>
        <p:nvSpPr>
          <p:cNvPr id="7" name="文字方塊 6">
            <a:extLst>
              <a:ext uri="{FF2B5EF4-FFF2-40B4-BE49-F238E27FC236}">
                <a16:creationId xmlns:a16="http://schemas.microsoft.com/office/drawing/2014/main" id="{14D0380B-E490-4B18-93D9-803516C37F61}"/>
              </a:ext>
            </a:extLst>
          </p:cNvPr>
          <p:cNvSpPr txBox="1"/>
          <p:nvPr/>
        </p:nvSpPr>
        <p:spPr>
          <a:xfrm>
            <a:off x="350793" y="3378452"/>
            <a:ext cx="5402863" cy="830997"/>
          </a:xfrm>
          <a:prstGeom prst="rect">
            <a:avLst/>
          </a:prstGeom>
          <a:noFill/>
        </p:spPr>
        <p:txBody>
          <a:bodyPr wrap="square">
            <a:spAutoFit/>
          </a:bodyPr>
          <a:lstStyle/>
          <a:p>
            <a:r>
              <a:rPr lang="en-US" altLang="zh-TW" sz="1600" b="1" i="0" dirty="0">
                <a:solidFill>
                  <a:schemeClr val="accent4"/>
                </a:solidFill>
                <a:effectLst/>
                <a:latin typeface="ElsevierGulliver"/>
              </a:rPr>
              <a:t> (a) LVO-PVDF electrode and (b) LVO-pectin electrode, initial state (dark line) and after soaking electrolyte for 12 h (light line). </a:t>
            </a:r>
            <a:endParaRPr lang="zh-TW" altLang="en-US" sz="1600" b="1" dirty="0">
              <a:solidFill>
                <a:schemeClr val="accent4"/>
              </a:solidFill>
            </a:endParaRPr>
          </a:p>
        </p:txBody>
      </p:sp>
      <p:sp>
        <p:nvSpPr>
          <p:cNvPr id="8" name="文字方塊 7">
            <a:extLst>
              <a:ext uri="{FF2B5EF4-FFF2-40B4-BE49-F238E27FC236}">
                <a16:creationId xmlns:a16="http://schemas.microsoft.com/office/drawing/2014/main" id="{A8E1186F-4DDC-4AE6-916E-CFF900DFB900}"/>
              </a:ext>
            </a:extLst>
          </p:cNvPr>
          <p:cNvSpPr txBox="1"/>
          <p:nvPr/>
        </p:nvSpPr>
        <p:spPr>
          <a:xfrm>
            <a:off x="5923675" y="3529667"/>
            <a:ext cx="4966283" cy="923330"/>
          </a:xfrm>
          <a:prstGeom prst="rect">
            <a:avLst/>
          </a:prstGeom>
          <a:noFill/>
        </p:spPr>
        <p:txBody>
          <a:bodyPr wrap="square" rtlCol="0">
            <a:spAutoFit/>
          </a:bodyPr>
          <a:lstStyle/>
          <a:p>
            <a:r>
              <a:rPr lang="en-US" altLang="zh-TW" sz="1800" b="1" i="0" dirty="0">
                <a:solidFill>
                  <a:schemeClr val="accent4"/>
                </a:solidFill>
                <a:effectLst/>
                <a:latin typeface="ElsevierGulliver"/>
              </a:rPr>
              <a:t>After soaking into electrolyte, pectin shows </a:t>
            </a:r>
            <a:r>
              <a:rPr lang="en-US" altLang="zh-TW" sz="1800" b="1" i="0" dirty="0">
                <a:solidFill>
                  <a:srgbClr val="FF0000"/>
                </a:solidFill>
                <a:effectLst/>
                <a:latin typeface="ElsevierGulliver"/>
              </a:rPr>
              <a:t>decrease </a:t>
            </a:r>
            <a:r>
              <a:rPr lang="en-US" altLang="zh-TW" sz="1800" b="1" i="0" dirty="0">
                <a:solidFill>
                  <a:schemeClr val="accent4"/>
                </a:solidFill>
                <a:effectLst/>
                <a:latin typeface="ElsevierGulliver"/>
              </a:rPr>
              <a:t>of</a:t>
            </a:r>
            <a:r>
              <a:rPr lang="en-US" altLang="zh-TW" sz="1800" b="1" i="0" dirty="0">
                <a:effectLst/>
                <a:latin typeface="ElsevierGulliver"/>
              </a:rPr>
              <a:t> </a:t>
            </a:r>
            <a:r>
              <a:rPr lang="en-US" altLang="zh-TW" sz="1800" b="1" i="0" dirty="0">
                <a:solidFill>
                  <a:srgbClr val="FF0000"/>
                </a:solidFill>
                <a:effectLst/>
                <a:latin typeface="ElsevierGulliver"/>
              </a:rPr>
              <a:t>OH- signal,</a:t>
            </a:r>
            <a:r>
              <a:rPr lang="en-US" altLang="zh-TW" sz="1800" b="1" i="0" dirty="0">
                <a:solidFill>
                  <a:srgbClr val="2E2E2E"/>
                </a:solidFill>
                <a:effectLst/>
                <a:latin typeface="ElsevierGulliver"/>
              </a:rPr>
              <a:t> </a:t>
            </a:r>
            <a:r>
              <a:rPr lang="en-US" altLang="zh-TW" sz="1800" b="1" i="0" dirty="0">
                <a:solidFill>
                  <a:schemeClr val="accent4"/>
                </a:solidFill>
                <a:effectLst/>
                <a:latin typeface="ElsevierGulliver"/>
              </a:rPr>
              <a:t>and</a:t>
            </a:r>
            <a:r>
              <a:rPr lang="en-US" altLang="zh-TW" sz="1800" b="1" i="0" dirty="0">
                <a:solidFill>
                  <a:srgbClr val="2E2E2E"/>
                </a:solidFill>
                <a:effectLst/>
                <a:latin typeface="ElsevierGulliver"/>
              </a:rPr>
              <a:t> </a:t>
            </a:r>
            <a:r>
              <a:rPr lang="en-US" altLang="zh-TW" sz="1800" b="1" i="0" dirty="0">
                <a:solidFill>
                  <a:srgbClr val="0070C0"/>
                </a:solidFill>
                <a:effectLst/>
                <a:latin typeface="ElsevierGulliver"/>
              </a:rPr>
              <a:t>increase </a:t>
            </a:r>
            <a:r>
              <a:rPr lang="en-US" altLang="zh-TW" sz="1800" b="1" i="0" dirty="0">
                <a:solidFill>
                  <a:schemeClr val="accent4"/>
                </a:solidFill>
                <a:effectLst/>
                <a:latin typeface="ElsevierGulliver"/>
              </a:rPr>
              <a:t>of</a:t>
            </a:r>
            <a:r>
              <a:rPr lang="en-US" altLang="zh-TW" sz="1800" b="1" i="0" dirty="0">
                <a:solidFill>
                  <a:srgbClr val="0070C0"/>
                </a:solidFill>
                <a:effectLst/>
                <a:latin typeface="ElsevierGulliver"/>
              </a:rPr>
              <a:t> C=O signal</a:t>
            </a:r>
          </a:p>
          <a:p>
            <a:pPr marL="285750" indent="-285750">
              <a:buFont typeface="Times New Roman" panose="02020603050405020304" pitchFamily="18" charset="0"/>
              <a:buChar char="└"/>
            </a:pPr>
            <a:r>
              <a:rPr lang="en-US" altLang="zh-TW" b="1" dirty="0">
                <a:solidFill>
                  <a:srgbClr val="0070C0"/>
                </a:solidFill>
                <a:latin typeface="ElsevierGulliver"/>
              </a:rPr>
              <a:t>Esterification reaction, from C-OH</a:t>
            </a:r>
            <a:r>
              <a:rPr lang="en-US" altLang="zh-TW" b="1" dirty="0">
                <a:solidFill>
                  <a:srgbClr val="0070C0"/>
                </a:solidFill>
                <a:latin typeface="Times New Roman" panose="02020603050405020304" pitchFamily="18" charset="0"/>
                <a:cs typeface="Times New Roman" panose="02020603050405020304" pitchFamily="18" charset="0"/>
              </a:rPr>
              <a:t>→C-OOH</a:t>
            </a:r>
            <a:endParaRPr lang="zh-TW" altLang="en-US" b="1" dirty="0">
              <a:solidFill>
                <a:srgbClr val="0070C0"/>
              </a:solidFill>
            </a:endParaRPr>
          </a:p>
        </p:txBody>
      </p:sp>
      <p:cxnSp>
        <p:nvCxnSpPr>
          <p:cNvPr id="10" name="直線單箭頭接點 9">
            <a:extLst>
              <a:ext uri="{FF2B5EF4-FFF2-40B4-BE49-F238E27FC236}">
                <a16:creationId xmlns:a16="http://schemas.microsoft.com/office/drawing/2014/main" id="{3700CBF3-563B-4BF7-98EF-63A6234BE2C4}"/>
              </a:ext>
            </a:extLst>
          </p:cNvPr>
          <p:cNvCxnSpPr>
            <a:cxnSpLocks/>
          </p:cNvCxnSpPr>
          <p:nvPr/>
        </p:nvCxnSpPr>
        <p:spPr>
          <a:xfrm>
            <a:off x="4009938" y="2407640"/>
            <a:ext cx="1913736" cy="1122027"/>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770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1BA04FD-D9EC-4128-8FEB-131B770B1249}"/>
              </a:ext>
            </a:extLst>
          </p:cNvPr>
          <p:cNvPicPr>
            <a:picLocks noChangeAspect="1"/>
          </p:cNvPicPr>
          <p:nvPr/>
        </p:nvPicPr>
        <p:blipFill>
          <a:blip r:embed="rId2"/>
          <a:stretch>
            <a:fillRect/>
          </a:stretch>
        </p:blipFill>
        <p:spPr>
          <a:xfrm>
            <a:off x="227090" y="580247"/>
            <a:ext cx="10583070" cy="2070601"/>
          </a:xfrm>
          <a:prstGeom prst="rect">
            <a:avLst/>
          </a:prstGeom>
        </p:spPr>
      </p:pic>
      <p:sp>
        <p:nvSpPr>
          <p:cNvPr id="5" name="文字方塊 4">
            <a:extLst>
              <a:ext uri="{FF2B5EF4-FFF2-40B4-BE49-F238E27FC236}">
                <a16:creationId xmlns:a16="http://schemas.microsoft.com/office/drawing/2014/main" id="{254E8635-61BA-4C50-BB28-1421ADCFB91D}"/>
              </a:ext>
            </a:extLst>
          </p:cNvPr>
          <p:cNvSpPr txBox="1"/>
          <p:nvPr/>
        </p:nvSpPr>
        <p:spPr>
          <a:xfrm>
            <a:off x="7790736" y="2215012"/>
            <a:ext cx="4000500" cy="276999"/>
          </a:xfrm>
          <a:prstGeom prst="rect">
            <a:avLst/>
          </a:prstGeom>
          <a:noFill/>
        </p:spPr>
        <p:txBody>
          <a:bodyPr wrap="square">
            <a:spAutoFit/>
          </a:bodyPr>
          <a:lstStyle/>
          <a:p>
            <a:r>
              <a:rPr lang="en-US" altLang="zh-TW" sz="1200" b="1" i="0" u="none" strike="noStrike" dirty="0">
                <a:solidFill>
                  <a:schemeClr val="accent4"/>
                </a:solidFill>
                <a:effectLst/>
                <a:latin typeface="Roboto" panose="02000000000000000000" pitchFamily="2" charset="0"/>
                <a:hlinkClick r:id="rId3" tooltip="DOI URL">
                  <a:extLst>
                    <a:ext uri="{A12FA001-AC4F-418D-AE19-62706E023703}">
                      <ahyp:hlinkClr xmlns:ahyp="http://schemas.microsoft.com/office/drawing/2018/hyperlinkcolor" val="tx"/>
                    </a:ext>
                  </a:extLst>
                </a:hlinkClick>
              </a:rPr>
              <a:t>https://doi.org/10.1021/acssuschemeng.1c01140</a:t>
            </a:r>
            <a:endParaRPr lang="zh-TW" altLang="en-US" sz="1200" b="1" dirty="0">
              <a:solidFill>
                <a:schemeClr val="accent4"/>
              </a:solidFill>
            </a:endParaRPr>
          </a:p>
        </p:txBody>
      </p:sp>
      <p:pic>
        <p:nvPicPr>
          <p:cNvPr id="7" name="圖片 6">
            <a:extLst>
              <a:ext uri="{FF2B5EF4-FFF2-40B4-BE49-F238E27FC236}">
                <a16:creationId xmlns:a16="http://schemas.microsoft.com/office/drawing/2014/main" id="{2C9D81DB-4509-45EB-848A-7979712A36CF}"/>
              </a:ext>
            </a:extLst>
          </p:cNvPr>
          <p:cNvPicPr>
            <a:picLocks noChangeAspect="1"/>
          </p:cNvPicPr>
          <p:nvPr/>
        </p:nvPicPr>
        <p:blipFill>
          <a:blip r:embed="rId4"/>
          <a:stretch>
            <a:fillRect/>
          </a:stretch>
        </p:blipFill>
        <p:spPr>
          <a:xfrm>
            <a:off x="4192456" y="2492011"/>
            <a:ext cx="4982370" cy="1957359"/>
          </a:xfrm>
          <a:prstGeom prst="rect">
            <a:avLst/>
          </a:prstGeom>
        </p:spPr>
      </p:pic>
      <p:sp>
        <p:nvSpPr>
          <p:cNvPr id="11" name="文字方塊 10">
            <a:extLst>
              <a:ext uri="{FF2B5EF4-FFF2-40B4-BE49-F238E27FC236}">
                <a16:creationId xmlns:a16="http://schemas.microsoft.com/office/drawing/2014/main" id="{CF5AA494-4130-4C3C-BC73-8B8674309BCD}"/>
              </a:ext>
            </a:extLst>
          </p:cNvPr>
          <p:cNvSpPr txBox="1"/>
          <p:nvPr/>
        </p:nvSpPr>
        <p:spPr>
          <a:xfrm>
            <a:off x="5726694" y="4416194"/>
            <a:ext cx="3371850" cy="338554"/>
          </a:xfrm>
          <a:prstGeom prst="rect">
            <a:avLst/>
          </a:prstGeom>
          <a:noFill/>
        </p:spPr>
        <p:txBody>
          <a:bodyPr wrap="square">
            <a:spAutoFit/>
          </a:bodyPr>
          <a:lstStyle/>
          <a:p>
            <a:r>
              <a:rPr lang="en-US" altLang="zh-TW" sz="1600" b="1" dirty="0">
                <a:solidFill>
                  <a:schemeClr val="accent4"/>
                </a:solidFill>
              </a:rPr>
              <a:t>https://doi.org/10.1039/C5RA24305J</a:t>
            </a:r>
            <a:endParaRPr lang="zh-TW" altLang="en-US" sz="1600" b="1" dirty="0">
              <a:solidFill>
                <a:schemeClr val="accent4"/>
              </a:solidFill>
            </a:endParaRPr>
          </a:p>
        </p:txBody>
      </p:sp>
      <p:pic>
        <p:nvPicPr>
          <p:cNvPr id="13" name="圖片 12">
            <a:extLst>
              <a:ext uri="{FF2B5EF4-FFF2-40B4-BE49-F238E27FC236}">
                <a16:creationId xmlns:a16="http://schemas.microsoft.com/office/drawing/2014/main" id="{FEC82F64-4A1E-46E1-9605-5FD688733D7E}"/>
              </a:ext>
            </a:extLst>
          </p:cNvPr>
          <p:cNvPicPr>
            <a:picLocks noChangeAspect="1"/>
          </p:cNvPicPr>
          <p:nvPr/>
        </p:nvPicPr>
        <p:blipFill>
          <a:blip r:embed="rId5"/>
          <a:stretch>
            <a:fillRect/>
          </a:stretch>
        </p:blipFill>
        <p:spPr>
          <a:xfrm>
            <a:off x="9352930" y="2651682"/>
            <a:ext cx="2660229" cy="3028341"/>
          </a:xfrm>
          <a:prstGeom prst="rect">
            <a:avLst/>
          </a:prstGeom>
        </p:spPr>
      </p:pic>
      <p:pic>
        <p:nvPicPr>
          <p:cNvPr id="15" name="圖片 14">
            <a:extLst>
              <a:ext uri="{FF2B5EF4-FFF2-40B4-BE49-F238E27FC236}">
                <a16:creationId xmlns:a16="http://schemas.microsoft.com/office/drawing/2014/main" id="{FDA2B3A3-C923-4955-BFDE-ABF597DD971A}"/>
              </a:ext>
            </a:extLst>
          </p:cNvPr>
          <p:cNvPicPr>
            <a:picLocks noChangeAspect="1"/>
          </p:cNvPicPr>
          <p:nvPr/>
        </p:nvPicPr>
        <p:blipFill>
          <a:blip r:embed="rId6"/>
          <a:stretch>
            <a:fillRect/>
          </a:stretch>
        </p:blipFill>
        <p:spPr>
          <a:xfrm>
            <a:off x="6609" y="4416194"/>
            <a:ext cx="4327647" cy="1602383"/>
          </a:xfrm>
          <a:prstGeom prst="rect">
            <a:avLst/>
          </a:prstGeom>
        </p:spPr>
      </p:pic>
      <p:sp>
        <p:nvSpPr>
          <p:cNvPr id="19" name="文字方塊 18">
            <a:extLst>
              <a:ext uri="{FF2B5EF4-FFF2-40B4-BE49-F238E27FC236}">
                <a16:creationId xmlns:a16="http://schemas.microsoft.com/office/drawing/2014/main" id="{4BAD3DDA-1FCA-46CE-92BF-917B7DC7C658}"/>
              </a:ext>
            </a:extLst>
          </p:cNvPr>
          <p:cNvSpPr txBox="1"/>
          <p:nvPr/>
        </p:nvSpPr>
        <p:spPr>
          <a:xfrm>
            <a:off x="4176321" y="5680023"/>
            <a:ext cx="3667126" cy="338554"/>
          </a:xfrm>
          <a:prstGeom prst="rect">
            <a:avLst/>
          </a:prstGeom>
          <a:noFill/>
        </p:spPr>
        <p:txBody>
          <a:bodyPr wrap="square">
            <a:spAutoFit/>
          </a:bodyPr>
          <a:lstStyle/>
          <a:p>
            <a:r>
              <a:rPr lang="en-US" altLang="zh-TW" sz="1600" b="1" dirty="0">
                <a:solidFill>
                  <a:schemeClr val="accent4"/>
                </a:solidFill>
              </a:rPr>
              <a:t>https://doi.org/10.1002/cctc.202000931</a:t>
            </a:r>
            <a:endParaRPr lang="zh-TW" altLang="en-US" sz="1600" b="1" dirty="0">
              <a:solidFill>
                <a:schemeClr val="accent4"/>
              </a:solidFill>
            </a:endParaRPr>
          </a:p>
        </p:txBody>
      </p:sp>
    </p:spTree>
    <p:extLst>
      <p:ext uri="{BB962C8B-B14F-4D97-AF65-F5344CB8AC3E}">
        <p14:creationId xmlns:p14="http://schemas.microsoft.com/office/powerpoint/2010/main" val="1052986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6D850413-77BD-474C-9D09-8ED11469A9D3}"/>
              </a:ext>
            </a:extLst>
          </p:cNvPr>
          <p:cNvGrpSpPr/>
          <p:nvPr/>
        </p:nvGrpSpPr>
        <p:grpSpPr>
          <a:xfrm>
            <a:off x="266428" y="434751"/>
            <a:ext cx="5064265" cy="2559139"/>
            <a:chOff x="1397889" y="1637967"/>
            <a:chExt cx="7219950" cy="3560205"/>
          </a:xfrm>
        </p:grpSpPr>
        <p:pic>
          <p:nvPicPr>
            <p:cNvPr id="7170" name="Picture 2" descr="Organocatalytic esterification of polysaccharides for food applications: A  review - ScienceDirect">
              <a:extLst>
                <a:ext uri="{FF2B5EF4-FFF2-40B4-BE49-F238E27FC236}">
                  <a16:creationId xmlns:a16="http://schemas.microsoft.com/office/drawing/2014/main" id="{DB1B76D9-8BAC-4679-90C0-7D0A3A47F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889" y="2173610"/>
              <a:ext cx="7219950" cy="3024562"/>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4EDB08E-8D23-4D83-B753-C9E51D6D6911}"/>
                </a:ext>
              </a:extLst>
            </p:cNvPr>
            <p:cNvSpPr txBox="1"/>
            <p:nvPr/>
          </p:nvSpPr>
          <p:spPr>
            <a:xfrm>
              <a:off x="1960626" y="1637967"/>
              <a:ext cx="6094477" cy="513805"/>
            </a:xfrm>
            <a:prstGeom prst="rect">
              <a:avLst/>
            </a:prstGeom>
            <a:noFill/>
          </p:spPr>
          <p:txBody>
            <a:bodyPr wrap="square">
              <a:spAutoFit/>
            </a:bodyPr>
            <a:lstStyle/>
            <a:p>
              <a:pPr algn="ctr"/>
              <a:r>
                <a:rPr lang="en-US" altLang="zh-TW" b="1" dirty="0">
                  <a:solidFill>
                    <a:schemeClr val="accent4"/>
                  </a:solidFill>
                </a:rPr>
                <a:t>E</a:t>
              </a:r>
              <a:r>
                <a:rPr lang="zh-TW" altLang="en-US" b="1" dirty="0">
                  <a:solidFill>
                    <a:schemeClr val="accent4"/>
                  </a:solidFill>
                </a:rPr>
                <a:t>sterification of polysaccharides</a:t>
              </a:r>
            </a:p>
          </p:txBody>
        </p:sp>
      </p:grpSp>
      <p:sp>
        <p:nvSpPr>
          <p:cNvPr id="6" name="文字方塊 5">
            <a:extLst>
              <a:ext uri="{FF2B5EF4-FFF2-40B4-BE49-F238E27FC236}">
                <a16:creationId xmlns:a16="http://schemas.microsoft.com/office/drawing/2014/main" id="{6B8CDCE7-C213-4232-9D58-3755ED4C7C61}"/>
              </a:ext>
            </a:extLst>
          </p:cNvPr>
          <p:cNvSpPr txBox="1"/>
          <p:nvPr/>
        </p:nvSpPr>
        <p:spPr>
          <a:xfrm>
            <a:off x="619726" y="3051679"/>
            <a:ext cx="820332" cy="307777"/>
          </a:xfrm>
          <a:prstGeom prst="rect">
            <a:avLst/>
          </a:prstGeom>
          <a:noFill/>
          <a:ln>
            <a:noFill/>
          </a:ln>
        </p:spPr>
        <p:txBody>
          <a:bodyPr wrap="square" rtlCol="0">
            <a:spAutoFit/>
          </a:bodyPr>
          <a:lstStyle/>
          <a:p>
            <a:pPr algn="ctr"/>
            <a:r>
              <a:rPr lang="en-US" altLang="zh-TW" sz="1400" b="1" dirty="0">
                <a:solidFill>
                  <a:schemeClr val="accent4"/>
                </a:solidFill>
              </a:rPr>
              <a:t>C-OH</a:t>
            </a:r>
            <a:endParaRPr lang="zh-TW" altLang="en-US" sz="1400" b="1" dirty="0">
              <a:solidFill>
                <a:schemeClr val="accent4"/>
              </a:solidFill>
            </a:endParaRPr>
          </a:p>
        </p:txBody>
      </p:sp>
      <p:sp>
        <p:nvSpPr>
          <p:cNvPr id="7" name="文字方塊 6">
            <a:extLst>
              <a:ext uri="{FF2B5EF4-FFF2-40B4-BE49-F238E27FC236}">
                <a16:creationId xmlns:a16="http://schemas.microsoft.com/office/drawing/2014/main" id="{5AB2051C-D93B-4ED2-907C-972260FD6723}"/>
              </a:ext>
            </a:extLst>
          </p:cNvPr>
          <p:cNvSpPr txBox="1"/>
          <p:nvPr/>
        </p:nvSpPr>
        <p:spPr>
          <a:xfrm>
            <a:off x="1797113" y="3051679"/>
            <a:ext cx="1515855" cy="307777"/>
          </a:xfrm>
          <a:prstGeom prst="rect">
            <a:avLst/>
          </a:prstGeom>
          <a:noFill/>
        </p:spPr>
        <p:txBody>
          <a:bodyPr wrap="square" rtlCol="0">
            <a:spAutoFit/>
          </a:bodyPr>
          <a:lstStyle/>
          <a:p>
            <a:r>
              <a:rPr lang="en-US" altLang="zh-TW" sz="1400" b="1" dirty="0">
                <a:solidFill>
                  <a:schemeClr val="accent4"/>
                </a:solidFill>
              </a:rPr>
              <a:t>C-OOH, C-OOR</a:t>
            </a:r>
            <a:endParaRPr lang="zh-TW" altLang="en-US" sz="1400" b="1" dirty="0">
              <a:solidFill>
                <a:schemeClr val="accent4"/>
              </a:solidFill>
            </a:endParaRPr>
          </a:p>
        </p:txBody>
      </p:sp>
      <p:sp>
        <p:nvSpPr>
          <p:cNvPr id="9" name="文字方塊 8">
            <a:extLst>
              <a:ext uri="{FF2B5EF4-FFF2-40B4-BE49-F238E27FC236}">
                <a16:creationId xmlns:a16="http://schemas.microsoft.com/office/drawing/2014/main" id="{797A13DF-331B-4CD7-9104-37482707E770}"/>
              </a:ext>
            </a:extLst>
          </p:cNvPr>
          <p:cNvSpPr txBox="1"/>
          <p:nvPr/>
        </p:nvSpPr>
        <p:spPr>
          <a:xfrm>
            <a:off x="618775" y="3494980"/>
            <a:ext cx="820332" cy="307777"/>
          </a:xfrm>
          <a:prstGeom prst="rect">
            <a:avLst/>
          </a:prstGeom>
          <a:noFill/>
          <a:ln>
            <a:noFill/>
          </a:ln>
        </p:spPr>
        <p:txBody>
          <a:bodyPr wrap="square" rtlCol="0">
            <a:spAutoFit/>
          </a:bodyPr>
          <a:lstStyle/>
          <a:p>
            <a:pPr algn="ctr"/>
            <a:r>
              <a:rPr lang="en-US" altLang="zh-TW" sz="1400" b="1" dirty="0">
                <a:solidFill>
                  <a:schemeClr val="accent4"/>
                </a:solidFill>
              </a:rPr>
              <a:t>C-OH</a:t>
            </a:r>
            <a:endParaRPr lang="zh-TW" altLang="en-US" sz="1400" b="1" dirty="0">
              <a:solidFill>
                <a:schemeClr val="accent4"/>
              </a:solidFill>
            </a:endParaRPr>
          </a:p>
        </p:txBody>
      </p:sp>
      <p:sp>
        <p:nvSpPr>
          <p:cNvPr id="10" name="文字方塊 9">
            <a:extLst>
              <a:ext uri="{FF2B5EF4-FFF2-40B4-BE49-F238E27FC236}">
                <a16:creationId xmlns:a16="http://schemas.microsoft.com/office/drawing/2014/main" id="{DD12D01D-EA01-49F0-AC9F-D8035374754D}"/>
              </a:ext>
            </a:extLst>
          </p:cNvPr>
          <p:cNvSpPr txBox="1"/>
          <p:nvPr/>
        </p:nvSpPr>
        <p:spPr>
          <a:xfrm>
            <a:off x="2481962" y="3494980"/>
            <a:ext cx="1515855" cy="307777"/>
          </a:xfrm>
          <a:prstGeom prst="rect">
            <a:avLst/>
          </a:prstGeom>
          <a:noFill/>
        </p:spPr>
        <p:txBody>
          <a:bodyPr wrap="square" rtlCol="0">
            <a:spAutoFit/>
          </a:bodyPr>
          <a:lstStyle/>
          <a:p>
            <a:r>
              <a:rPr lang="en-US" altLang="zh-TW" sz="1400" b="1" dirty="0">
                <a:solidFill>
                  <a:schemeClr val="accent4"/>
                </a:solidFill>
              </a:rPr>
              <a:t>C-OOH, C-OOR</a:t>
            </a:r>
            <a:endParaRPr lang="zh-TW" altLang="en-US" sz="1400" b="1" dirty="0">
              <a:solidFill>
                <a:schemeClr val="accent4"/>
              </a:solidFill>
            </a:endParaRPr>
          </a:p>
        </p:txBody>
      </p:sp>
      <p:sp>
        <p:nvSpPr>
          <p:cNvPr id="8" name="文字方塊 7">
            <a:extLst>
              <a:ext uri="{FF2B5EF4-FFF2-40B4-BE49-F238E27FC236}">
                <a16:creationId xmlns:a16="http://schemas.microsoft.com/office/drawing/2014/main" id="{7C0AD3D7-2383-46FA-83A9-778FEBCC23C9}"/>
              </a:ext>
            </a:extLst>
          </p:cNvPr>
          <p:cNvSpPr txBox="1"/>
          <p:nvPr/>
        </p:nvSpPr>
        <p:spPr>
          <a:xfrm>
            <a:off x="1416785" y="3346628"/>
            <a:ext cx="1179477" cy="307777"/>
          </a:xfrm>
          <a:prstGeom prst="rect">
            <a:avLst/>
          </a:prstGeom>
          <a:noFill/>
        </p:spPr>
        <p:txBody>
          <a:bodyPr wrap="square" rtlCol="0">
            <a:spAutoFit/>
          </a:bodyPr>
          <a:lstStyle/>
          <a:p>
            <a:pPr algn="ctr"/>
            <a:r>
              <a:rPr lang="en-US" altLang="zh-TW" sz="1400" b="1" dirty="0">
                <a:solidFill>
                  <a:schemeClr val="accent4"/>
                </a:solidFill>
              </a:rPr>
              <a:t>Metal ion</a:t>
            </a:r>
            <a:endParaRPr lang="zh-TW" altLang="en-US" sz="1400" b="1" dirty="0">
              <a:solidFill>
                <a:schemeClr val="accent4"/>
              </a:solidFill>
            </a:endParaRPr>
          </a:p>
        </p:txBody>
      </p:sp>
      <p:sp>
        <p:nvSpPr>
          <p:cNvPr id="13" name="文字方塊 12">
            <a:extLst>
              <a:ext uri="{FF2B5EF4-FFF2-40B4-BE49-F238E27FC236}">
                <a16:creationId xmlns:a16="http://schemas.microsoft.com/office/drawing/2014/main" id="{E29EFD96-62BF-4E7F-A928-C2C2E295C21D}"/>
              </a:ext>
            </a:extLst>
          </p:cNvPr>
          <p:cNvSpPr txBox="1"/>
          <p:nvPr/>
        </p:nvSpPr>
        <p:spPr>
          <a:xfrm>
            <a:off x="5123568" y="5586579"/>
            <a:ext cx="2529141" cy="338554"/>
          </a:xfrm>
          <a:prstGeom prst="rect">
            <a:avLst/>
          </a:prstGeom>
          <a:solidFill>
            <a:schemeClr val="bg2"/>
          </a:solidFill>
        </p:spPr>
        <p:txBody>
          <a:bodyPr wrap="square" rtlCol="0">
            <a:spAutoFit/>
          </a:bodyPr>
          <a:lstStyle/>
          <a:p>
            <a:pPr algn="ctr"/>
            <a:r>
              <a:rPr lang="en-US" altLang="zh-TW" sz="1600" b="1" dirty="0">
                <a:solidFill>
                  <a:schemeClr val="accent4"/>
                </a:solidFill>
              </a:rPr>
              <a:t>Potential vs Li/Li</a:t>
            </a:r>
            <a:r>
              <a:rPr lang="en-US" altLang="zh-TW" sz="1600" b="1" baseline="30000" dirty="0">
                <a:solidFill>
                  <a:schemeClr val="accent4"/>
                </a:solidFill>
              </a:rPr>
              <a:t>+</a:t>
            </a:r>
            <a:endParaRPr lang="zh-TW" altLang="en-US" sz="1600" b="1" baseline="30000" dirty="0">
              <a:solidFill>
                <a:schemeClr val="accent4"/>
              </a:solidFill>
            </a:endParaRPr>
          </a:p>
        </p:txBody>
      </p:sp>
      <p:sp>
        <p:nvSpPr>
          <p:cNvPr id="19" name="左大括弧 18">
            <a:extLst>
              <a:ext uri="{FF2B5EF4-FFF2-40B4-BE49-F238E27FC236}">
                <a16:creationId xmlns:a16="http://schemas.microsoft.com/office/drawing/2014/main" id="{9036D394-9740-4492-8989-DC09B8F0F895}"/>
              </a:ext>
            </a:extLst>
          </p:cNvPr>
          <p:cNvSpPr/>
          <p:nvPr/>
        </p:nvSpPr>
        <p:spPr>
          <a:xfrm rot="5400000">
            <a:off x="2576463" y="3664188"/>
            <a:ext cx="400403" cy="2596164"/>
          </a:xfrm>
          <a:prstGeom prst="leftBrace">
            <a:avLst>
              <a:gd name="adj1" fmla="val 89530"/>
              <a:gd name="adj2" fmla="val 497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20" name="文字方塊 19">
            <a:extLst>
              <a:ext uri="{FF2B5EF4-FFF2-40B4-BE49-F238E27FC236}">
                <a16:creationId xmlns:a16="http://schemas.microsoft.com/office/drawing/2014/main" id="{1794FF03-04CE-4E6C-A361-2A7DBE0968F0}"/>
              </a:ext>
            </a:extLst>
          </p:cNvPr>
          <p:cNvSpPr txBox="1"/>
          <p:nvPr/>
        </p:nvSpPr>
        <p:spPr>
          <a:xfrm>
            <a:off x="3646557" y="5172078"/>
            <a:ext cx="708660" cy="338554"/>
          </a:xfrm>
          <a:prstGeom prst="rect">
            <a:avLst/>
          </a:prstGeom>
          <a:noFill/>
        </p:spPr>
        <p:txBody>
          <a:bodyPr wrap="square" rtlCol="0">
            <a:spAutoFit/>
          </a:bodyPr>
          <a:lstStyle/>
          <a:p>
            <a:pPr algn="ctr"/>
            <a:r>
              <a:rPr lang="en-US" altLang="zh-TW" sz="1600" b="1" dirty="0">
                <a:solidFill>
                  <a:schemeClr val="accent4"/>
                </a:solidFill>
              </a:rPr>
              <a:t>1.5V</a:t>
            </a:r>
            <a:endParaRPr lang="zh-TW" altLang="en-US" sz="1600" b="1" dirty="0">
              <a:solidFill>
                <a:schemeClr val="accent4"/>
              </a:solidFill>
            </a:endParaRPr>
          </a:p>
        </p:txBody>
      </p:sp>
      <p:sp>
        <p:nvSpPr>
          <p:cNvPr id="22" name="文字方塊 21">
            <a:extLst>
              <a:ext uri="{FF2B5EF4-FFF2-40B4-BE49-F238E27FC236}">
                <a16:creationId xmlns:a16="http://schemas.microsoft.com/office/drawing/2014/main" id="{2194B4CF-B8C6-4908-A906-7C75562FD495}"/>
              </a:ext>
            </a:extLst>
          </p:cNvPr>
          <p:cNvSpPr txBox="1"/>
          <p:nvPr/>
        </p:nvSpPr>
        <p:spPr>
          <a:xfrm>
            <a:off x="769923" y="5172078"/>
            <a:ext cx="708660" cy="338554"/>
          </a:xfrm>
          <a:prstGeom prst="rect">
            <a:avLst/>
          </a:prstGeom>
          <a:noFill/>
        </p:spPr>
        <p:txBody>
          <a:bodyPr wrap="square" rtlCol="0">
            <a:spAutoFit/>
          </a:bodyPr>
          <a:lstStyle/>
          <a:p>
            <a:pPr algn="ctr"/>
            <a:r>
              <a:rPr lang="en-US" altLang="zh-TW" sz="1600" b="1" dirty="0">
                <a:solidFill>
                  <a:schemeClr val="accent4"/>
                </a:solidFill>
              </a:rPr>
              <a:t>0.1V</a:t>
            </a:r>
            <a:endParaRPr lang="zh-TW" altLang="en-US" sz="1600" b="1" dirty="0">
              <a:solidFill>
                <a:schemeClr val="accent4"/>
              </a:solidFill>
            </a:endParaRPr>
          </a:p>
        </p:txBody>
      </p:sp>
      <p:sp>
        <p:nvSpPr>
          <p:cNvPr id="25" name="左大括弧 24">
            <a:extLst>
              <a:ext uri="{FF2B5EF4-FFF2-40B4-BE49-F238E27FC236}">
                <a16:creationId xmlns:a16="http://schemas.microsoft.com/office/drawing/2014/main" id="{270849BF-ACE0-42DA-A273-E1ED8CD211DC}"/>
              </a:ext>
            </a:extLst>
          </p:cNvPr>
          <p:cNvSpPr/>
          <p:nvPr/>
        </p:nvSpPr>
        <p:spPr>
          <a:xfrm rot="5400000">
            <a:off x="785322" y="4848177"/>
            <a:ext cx="340738" cy="292291"/>
          </a:xfrm>
          <a:prstGeom prst="leftBrace">
            <a:avLst>
              <a:gd name="adj1" fmla="val 89530"/>
              <a:gd name="adj2" fmla="val 4976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27" name="文字方塊 26">
            <a:extLst>
              <a:ext uri="{FF2B5EF4-FFF2-40B4-BE49-F238E27FC236}">
                <a16:creationId xmlns:a16="http://schemas.microsoft.com/office/drawing/2014/main" id="{50C44689-6711-4F5C-9B41-A3F8B2EF5E13}"/>
              </a:ext>
            </a:extLst>
          </p:cNvPr>
          <p:cNvSpPr txBox="1"/>
          <p:nvPr/>
        </p:nvSpPr>
        <p:spPr>
          <a:xfrm>
            <a:off x="465742" y="4343960"/>
            <a:ext cx="1087200" cy="369332"/>
          </a:xfrm>
          <a:prstGeom prst="rect">
            <a:avLst/>
          </a:prstGeom>
          <a:noFill/>
        </p:spPr>
        <p:txBody>
          <a:bodyPr wrap="square" rtlCol="0">
            <a:spAutoFit/>
          </a:bodyPr>
          <a:lstStyle/>
          <a:p>
            <a:pPr algn="ctr"/>
            <a:r>
              <a:rPr lang="en-US" altLang="zh-TW" b="1" dirty="0">
                <a:solidFill>
                  <a:schemeClr val="accent4"/>
                </a:solidFill>
              </a:rPr>
              <a:t>Graphite </a:t>
            </a:r>
            <a:endParaRPr lang="zh-TW" altLang="en-US" b="1" dirty="0">
              <a:solidFill>
                <a:schemeClr val="accent4"/>
              </a:solidFill>
            </a:endParaRPr>
          </a:p>
        </p:txBody>
      </p:sp>
      <p:sp>
        <p:nvSpPr>
          <p:cNvPr id="30" name="文字方塊 29">
            <a:extLst>
              <a:ext uri="{FF2B5EF4-FFF2-40B4-BE49-F238E27FC236}">
                <a16:creationId xmlns:a16="http://schemas.microsoft.com/office/drawing/2014/main" id="{6B2C10C3-2FF8-41A4-BAAC-91793CD18C64}"/>
              </a:ext>
            </a:extLst>
          </p:cNvPr>
          <p:cNvSpPr txBox="1"/>
          <p:nvPr/>
        </p:nvSpPr>
        <p:spPr>
          <a:xfrm>
            <a:off x="2238736" y="4390591"/>
            <a:ext cx="1087200" cy="369332"/>
          </a:xfrm>
          <a:prstGeom prst="rect">
            <a:avLst/>
          </a:prstGeom>
          <a:noFill/>
        </p:spPr>
        <p:txBody>
          <a:bodyPr wrap="square" rtlCol="0">
            <a:spAutoFit/>
          </a:bodyPr>
          <a:lstStyle/>
          <a:p>
            <a:pPr algn="ctr"/>
            <a:r>
              <a:rPr lang="en-US" altLang="zh-TW" b="1" dirty="0">
                <a:solidFill>
                  <a:schemeClr val="accent4"/>
                </a:solidFill>
              </a:rPr>
              <a:t>LVO,LTO</a:t>
            </a:r>
            <a:endParaRPr lang="zh-TW" altLang="en-US" b="1" dirty="0">
              <a:solidFill>
                <a:schemeClr val="accent4"/>
              </a:solidFill>
            </a:endParaRPr>
          </a:p>
        </p:txBody>
      </p:sp>
      <p:sp>
        <p:nvSpPr>
          <p:cNvPr id="32" name="文字方塊 31">
            <a:extLst>
              <a:ext uri="{FF2B5EF4-FFF2-40B4-BE49-F238E27FC236}">
                <a16:creationId xmlns:a16="http://schemas.microsoft.com/office/drawing/2014/main" id="{626CA7B6-1931-4E98-B3D9-B78BE1473AD7}"/>
              </a:ext>
            </a:extLst>
          </p:cNvPr>
          <p:cNvSpPr txBox="1"/>
          <p:nvPr/>
        </p:nvSpPr>
        <p:spPr>
          <a:xfrm>
            <a:off x="4040375" y="5172078"/>
            <a:ext cx="708660" cy="338554"/>
          </a:xfrm>
          <a:prstGeom prst="rect">
            <a:avLst/>
          </a:prstGeom>
          <a:noFill/>
        </p:spPr>
        <p:txBody>
          <a:bodyPr wrap="square" rtlCol="0">
            <a:spAutoFit/>
          </a:bodyPr>
          <a:lstStyle/>
          <a:p>
            <a:pPr algn="ctr"/>
            <a:r>
              <a:rPr lang="en-US" altLang="zh-TW" sz="1600" b="1" dirty="0">
                <a:solidFill>
                  <a:schemeClr val="accent4"/>
                </a:solidFill>
              </a:rPr>
              <a:t>1.7V</a:t>
            </a:r>
            <a:endParaRPr lang="zh-TW" altLang="en-US" sz="1600" b="1" dirty="0">
              <a:solidFill>
                <a:schemeClr val="accent4"/>
              </a:solidFill>
            </a:endParaRPr>
          </a:p>
        </p:txBody>
      </p:sp>
      <p:sp>
        <p:nvSpPr>
          <p:cNvPr id="33" name="文字方塊 32">
            <a:extLst>
              <a:ext uri="{FF2B5EF4-FFF2-40B4-BE49-F238E27FC236}">
                <a16:creationId xmlns:a16="http://schemas.microsoft.com/office/drawing/2014/main" id="{CC9617A2-169A-4990-931D-65D00ECBFCD4}"/>
              </a:ext>
            </a:extLst>
          </p:cNvPr>
          <p:cNvSpPr txBox="1"/>
          <p:nvPr/>
        </p:nvSpPr>
        <p:spPr>
          <a:xfrm>
            <a:off x="6694818" y="5172078"/>
            <a:ext cx="708660" cy="338554"/>
          </a:xfrm>
          <a:prstGeom prst="rect">
            <a:avLst/>
          </a:prstGeom>
          <a:noFill/>
        </p:spPr>
        <p:txBody>
          <a:bodyPr wrap="square" rtlCol="0">
            <a:spAutoFit/>
          </a:bodyPr>
          <a:lstStyle/>
          <a:p>
            <a:pPr algn="ctr"/>
            <a:r>
              <a:rPr lang="en-US" altLang="zh-TW" sz="1600" b="1" dirty="0">
                <a:solidFill>
                  <a:schemeClr val="accent4"/>
                </a:solidFill>
              </a:rPr>
              <a:t>2.7V</a:t>
            </a:r>
            <a:endParaRPr lang="zh-TW" altLang="en-US" sz="1600" b="1" dirty="0">
              <a:solidFill>
                <a:schemeClr val="accent4"/>
              </a:solidFill>
            </a:endParaRPr>
          </a:p>
        </p:txBody>
      </p:sp>
      <p:sp>
        <p:nvSpPr>
          <p:cNvPr id="35" name="左大括弧 34">
            <a:extLst>
              <a:ext uri="{FF2B5EF4-FFF2-40B4-BE49-F238E27FC236}">
                <a16:creationId xmlns:a16="http://schemas.microsoft.com/office/drawing/2014/main" id="{9DCB81FA-E7CA-4CA7-A2D2-F1C782F6AF0F}"/>
              </a:ext>
            </a:extLst>
          </p:cNvPr>
          <p:cNvSpPr/>
          <p:nvPr/>
        </p:nvSpPr>
        <p:spPr>
          <a:xfrm rot="5400000">
            <a:off x="5453690" y="3614512"/>
            <a:ext cx="400403" cy="2696002"/>
          </a:xfrm>
          <a:prstGeom prst="leftBrace">
            <a:avLst>
              <a:gd name="adj1" fmla="val 89530"/>
              <a:gd name="adj2" fmla="val 497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36" name="文字方塊 35">
            <a:extLst>
              <a:ext uri="{FF2B5EF4-FFF2-40B4-BE49-F238E27FC236}">
                <a16:creationId xmlns:a16="http://schemas.microsoft.com/office/drawing/2014/main" id="{85523383-609A-4C9C-8269-E24A917742A3}"/>
              </a:ext>
            </a:extLst>
          </p:cNvPr>
          <p:cNvSpPr txBox="1"/>
          <p:nvPr/>
        </p:nvSpPr>
        <p:spPr>
          <a:xfrm>
            <a:off x="5123568" y="4362869"/>
            <a:ext cx="1087200" cy="369332"/>
          </a:xfrm>
          <a:prstGeom prst="rect">
            <a:avLst/>
          </a:prstGeom>
          <a:noFill/>
        </p:spPr>
        <p:txBody>
          <a:bodyPr wrap="square" rtlCol="0">
            <a:spAutoFit/>
          </a:bodyPr>
          <a:lstStyle/>
          <a:p>
            <a:pPr algn="ctr"/>
            <a:r>
              <a:rPr lang="en-US" altLang="zh-TW" b="1" dirty="0">
                <a:solidFill>
                  <a:schemeClr val="accent4"/>
                </a:solidFill>
              </a:rPr>
              <a:t>Li-S</a:t>
            </a:r>
            <a:endParaRPr lang="zh-TW" altLang="en-US" b="1" dirty="0">
              <a:solidFill>
                <a:schemeClr val="accent4"/>
              </a:solidFill>
            </a:endParaRPr>
          </a:p>
        </p:txBody>
      </p:sp>
      <p:sp>
        <p:nvSpPr>
          <p:cNvPr id="38" name="文字方塊 37">
            <a:extLst>
              <a:ext uri="{FF2B5EF4-FFF2-40B4-BE49-F238E27FC236}">
                <a16:creationId xmlns:a16="http://schemas.microsoft.com/office/drawing/2014/main" id="{B8085CB9-21C9-4FFC-BB39-B54CCB0E0255}"/>
              </a:ext>
            </a:extLst>
          </p:cNvPr>
          <p:cNvSpPr txBox="1"/>
          <p:nvPr/>
        </p:nvSpPr>
        <p:spPr>
          <a:xfrm>
            <a:off x="7165316" y="5172078"/>
            <a:ext cx="568171" cy="338554"/>
          </a:xfrm>
          <a:prstGeom prst="rect">
            <a:avLst/>
          </a:prstGeom>
          <a:noFill/>
        </p:spPr>
        <p:txBody>
          <a:bodyPr wrap="square" rtlCol="0">
            <a:spAutoFit/>
          </a:bodyPr>
          <a:lstStyle/>
          <a:p>
            <a:pPr algn="ctr"/>
            <a:r>
              <a:rPr lang="en-US" altLang="zh-TW" sz="1600" b="1" dirty="0">
                <a:solidFill>
                  <a:schemeClr val="accent4"/>
                </a:solidFill>
              </a:rPr>
              <a:t>3V</a:t>
            </a:r>
            <a:endParaRPr lang="zh-TW" altLang="en-US" sz="1600" b="1" dirty="0">
              <a:solidFill>
                <a:schemeClr val="accent4"/>
              </a:solidFill>
            </a:endParaRPr>
          </a:p>
        </p:txBody>
      </p:sp>
      <p:sp>
        <p:nvSpPr>
          <p:cNvPr id="40" name="文字方塊 39">
            <a:extLst>
              <a:ext uri="{FF2B5EF4-FFF2-40B4-BE49-F238E27FC236}">
                <a16:creationId xmlns:a16="http://schemas.microsoft.com/office/drawing/2014/main" id="{2F643CDA-F4D3-4BAA-9FD0-01F1D5728CC7}"/>
              </a:ext>
            </a:extLst>
          </p:cNvPr>
          <p:cNvSpPr txBox="1"/>
          <p:nvPr/>
        </p:nvSpPr>
        <p:spPr>
          <a:xfrm>
            <a:off x="9229783" y="5172078"/>
            <a:ext cx="708660" cy="338554"/>
          </a:xfrm>
          <a:prstGeom prst="rect">
            <a:avLst/>
          </a:prstGeom>
          <a:noFill/>
        </p:spPr>
        <p:txBody>
          <a:bodyPr wrap="square" rtlCol="0">
            <a:spAutoFit/>
          </a:bodyPr>
          <a:lstStyle/>
          <a:p>
            <a:pPr algn="ctr"/>
            <a:r>
              <a:rPr lang="en-US" altLang="zh-TW" sz="1600" b="1" dirty="0">
                <a:solidFill>
                  <a:schemeClr val="accent4"/>
                </a:solidFill>
              </a:rPr>
              <a:t>4V</a:t>
            </a:r>
            <a:endParaRPr lang="zh-TW" altLang="en-US" sz="1600" b="1" dirty="0">
              <a:solidFill>
                <a:schemeClr val="accent4"/>
              </a:solidFill>
            </a:endParaRPr>
          </a:p>
        </p:txBody>
      </p:sp>
      <p:sp>
        <p:nvSpPr>
          <p:cNvPr id="42" name="左大括弧 41">
            <a:extLst>
              <a:ext uri="{FF2B5EF4-FFF2-40B4-BE49-F238E27FC236}">
                <a16:creationId xmlns:a16="http://schemas.microsoft.com/office/drawing/2014/main" id="{3E46050F-BE71-46AA-B23D-CB86C412A497}"/>
              </a:ext>
            </a:extLst>
          </p:cNvPr>
          <p:cNvSpPr/>
          <p:nvPr/>
        </p:nvSpPr>
        <p:spPr>
          <a:xfrm rot="5400000">
            <a:off x="8314896" y="3884808"/>
            <a:ext cx="400403" cy="2162522"/>
          </a:xfrm>
          <a:prstGeom prst="leftBrace">
            <a:avLst>
              <a:gd name="adj1" fmla="val 89530"/>
              <a:gd name="adj2" fmla="val 497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43" name="左大括弧 42">
            <a:extLst>
              <a:ext uri="{FF2B5EF4-FFF2-40B4-BE49-F238E27FC236}">
                <a16:creationId xmlns:a16="http://schemas.microsoft.com/office/drawing/2014/main" id="{996D12D8-1DC2-4C2D-B82C-979BE9D7F8A4}"/>
              </a:ext>
            </a:extLst>
          </p:cNvPr>
          <p:cNvSpPr/>
          <p:nvPr/>
        </p:nvSpPr>
        <p:spPr>
          <a:xfrm rot="5400000">
            <a:off x="10388574" y="4023831"/>
            <a:ext cx="400403" cy="1865327"/>
          </a:xfrm>
          <a:prstGeom prst="leftBrace">
            <a:avLst>
              <a:gd name="adj1" fmla="val 89530"/>
              <a:gd name="adj2" fmla="val 497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44" name="文字方塊 43">
            <a:extLst>
              <a:ext uri="{FF2B5EF4-FFF2-40B4-BE49-F238E27FC236}">
                <a16:creationId xmlns:a16="http://schemas.microsoft.com/office/drawing/2014/main" id="{CD700407-022E-42FA-90BA-2D41A9823F58}"/>
              </a:ext>
            </a:extLst>
          </p:cNvPr>
          <p:cNvSpPr txBox="1"/>
          <p:nvPr/>
        </p:nvSpPr>
        <p:spPr>
          <a:xfrm>
            <a:off x="7983762" y="4390253"/>
            <a:ext cx="1087200" cy="369332"/>
          </a:xfrm>
          <a:prstGeom prst="rect">
            <a:avLst/>
          </a:prstGeom>
          <a:noFill/>
        </p:spPr>
        <p:txBody>
          <a:bodyPr wrap="square" rtlCol="0">
            <a:spAutoFit/>
          </a:bodyPr>
          <a:lstStyle/>
          <a:p>
            <a:pPr algn="ctr"/>
            <a:r>
              <a:rPr lang="en-US" altLang="zh-TW" b="1" dirty="0">
                <a:solidFill>
                  <a:schemeClr val="accent4"/>
                </a:solidFill>
              </a:rPr>
              <a:t>LFP</a:t>
            </a:r>
            <a:endParaRPr lang="zh-TW" altLang="en-US" b="1" dirty="0">
              <a:solidFill>
                <a:schemeClr val="accent4"/>
              </a:solidFill>
            </a:endParaRPr>
          </a:p>
        </p:txBody>
      </p:sp>
      <p:sp>
        <p:nvSpPr>
          <p:cNvPr id="46" name="文字方塊 45">
            <a:extLst>
              <a:ext uri="{FF2B5EF4-FFF2-40B4-BE49-F238E27FC236}">
                <a16:creationId xmlns:a16="http://schemas.microsoft.com/office/drawing/2014/main" id="{6037B02E-BD87-41AC-B9FD-F6D98FCC18AF}"/>
              </a:ext>
            </a:extLst>
          </p:cNvPr>
          <p:cNvSpPr txBox="1"/>
          <p:nvPr/>
        </p:nvSpPr>
        <p:spPr>
          <a:xfrm>
            <a:off x="11186209" y="5172078"/>
            <a:ext cx="708660" cy="338554"/>
          </a:xfrm>
          <a:prstGeom prst="rect">
            <a:avLst/>
          </a:prstGeom>
          <a:noFill/>
        </p:spPr>
        <p:txBody>
          <a:bodyPr wrap="square" rtlCol="0">
            <a:spAutoFit/>
          </a:bodyPr>
          <a:lstStyle/>
          <a:p>
            <a:pPr algn="ctr"/>
            <a:r>
              <a:rPr lang="en-US" altLang="zh-TW" sz="1600" b="1" dirty="0">
                <a:solidFill>
                  <a:schemeClr val="accent4"/>
                </a:solidFill>
              </a:rPr>
              <a:t>4.8V</a:t>
            </a:r>
            <a:endParaRPr lang="zh-TW" altLang="en-US" sz="1600" b="1" dirty="0">
              <a:solidFill>
                <a:schemeClr val="accent4"/>
              </a:solidFill>
            </a:endParaRPr>
          </a:p>
        </p:txBody>
      </p:sp>
      <p:sp>
        <p:nvSpPr>
          <p:cNvPr id="47" name="文字方塊 46">
            <a:extLst>
              <a:ext uri="{FF2B5EF4-FFF2-40B4-BE49-F238E27FC236}">
                <a16:creationId xmlns:a16="http://schemas.microsoft.com/office/drawing/2014/main" id="{3A646D96-D3D9-4936-814A-A59A285DF2B7}"/>
              </a:ext>
            </a:extLst>
          </p:cNvPr>
          <p:cNvSpPr txBox="1"/>
          <p:nvPr/>
        </p:nvSpPr>
        <p:spPr>
          <a:xfrm>
            <a:off x="10045175" y="4397117"/>
            <a:ext cx="1087200" cy="369332"/>
          </a:xfrm>
          <a:prstGeom prst="rect">
            <a:avLst/>
          </a:prstGeom>
          <a:noFill/>
        </p:spPr>
        <p:txBody>
          <a:bodyPr wrap="square" rtlCol="0">
            <a:spAutoFit/>
          </a:bodyPr>
          <a:lstStyle/>
          <a:p>
            <a:pPr algn="ctr"/>
            <a:r>
              <a:rPr lang="en-US" altLang="zh-TW" b="1" dirty="0">
                <a:solidFill>
                  <a:schemeClr val="accent4"/>
                </a:solidFill>
              </a:rPr>
              <a:t>LNMO</a:t>
            </a:r>
            <a:endParaRPr lang="zh-TW" altLang="en-US" b="1" dirty="0">
              <a:solidFill>
                <a:schemeClr val="accent4"/>
              </a:solidFill>
            </a:endParaRPr>
          </a:p>
        </p:txBody>
      </p:sp>
      <p:sp>
        <p:nvSpPr>
          <p:cNvPr id="48" name="左大括弧 47">
            <a:extLst>
              <a:ext uri="{FF2B5EF4-FFF2-40B4-BE49-F238E27FC236}">
                <a16:creationId xmlns:a16="http://schemas.microsoft.com/office/drawing/2014/main" id="{808F4D67-1898-4A24-807E-819FF14E836F}"/>
              </a:ext>
            </a:extLst>
          </p:cNvPr>
          <p:cNvSpPr/>
          <p:nvPr/>
        </p:nvSpPr>
        <p:spPr>
          <a:xfrm rot="5400000">
            <a:off x="9278825" y="3828066"/>
            <a:ext cx="594181" cy="2082566"/>
          </a:xfrm>
          <a:prstGeom prst="leftBrace">
            <a:avLst>
              <a:gd name="adj1" fmla="val 89530"/>
              <a:gd name="adj2" fmla="val 497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49" name="文字方塊 48">
            <a:extLst>
              <a:ext uri="{FF2B5EF4-FFF2-40B4-BE49-F238E27FC236}">
                <a16:creationId xmlns:a16="http://schemas.microsoft.com/office/drawing/2014/main" id="{51C8642A-717A-4BE6-9843-550DE60077CE}"/>
              </a:ext>
            </a:extLst>
          </p:cNvPr>
          <p:cNvSpPr txBox="1"/>
          <p:nvPr/>
        </p:nvSpPr>
        <p:spPr>
          <a:xfrm>
            <a:off x="8928578" y="4153875"/>
            <a:ext cx="1351715" cy="369332"/>
          </a:xfrm>
          <a:prstGeom prst="rect">
            <a:avLst/>
          </a:prstGeom>
          <a:noFill/>
        </p:spPr>
        <p:txBody>
          <a:bodyPr wrap="square" rtlCol="0">
            <a:spAutoFit/>
          </a:bodyPr>
          <a:lstStyle/>
          <a:p>
            <a:pPr algn="ctr"/>
            <a:r>
              <a:rPr lang="en-US" altLang="zh-TW" b="1" dirty="0">
                <a:solidFill>
                  <a:schemeClr val="accent4"/>
                </a:solidFill>
              </a:rPr>
              <a:t>NCM,AS200</a:t>
            </a:r>
            <a:endParaRPr lang="zh-TW" altLang="en-US" b="1" dirty="0">
              <a:solidFill>
                <a:schemeClr val="accent4"/>
              </a:solidFill>
            </a:endParaRPr>
          </a:p>
        </p:txBody>
      </p:sp>
      <p:sp>
        <p:nvSpPr>
          <p:cNvPr id="50" name="文字方塊 49">
            <a:extLst>
              <a:ext uri="{FF2B5EF4-FFF2-40B4-BE49-F238E27FC236}">
                <a16:creationId xmlns:a16="http://schemas.microsoft.com/office/drawing/2014/main" id="{E21CED67-5B87-4329-B297-0943DAB27FFC}"/>
              </a:ext>
            </a:extLst>
          </p:cNvPr>
          <p:cNvSpPr txBox="1"/>
          <p:nvPr/>
        </p:nvSpPr>
        <p:spPr>
          <a:xfrm>
            <a:off x="8191114" y="5172078"/>
            <a:ext cx="708660" cy="338554"/>
          </a:xfrm>
          <a:prstGeom prst="rect">
            <a:avLst/>
          </a:prstGeom>
          <a:noFill/>
        </p:spPr>
        <p:txBody>
          <a:bodyPr wrap="square" rtlCol="0">
            <a:spAutoFit/>
          </a:bodyPr>
          <a:lstStyle/>
          <a:p>
            <a:pPr algn="ctr"/>
            <a:r>
              <a:rPr lang="en-US" altLang="zh-TW" sz="1600" b="1" dirty="0">
                <a:solidFill>
                  <a:schemeClr val="accent4"/>
                </a:solidFill>
              </a:rPr>
              <a:t>3.5V</a:t>
            </a:r>
            <a:endParaRPr lang="zh-TW" altLang="en-US" sz="1600" b="1" dirty="0">
              <a:solidFill>
                <a:schemeClr val="accent4"/>
              </a:solidFill>
            </a:endParaRPr>
          </a:p>
        </p:txBody>
      </p:sp>
      <p:sp>
        <p:nvSpPr>
          <p:cNvPr id="51" name="文字方塊 50">
            <a:extLst>
              <a:ext uri="{FF2B5EF4-FFF2-40B4-BE49-F238E27FC236}">
                <a16:creationId xmlns:a16="http://schemas.microsoft.com/office/drawing/2014/main" id="{D0CCE419-C12B-4B76-BC03-4B46BCD277AB}"/>
              </a:ext>
            </a:extLst>
          </p:cNvPr>
          <p:cNvSpPr txBox="1"/>
          <p:nvPr/>
        </p:nvSpPr>
        <p:spPr>
          <a:xfrm>
            <a:off x="10322186" y="5172078"/>
            <a:ext cx="708660" cy="338554"/>
          </a:xfrm>
          <a:prstGeom prst="rect">
            <a:avLst/>
          </a:prstGeom>
          <a:noFill/>
        </p:spPr>
        <p:txBody>
          <a:bodyPr wrap="square" rtlCol="0">
            <a:spAutoFit/>
          </a:bodyPr>
          <a:lstStyle/>
          <a:p>
            <a:pPr algn="ctr"/>
            <a:r>
              <a:rPr lang="en-US" altLang="zh-TW" sz="1600" b="1" dirty="0">
                <a:solidFill>
                  <a:schemeClr val="accent4"/>
                </a:solidFill>
              </a:rPr>
              <a:t>4.5V</a:t>
            </a:r>
            <a:endParaRPr lang="zh-TW" altLang="en-US" sz="1600" b="1" dirty="0">
              <a:solidFill>
                <a:schemeClr val="accent4"/>
              </a:solidFill>
            </a:endParaRPr>
          </a:p>
        </p:txBody>
      </p:sp>
      <p:sp>
        <p:nvSpPr>
          <p:cNvPr id="52" name="文字方塊 51">
            <a:extLst>
              <a:ext uri="{FF2B5EF4-FFF2-40B4-BE49-F238E27FC236}">
                <a16:creationId xmlns:a16="http://schemas.microsoft.com/office/drawing/2014/main" id="{087DD866-E4F3-4B18-80B6-97956EEC5A7B}"/>
              </a:ext>
            </a:extLst>
          </p:cNvPr>
          <p:cNvSpPr txBox="1"/>
          <p:nvPr/>
        </p:nvSpPr>
        <p:spPr>
          <a:xfrm>
            <a:off x="421041" y="5426361"/>
            <a:ext cx="680796" cy="338554"/>
          </a:xfrm>
          <a:prstGeom prst="rect">
            <a:avLst/>
          </a:prstGeom>
          <a:noFill/>
        </p:spPr>
        <p:txBody>
          <a:bodyPr wrap="square" rtlCol="0">
            <a:spAutoFit/>
          </a:bodyPr>
          <a:lstStyle/>
          <a:p>
            <a:pPr algn="ctr"/>
            <a:r>
              <a:rPr lang="en-US" altLang="zh-TW" sz="1600" b="1" dirty="0">
                <a:solidFill>
                  <a:schemeClr val="accent4"/>
                </a:solidFill>
              </a:rPr>
              <a:t>0.01V</a:t>
            </a:r>
            <a:endParaRPr lang="zh-TW" altLang="en-US" sz="1600" b="1" dirty="0">
              <a:solidFill>
                <a:schemeClr val="accent4"/>
              </a:solidFill>
            </a:endParaRPr>
          </a:p>
        </p:txBody>
      </p:sp>
      <p:sp>
        <p:nvSpPr>
          <p:cNvPr id="53" name="文字方塊 52">
            <a:extLst>
              <a:ext uri="{FF2B5EF4-FFF2-40B4-BE49-F238E27FC236}">
                <a16:creationId xmlns:a16="http://schemas.microsoft.com/office/drawing/2014/main" id="{AFBDC492-8D90-4551-94BC-BB0A8B2F3A96}"/>
              </a:ext>
            </a:extLst>
          </p:cNvPr>
          <p:cNvSpPr txBox="1"/>
          <p:nvPr/>
        </p:nvSpPr>
        <p:spPr>
          <a:xfrm>
            <a:off x="1169768" y="5400678"/>
            <a:ext cx="708660" cy="338554"/>
          </a:xfrm>
          <a:prstGeom prst="rect">
            <a:avLst/>
          </a:prstGeom>
          <a:noFill/>
        </p:spPr>
        <p:txBody>
          <a:bodyPr wrap="square" rtlCol="0">
            <a:spAutoFit/>
          </a:bodyPr>
          <a:lstStyle/>
          <a:p>
            <a:pPr algn="ctr"/>
            <a:r>
              <a:rPr lang="en-US" altLang="zh-TW" sz="1600" b="1" dirty="0">
                <a:solidFill>
                  <a:schemeClr val="accent4"/>
                </a:solidFill>
              </a:rPr>
              <a:t>0.8V</a:t>
            </a:r>
            <a:endParaRPr lang="zh-TW" altLang="en-US" sz="1600" b="1" dirty="0">
              <a:solidFill>
                <a:schemeClr val="accent4"/>
              </a:solidFill>
            </a:endParaRPr>
          </a:p>
        </p:txBody>
      </p:sp>
      <p:sp>
        <p:nvSpPr>
          <p:cNvPr id="54" name="左大括弧 53">
            <a:extLst>
              <a:ext uri="{FF2B5EF4-FFF2-40B4-BE49-F238E27FC236}">
                <a16:creationId xmlns:a16="http://schemas.microsoft.com/office/drawing/2014/main" id="{354EDC61-FDE7-43BC-B6F3-934E1CB07981}"/>
              </a:ext>
            </a:extLst>
          </p:cNvPr>
          <p:cNvSpPr/>
          <p:nvPr/>
        </p:nvSpPr>
        <p:spPr>
          <a:xfrm rot="5400000">
            <a:off x="3295398" y="3171270"/>
            <a:ext cx="663005" cy="3347831"/>
          </a:xfrm>
          <a:prstGeom prst="leftBrace">
            <a:avLst>
              <a:gd name="adj1" fmla="val 89530"/>
              <a:gd name="adj2" fmla="val 497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chemeClr val="accent4"/>
              </a:solidFill>
            </a:endParaRPr>
          </a:p>
        </p:txBody>
      </p:sp>
      <p:sp>
        <p:nvSpPr>
          <p:cNvPr id="55" name="文字方塊 54">
            <a:extLst>
              <a:ext uri="{FF2B5EF4-FFF2-40B4-BE49-F238E27FC236}">
                <a16:creationId xmlns:a16="http://schemas.microsoft.com/office/drawing/2014/main" id="{70B68D90-557B-48C5-B395-F362C67B6A4E}"/>
              </a:ext>
            </a:extLst>
          </p:cNvPr>
          <p:cNvSpPr txBox="1"/>
          <p:nvPr/>
        </p:nvSpPr>
        <p:spPr>
          <a:xfrm>
            <a:off x="1635975" y="5172078"/>
            <a:ext cx="708660" cy="338554"/>
          </a:xfrm>
          <a:prstGeom prst="rect">
            <a:avLst/>
          </a:prstGeom>
          <a:noFill/>
        </p:spPr>
        <p:txBody>
          <a:bodyPr wrap="square" rtlCol="0">
            <a:spAutoFit/>
          </a:bodyPr>
          <a:lstStyle/>
          <a:p>
            <a:pPr algn="ctr"/>
            <a:r>
              <a:rPr lang="en-US" altLang="zh-TW" sz="1600" b="1" dirty="0">
                <a:solidFill>
                  <a:schemeClr val="accent4"/>
                </a:solidFill>
              </a:rPr>
              <a:t>1.0V</a:t>
            </a:r>
            <a:endParaRPr lang="zh-TW" altLang="en-US" sz="1600" b="1" dirty="0">
              <a:solidFill>
                <a:schemeClr val="accent4"/>
              </a:solidFill>
            </a:endParaRPr>
          </a:p>
        </p:txBody>
      </p:sp>
      <p:sp>
        <p:nvSpPr>
          <p:cNvPr id="56" name="文字方塊 55">
            <a:extLst>
              <a:ext uri="{FF2B5EF4-FFF2-40B4-BE49-F238E27FC236}">
                <a16:creationId xmlns:a16="http://schemas.microsoft.com/office/drawing/2014/main" id="{11C48221-97B8-4782-9F9F-3E243E298F57}"/>
              </a:ext>
            </a:extLst>
          </p:cNvPr>
          <p:cNvSpPr txBox="1"/>
          <p:nvPr/>
        </p:nvSpPr>
        <p:spPr>
          <a:xfrm>
            <a:off x="4973778" y="5172078"/>
            <a:ext cx="708660" cy="338554"/>
          </a:xfrm>
          <a:prstGeom prst="rect">
            <a:avLst/>
          </a:prstGeom>
          <a:noFill/>
        </p:spPr>
        <p:txBody>
          <a:bodyPr wrap="square" rtlCol="0">
            <a:spAutoFit/>
          </a:bodyPr>
          <a:lstStyle/>
          <a:p>
            <a:pPr algn="ctr"/>
            <a:r>
              <a:rPr lang="en-US" altLang="zh-TW" sz="1600" b="1" dirty="0">
                <a:solidFill>
                  <a:schemeClr val="accent4"/>
                </a:solidFill>
              </a:rPr>
              <a:t>2.0V</a:t>
            </a:r>
            <a:endParaRPr lang="zh-TW" altLang="en-US" sz="1600" b="1" dirty="0">
              <a:solidFill>
                <a:schemeClr val="accent4"/>
              </a:solidFill>
            </a:endParaRPr>
          </a:p>
        </p:txBody>
      </p:sp>
      <p:sp>
        <p:nvSpPr>
          <p:cNvPr id="57" name="文字方塊 56">
            <a:extLst>
              <a:ext uri="{FF2B5EF4-FFF2-40B4-BE49-F238E27FC236}">
                <a16:creationId xmlns:a16="http://schemas.microsoft.com/office/drawing/2014/main" id="{63467025-8113-4A72-AC9E-6AEF95B1F083}"/>
              </a:ext>
            </a:extLst>
          </p:cNvPr>
          <p:cNvSpPr txBox="1"/>
          <p:nvPr/>
        </p:nvSpPr>
        <p:spPr>
          <a:xfrm>
            <a:off x="3074911" y="4112805"/>
            <a:ext cx="1087200" cy="369332"/>
          </a:xfrm>
          <a:prstGeom prst="rect">
            <a:avLst/>
          </a:prstGeom>
          <a:noFill/>
        </p:spPr>
        <p:txBody>
          <a:bodyPr wrap="square" rtlCol="0">
            <a:spAutoFit/>
          </a:bodyPr>
          <a:lstStyle/>
          <a:p>
            <a:pPr algn="ctr"/>
            <a:r>
              <a:rPr lang="en-US" altLang="zh-TW" b="1" dirty="0">
                <a:solidFill>
                  <a:schemeClr val="accent4"/>
                </a:solidFill>
              </a:rPr>
              <a:t>CNO,TNO</a:t>
            </a:r>
            <a:endParaRPr lang="zh-TW" altLang="en-US" b="1" dirty="0">
              <a:solidFill>
                <a:schemeClr val="accent4"/>
              </a:solidFill>
            </a:endParaRPr>
          </a:p>
        </p:txBody>
      </p:sp>
      <p:sp>
        <p:nvSpPr>
          <p:cNvPr id="12" name="箭號: 向右 11">
            <a:extLst>
              <a:ext uri="{FF2B5EF4-FFF2-40B4-BE49-F238E27FC236}">
                <a16:creationId xmlns:a16="http://schemas.microsoft.com/office/drawing/2014/main" id="{34B54153-78F1-48D0-91C5-80B39940C7FD}"/>
              </a:ext>
            </a:extLst>
          </p:cNvPr>
          <p:cNvSpPr/>
          <p:nvPr/>
        </p:nvSpPr>
        <p:spPr>
          <a:xfrm>
            <a:off x="800403" y="5109727"/>
            <a:ext cx="10890000" cy="130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9" name="橢圓 28">
            <a:extLst>
              <a:ext uri="{FF2B5EF4-FFF2-40B4-BE49-F238E27FC236}">
                <a16:creationId xmlns:a16="http://schemas.microsoft.com/office/drawing/2014/main" id="{E2505689-368E-428B-B77B-0D51A8830361}"/>
              </a:ext>
            </a:extLst>
          </p:cNvPr>
          <p:cNvSpPr/>
          <p:nvPr/>
        </p:nvSpPr>
        <p:spPr>
          <a:xfrm>
            <a:off x="775239" y="513939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59" name="橢圓 58">
            <a:extLst>
              <a:ext uri="{FF2B5EF4-FFF2-40B4-BE49-F238E27FC236}">
                <a16:creationId xmlns:a16="http://schemas.microsoft.com/office/drawing/2014/main" id="{17A15208-0130-41CF-82A6-F06C9CE4E353}"/>
              </a:ext>
            </a:extLst>
          </p:cNvPr>
          <p:cNvSpPr/>
          <p:nvPr/>
        </p:nvSpPr>
        <p:spPr>
          <a:xfrm>
            <a:off x="1063456" y="514032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0" name="橢圓 59">
            <a:extLst>
              <a:ext uri="{FF2B5EF4-FFF2-40B4-BE49-F238E27FC236}">
                <a16:creationId xmlns:a16="http://schemas.microsoft.com/office/drawing/2014/main" id="{CAD2B6E1-028F-4D54-8167-C2E93D66F724}"/>
              </a:ext>
            </a:extLst>
          </p:cNvPr>
          <p:cNvSpPr/>
          <p:nvPr/>
        </p:nvSpPr>
        <p:spPr>
          <a:xfrm>
            <a:off x="1441276" y="514270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1" name="橢圓 60">
            <a:extLst>
              <a:ext uri="{FF2B5EF4-FFF2-40B4-BE49-F238E27FC236}">
                <a16:creationId xmlns:a16="http://schemas.microsoft.com/office/drawing/2014/main" id="{4474D03A-89AA-49C8-B2A9-544772DA46CB}"/>
              </a:ext>
            </a:extLst>
          </p:cNvPr>
          <p:cNvSpPr/>
          <p:nvPr/>
        </p:nvSpPr>
        <p:spPr>
          <a:xfrm>
            <a:off x="1918582" y="514014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2" name="橢圓 61">
            <a:extLst>
              <a:ext uri="{FF2B5EF4-FFF2-40B4-BE49-F238E27FC236}">
                <a16:creationId xmlns:a16="http://schemas.microsoft.com/office/drawing/2014/main" id="{E91DCC89-353F-4421-AA36-C309606C9C8D}"/>
              </a:ext>
            </a:extLst>
          </p:cNvPr>
          <p:cNvSpPr/>
          <p:nvPr/>
        </p:nvSpPr>
        <p:spPr>
          <a:xfrm>
            <a:off x="4031210" y="514270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3" name="橢圓 62">
            <a:extLst>
              <a:ext uri="{FF2B5EF4-FFF2-40B4-BE49-F238E27FC236}">
                <a16:creationId xmlns:a16="http://schemas.microsoft.com/office/drawing/2014/main" id="{7293A3F6-FD9B-4B0C-89AF-41AEEA490C04}"/>
              </a:ext>
            </a:extLst>
          </p:cNvPr>
          <p:cNvSpPr/>
          <p:nvPr/>
        </p:nvSpPr>
        <p:spPr>
          <a:xfrm>
            <a:off x="4275696" y="51476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4" name="橢圓 63">
            <a:extLst>
              <a:ext uri="{FF2B5EF4-FFF2-40B4-BE49-F238E27FC236}">
                <a16:creationId xmlns:a16="http://schemas.microsoft.com/office/drawing/2014/main" id="{84CBAC10-A4CE-4312-B334-1EFB3876E98B}"/>
              </a:ext>
            </a:extLst>
          </p:cNvPr>
          <p:cNvSpPr/>
          <p:nvPr/>
        </p:nvSpPr>
        <p:spPr>
          <a:xfrm>
            <a:off x="6958874" y="514450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5" name="橢圓 64">
            <a:extLst>
              <a:ext uri="{FF2B5EF4-FFF2-40B4-BE49-F238E27FC236}">
                <a16:creationId xmlns:a16="http://schemas.microsoft.com/office/drawing/2014/main" id="{F0827BD8-A7F8-4BCA-ACB4-0DF3B1C957F4}"/>
              </a:ext>
            </a:extLst>
          </p:cNvPr>
          <p:cNvSpPr/>
          <p:nvPr/>
        </p:nvSpPr>
        <p:spPr>
          <a:xfrm>
            <a:off x="7403705" y="51397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6" name="橢圓 65">
            <a:extLst>
              <a:ext uri="{FF2B5EF4-FFF2-40B4-BE49-F238E27FC236}">
                <a16:creationId xmlns:a16="http://schemas.microsoft.com/office/drawing/2014/main" id="{BB4032EC-32DE-456E-88AD-9D1DCB7C4208}"/>
              </a:ext>
            </a:extLst>
          </p:cNvPr>
          <p:cNvSpPr/>
          <p:nvPr/>
        </p:nvSpPr>
        <p:spPr>
          <a:xfrm>
            <a:off x="8501807" y="514270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7" name="橢圓 66">
            <a:extLst>
              <a:ext uri="{FF2B5EF4-FFF2-40B4-BE49-F238E27FC236}">
                <a16:creationId xmlns:a16="http://schemas.microsoft.com/office/drawing/2014/main" id="{C7AB8BA8-49B0-47E1-9CC2-83FB674D069E}"/>
              </a:ext>
            </a:extLst>
          </p:cNvPr>
          <p:cNvSpPr/>
          <p:nvPr/>
        </p:nvSpPr>
        <p:spPr>
          <a:xfrm>
            <a:off x="9554217" y="5139394"/>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8" name="橢圓 67">
            <a:extLst>
              <a:ext uri="{FF2B5EF4-FFF2-40B4-BE49-F238E27FC236}">
                <a16:creationId xmlns:a16="http://schemas.microsoft.com/office/drawing/2014/main" id="{0DE5D512-E414-4530-8879-488E1BA2CC6D}"/>
              </a:ext>
            </a:extLst>
          </p:cNvPr>
          <p:cNvSpPr/>
          <p:nvPr/>
        </p:nvSpPr>
        <p:spPr>
          <a:xfrm>
            <a:off x="9623284" y="513925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9" name="橢圓 68">
            <a:extLst>
              <a:ext uri="{FF2B5EF4-FFF2-40B4-BE49-F238E27FC236}">
                <a16:creationId xmlns:a16="http://schemas.microsoft.com/office/drawing/2014/main" id="{54244358-970A-449C-821E-245EC6F9274B}"/>
              </a:ext>
            </a:extLst>
          </p:cNvPr>
          <p:cNvSpPr/>
          <p:nvPr/>
        </p:nvSpPr>
        <p:spPr>
          <a:xfrm>
            <a:off x="10576769" y="513607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0" name="橢圓 69">
            <a:extLst>
              <a:ext uri="{FF2B5EF4-FFF2-40B4-BE49-F238E27FC236}">
                <a16:creationId xmlns:a16="http://schemas.microsoft.com/office/drawing/2014/main" id="{5F7A4602-1DD8-42BF-BFAF-C5595832449C}"/>
              </a:ext>
            </a:extLst>
          </p:cNvPr>
          <p:cNvSpPr/>
          <p:nvPr/>
        </p:nvSpPr>
        <p:spPr>
          <a:xfrm>
            <a:off x="11480953" y="513643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58" name="文字方塊 57">
            <a:extLst>
              <a:ext uri="{FF2B5EF4-FFF2-40B4-BE49-F238E27FC236}">
                <a16:creationId xmlns:a16="http://schemas.microsoft.com/office/drawing/2014/main" id="{3D7BD05F-D158-4479-AD38-03C5E8935E1C}"/>
              </a:ext>
            </a:extLst>
          </p:cNvPr>
          <p:cNvSpPr txBox="1"/>
          <p:nvPr/>
        </p:nvSpPr>
        <p:spPr>
          <a:xfrm>
            <a:off x="9554217" y="3317969"/>
            <a:ext cx="2488431" cy="646331"/>
          </a:xfrm>
          <a:prstGeom prst="rect">
            <a:avLst/>
          </a:prstGeom>
          <a:noFill/>
        </p:spPr>
        <p:txBody>
          <a:bodyPr wrap="square" rtlCol="0">
            <a:spAutoFit/>
          </a:bodyPr>
          <a:lstStyle/>
          <a:p>
            <a:r>
              <a:rPr lang="en-US" altLang="zh-TW" b="1" dirty="0">
                <a:solidFill>
                  <a:schemeClr val="accent4"/>
                </a:solidFill>
              </a:rPr>
              <a:t>Why LNMO-pectin can work at voltage &gt;4V</a:t>
            </a:r>
            <a:endParaRPr lang="zh-TW" altLang="en-US" b="1" dirty="0">
              <a:solidFill>
                <a:schemeClr val="accent4"/>
              </a:solidFill>
            </a:endParaRPr>
          </a:p>
        </p:txBody>
      </p:sp>
      <p:sp>
        <p:nvSpPr>
          <p:cNvPr id="7168" name="箭號: 向右 7167">
            <a:extLst>
              <a:ext uri="{FF2B5EF4-FFF2-40B4-BE49-F238E27FC236}">
                <a16:creationId xmlns:a16="http://schemas.microsoft.com/office/drawing/2014/main" id="{F6166EA8-770B-4541-8298-27D7CE08E0C4}"/>
              </a:ext>
            </a:extLst>
          </p:cNvPr>
          <p:cNvSpPr/>
          <p:nvPr/>
        </p:nvSpPr>
        <p:spPr>
          <a:xfrm rot="16375165">
            <a:off x="10397211" y="4075046"/>
            <a:ext cx="409693" cy="16650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3" name="橢圓 72">
            <a:extLst>
              <a:ext uri="{FF2B5EF4-FFF2-40B4-BE49-F238E27FC236}">
                <a16:creationId xmlns:a16="http://schemas.microsoft.com/office/drawing/2014/main" id="{697A245E-4C9B-4F90-9F40-F5A14E332242}"/>
              </a:ext>
            </a:extLst>
          </p:cNvPr>
          <p:cNvSpPr/>
          <p:nvPr/>
        </p:nvSpPr>
        <p:spPr>
          <a:xfrm>
            <a:off x="5258693" y="514580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169" name="文字方塊 7168">
            <a:extLst>
              <a:ext uri="{FF2B5EF4-FFF2-40B4-BE49-F238E27FC236}">
                <a16:creationId xmlns:a16="http://schemas.microsoft.com/office/drawing/2014/main" id="{57242EF6-1FEC-44C7-B27E-D3AB58FE88BD}"/>
              </a:ext>
            </a:extLst>
          </p:cNvPr>
          <p:cNvSpPr txBox="1"/>
          <p:nvPr/>
        </p:nvSpPr>
        <p:spPr>
          <a:xfrm>
            <a:off x="619801" y="4198939"/>
            <a:ext cx="919913" cy="261610"/>
          </a:xfrm>
          <a:prstGeom prst="rect">
            <a:avLst/>
          </a:prstGeom>
          <a:noFill/>
        </p:spPr>
        <p:txBody>
          <a:bodyPr wrap="square" rtlCol="0">
            <a:spAutoFit/>
          </a:bodyPr>
          <a:lstStyle/>
          <a:p>
            <a:pPr algn="ctr"/>
            <a:r>
              <a:rPr lang="en-US" altLang="zh-TW" sz="1100" b="1" dirty="0">
                <a:solidFill>
                  <a:schemeClr val="accent4"/>
                </a:solidFill>
              </a:rPr>
              <a:t>By Anderson </a:t>
            </a:r>
            <a:endParaRPr lang="zh-TW" altLang="en-US" sz="1100" b="1" dirty="0">
              <a:solidFill>
                <a:schemeClr val="accent4"/>
              </a:solidFill>
            </a:endParaRPr>
          </a:p>
        </p:txBody>
      </p:sp>
      <p:sp>
        <p:nvSpPr>
          <p:cNvPr id="75" name="文字方塊 74">
            <a:extLst>
              <a:ext uri="{FF2B5EF4-FFF2-40B4-BE49-F238E27FC236}">
                <a16:creationId xmlns:a16="http://schemas.microsoft.com/office/drawing/2014/main" id="{FF223E43-62E0-457A-BBB8-4BBC329E4FC9}"/>
              </a:ext>
            </a:extLst>
          </p:cNvPr>
          <p:cNvSpPr txBox="1"/>
          <p:nvPr/>
        </p:nvSpPr>
        <p:spPr>
          <a:xfrm>
            <a:off x="2012122" y="4203711"/>
            <a:ext cx="919913" cy="261610"/>
          </a:xfrm>
          <a:prstGeom prst="rect">
            <a:avLst/>
          </a:prstGeom>
          <a:noFill/>
        </p:spPr>
        <p:txBody>
          <a:bodyPr wrap="square" rtlCol="0">
            <a:spAutoFit/>
          </a:bodyPr>
          <a:lstStyle/>
          <a:p>
            <a:pPr algn="ctr"/>
            <a:r>
              <a:rPr lang="en-US" altLang="zh-TW" sz="1100" b="1" dirty="0">
                <a:solidFill>
                  <a:schemeClr val="accent4"/>
                </a:solidFill>
              </a:rPr>
              <a:t>By Andy </a:t>
            </a:r>
            <a:endParaRPr lang="zh-TW" altLang="en-US" sz="1100" b="1" dirty="0">
              <a:solidFill>
                <a:schemeClr val="accent4"/>
              </a:solidFill>
            </a:endParaRPr>
          </a:p>
        </p:txBody>
      </p:sp>
      <p:sp>
        <p:nvSpPr>
          <p:cNvPr id="76" name="文字方塊 75">
            <a:extLst>
              <a:ext uri="{FF2B5EF4-FFF2-40B4-BE49-F238E27FC236}">
                <a16:creationId xmlns:a16="http://schemas.microsoft.com/office/drawing/2014/main" id="{9C11F479-1E3D-4857-BFE3-9D3DC6498816}"/>
              </a:ext>
            </a:extLst>
          </p:cNvPr>
          <p:cNvSpPr txBox="1"/>
          <p:nvPr/>
        </p:nvSpPr>
        <p:spPr>
          <a:xfrm>
            <a:off x="2848297" y="3925276"/>
            <a:ext cx="919913" cy="261610"/>
          </a:xfrm>
          <a:prstGeom prst="rect">
            <a:avLst/>
          </a:prstGeom>
          <a:noFill/>
        </p:spPr>
        <p:txBody>
          <a:bodyPr wrap="square" rtlCol="0">
            <a:spAutoFit/>
          </a:bodyPr>
          <a:lstStyle/>
          <a:p>
            <a:pPr algn="ctr"/>
            <a:r>
              <a:rPr lang="en-US" altLang="zh-TW" sz="1100" b="1" dirty="0">
                <a:solidFill>
                  <a:schemeClr val="accent4"/>
                </a:solidFill>
              </a:rPr>
              <a:t>By Rick</a:t>
            </a:r>
            <a:endParaRPr lang="zh-TW" altLang="en-US" sz="1100" b="1" dirty="0">
              <a:solidFill>
                <a:schemeClr val="accent4"/>
              </a:solidFill>
            </a:endParaRPr>
          </a:p>
        </p:txBody>
      </p:sp>
      <p:sp>
        <p:nvSpPr>
          <p:cNvPr id="77" name="文字方塊 76">
            <a:extLst>
              <a:ext uri="{FF2B5EF4-FFF2-40B4-BE49-F238E27FC236}">
                <a16:creationId xmlns:a16="http://schemas.microsoft.com/office/drawing/2014/main" id="{ACE91441-F784-4EFF-9151-92CD8E91F54D}"/>
              </a:ext>
            </a:extLst>
          </p:cNvPr>
          <p:cNvSpPr txBox="1"/>
          <p:nvPr/>
        </p:nvSpPr>
        <p:spPr>
          <a:xfrm>
            <a:off x="3503740" y="3909577"/>
            <a:ext cx="919913" cy="261610"/>
          </a:xfrm>
          <a:prstGeom prst="rect">
            <a:avLst/>
          </a:prstGeom>
          <a:noFill/>
        </p:spPr>
        <p:txBody>
          <a:bodyPr wrap="square" rtlCol="0">
            <a:spAutoFit/>
          </a:bodyPr>
          <a:lstStyle/>
          <a:p>
            <a:pPr algn="ctr"/>
            <a:r>
              <a:rPr lang="en-US" altLang="zh-TW" sz="1100" b="1" dirty="0">
                <a:solidFill>
                  <a:schemeClr val="accent4"/>
                </a:solidFill>
              </a:rPr>
              <a:t>By </a:t>
            </a:r>
            <a:r>
              <a:rPr lang="en-US" altLang="zh-TW" sz="1100" b="1" dirty="0" err="1">
                <a:solidFill>
                  <a:schemeClr val="accent4"/>
                </a:solidFill>
              </a:rPr>
              <a:t>JiaHuei</a:t>
            </a:r>
            <a:endParaRPr lang="zh-TW" altLang="en-US" sz="1100" b="1" dirty="0">
              <a:solidFill>
                <a:schemeClr val="accent4"/>
              </a:solidFill>
            </a:endParaRPr>
          </a:p>
        </p:txBody>
      </p:sp>
      <p:sp>
        <p:nvSpPr>
          <p:cNvPr id="78" name="文字方塊 77">
            <a:extLst>
              <a:ext uri="{FF2B5EF4-FFF2-40B4-BE49-F238E27FC236}">
                <a16:creationId xmlns:a16="http://schemas.microsoft.com/office/drawing/2014/main" id="{700E3648-2D38-456F-92B3-7AA06608A368}"/>
              </a:ext>
            </a:extLst>
          </p:cNvPr>
          <p:cNvSpPr txBox="1"/>
          <p:nvPr/>
        </p:nvSpPr>
        <p:spPr>
          <a:xfrm>
            <a:off x="5222481" y="4186877"/>
            <a:ext cx="919913" cy="261610"/>
          </a:xfrm>
          <a:prstGeom prst="rect">
            <a:avLst/>
          </a:prstGeom>
          <a:noFill/>
        </p:spPr>
        <p:txBody>
          <a:bodyPr wrap="square" rtlCol="0">
            <a:spAutoFit/>
          </a:bodyPr>
          <a:lstStyle/>
          <a:p>
            <a:pPr algn="ctr"/>
            <a:r>
              <a:rPr lang="en-US" altLang="zh-TW" sz="1100" b="1" dirty="0">
                <a:solidFill>
                  <a:schemeClr val="accent4"/>
                </a:solidFill>
              </a:rPr>
              <a:t>By </a:t>
            </a:r>
            <a:r>
              <a:rPr lang="en-US" altLang="zh-TW" sz="1100" b="1" dirty="0" err="1">
                <a:solidFill>
                  <a:schemeClr val="accent4"/>
                </a:solidFill>
              </a:rPr>
              <a:t>FengYu</a:t>
            </a:r>
            <a:endParaRPr lang="zh-TW" altLang="en-US" sz="1100" b="1" dirty="0">
              <a:solidFill>
                <a:schemeClr val="accent4"/>
              </a:solidFill>
            </a:endParaRPr>
          </a:p>
        </p:txBody>
      </p:sp>
      <p:sp>
        <p:nvSpPr>
          <p:cNvPr id="81" name="文字方塊 80">
            <a:extLst>
              <a:ext uri="{FF2B5EF4-FFF2-40B4-BE49-F238E27FC236}">
                <a16:creationId xmlns:a16="http://schemas.microsoft.com/office/drawing/2014/main" id="{3A6D7459-B51C-4621-B0DE-3ED5184034B7}"/>
              </a:ext>
            </a:extLst>
          </p:cNvPr>
          <p:cNvSpPr txBox="1"/>
          <p:nvPr/>
        </p:nvSpPr>
        <p:spPr>
          <a:xfrm>
            <a:off x="8938539" y="4000338"/>
            <a:ext cx="1240977" cy="261610"/>
          </a:xfrm>
          <a:prstGeom prst="rect">
            <a:avLst/>
          </a:prstGeom>
          <a:noFill/>
        </p:spPr>
        <p:txBody>
          <a:bodyPr wrap="square" rtlCol="0">
            <a:spAutoFit/>
          </a:bodyPr>
          <a:lstStyle/>
          <a:p>
            <a:pPr algn="ctr"/>
            <a:r>
              <a:rPr lang="en-US" altLang="zh-TW" sz="1100" b="1" dirty="0">
                <a:solidFill>
                  <a:schemeClr val="accent4"/>
                </a:solidFill>
              </a:rPr>
              <a:t>By </a:t>
            </a:r>
            <a:r>
              <a:rPr lang="en-US" altLang="zh-TW" sz="1100" b="1" dirty="0" err="1">
                <a:solidFill>
                  <a:schemeClr val="accent4"/>
                </a:solidFill>
              </a:rPr>
              <a:t>JiaHuan</a:t>
            </a:r>
            <a:r>
              <a:rPr lang="en-US" altLang="zh-TW" sz="1100" b="1" dirty="0">
                <a:solidFill>
                  <a:schemeClr val="accent4"/>
                </a:solidFill>
              </a:rPr>
              <a:t>, Rick</a:t>
            </a:r>
            <a:endParaRPr lang="zh-TW" altLang="en-US" sz="1100" b="1" dirty="0">
              <a:solidFill>
                <a:schemeClr val="accent4"/>
              </a:solidFill>
            </a:endParaRPr>
          </a:p>
        </p:txBody>
      </p:sp>
      <p:sp>
        <p:nvSpPr>
          <p:cNvPr id="82" name="文字方塊 81">
            <a:extLst>
              <a:ext uri="{FF2B5EF4-FFF2-40B4-BE49-F238E27FC236}">
                <a16:creationId xmlns:a16="http://schemas.microsoft.com/office/drawing/2014/main" id="{913AA24B-C85B-4ECE-8338-76627A9FE2DC}"/>
              </a:ext>
            </a:extLst>
          </p:cNvPr>
          <p:cNvSpPr txBox="1"/>
          <p:nvPr/>
        </p:nvSpPr>
        <p:spPr>
          <a:xfrm>
            <a:off x="10701954" y="4416730"/>
            <a:ext cx="919913" cy="261610"/>
          </a:xfrm>
          <a:prstGeom prst="rect">
            <a:avLst/>
          </a:prstGeom>
          <a:noFill/>
        </p:spPr>
        <p:txBody>
          <a:bodyPr wrap="square" rtlCol="0">
            <a:spAutoFit/>
          </a:bodyPr>
          <a:lstStyle/>
          <a:p>
            <a:pPr algn="ctr"/>
            <a:r>
              <a:rPr lang="en-US" altLang="zh-TW" sz="1100" b="1" dirty="0">
                <a:solidFill>
                  <a:schemeClr val="accent4"/>
                </a:solidFill>
              </a:rPr>
              <a:t>By Tim</a:t>
            </a:r>
            <a:endParaRPr lang="zh-TW" altLang="en-US" sz="1100" b="1" dirty="0">
              <a:solidFill>
                <a:schemeClr val="accent4"/>
              </a:solidFill>
            </a:endParaRPr>
          </a:p>
        </p:txBody>
      </p:sp>
      <p:pic>
        <p:nvPicPr>
          <p:cNvPr id="7172" name="圖片 7171">
            <a:extLst>
              <a:ext uri="{FF2B5EF4-FFF2-40B4-BE49-F238E27FC236}">
                <a16:creationId xmlns:a16="http://schemas.microsoft.com/office/drawing/2014/main" id="{ECDB612A-0C2B-44CC-BCFB-A11D608E6E2E}"/>
              </a:ext>
            </a:extLst>
          </p:cNvPr>
          <p:cNvPicPr>
            <a:picLocks noChangeAspect="1"/>
          </p:cNvPicPr>
          <p:nvPr/>
        </p:nvPicPr>
        <p:blipFill>
          <a:blip r:embed="rId3"/>
          <a:stretch>
            <a:fillRect/>
          </a:stretch>
        </p:blipFill>
        <p:spPr>
          <a:xfrm>
            <a:off x="5525042" y="599201"/>
            <a:ext cx="2192913" cy="3568006"/>
          </a:xfrm>
          <a:prstGeom prst="rect">
            <a:avLst/>
          </a:prstGeom>
        </p:spPr>
      </p:pic>
      <p:sp>
        <p:nvSpPr>
          <p:cNvPr id="7174" name="矩形: 圓角 7173">
            <a:extLst>
              <a:ext uri="{FF2B5EF4-FFF2-40B4-BE49-F238E27FC236}">
                <a16:creationId xmlns:a16="http://schemas.microsoft.com/office/drawing/2014/main" id="{221BF362-F8DE-4D24-A6E1-16FCC8E380E2}"/>
              </a:ext>
            </a:extLst>
          </p:cNvPr>
          <p:cNvSpPr/>
          <p:nvPr/>
        </p:nvSpPr>
        <p:spPr>
          <a:xfrm>
            <a:off x="5738775" y="2802938"/>
            <a:ext cx="1316999" cy="30441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175" name="文字方塊 7174">
            <a:extLst>
              <a:ext uri="{FF2B5EF4-FFF2-40B4-BE49-F238E27FC236}">
                <a16:creationId xmlns:a16="http://schemas.microsoft.com/office/drawing/2014/main" id="{469390BD-7AA1-4D64-BCA3-B7DDE183F5D2}"/>
              </a:ext>
            </a:extLst>
          </p:cNvPr>
          <p:cNvSpPr txBox="1"/>
          <p:nvPr/>
        </p:nvSpPr>
        <p:spPr>
          <a:xfrm>
            <a:off x="8038729" y="573173"/>
            <a:ext cx="3586873" cy="1200329"/>
          </a:xfrm>
          <a:prstGeom prst="rect">
            <a:avLst/>
          </a:prstGeom>
          <a:noFill/>
          <a:ln>
            <a:noFill/>
          </a:ln>
        </p:spPr>
        <p:txBody>
          <a:bodyPr wrap="square" rtlCol="0">
            <a:spAutoFit/>
          </a:bodyPr>
          <a:lstStyle/>
          <a:p>
            <a:r>
              <a:rPr lang="en-US" altLang="zh-TW" b="1" dirty="0">
                <a:solidFill>
                  <a:schemeClr val="accent4"/>
                </a:solidFill>
              </a:rPr>
              <a:t>Esterification rate &lt; 100% </a:t>
            </a:r>
          </a:p>
          <a:p>
            <a:pPr marL="285750" indent="-285750">
              <a:buFont typeface="Times New Roman" panose="02020603050405020304" pitchFamily="18" charset="0"/>
              <a:buChar char="└"/>
            </a:pPr>
            <a:r>
              <a:rPr lang="en-US" altLang="zh-TW" b="1" dirty="0">
                <a:solidFill>
                  <a:schemeClr val="accent4"/>
                </a:solidFill>
              </a:rPr>
              <a:t>Highly reactive C-OH bond exist</a:t>
            </a:r>
          </a:p>
          <a:p>
            <a:pPr marL="742950" lvl="1" indent="-285750">
              <a:buFont typeface="Times New Roman" panose="02020603050405020304" pitchFamily="18" charset="0"/>
              <a:buChar char="└"/>
            </a:pPr>
            <a:r>
              <a:rPr lang="en-US" altLang="zh-TW" b="1" dirty="0">
                <a:solidFill>
                  <a:schemeClr val="accent4"/>
                </a:solidFill>
              </a:rPr>
              <a:t>In-vivo e</a:t>
            </a:r>
            <a:r>
              <a:rPr lang="zh-TW" altLang="en-US" b="1" dirty="0">
                <a:solidFill>
                  <a:schemeClr val="accent4"/>
                </a:solidFill>
              </a:rPr>
              <a:t>sterification of polysaccharides </a:t>
            </a:r>
            <a:r>
              <a:rPr lang="en-US" altLang="zh-TW" b="1" dirty="0">
                <a:solidFill>
                  <a:schemeClr val="accent4"/>
                </a:solidFill>
              </a:rPr>
              <a:t>is possible</a:t>
            </a:r>
            <a:endParaRPr lang="zh-TW" altLang="en-US" b="1" dirty="0">
              <a:solidFill>
                <a:schemeClr val="accent4"/>
              </a:solidFill>
            </a:endParaRPr>
          </a:p>
        </p:txBody>
      </p:sp>
      <p:cxnSp>
        <p:nvCxnSpPr>
          <p:cNvPr id="7177" name="直線單箭頭接點 7176">
            <a:extLst>
              <a:ext uri="{FF2B5EF4-FFF2-40B4-BE49-F238E27FC236}">
                <a16:creationId xmlns:a16="http://schemas.microsoft.com/office/drawing/2014/main" id="{78A8EF73-DC7E-4D6B-9464-6B9818594029}"/>
              </a:ext>
            </a:extLst>
          </p:cNvPr>
          <p:cNvCxnSpPr>
            <a:stCxn id="7174" idx="3"/>
            <a:endCxn id="7175" idx="1"/>
          </p:cNvCxnSpPr>
          <p:nvPr/>
        </p:nvCxnSpPr>
        <p:spPr>
          <a:xfrm flipV="1">
            <a:off x="7055774" y="1173338"/>
            <a:ext cx="982955" cy="17818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80" name="箭號: 左-右雙向 7179">
            <a:extLst>
              <a:ext uri="{FF2B5EF4-FFF2-40B4-BE49-F238E27FC236}">
                <a16:creationId xmlns:a16="http://schemas.microsoft.com/office/drawing/2014/main" id="{BC3B04DD-3AA9-491D-A8E1-2CE32CFA0DFE}"/>
              </a:ext>
            </a:extLst>
          </p:cNvPr>
          <p:cNvSpPr/>
          <p:nvPr/>
        </p:nvSpPr>
        <p:spPr>
          <a:xfrm>
            <a:off x="1439107" y="3161951"/>
            <a:ext cx="270757" cy="87399"/>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95" name="箭號: 左-右雙向 94">
            <a:extLst>
              <a:ext uri="{FF2B5EF4-FFF2-40B4-BE49-F238E27FC236}">
                <a16:creationId xmlns:a16="http://schemas.microsoft.com/office/drawing/2014/main" id="{04E4C541-662B-4246-B9A8-6994B19C6FB7}"/>
              </a:ext>
            </a:extLst>
          </p:cNvPr>
          <p:cNvSpPr/>
          <p:nvPr/>
        </p:nvSpPr>
        <p:spPr>
          <a:xfrm>
            <a:off x="1601956" y="3612691"/>
            <a:ext cx="820332" cy="87399"/>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67649B4A-912B-41B2-BA44-6C349B9C44F4}"/>
                  </a:ext>
                </a:extLst>
              </p:cNvPr>
              <p:cNvSpPr txBox="1"/>
              <p:nvPr/>
            </p:nvSpPr>
            <p:spPr>
              <a:xfrm>
                <a:off x="7776902" y="1873842"/>
                <a:ext cx="4415098" cy="2757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300" b="1" i="1" smtClean="0">
                          <a:solidFill>
                            <a:schemeClr val="accent4"/>
                          </a:solidFill>
                          <a:latin typeface="Cambria Math" panose="02040503050406030204" pitchFamily="18" charset="0"/>
                          <a:ea typeface="Cambria Math" panose="02040503050406030204" pitchFamily="18" charset="0"/>
                        </a:rPr>
                        <m:t>𝑳𝒊</m:t>
                      </m:r>
                      <m:r>
                        <a:rPr lang="en-US" altLang="zh-TW" sz="1300" b="1" i="1" baseline="30000" smtClean="0">
                          <a:solidFill>
                            <a:schemeClr val="accent4"/>
                          </a:solidFill>
                          <a:latin typeface="Cambria Math" panose="02040503050406030204" pitchFamily="18" charset="0"/>
                          <a:ea typeface="Cambria Math" panose="02040503050406030204" pitchFamily="18" charset="0"/>
                        </a:rPr>
                        <m:t>+</m:t>
                      </m:r>
                      <m:r>
                        <a:rPr lang="en-US" altLang="zh-TW" sz="1300" b="1" i="1" smtClean="0">
                          <a:solidFill>
                            <a:schemeClr val="accent4"/>
                          </a:solidFill>
                          <a:latin typeface="Cambria Math" panose="02040503050406030204" pitchFamily="18" charset="0"/>
                          <a:ea typeface="Cambria Math" panose="02040503050406030204" pitchFamily="18" charset="0"/>
                        </a:rPr>
                        <m:t>+</m:t>
                      </m:r>
                      <m:r>
                        <a:rPr lang="en-US" altLang="zh-TW" sz="1300" b="1" i="1" smtClean="0">
                          <a:solidFill>
                            <a:schemeClr val="accent4"/>
                          </a:solidFill>
                          <a:latin typeface="Cambria Math" panose="02040503050406030204" pitchFamily="18" charset="0"/>
                          <a:ea typeface="Cambria Math" panose="02040503050406030204" pitchFamily="18" charset="0"/>
                        </a:rPr>
                        <m:t>𝑶𝑯</m:t>
                      </m:r>
                      <m:r>
                        <a:rPr lang="en-US" altLang="zh-TW" sz="1300" b="1" i="1" baseline="30000" smtClean="0">
                          <a:solidFill>
                            <a:schemeClr val="accent4"/>
                          </a:solidFill>
                          <a:latin typeface="Cambria Math" panose="02040503050406030204" pitchFamily="18" charset="0"/>
                          <a:ea typeface="Cambria Math" panose="02040503050406030204" pitchFamily="18" charset="0"/>
                        </a:rPr>
                        <m:t>−</m:t>
                      </m:r>
                      <m:r>
                        <a:rPr lang="en-US" altLang="zh-TW" sz="1300" b="1" i="1" smtClean="0">
                          <a:solidFill>
                            <a:schemeClr val="accent4"/>
                          </a:solidFill>
                          <a:latin typeface="Cambria Math" panose="02040503050406030204" pitchFamily="18" charset="0"/>
                          <a:ea typeface="Cambria Math" panose="02040503050406030204" pitchFamily="18" charset="0"/>
                        </a:rPr>
                        <m:t>+</m:t>
                      </m:r>
                      <m:r>
                        <a:rPr lang="en-US" altLang="zh-TW" sz="1300" b="1" i="1" smtClean="0">
                          <a:solidFill>
                            <a:schemeClr val="accent4"/>
                          </a:solidFill>
                          <a:latin typeface="Cambria Math" panose="02040503050406030204" pitchFamily="18" charset="0"/>
                          <a:ea typeface="Cambria Math" panose="02040503050406030204" pitchFamily="18" charset="0"/>
                        </a:rPr>
                        <m:t>𝑳𝒊𝑪𝑶</m:t>
                      </m:r>
                      <m:r>
                        <a:rPr lang="en-US" altLang="zh-TW" sz="1300" b="1" i="1" baseline="-25000" smtClean="0">
                          <a:solidFill>
                            <a:schemeClr val="accent4"/>
                          </a:solidFill>
                          <a:latin typeface="Cambria Math" panose="02040503050406030204" pitchFamily="18" charset="0"/>
                          <a:ea typeface="Cambria Math" panose="02040503050406030204" pitchFamily="18" charset="0"/>
                        </a:rPr>
                        <m:t>𝟐</m:t>
                      </m:r>
                      <m:r>
                        <a:rPr lang="en-US" altLang="zh-TW" sz="1300" b="1" i="1" smtClean="0">
                          <a:solidFill>
                            <a:schemeClr val="accent4"/>
                          </a:solidFill>
                          <a:latin typeface="Cambria Math" panose="02040503050406030204" pitchFamily="18" charset="0"/>
                          <a:ea typeface="Cambria Math" panose="02040503050406030204" pitchFamily="18" charset="0"/>
                        </a:rPr>
                        <m:t>𝑯</m:t>
                      </m:r>
                      <m:groupChr>
                        <m:groupChrPr>
                          <m:chr m:val="↔"/>
                          <m:vertJc m:val="bot"/>
                          <m:ctrlPr>
                            <a:rPr lang="en-US" altLang="zh-TW" sz="1300" b="1" i="1" smtClean="0">
                              <a:solidFill>
                                <a:schemeClr val="accent4"/>
                              </a:solidFill>
                              <a:latin typeface="Cambria Math" panose="02040503050406030204" pitchFamily="18" charset="0"/>
                              <a:ea typeface="Cambria Math" panose="02040503050406030204" pitchFamily="18" charset="0"/>
                            </a:rPr>
                          </m:ctrlPr>
                        </m:groupChrPr>
                        <m:e>
                          <m:r>
                            <m:rPr>
                              <m:brk m:alnAt="2"/>
                            </m:rPr>
                            <a:rPr lang="en-US" altLang="zh-TW" sz="1300" b="1" i="1" smtClean="0">
                              <a:solidFill>
                                <a:schemeClr val="accent4"/>
                              </a:solidFill>
                              <a:latin typeface="Cambria Math" panose="02040503050406030204" pitchFamily="18" charset="0"/>
                              <a:ea typeface="Cambria Math" panose="02040503050406030204" pitchFamily="18" charset="0"/>
                            </a:rPr>
                            <m:t>𝒎</m:t>
                          </m:r>
                          <m:r>
                            <a:rPr lang="en-US" altLang="zh-TW" sz="1300" b="1" i="1" smtClean="0">
                              <a:solidFill>
                                <a:schemeClr val="accent4"/>
                              </a:solidFill>
                              <a:latin typeface="Cambria Math" panose="02040503050406030204" pitchFamily="18" charset="0"/>
                              <a:ea typeface="Cambria Math" panose="02040503050406030204" pitchFamily="18" charset="0"/>
                            </a:rPr>
                            <m:t>𝒆𝒕𝒂𝒍</m:t>
                          </m:r>
                          <m:r>
                            <a:rPr lang="en-US" altLang="zh-TW" sz="1300" b="1" i="1" smtClean="0">
                              <a:solidFill>
                                <a:schemeClr val="accent4"/>
                              </a:solidFill>
                              <a:latin typeface="Cambria Math" panose="02040503050406030204" pitchFamily="18" charset="0"/>
                              <a:ea typeface="Cambria Math" panose="02040503050406030204" pitchFamily="18" charset="0"/>
                            </a:rPr>
                            <m:t> </m:t>
                          </m:r>
                          <m:r>
                            <a:rPr lang="en-US" altLang="zh-TW" sz="1300" b="1" i="1" smtClean="0">
                              <a:solidFill>
                                <a:schemeClr val="accent4"/>
                              </a:solidFill>
                              <a:latin typeface="Cambria Math" panose="02040503050406030204" pitchFamily="18" charset="0"/>
                              <a:ea typeface="Cambria Math" panose="02040503050406030204" pitchFamily="18" charset="0"/>
                            </a:rPr>
                            <m:t>𝒊𝒐𝒏</m:t>
                          </m:r>
                        </m:e>
                      </m:groupChr>
                      <m:r>
                        <a:rPr lang="en-US" altLang="zh-TW" sz="1300" b="1" i="1" smtClean="0">
                          <a:solidFill>
                            <a:schemeClr val="accent4"/>
                          </a:solidFill>
                          <a:latin typeface="Cambria Math" panose="02040503050406030204" pitchFamily="18" charset="0"/>
                        </a:rPr>
                        <m:t>𝑪𝑶𝑶𝑯</m:t>
                      </m:r>
                      <m:r>
                        <a:rPr lang="en-US" altLang="zh-TW" sz="1300" b="1" i="1" smtClean="0">
                          <a:solidFill>
                            <a:schemeClr val="accent4"/>
                          </a:solidFill>
                          <a:latin typeface="Cambria Math" panose="02040503050406030204" pitchFamily="18" charset="0"/>
                        </a:rPr>
                        <m:t>,</m:t>
                      </m:r>
                      <m:r>
                        <a:rPr lang="en-US" altLang="zh-TW" sz="1300" b="1" i="1" smtClean="0">
                          <a:solidFill>
                            <a:schemeClr val="accent4"/>
                          </a:solidFill>
                          <a:latin typeface="Cambria Math" panose="02040503050406030204" pitchFamily="18" charset="0"/>
                        </a:rPr>
                        <m:t>𝑪𝑶𝑶𝑹</m:t>
                      </m:r>
                      <m:r>
                        <a:rPr lang="en-US" altLang="zh-TW" sz="1300" b="1" i="1" smtClean="0">
                          <a:solidFill>
                            <a:schemeClr val="accent4"/>
                          </a:solidFill>
                          <a:latin typeface="Cambria Math" panose="02040503050406030204" pitchFamily="18" charset="0"/>
                        </a:rPr>
                        <m:t>+</m:t>
                      </m:r>
                      <m:r>
                        <a:rPr lang="en-US" altLang="zh-TW" sz="1300" b="1" i="1" smtClean="0">
                          <a:solidFill>
                            <a:schemeClr val="accent4"/>
                          </a:solidFill>
                          <a:latin typeface="Cambria Math" panose="02040503050406030204" pitchFamily="18" charset="0"/>
                        </a:rPr>
                        <m:t>𝑳𝒊𝑶𝑯</m:t>
                      </m:r>
                      <m:r>
                        <a:rPr lang="en-US" altLang="zh-TW" sz="1300" b="1" i="1" smtClean="0">
                          <a:solidFill>
                            <a:schemeClr val="accent4"/>
                          </a:solidFill>
                          <a:latin typeface="Cambria Math" panose="02040503050406030204" pitchFamily="18" charset="0"/>
                        </a:rPr>
                        <m:t>+</m:t>
                      </m:r>
                      <m:r>
                        <a:rPr lang="en-US" altLang="zh-TW" sz="1300" b="1" i="1" smtClean="0">
                          <a:solidFill>
                            <a:schemeClr val="accent4"/>
                          </a:solidFill>
                          <a:latin typeface="Cambria Math" panose="02040503050406030204" pitchFamily="18" charset="0"/>
                        </a:rPr>
                        <m:t>𝑳𝒊𝑶</m:t>
                      </m:r>
                    </m:oMath>
                  </m:oMathPara>
                </a14:m>
                <a:endParaRPr lang="zh-TW" altLang="en-US" sz="1300" b="1" dirty="0">
                  <a:solidFill>
                    <a:schemeClr val="accent4"/>
                  </a:solidFill>
                </a:endParaRPr>
              </a:p>
            </p:txBody>
          </p:sp>
        </mc:Choice>
        <mc:Fallback xmlns="">
          <p:sp>
            <p:nvSpPr>
              <p:cNvPr id="97" name="文字方塊 96">
                <a:extLst>
                  <a:ext uri="{FF2B5EF4-FFF2-40B4-BE49-F238E27FC236}">
                    <a16:creationId xmlns:a16="http://schemas.microsoft.com/office/drawing/2014/main" id="{67649B4A-912B-41B2-BA44-6C349B9C44F4}"/>
                  </a:ext>
                </a:extLst>
              </p:cNvPr>
              <p:cNvSpPr txBox="1">
                <a:spLocks noRot="1" noChangeAspect="1" noMove="1" noResize="1" noEditPoints="1" noAdjustHandles="1" noChangeArrowheads="1" noChangeShapeType="1" noTextEdit="1"/>
              </p:cNvSpPr>
              <p:nvPr/>
            </p:nvSpPr>
            <p:spPr>
              <a:xfrm>
                <a:off x="7776902" y="1873842"/>
                <a:ext cx="4415098" cy="275717"/>
              </a:xfrm>
              <a:prstGeom prst="rect">
                <a:avLst/>
              </a:prstGeom>
              <a:blipFill>
                <a:blip r:embed="rId4"/>
                <a:stretch>
                  <a:fillRect t="-8696"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183" name="文字方塊 7182">
                <a:extLst>
                  <a:ext uri="{FF2B5EF4-FFF2-40B4-BE49-F238E27FC236}">
                    <a16:creationId xmlns:a16="http://schemas.microsoft.com/office/drawing/2014/main" id="{9ACB8F3A-E248-4D51-A7A8-547FCB573D6F}"/>
                  </a:ext>
                </a:extLst>
              </p:cNvPr>
              <p:cNvSpPr txBox="1"/>
              <p:nvPr/>
            </p:nvSpPr>
            <p:spPr>
              <a:xfrm>
                <a:off x="8123423" y="2384222"/>
                <a:ext cx="3564066" cy="923330"/>
              </a:xfrm>
              <a:prstGeom prst="rect">
                <a:avLst/>
              </a:prstGeom>
              <a:noFill/>
            </p:spPr>
            <p:txBody>
              <a:bodyPr wrap="square" rtlCol="0">
                <a:spAutoFit/>
              </a:bodyPr>
              <a:lstStyle/>
              <a:p>
                <a:r>
                  <a:rPr lang="en-US" altLang="zh-TW" b="1" dirty="0">
                    <a:solidFill>
                      <a:schemeClr val="accent4"/>
                    </a:solidFill>
                  </a:rPr>
                  <a:t>E</a:t>
                </a:r>
                <a:r>
                  <a:rPr lang="zh-TW" altLang="en-US" b="1" dirty="0">
                    <a:solidFill>
                      <a:schemeClr val="accent4"/>
                    </a:solidFill>
                  </a:rPr>
                  <a:t>sterification </a:t>
                </a:r>
                <a:r>
                  <a:rPr lang="en-US" altLang="zh-TW" b="1" dirty="0">
                    <a:solidFill>
                      <a:schemeClr val="accent4"/>
                    </a:solidFill>
                  </a:rPr>
                  <a:t>tend</a:t>
                </a:r>
                <a:r>
                  <a:rPr lang="zh-TW" altLang="en-US" b="1" dirty="0">
                    <a:solidFill>
                      <a:schemeClr val="accent4"/>
                    </a:solidFill>
                  </a:rPr>
                  <a:t> </a:t>
                </a:r>
                <a:r>
                  <a:rPr lang="en-US" altLang="zh-TW" b="1" dirty="0">
                    <a:solidFill>
                      <a:schemeClr val="accent4"/>
                    </a:solidFill>
                  </a:rPr>
                  <a:t>to right side, </a:t>
                </a:r>
              </a:p>
              <a:p>
                <a:r>
                  <a:rPr lang="en-US" altLang="zh-TW" b="1" dirty="0" err="1">
                    <a:solidFill>
                      <a:schemeClr val="accent4"/>
                    </a:solidFill>
                    <a:latin typeface="Times New Roman" panose="02020603050405020304" pitchFamily="18" charset="0"/>
                    <a:cs typeface="Times New Roman" panose="02020603050405020304" pitchFamily="18" charset="0"/>
                  </a:rPr>
                  <a:t>LiOH</a:t>
                </a:r>
                <a:r>
                  <a:rPr lang="en-US" altLang="zh-TW" b="1" dirty="0">
                    <a:solidFill>
                      <a:schemeClr val="accent4"/>
                    </a:solidFill>
                    <a:latin typeface="Times New Roman" panose="02020603050405020304" pitchFamily="18" charset="0"/>
                    <a:cs typeface="Times New Roman" panose="02020603050405020304" pitchFamily="18" charset="0"/>
                  </a:rPr>
                  <a:t> </a:t>
                </a:r>
                <a:r>
                  <a:rPr lang="en-US" altLang="zh-TW" b="1" dirty="0" err="1">
                    <a:solidFill>
                      <a:schemeClr val="accent4"/>
                    </a:solidFill>
                    <a:latin typeface="Times New Roman" panose="02020603050405020304" pitchFamily="18" charset="0"/>
                    <a:cs typeface="Times New Roman" panose="02020603050405020304" pitchFamily="18" charset="0"/>
                  </a:rPr>
                  <a:t>LiO</a:t>
                </a:r>
                <a:r>
                  <a:rPr lang="en-US" altLang="zh-TW" b="1" dirty="0">
                    <a:solidFill>
                      <a:schemeClr val="accent4"/>
                    </a:solidFill>
                    <a:latin typeface="Times New Roman" panose="02020603050405020304" pitchFamily="18" charset="0"/>
                    <a:cs typeface="Times New Roman" panose="02020603050405020304" pitchFamily="18" charset="0"/>
                  </a:rPr>
                  <a:t> ↑ , C-OH </a:t>
                </a:r>
                <a14:m>
                  <m:oMath xmlns:m="http://schemas.openxmlformats.org/officeDocument/2006/math">
                    <m:r>
                      <a:rPr lang="en-US" altLang="zh-TW" sz="1800" b="1" i="1" smtClean="0">
                        <a:solidFill>
                          <a:schemeClr val="accent4"/>
                        </a:solidFill>
                        <a:latin typeface="Cambria Math" panose="02040503050406030204" pitchFamily="18" charset="0"/>
                        <a:ea typeface="Cambria Math" panose="02040503050406030204" pitchFamily="18" charset="0"/>
                      </a:rPr>
                      <m:t>𝑳𝒊𝑪𝑶</m:t>
                    </m:r>
                    <m:r>
                      <a:rPr lang="en-US" altLang="zh-TW" sz="1800" b="1" i="1" baseline="-25000" smtClean="0">
                        <a:solidFill>
                          <a:schemeClr val="accent4"/>
                        </a:solidFill>
                        <a:latin typeface="Cambria Math" panose="02040503050406030204" pitchFamily="18" charset="0"/>
                        <a:ea typeface="Cambria Math" panose="02040503050406030204" pitchFamily="18" charset="0"/>
                      </a:rPr>
                      <m:t>𝟐</m:t>
                    </m:r>
                    <m:r>
                      <a:rPr lang="en-US" altLang="zh-TW" sz="1800" b="1" i="1" smtClean="0">
                        <a:solidFill>
                          <a:schemeClr val="accent4"/>
                        </a:solidFill>
                        <a:latin typeface="Cambria Math" panose="02040503050406030204" pitchFamily="18" charset="0"/>
                        <a:ea typeface="Cambria Math" panose="02040503050406030204" pitchFamily="18" charset="0"/>
                      </a:rPr>
                      <m:t>𝑯</m:t>
                    </m:r>
                  </m:oMath>
                </a14:m>
                <a:r>
                  <a:rPr lang="zh-TW" altLang="en-US" b="1" dirty="0">
                    <a:solidFill>
                      <a:schemeClr val="accent4"/>
                    </a:solidFill>
                    <a:latin typeface="Times New Roman" panose="02020603050405020304" pitchFamily="18" charset="0"/>
                    <a:cs typeface="Times New Roman" panose="02020603050405020304" pitchFamily="18" charset="0"/>
                  </a:rPr>
                  <a:t> ↓</a:t>
                </a:r>
                <a:endParaRPr lang="en-US" altLang="zh-TW" b="1" dirty="0">
                  <a:solidFill>
                    <a:schemeClr val="accent4"/>
                  </a:solidFill>
                  <a:latin typeface="Times New Roman" panose="02020603050405020304" pitchFamily="18" charset="0"/>
                  <a:cs typeface="Times New Roman" panose="02020603050405020304" pitchFamily="18" charset="0"/>
                </a:endParaRPr>
              </a:p>
              <a:p>
                <a:pPr marL="742950" lvl="1" indent="-285750">
                  <a:buFont typeface="Times New Roman" panose="02020603050405020304" pitchFamily="18" charset="0"/>
                  <a:buChar char="└"/>
                </a:pPr>
                <a:r>
                  <a:rPr lang="en-US" altLang="zh-TW" b="1" dirty="0">
                    <a:solidFill>
                      <a:schemeClr val="accent4"/>
                    </a:solidFill>
                    <a:cs typeface="Times New Roman" panose="02020603050405020304" pitchFamily="18" charset="0"/>
                  </a:rPr>
                  <a:t>Identical with XPS results</a:t>
                </a:r>
                <a:endParaRPr lang="zh-TW" altLang="en-US" b="1" dirty="0">
                  <a:solidFill>
                    <a:schemeClr val="accent4"/>
                  </a:solidFill>
                  <a:cs typeface="Times New Roman" panose="02020603050405020304" pitchFamily="18" charset="0"/>
                </a:endParaRPr>
              </a:p>
            </p:txBody>
          </p:sp>
        </mc:Choice>
        <mc:Fallback xmlns="">
          <p:sp>
            <p:nvSpPr>
              <p:cNvPr id="7183" name="文字方塊 7182">
                <a:extLst>
                  <a:ext uri="{FF2B5EF4-FFF2-40B4-BE49-F238E27FC236}">
                    <a16:creationId xmlns:a16="http://schemas.microsoft.com/office/drawing/2014/main" id="{9ACB8F3A-E248-4D51-A7A8-547FCB573D6F}"/>
                  </a:ext>
                </a:extLst>
              </p:cNvPr>
              <p:cNvSpPr txBox="1">
                <a:spLocks noRot="1" noChangeAspect="1" noMove="1" noResize="1" noEditPoints="1" noAdjustHandles="1" noChangeArrowheads="1" noChangeShapeType="1" noTextEdit="1"/>
              </p:cNvSpPr>
              <p:nvPr/>
            </p:nvSpPr>
            <p:spPr>
              <a:xfrm>
                <a:off x="8123423" y="2384222"/>
                <a:ext cx="3564066" cy="923330"/>
              </a:xfrm>
              <a:prstGeom prst="rect">
                <a:avLst/>
              </a:prstGeom>
              <a:blipFill>
                <a:blip r:embed="rId5"/>
                <a:stretch>
                  <a:fillRect l="-1418" t="-2703" b="-9459"/>
                </a:stretch>
              </a:blipFill>
            </p:spPr>
            <p:txBody>
              <a:bodyPr/>
              <a:lstStyle/>
              <a:p>
                <a:r>
                  <a:rPr lang="en-TW">
                    <a:noFill/>
                  </a:rPr>
                  <a:t> </a:t>
                </a:r>
              </a:p>
            </p:txBody>
          </p:sp>
        </mc:Fallback>
      </mc:AlternateContent>
    </p:spTree>
    <p:extLst>
      <p:ext uri="{BB962C8B-B14F-4D97-AF65-F5344CB8AC3E}">
        <p14:creationId xmlns:p14="http://schemas.microsoft.com/office/powerpoint/2010/main" val="1022472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矩形: 圓角 106">
            <a:extLst>
              <a:ext uri="{FF2B5EF4-FFF2-40B4-BE49-F238E27FC236}">
                <a16:creationId xmlns:a16="http://schemas.microsoft.com/office/drawing/2014/main" id="{085D61F7-2B7B-4759-9963-826E2A5CA442}"/>
              </a:ext>
            </a:extLst>
          </p:cNvPr>
          <p:cNvSpPr/>
          <p:nvPr/>
        </p:nvSpPr>
        <p:spPr>
          <a:xfrm>
            <a:off x="7848105" y="3132084"/>
            <a:ext cx="1908396" cy="2151056"/>
          </a:xfrm>
          <a:prstGeom prst="round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0" name="矩形: 圓角 69">
            <a:extLst>
              <a:ext uri="{FF2B5EF4-FFF2-40B4-BE49-F238E27FC236}">
                <a16:creationId xmlns:a16="http://schemas.microsoft.com/office/drawing/2014/main" id="{1EE6F3B3-B3BF-4F56-A854-B16490BC0148}"/>
              </a:ext>
            </a:extLst>
          </p:cNvPr>
          <p:cNvSpPr/>
          <p:nvPr/>
        </p:nvSpPr>
        <p:spPr>
          <a:xfrm>
            <a:off x="7859084" y="3128629"/>
            <a:ext cx="1815154" cy="2233383"/>
          </a:xfrm>
          <a:prstGeom prst="round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57" name="手繪多邊形: 圖案 56">
            <a:extLst>
              <a:ext uri="{FF2B5EF4-FFF2-40B4-BE49-F238E27FC236}">
                <a16:creationId xmlns:a16="http://schemas.microsoft.com/office/drawing/2014/main" id="{40E098B5-8440-4D8D-9727-572537A6340F}"/>
              </a:ext>
            </a:extLst>
          </p:cNvPr>
          <p:cNvSpPr/>
          <p:nvPr/>
        </p:nvSpPr>
        <p:spPr>
          <a:xfrm>
            <a:off x="7847290" y="3192933"/>
            <a:ext cx="644199" cy="2172534"/>
          </a:xfrm>
          <a:custGeom>
            <a:avLst/>
            <a:gdLst>
              <a:gd name="connsiteX0" fmla="*/ 2038 w 645453"/>
              <a:gd name="connsiteY0" fmla="*/ 2036832 h 2172534"/>
              <a:gd name="connsiteX1" fmla="*/ 2038 w 645453"/>
              <a:gd name="connsiteY1" fmla="*/ 2038191 h 2172534"/>
              <a:gd name="connsiteX2" fmla="*/ 0 w 645453"/>
              <a:gd name="connsiteY2" fmla="*/ 2037511 h 2172534"/>
              <a:gd name="connsiteX3" fmla="*/ 283928 w 645453"/>
              <a:gd name="connsiteY3" fmla="*/ 1846071 h 2172534"/>
              <a:gd name="connsiteX4" fmla="*/ 292100 w 645453"/>
              <a:gd name="connsiteY4" fmla="*/ 1878761 h 2172534"/>
              <a:gd name="connsiteX5" fmla="*/ 317500 w 645453"/>
              <a:gd name="connsiteY5" fmla="*/ 1894636 h 2172534"/>
              <a:gd name="connsiteX6" fmla="*/ 352425 w 645453"/>
              <a:gd name="connsiteY6" fmla="*/ 1939086 h 2172534"/>
              <a:gd name="connsiteX7" fmla="*/ 358163 w 645453"/>
              <a:gd name="connsiteY7" fmla="*/ 1972349 h 2172534"/>
              <a:gd name="connsiteX8" fmla="*/ 358203 w 645453"/>
              <a:gd name="connsiteY8" fmla="*/ 1973512 h 2172534"/>
              <a:gd name="connsiteX9" fmla="*/ 311779 w 645453"/>
              <a:gd name="connsiteY9" fmla="*/ 1981249 h 2172534"/>
              <a:gd name="connsiteX10" fmla="*/ 267329 w 645453"/>
              <a:gd name="connsiteY10" fmla="*/ 2009824 h 2172534"/>
              <a:gd name="connsiteX11" fmla="*/ 241929 w 645453"/>
              <a:gd name="connsiteY11" fmla="*/ 1965374 h 2172534"/>
              <a:gd name="connsiteX12" fmla="*/ 267329 w 645453"/>
              <a:gd name="connsiteY12" fmla="*/ 1924099 h 2172534"/>
              <a:gd name="connsiteX13" fmla="*/ 280029 w 645453"/>
              <a:gd name="connsiteY13" fmla="*/ 1898699 h 2172534"/>
              <a:gd name="connsiteX14" fmla="*/ 151914 w 645453"/>
              <a:gd name="connsiteY14" fmla="*/ 1750417 h 2172534"/>
              <a:gd name="connsiteX15" fmla="*/ 119951 w 645453"/>
              <a:gd name="connsiteY15" fmla="*/ 1786172 h 2172534"/>
              <a:gd name="connsiteX16" fmla="*/ 67303 w 645453"/>
              <a:gd name="connsiteY16" fmla="*/ 1811381 h 2172534"/>
              <a:gd name="connsiteX17" fmla="*/ 50828 w 645453"/>
              <a:gd name="connsiteY17" fmla="*/ 1818634 h 2172534"/>
              <a:gd name="connsiteX18" fmla="*/ 53975 w 645453"/>
              <a:gd name="connsiteY18" fmla="*/ 1815261 h 2172534"/>
              <a:gd name="connsiteX19" fmla="*/ 82550 w 645453"/>
              <a:gd name="connsiteY19" fmla="*/ 1802561 h 2172534"/>
              <a:gd name="connsiteX20" fmla="*/ 120650 w 645453"/>
              <a:gd name="connsiteY20" fmla="*/ 1773986 h 2172534"/>
              <a:gd name="connsiteX21" fmla="*/ 136525 w 645453"/>
              <a:gd name="connsiteY21" fmla="*/ 1758111 h 2172534"/>
              <a:gd name="connsiteX22" fmla="*/ 154840 w 645453"/>
              <a:gd name="connsiteY22" fmla="*/ 1748954 h 2172534"/>
              <a:gd name="connsiteX23" fmla="*/ 151914 w 645453"/>
              <a:gd name="connsiteY23" fmla="*/ 1750417 h 2172534"/>
              <a:gd name="connsiteX24" fmla="*/ 152868 w 645453"/>
              <a:gd name="connsiteY24" fmla="*/ 1749349 h 2172534"/>
              <a:gd name="connsiteX25" fmla="*/ 257610 w 645453"/>
              <a:gd name="connsiteY25" fmla="*/ 1731720 h 2172534"/>
              <a:gd name="connsiteX26" fmla="*/ 280029 w 645453"/>
              <a:gd name="connsiteY26" fmla="*/ 1765349 h 2172534"/>
              <a:gd name="connsiteX27" fmla="*/ 286379 w 645453"/>
              <a:gd name="connsiteY27" fmla="*/ 1812974 h 2172534"/>
              <a:gd name="connsiteX28" fmla="*/ 283928 w 645453"/>
              <a:gd name="connsiteY28" fmla="*/ 1846071 h 2172534"/>
              <a:gd name="connsiteX29" fmla="*/ 279400 w 645453"/>
              <a:gd name="connsiteY29" fmla="*/ 1827961 h 2172534"/>
              <a:gd name="connsiteX30" fmla="*/ 228553 w 645453"/>
              <a:gd name="connsiteY30" fmla="*/ 1702770 h 2172534"/>
              <a:gd name="connsiteX31" fmla="*/ 223827 w 645453"/>
              <a:gd name="connsiteY31" fmla="*/ 1710396 h 2172534"/>
              <a:gd name="connsiteX32" fmla="*/ 196894 w 645453"/>
              <a:gd name="connsiteY32" fmla="*/ 1740524 h 2172534"/>
              <a:gd name="connsiteX33" fmla="*/ 154840 w 645453"/>
              <a:gd name="connsiteY33" fmla="*/ 1748954 h 2172534"/>
              <a:gd name="connsiteX34" fmla="*/ 161925 w 645453"/>
              <a:gd name="connsiteY34" fmla="*/ 1745411 h 2172534"/>
              <a:gd name="connsiteX35" fmla="*/ 234317 w 645453"/>
              <a:gd name="connsiteY35" fmla="*/ 1693468 h 2172534"/>
              <a:gd name="connsiteX36" fmla="*/ 235495 w 645453"/>
              <a:gd name="connsiteY36" fmla="*/ 1698327 h 2172534"/>
              <a:gd name="connsiteX37" fmla="*/ 228553 w 645453"/>
              <a:gd name="connsiteY37" fmla="*/ 1702770 h 2172534"/>
              <a:gd name="connsiteX38" fmla="*/ 244837 w 645453"/>
              <a:gd name="connsiteY38" fmla="*/ 1675309 h 2172534"/>
              <a:gd name="connsiteX39" fmla="*/ 257610 w 645453"/>
              <a:gd name="connsiteY39" fmla="*/ 1731720 h 2172534"/>
              <a:gd name="connsiteX40" fmla="*/ 235579 w 645453"/>
              <a:gd name="connsiteY40" fmla="*/ 1698674 h 2172534"/>
              <a:gd name="connsiteX41" fmla="*/ 235495 w 645453"/>
              <a:gd name="connsiteY41" fmla="*/ 1698327 h 2172534"/>
              <a:gd name="connsiteX42" fmla="*/ 241300 w 645453"/>
              <a:gd name="connsiteY42" fmla="*/ 1694611 h 2172534"/>
              <a:gd name="connsiteX43" fmla="*/ 241300 w 645453"/>
              <a:gd name="connsiteY43" fmla="*/ 1682199 h 2172534"/>
              <a:gd name="connsiteX44" fmla="*/ 244242 w 645453"/>
              <a:gd name="connsiteY44" fmla="*/ 1677453 h 2172534"/>
              <a:gd name="connsiteX45" fmla="*/ 318928 w 645453"/>
              <a:gd name="connsiteY45" fmla="*/ 1459630 h 2172534"/>
              <a:gd name="connsiteX46" fmla="*/ 319536 w 645453"/>
              <a:gd name="connsiteY46" fmla="*/ 1488798 h 2172534"/>
              <a:gd name="connsiteX47" fmla="*/ 303001 w 645453"/>
              <a:gd name="connsiteY47" fmla="*/ 1534244 h 2172534"/>
              <a:gd name="connsiteX48" fmla="*/ 283119 w 645453"/>
              <a:gd name="connsiteY48" fmla="*/ 1576697 h 2172534"/>
              <a:gd name="connsiteX49" fmla="*/ 269576 w 645453"/>
              <a:gd name="connsiteY49" fmla="*/ 1618795 h 2172534"/>
              <a:gd name="connsiteX50" fmla="*/ 247458 w 645453"/>
              <a:gd name="connsiteY50" fmla="*/ 1665876 h 2172534"/>
              <a:gd name="connsiteX51" fmla="*/ 244837 w 645453"/>
              <a:gd name="connsiteY51" fmla="*/ 1675309 h 2172534"/>
              <a:gd name="connsiteX52" fmla="*/ 241300 w 645453"/>
              <a:gd name="connsiteY52" fmla="*/ 1659686 h 2172534"/>
              <a:gd name="connsiteX53" fmla="*/ 241300 w 645453"/>
              <a:gd name="connsiteY53" fmla="*/ 1682199 h 2172534"/>
              <a:gd name="connsiteX54" fmla="*/ 234317 w 645453"/>
              <a:gd name="connsiteY54" fmla="*/ 1693468 h 2172534"/>
              <a:gd name="connsiteX55" fmla="*/ 230099 w 645453"/>
              <a:gd name="connsiteY55" fmla="*/ 1676078 h 2172534"/>
              <a:gd name="connsiteX56" fmla="*/ 222879 w 645453"/>
              <a:gd name="connsiteY56" fmla="*/ 1673274 h 2172534"/>
              <a:gd name="connsiteX57" fmla="*/ 197479 w 645453"/>
              <a:gd name="connsiteY57" fmla="*/ 1651049 h 2172534"/>
              <a:gd name="connsiteX58" fmla="*/ 184779 w 645453"/>
              <a:gd name="connsiteY58" fmla="*/ 1622474 h 2172534"/>
              <a:gd name="connsiteX59" fmla="*/ 181604 w 645453"/>
              <a:gd name="connsiteY59" fmla="*/ 1555799 h 2172534"/>
              <a:gd name="connsiteX60" fmla="*/ 219704 w 645453"/>
              <a:gd name="connsiteY60" fmla="*/ 1473249 h 2172534"/>
              <a:gd name="connsiteX61" fmla="*/ 175509 w 645453"/>
              <a:gd name="connsiteY61" fmla="*/ 1330220 h 2172534"/>
              <a:gd name="connsiteX62" fmla="*/ 166356 w 645453"/>
              <a:gd name="connsiteY62" fmla="*/ 1344387 h 2172534"/>
              <a:gd name="connsiteX63" fmla="*/ 149676 w 645453"/>
              <a:gd name="connsiteY63" fmla="*/ 1360901 h 2172534"/>
              <a:gd name="connsiteX64" fmla="*/ 108401 w 645453"/>
              <a:gd name="connsiteY64" fmla="*/ 1392651 h 2172534"/>
              <a:gd name="connsiteX65" fmla="*/ 83001 w 645453"/>
              <a:gd name="connsiteY65" fmla="*/ 1408526 h 2172534"/>
              <a:gd name="connsiteX66" fmla="*/ 57647 w 645453"/>
              <a:gd name="connsiteY66" fmla="*/ 1411696 h 2172534"/>
              <a:gd name="connsiteX67" fmla="*/ 140721 w 645453"/>
              <a:gd name="connsiteY67" fmla="*/ 1362073 h 2172534"/>
              <a:gd name="connsiteX68" fmla="*/ 170824 w 645453"/>
              <a:gd name="connsiteY68" fmla="*/ 1331767 h 2172534"/>
              <a:gd name="connsiteX69" fmla="*/ 213422 w 645453"/>
              <a:gd name="connsiteY69" fmla="*/ 1317701 h 2172534"/>
              <a:gd name="connsiteX70" fmla="*/ 175509 w 645453"/>
              <a:gd name="connsiteY70" fmla="*/ 1330220 h 2172534"/>
              <a:gd name="connsiteX71" fmla="*/ 178251 w 645453"/>
              <a:gd name="connsiteY71" fmla="*/ 1325976 h 2172534"/>
              <a:gd name="connsiteX72" fmla="*/ 252002 w 645453"/>
              <a:gd name="connsiteY72" fmla="*/ 1304961 h 2172534"/>
              <a:gd name="connsiteX73" fmla="*/ 260334 w 645453"/>
              <a:gd name="connsiteY73" fmla="*/ 1305610 h 2172534"/>
              <a:gd name="connsiteX74" fmla="*/ 232226 w 645453"/>
              <a:gd name="connsiteY74" fmla="*/ 1313276 h 2172534"/>
              <a:gd name="connsiteX75" fmla="*/ 213422 w 645453"/>
              <a:gd name="connsiteY75" fmla="*/ 1317701 h 2172534"/>
              <a:gd name="connsiteX76" fmla="*/ 266428 w 645453"/>
              <a:gd name="connsiteY76" fmla="*/ 967463 h 2172534"/>
              <a:gd name="connsiteX77" fmla="*/ 298901 w 645453"/>
              <a:gd name="connsiteY77" fmla="*/ 973551 h 2172534"/>
              <a:gd name="connsiteX78" fmla="*/ 327476 w 645453"/>
              <a:gd name="connsiteY78" fmla="*/ 1002126 h 2172534"/>
              <a:gd name="connsiteX79" fmla="*/ 324301 w 645453"/>
              <a:gd name="connsiteY79" fmla="*/ 1062451 h 2172534"/>
              <a:gd name="connsiteX80" fmla="*/ 309118 w 645453"/>
              <a:gd name="connsiteY80" fmla="*/ 1090287 h 2172534"/>
              <a:gd name="connsiteX81" fmla="*/ 297180 w 645453"/>
              <a:gd name="connsiteY81" fmla="*/ 1027611 h 2172534"/>
              <a:gd name="connsiteX82" fmla="*/ 297180 w 645453"/>
              <a:gd name="connsiteY82" fmla="*/ 999036 h 2172534"/>
              <a:gd name="connsiteX83" fmla="*/ 297180 w 645453"/>
              <a:gd name="connsiteY83" fmla="*/ 986336 h 2172534"/>
              <a:gd name="connsiteX84" fmla="*/ 267669 w 645453"/>
              <a:gd name="connsiteY84" fmla="*/ 968454 h 2172534"/>
              <a:gd name="connsiteX85" fmla="*/ 197301 w 645453"/>
              <a:gd name="connsiteY85" fmla="*/ 954501 h 2172534"/>
              <a:gd name="connsiteX86" fmla="*/ 197872 w 645453"/>
              <a:gd name="connsiteY86" fmla="*/ 954608 h 2172534"/>
              <a:gd name="connsiteX87" fmla="*/ 163519 w 645453"/>
              <a:gd name="connsiteY87" fmla="*/ 982090 h 2172534"/>
              <a:gd name="connsiteX88" fmla="*/ 17469 w 645453"/>
              <a:gd name="connsiteY88" fmla="*/ 1058290 h 2172534"/>
              <a:gd name="connsiteX89" fmla="*/ 17028 w 645453"/>
              <a:gd name="connsiteY89" fmla="*/ 1050906 h 2172534"/>
              <a:gd name="connsiteX90" fmla="*/ 130626 w 645453"/>
              <a:gd name="connsiteY90" fmla="*/ 967201 h 2172534"/>
              <a:gd name="connsiteX91" fmla="*/ 243638 w 645453"/>
              <a:gd name="connsiteY91" fmla="*/ 927310 h 2172534"/>
              <a:gd name="connsiteX92" fmla="*/ 252730 w 645453"/>
              <a:gd name="connsiteY92" fmla="*/ 954586 h 2172534"/>
              <a:gd name="connsiteX93" fmla="*/ 262366 w 645453"/>
              <a:gd name="connsiteY93" fmla="*/ 964217 h 2172534"/>
              <a:gd name="connsiteX94" fmla="*/ 266428 w 645453"/>
              <a:gd name="connsiteY94" fmla="*/ 967463 h 2172534"/>
              <a:gd name="connsiteX95" fmla="*/ 197872 w 645453"/>
              <a:gd name="connsiteY95" fmla="*/ 954608 h 2172534"/>
              <a:gd name="connsiteX96" fmla="*/ 211144 w 645453"/>
              <a:gd name="connsiteY96" fmla="*/ 943990 h 2172534"/>
              <a:gd name="connsiteX97" fmla="*/ 242894 w 645453"/>
              <a:gd name="connsiteY97" fmla="*/ 928115 h 2172534"/>
              <a:gd name="connsiteX98" fmla="*/ 226301 w 645453"/>
              <a:gd name="connsiteY98" fmla="*/ 774098 h 2172534"/>
              <a:gd name="connsiteX99" fmla="*/ 239719 w 645453"/>
              <a:gd name="connsiteY99" fmla="*/ 778890 h 2172534"/>
              <a:gd name="connsiteX100" fmla="*/ 258769 w 645453"/>
              <a:gd name="connsiteY100" fmla="*/ 810640 h 2172534"/>
              <a:gd name="connsiteX101" fmla="*/ 280994 w 645453"/>
              <a:gd name="connsiteY101" fmla="*/ 886840 h 2172534"/>
              <a:gd name="connsiteX102" fmla="*/ 243638 w 645453"/>
              <a:gd name="connsiteY102" fmla="*/ 927310 h 2172534"/>
              <a:gd name="connsiteX103" fmla="*/ 240030 w 645453"/>
              <a:gd name="connsiteY103" fmla="*/ 916486 h 2172534"/>
              <a:gd name="connsiteX104" fmla="*/ 255905 w 645453"/>
              <a:gd name="connsiteY104" fmla="*/ 846636 h 2172534"/>
              <a:gd name="connsiteX105" fmla="*/ 233680 w 645453"/>
              <a:gd name="connsiteY105" fmla="*/ 808536 h 2172534"/>
              <a:gd name="connsiteX106" fmla="*/ 2038 w 645453"/>
              <a:gd name="connsiteY106" fmla="*/ 648989 h 2172534"/>
              <a:gd name="connsiteX107" fmla="*/ 4769 w 645453"/>
              <a:gd name="connsiteY107" fmla="*/ 845962 h 2172534"/>
              <a:gd name="connsiteX108" fmla="*/ 17028 w 645453"/>
              <a:gd name="connsiteY108" fmla="*/ 1050906 h 2172534"/>
              <a:gd name="connsiteX109" fmla="*/ 9976 w 645453"/>
              <a:gd name="connsiteY109" fmla="*/ 1056101 h 2172534"/>
              <a:gd name="connsiteX110" fmla="*/ 6801 w 645453"/>
              <a:gd name="connsiteY110" fmla="*/ 1399001 h 2172534"/>
              <a:gd name="connsiteX111" fmla="*/ 38551 w 645453"/>
              <a:gd name="connsiteY111" fmla="*/ 1414876 h 2172534"/>
              <a:gd name="connsiteX112" fmla="*/ 57601 w 645453"/>
              <a:gd name="connsiteY112" fmla="*/ 1411701 h 2172534"/>
              <a:gd name="connsiteX113" fmla="*/ 57647 w 645453"/>
              <a:gd name="connsiteY113" fmla="*/ 1411696 h 2172534"/>
              <a:gd name="connsiteX114" fmla="*/ 11485 w 645453"/>
              <a:gd name="connsiteY114" fmla="*/ 1439269 h 2172534"/>
              <a:gd name="connsiteX115" fmla="*/ 14300 w 645453"/>
              <a:gd name="connsiteY115" fmla="*/ 1830249 h 2172534"/>
              <a:gd name="connsiteX116" fmla="*/ 42475 w 645453"/>
              <a:gd name="connsiteY116" fmla="*/ 1822311 h 2172534"/>
              <a:gd name="connsiteX117" fmla="*/ 50828 w 645453"/>
              <a:gd name="connsiteY117" fmla="*/ 1818634 h 2172534"/>
              <a:gd name="connsiteX118" fmla="*/ 9525 w 645453"/>
              <a:gd name="connsiteY118" fmla="*/ 1862886 h 2172534"/>
              <a:gd name="connsiteX119" fmla="*/ 9525 w 645453"/>
              <a:gd name="connsiteY119" fmla="*/ 2034336 h 2172534"/>
              <a:gd name="connsiteX120" fmla="*/ 2038 w 645453"/>
              <a:gd name="connsiteY120" fmla="*/ 2036832 h 2172534"/>
              <a:gd name="connsiteX121" fmla="*/ 2038 w 645453"/>
              <a:gd name="connsiteY121" fmla="*/ 616225 h 2172534"/>
              <a:gd name="connsiteX122" fmla="*/ 2038 w 645453"/>
              <a:gd name="connsiteY122" fmla="*/ 648989 h 2172534"/>
              <a:gd name="connsiteX123" fmla="*/ 1594 w 645453"/>
              <a:gd name="connsiteY123" fmla="*/ 616965 h 2172534"/>
              <a:gd name="connsiteX124" fmla="*/ 11119 w 645453"/>
              <a:gd name="connsiteY124" fmla="*/ 601090 h 2172534"/>
              <a:gd name="connsiteX125" fmla="*/ 30169 w 645453"/>
              <a:gd name="connsiteY125" fmla="*/ 601090 h 2172534"/>
              <a:gd name="connsiteX126" fmla="*/ 68269 w 645453"/>
              <a:gd name="connsiteY126" fmla="*/ 642365 h 2172534"/>
              <a:gd name="connsiteX127" fmla="*/ 115894 w 645453"/>
              <a:gd name="connsiteY127" fmla="*/ 705865 h 2172534"/>
              <a:gd name="connsiteX128" fmla="*/ 134753 w 645453"/>
              <a:gd name="connsiteY128" fmla="*/ 736511 h 2172534"/>
              <a:gd name="connsiteX129" fmla="*/ 131769 w 645453"/>
              <a:gd name="connsiteY129" fmla="*/ 735426 h 2172534"/>
              <a:gd name="connsiteX130" fmla="*/ 106369 w 645453"/>
              <a:gd name="connsiteY130" fmla="*/ 719551 h 2172534"/>
              <a:gd name="connsiteX131" fmla="*/ 55569 w 645453"/>
              <a:gd name="connsiteY131" fmla="*/ 665576 h 2172534"/>
              <a:gd name="connsiteX132" fmla="*/ 52394 w 645453"/>
              <a:gd name="connsiteY132" fmla="*/ 637001 h 2172534"/>
              <a:gd name="connsiteX133" fmla="*/ 9947 w 645453"/>
              <a:gd name="connsiteY133" fmla="*/ 603044 h 2172534"/>
              <a:gd name="connsiteX134" fmla="*/ 2038 w 645453"/>
              <a:gd name="connsiteY134" fmla="*/ 530626 h 2172534"/>
              <a:gd name="connsiteX135" fmla="*/ 4769 w 645453"/>
              <a:gd name="connsiteY135" fmla="*/ 598901 h 2172534"/>
              <a:gd name="connsiteX136" fmla="*/ 9947 w 645453"/>
              <a:gd name="connsiteY136" fmla="*/ 603044 h 2172534"/>
              <a:gd name="connsiteX137" fmla="*/ 2038 w 645453"/>
              <a:gd name="connsiteY137" fmla="*/ 616225 h 2172534"/>
              <a:gd name="connsiteX138" fmla="*/ 2038 w 645453"/>
              <a:gd name="connsiteY138" fmla="*/ 398369 h 2172534"/>
              <a:gd name="connsiteX139" fmla="*/ 2038 w 645453"/>
              <a:gd name="connsiteY139" fmla="*/ 530626 h 2172534"/>
              <a:gd name="connsiteX140" fmla="*/ 1594 w 645453"/>
              <a:gd name="connsiteY140" fmla="*/ 519526 h 2172534"/>
              <a:gd name="connsiteX141" fmla="*/ 1594 w 645453"/>
              <a:gd name="connsiteY141" fmla="*/ 398876 h 2172534"/>
              <a:gd name="connsiteX142" fmla="*/ 23819 w 645453"/>
              <a:gd name="connsiteY142" fmla="*/ 373476 h 2172534"/>
              <a:gd name="connsiteX143" fmla="*/ 65385 w 645453"/>
              <a:gd name="connsiteY143" fmla="*/ 373476 h 2172534"/>
              <a:gd name="connsiteX144" fmla="*/ 17469 w 645453"/>
              <a:gd name="connsiteY144" fmla="*/ 398843 h 2172534"/>
              <a:gd name="connsiteX145" fmla="*/ 17132 w 645453"/>
              <a:gd name="connsiteY145" fmla="*/ 381119 h 2172534"/>
              <a:gd name="connsiteX146" fmla="*/ 130400 w 645453"/>
              <a:gd name="connsiteY146" fmla="*/ 364776 h 2172534"/>
              <a:gd name="connsiteX147" fmla="*/ 112719 w 645453"/>
              <a:gd name="connsiteY147" fmla="*/ 370301 h 2172534"/>
              <a:gd name="connsiteX148" fmla="*/ 84144 w 645453"/>
              <a:gd name="connsiteY148" fmla="*/ 373476 h 2172534"/>
              <a:gd name="connsiteX149" fmla="*/ 65385 w 645453"/>
              <a:gd name="connsiteY149" fmla="*/ 373476 h 2172534"/>
              <a:gd name="connsiteX150" fmla="*/ 71444 w 645453"/>
              <a:gd name="connsiteY150" fmla="*/ 370268 h 2172534"/>
              <a:gd name="connsiteX151" fmla="*/ 109544 w 645453"/>
              <a:gd name="connsiteY151" fmla="*/ 367093 h 2172534"/>
              <a:gd name="connsiteX152" fmla="*/ 221362 w 645453"/>
              <a:gd name="connsiteY152" fmla="*/ 303367 h 2172534"/>
              <a:gd name="connsiteX153" fmla="*/ 220669 w 645453"/>
              <a:gd name="connsiteY153" fmla="*/ 309943 h 2172534"/>
              <a:gd name="connsiteX154" fmla="*/ 195269 w 645453"/>
              <a:gd name="connsiteY154" fmla="*/ 348043 h 2172534"/>
              <a:gd name="connsiteX155" fmla="*/ 138119 w 645453"/>
              <a:gd name="connsiteY155" fmla="*/ 363918 h 2172534"/>
              <a:gd name="connsiteX156" fmla="*/ 130400 w 645453"/>
              <a:gd name="connsiteY156" fmla="*/ 364776 h 2172534"/>
              <a:gd name="connsiteX157" fmla="*/ 163519 w 645453"/>
              <a:gd name="connsiteY157" fmla="*/ 354426 h 2172534"/>
              <a:gd name="connsiteX158" fmla="*/ 220669 w 645453"/>
              <a:gd name="connsiteY158" fmla="*/ 303626 h 2172534"/>
              <a:gd name="connsiteX159" fmla="*/ 109276 w 645453"/>
              <a:gd name="connsiteY159" fmla="*/ 0 h 2172534"/>
              <a:gd name="connsiteX160" fmla="*/ 538215 w 645453"/>
              <a:gd name="connsiteY160" fmla="*/ 0 h 2172534"/>
              <a:gd name="connsiteX161" fmla="*/ 645453 w 645453"/>
              <a:gd name="connsiteY161" fmla="*/ 107238 h 2172534"/>
              <a:gd name="connsiteX162" fmla="*/ 645453 w 645453"/>
              <a:gd name="connsiteY162" fmla="*/ 2065296 h 2172534"/>
              <a:gd name="connsiteX163" fmla="*/ 538215 w 645453"/>
              <a:gd name="connsiteY163" fmla="*/ 2172534 h 2172534"/>
              <a:gd name="connsiteX164" fmla="*/ 109276 w 645453"/>
              <a:gd name="connsiteY164" fmla="*/ 2172534 h 2172534"/>
              <a:gd name="connsiteX165" fmla="*/ 2038 w 645453"/>
              <a:gd name="connsiteY165" fmla="*/ 2065296 h 2172534"/>
              <a:gd name="connsiteX166" fmla="*/ 2038 w 645453"/>
              <a:gd name="connsiteY166" fmla="*/ 2038191 h 2172534"/>
              <a:gd name="connsiteX167" fmla="*/ 9525 w 645453"/>
              <a:gd name="connsiteY167" fmla="*/ 2040686 h 2172534"/>
              <a:gd name="connsiteX168" fmla="*/ 12700 w 645453"/>
              <a:gd name="connsiteY168" fmla="*/ 2091486 h 2172534"/>
              <a:gd name="connsiteX169" fmla="*/ 25400 w 645453"/>
              <a:gd name="connsiteY169" fmla="*/ 2097836 h 2172534"/>
              <a:gd name="connsiteX170" fmla="*/ 25400 w 645453"/>
              <a:gd name="connsiteY170" fmla="*/ 2104186 h 2172534"/>
              <a:gd name="connsiteX171" fmla="*/ 44450 w 645453"/>
              <a:gd name="connsiteY171" fmla="*/ 2107361 h 2172534"/>
              <a:gd name="connsiteX172" fmla="*/ 73025 w 645453"/>
              <a:gd name="connsiteY172" fmla="*/ 2110536 h 2172534"/>
              <a:gd name="connsiteX173" fmla="*/ 114300 w 645453"/>
              <a:gd name="connsiteY173" fmla="*/ 2148636 h 2172534"/>
              <a:gd name="connsiteX174" fmla="*/ 158750 w 645453"/>
              <a:gd name="connsiteY174" fmla="*/ 2161336 h 2172534"/>
              <a:gd name="connsiteX175" fmla="*/ 180975 w 645453"/>
              <a:gd name="connsiteY175" fmla="*/ 2161336 h 2172534"/>
              <a:gd name="connsiteX176" fmla="*/ 228600 w 645453"/>
              <a:gd name="connsiteY176" fmla="*/ 2132761 h 2172534"/>
              <a:gd name="connsiteX177" fmla="*/ 263525 w 645453"/>
              <a:gd name="connsiteY177" fmla="*/ 2097836 h 2172534"/>
              <a:gd name="connsiteX178" fmla="*/ 273050 w 645453"/>
              <a:gd name="connsiteY178" fmla="*/ 2091486 h 2172534"/>
              <a:gd name="connsiteX179" fmla="*/ 292100 w 645453"/>
              <a:gd name="connsiteY179" fmla="*/ 2069261 h 2172534"/>
              <a:gd name="connsiteX180" fmla="*/ 323850 w 645453"/>
              <a:gd name="connsiteY180" fmla="*/ 2034336 h 2172534"/>
              <a:gd name="connsiteX181" fmla="*/ 352425 w 645453"/>
              <a:gd name="connsiteY181" fmla="*/ 2002586 h 2172534"/>
              <a:gd name="connsiteX182" fmla="*/ 358775 w 645453"/>
              <a:gd name="connsiteY182" fmla="*/ 1989886 h 2172534"/>
              <a:gd name="connsiteX183" fmla="*/ 358203 w 645453"/>
              <a:gd name="connsiteY183" fmla="*/ 1973512 h 2172534"/>
              <a:gd name="connsiteX184" fmla="*/ 368929 w 645453"/>
              <a:gd name="connsiteY184" fmla="*/ 1971724 h 2172534"/>
              <a:gd name="connsiteX185" fmla="*/ 410204 w 645453"/>
              <a:gd name="connsiteY185" fmla="*/ 1943149 h 2172534"/>
              <a:gd name="connsiteX186" fmla="*/ 454654 w 645453"/>
              <a:gd name="connsiteY186" fmla="*/ 1895524 h 2172534"/>
              <a:gd name="connsiteX187" fmla="*/ 467354 w 645453"/>
              <a:gd name="connsiteY187" fmla="*/ 1819324 h 2172534"/>
              <a:gd name="connsiteX188" fmla="*/ 470529 w 645453"/>
              <a:gd name="connsiteY188" fmla="*/ 1743124 h 2172534"/>
              <a:gd name="connsiteX189" fmla="*/ 476879 w 645453"/>
              <a:gd name="connsiteY189" fmla="*/ 1730424 h 2172534"/>
              <a:gd name="connsiteX190" fmla="*/ 489579 w 645453"/>
              <a:gd name="connsiteY190" fmla="*/ 1701849 h 2172534"/>
              <a:gd name="connsiteX191" fmla="*/ 537204 w 645453"/>
              <a:gd name="connsiteY191" fmla="*/ 1612949 h 2172534"/>
              <a:gd name="connsiteX192" fmla="*/ 530854 w 645453"/>
              <a:gd name="connsiteY192" fmla="*/ 1571674 h 2172534"/>
              <a:gd name="connsiteX193" fmla="*/ 419729 w 645453"/>
              <a:gd name="connsiteY193" fmla="*/ 1463724 h 2172534"/>
              <a:gd name="connsiteX194" fmla="*/ 381629 w 645453"/>
              <a:gd name="connsiteY194" fmla="*/ 1451024 h 2172534"/>
              <a:gd name="connsiteX195" fmla="*/ 318928 w 645453"/>
              <a:gd name="connsiteY195" fmla="*/ 1459630 h 2172534"/>
              <a:gd name="connsiteX196" fmla="*/ 315758 w 645453"/>
              <a:gd name="connsiteY196" fmla="*/ 1307751 h 2172534"/>
              <a:gd name="connsiteX197" fmla="*/ 281114 w 645453"/>
              <a:gd name="connsiteY197" fmla="*/ 1307230 h 2172534"/>
              <a:gd name="connsiteX198" fmla="*/ 260334 w 645453"/>
              <a:gd name="connsiteY198" fmla="*/ 1305610 h 2172534"/>
              <a:gd name="connsiteX199" fmla="*/ 302076 w 645453"/>
              <a:gd name="connsiteY199" fmla="*/ 1294226 h 2172534"/>
              <a:gd name="connsiteX200" fmla="*/ 298901 w 645453"/>
              <a:gd name="connsiteY200" fmla="*/ 1256126 h 2172534"/>
              <a:gd name="connsiteX201" fmla="*/ 295726 w 645453"/>
              <a:gd name="connsiteY201" fmla="*/ 1249776 h 2172534"/>
              <a:gd name="connsiteX202" fmla="*/ 286201 w 645453"/>
              <a:gd name="connsiteY202" fmla="*/ 1237076 h 2172534"/>
              <a:gd name="connsiteX203" fmla="*/ 283026 w 645453"/>
              <a:gd name="connsiteY203" fmla="*/ 1192626 h 2172534"/>
              <a:gd name="connsiteX204" fmla="*/ 305251 w 645453"/>
              <a:gd name="connsiteY204" fmla="*/ 1097376 h 2172534"/>
              <a:gd name="connsiteX205" fmla="*/ 309118 w 645453"/>
              <a:gd name="connsiteY205" fmla="*/ 1090287 h 2172534"/>
              <a:gd name="connsiteX206" fmla="*/ 309880 w 645453"/>
              <a:gd name="connsiteY206" fmla="*/ 1094286 h 2172534"/>
              <a:gd name="connsiteX207" fmla="*/ 328930 w 645453"/>
              <a:gd name="connsiteY207" fmla="*/ 1122861 h 2172534"/>
              <a:gd name="connsiteX208" fmla="*/ 392430 w 645453"/>
              <a:gd name="connsiteY208" fmla="*/ 1145086 h 2172534"/>
              <a:gd name="connsiteX209" fmla="*/ 440055 w 645453"/>
              <a:gd name="connsiteY209" fmla="*/ 1132386 h 2172534"/>
              <a:gd name="connsiteX210" fmla="*/ 449580 w 645453"/>
              <a:gd name="connsiteY210" fmla="*/ 1084761 h 2172534"/>
              <a:gd name="connsiteX211" fmla="*/ 459105 w 645453"/>
              <a:gd name="connsiteY211" fmla="*/ 1024436 h 2172534"/>
              <a:gd name="connsiteX212" fmla="*/ 468630 w 645453"/>
              <a:gd name="connsiteY212" fmla="*/ 986336 h 2172534"/>
              <a:gd name="connsiteX213" fmla="*/ 471805 w 645453"/>
              <a:gd name="connsiteY213" fmla="*/ 976811 h 2172534"/>
              <a:gd name="connsiteX214" fmla="*/ 474980 w 645453"/>
              <a:gd name="connsiteY214" fmla="*/ 964111 h 2172534"/>
              <a:gd name="connsiteX215" fmla="*/ 481330 w 645453"/>
              <a:gd name="connsiteY215" fmla="*/ 932361 h 2172534"/>
              <a:gd name="connsiteX216" fmla="*/ 500380 w 645453"/>
              <a:gd name="connsiteY216" fmla="*/ 887911 h 2172534"/>
              <a:gd name="connsiteX217" fmla="*/ 541655 w 645453"/>
              <a:gd name="connsiteY217" fmla="*/ 779961 h 2172534"/>
              <a:gd name="connsiteX218" fmla="*/ 411480 w 645453"/>
              <a:gd name="connsiteY218" fmla="*/ 703761 h 2172534"/>
              <a:gd name="connsiteX219" fmla="*/ 341630 w 645453"/>
              <a:gd name="connsiteY219" fmla="*/ 710111 h 2172534"/>
              <a:gd name="connsiteX220" fmla="*/ 316230 w 645453"/>
              <a:gd name="connsiteY220" fmla="*/ 710111 h 2172534"/>
              <a:gd name="connsiteX221" fmla="*/ 265430 w 645453"/>
              <a:gd name="connsiteY221" fmla="*/ 722811 h 2172534"/>
              <a:gd name="connsiteX222" fmla="*/ 246380 w 645453"/>
              <a:gd name="connsiteY222" fmla="*/ 741861 h 2172534"/>
              <a:gd name="connsiteX223" fmla="*/ 224155 w 645453"/>
              <a:gd name="connsiteY223" fmla="*/ 764086 h 2172534"/>
              <a:gd name="connsiteX224" fmla="*/ 226301 w 645453"/>
              <a:gd name="connsiteY224" fmla="*/ 774098 h 2172534"/>
              <a:gd name="connsiteX225" fmla="*/ 195269 w 645453"/>
              <a:gd name="connsiteY225" fmla="*/ 763015 h 2172534"/>
              <a:gd name="connsiteX226" fmla="*/ 169869 w 645453"/>
              <a:gd name="connsiteY226" fmla="*/ 753490 h 2172534"/>
              <a:gd name="connsiteX227" fmla="*/ 141294 w 645453"/>
              <a:gd name="connsiteY227" fmla="*/ 747140 h 2172534"/>
              <a:gd name="connsiteX228" fmla="*/ 134753 w 645453"/>
              <a:gd name="connsiteY228" fmla="*/ 736511 h 2172534"/>
              <a:gd name="connsiteX229" fmla="*/ 201619 w 645453"/>
              <a:gd name="connsiteY229" fmla="*/ 760826 h 2172534"/>
              <a:gd name="connsiteX230" fmla="*/ 252419 w 645453"/>
              <a:gd name="connsiteY230" fmla="*/ 729076 h 2172534"/>
              <a:gd name="connsiteX231" fmla="*/ 246069 w 645453"/>
              <a:gd name="connsiteY231" fmla="*/ 690976 h 2172534"/>
              <a:gd name="connsiteX232" fmla="*/ 239719 w 645453"/>
              <a:gd name="connsiteY232" fmla="*/ 649701 h 2172534"/>
              <a:gd name="connsiteX233" fmla="*/ 252419 w 645453"/>
              <a:gd name="connsiteY233" fmla="*/ 589376 h 2172534"/>
              <a:gd name="connsiteX234" fmla="*/ 315919 w 645453"/>
              <a:gd name="connsiteY234" fmla="*/ 583026 h 2172534"/>
              <a:gd name="connsiteX235" fmla="*/ 325444 w 645453"/>
              <a:gd name="connsiteY235" fmla="*/ 567151 h 2172534"/>
              <a:gd name="connsiteX236" fmla="*/ 354019 w 645453"/>
              <a:gd name="connsiteY236" fmla="*/ 481426 h 2172534"/>
              <a:gd name="connsiteX237" fmla="*/ 347669 w 645453"/>
              <a:gd name="connsiteY237" fmla="*/ 449676 h 2172534"/>
              <a:gd name="connsiteX238" fmla="*/ 350844 w 645453"/>
              <a:gd name="connsiteY238" fmla="*/ 367126 h 2172534"/>
              <a:gd name="connsiteX239" fmla="*/ 338144 w 645453"/>
              <a:gd name="connsiteY239" fmla="*/ 332201 h 2172534"/>
              <a:gd name="connsiteX240" fmla="*/ 271469 w 645453"/>
              <a:gd name="connsiteY240" fmla="*/ 284576 h 2172534"/>
              <a:gd name="connsiteX241" fmla="*/ 221362 w 645453"/>
              <a:gd name="connsiteY241" fmla="*/ 303367 h 2172534"/>
              <a:gd name="connsiteX242" fmla="*/ 227019 w 645453"/>
              <a:gd name="connsiteY242" fmla="*/ 249618 h 2172534"/>
              <a:gd name="connsiteX243" fmla="*/ 246069 w 645453"/>
              <a:gd name="connsiteY243" fmla="*/ 221043 h 2172534"/>
              <a:gd name="connsiteX244" fmla="*/ 255594 w 645453"/>
              <a:gd name="connsiteY244" fmla="*/ 195643 h 2172534"/>
              <a:gd name="connsiteX245" fmla="*/ 280994 w 645453"/>
              <a:gd name="connsiteY245" fmla="*/ 132143 h 2172534"/>
              <a:gd name="connsiteX246" fmla="*/ 236544 w 645453"/>
              <a:gd name="connsiteY246" fmla="*/ 62293 h 2172534"/>
              <a:gd name="connsiteX247" fmla="*/ 195269 w 645453"/>
              <a:gd name="connsiteY247" fmla="*/ 46418 h 2172534"/>
              <a:gd name="connsiteX248" fmla="*/ 141294 w 645453"/>
              <a:gd name="connsiteY248" fmla="*/ 62293 h 2172534"/>
              <a:gd name="connsiteX249" fmla="*/ 11119 w 645453"/>
              <a:gd name="connsiteY249" fmla="*/ 65468 h 2172534"/>
              <a:gd name="connsiteX250" fmla="*/ 17132 w 645453"/>
              <a:gd name="connsiteY250" fmla="*/ 381119 h 2172534"/>
              <a:gd name="connsiteX251" fmla="*/ 2038 w 645453"/>
              <a:gd name="connsiteY251" fmla="*/ 398369 h 2172534"/>
              <a:gd name="connsiteX252" fmla="*/ 2038 w 645453"/>
              <a:gd name="connsiteY252" fmla="*/ 107238 h 2172534"/>
              <a:gd name="connsiteX253" fmla="*/ 109276 w 645453"/>
              <a:gd name="connsiteY253" fmla="*/ 0 h 21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645453" h="2172534">
                <a:moveTo>
                  <a:pt x="2038" y="2036832"/>
                </a:moveTo>
                <a:lnTo>
                  <a:pt x="2038" y="2038191"/>
                </a:lnTo>
                <a:lnTo>
                  <a:pt x="0" y="2037511"/>
                </a:lnTo>
                <a:close/>
                <a:moveTo>
                  <a:pt x="283928" y="1846071"/>
                </a:moveTo>
                <a:lnTo>
                  <a:pt x="292100" y="1878761"/>
                </a:lnTo>
                <a:lnTo>
                  <a:pt x="317500" y="1894636"/>
                </a:lnTo>
                <a:lnTo>
                  <a:pt x="352425" y="1939086"/>
                </a:lnTo>
                <a:cubicBezTo>
                  <a:pt x="355842" y="1961293"/>
                  <a:pt x="357429" y="1968131"/>
                  <a:pt x="358163" y="1972349"/>
                </a:cubicBezTo>
                <a:lnTo>
                  <a:pt x="358203" y="1973512"/>
                </a:lnTo>
                <a:lnTo>
                  <a:pt x="311779" y="1981249"/>
                </a:lnTo>
                <a:lnTo>
                  <a:pt x="267329" y="2009824"/>
                </a:lnTo>
                <a:lnTo>
                  <a:pt x="241929" y="1965374"/>
                </a:lnTo>
                <a:lnTo>
                  <a:pt x="267329" y="1924099"/>
                </a:lnTo>
                <a:lnTo>
                  <a:pt x="280029" y="1898699"/>
                </a:lnTo>
                <a:close/>
                <a:moveTo>
                  <a:pt x="151914" y="1750417"/>
                </a:moveTo>
                <a:lnTo>
                  <a:pt x="119951" y="1786172"/>
                </a:lnTo>
                <a:lnTo>
                  <a:pt x="67303" y="1811381"/>
                </a:lnTo>
                <a:lnTo>
                  <a:pt x="50828" y="1818634"/>
                </a:lnTo>
                <a:lnTo>
                  <a:pt x="53975" y="1815261"/>
                </a:lnTo>
                <a:lnTo>
                  <a:pt x="82550" y="1802561"/>
                </a:lnTo>
                <a:cubicBezTo>
                  <a:pt x="116752" y="1778619"/>
                  <a:pt x="105165" y="1789471"/>
                  <a:pt x="120650" y="1773986"/>
                </a:cubicBezTo>
                <a:lnTo>
                  <a:pt x="136525" y="1758111"/>
                </a:lnTo>
                <a:close/>
                <a:moveTo>
                  <a:pt x="154840" y="1748954"/>
                </a:moveTo>
                <a:lnTo>
                  <a:pt x="151914" y="1750417"/>
                </a:lnTo>
                <a:lnTo>
                  <a:pt x="152868" y="1749349"/>
                </a:lnTo>
                <a:close/>
                <a:moveTo>
                  <a:pt x="257610" y="1731720"/>
                </a:moveTo>
                <a:lnTo>
                  <a:pt x="280029" y="1765349"/>
                </a:lnTo>
                <a:lnTo>
                  <a:pt x="286379" y="1812974"/>
                </a:lnTo>
                <a:lnTo>
                  <a:pt x="283928" y="1846071"/>
                </a:lnTo>
                <a:lnTo>
                  <a:pt x="279400" y="1827961"/>
                </a:lnTo>
                <a:close/>
                <a:moveTo>
                  <a:pt x="228553" y="1702770"/>
                </a:moveTo>
                <a:lnTo>
                  <a:pt x="223827" y="1710396"/>
                </a:lnTo>
                <a:cubicBezTo>
                  <a:pt x="201600" y="1738864"/>
                  <a:pt x="212822" y="1731413"/>
                  <a:pt x="196894" y="1740524"/>
                </a:cubicBezTo>
                <a:lnTo>
                  <a:pt x="154840" y="1748954"/>
                </a:lnTo>
                <a:lnTo>
                  <a:pt x="161925" y="1745411"/>
                </a:lnTo>
                <a:close/>
                <a:moveTo>
                  <a:pt x="234317" y="1693468"/>
                </a:moveTo>
                <a:lnTo>
                  <a:pt x="235495" y="1698327"/>
                </a:lnTo>
                <a:lnTo>
                  <a:pt x="228553" y="1702770"/>
                </a:lnTo>
                <a:close/>
                <a:moveTo>
                  <a:pt x="244837" y="1675309"/>
                </a:moveTo>
                <a:lnTo>
                  <a:pt x="257610" y="1731720"/>
                </a:lnTo>
                <a:lnTo>
                  <a:pt x="235579" y="1698674"/>
                </a:lnTo>
                <a:lnTo>
                  <a:pt x="235495" y="1698327"/>
                </a:lnTo>
                <a:lnTo>
                  <a:pt x="241300" y="1694611"/>
                </a:lnTo>
                <a:lnTo>
                  <a:pt x="241300" y="1682199"/>
                </a:lnTo>
                <a:lnTo>
                  <a:pt x="244242" y="1677453"/>
                </a:lnTo>
                <a:close/>
                <a:moveTo>
                  <a:pt x="318928" y="1459630"/>
                </a:moveTo>
                <a:lnTo>
                  <a:pt x="319536" y="1488798"/>
                </a:lnTo>
                <a:cubicBezTo>
                  <a:pt x="302434" y="1532058"/>
                  <a:pt x="301977" y="1515944"/>
                  <a:pt x="303001" y="1534244"/>
                </a:cubicBezTo>
                <a:lnTo>
                  <a:pt x="283119" y="1576697"/>
                </a:lnTo>
                <a:cubicBezTo>
                  <a:pt x="278604" y="1590729"/>
                  <a:pt x="275027" y="1605099"/>
                  <a:pt x="269576" y="1618795"/>
                </a:cubicBezTo>
                <a:cubicBezTo>
                  <a:pt x="245960" y="1678143"/>
                  <a:pt x="248432" y="1663412"/>
                  <a:pt x="247458" y="1665876"/>
                </a:cubicBezTo>
                <a:lnTo>
                  <a:pt x="244837" y="1675309"/>
                </a:lnTo>
                <a:lnTo>
                  <a:pt x="241300" y="1659686"/>
                </a:lnTo>
                <a:lnTo>
                  <a:pt x="241300" y="1682199"/>
                </a:lnTo>
                <a:lnTo>
                  <a:pt x="234317" y="1693468"/>
                </a:lnTo>
                <a:lnTo>
                  <a:pt x="230099" y="1676078"/>
                </a:lnTo>
                <a:cubicBezTo>
                  <a:pt x="229689" y="1673026"/>
                  <a:pt x="228988" y="1673274"/>
                  <a:pt x="222879" y="1673274"/>
                </a:cubicBezTo>
                <a:lnTo>
                  <a:pt x="197479" y="1651049"/>
                </a:lnTo>
                <a:lnTo>
                  <a:pt x="184779" y="1622474"/>
                </a:lnTo>
                <a:lnTo>
                  <a:pt x="181604" y="1555799"/>
                </a:lnTo>
                <a:lnTo>
                  <a:pt x="219704" y="1473249"/>
                </a:lnTo>
                <a:close/>
                <a:moveTo>
                  <a:pt x="175509" y="1330220"/>
                </a:moveTo>
                <a:lnTo>
                  <a:pt x="166356" y="1344387"/>
                </a:lnTo>
                <a:cubicBezTo>
                  <a:pt x="159199" y="1356849"/>
                  <a:pt x="163105" y="1354187"/>
                  <a:pt x="149676" y="1360901"/>
                </a:cubicBezTo>
                <a:lnTo>
                  <a:pt x="108401" y="1392651"/>
                </a:lnTo>
                <a:cubicBezTo>
                  <a:pt x="99934" y="1397943"/>
                  <a:pt x="92178" y="1404593"/>
                  <a:pt x="83001" y="1408526"/>
                </a:cubicBezTo>
                <a:lnTo>
                  <a:pt x="57647" y="1411696"/>
                </a:lnTo>
                <a:lnTo>
                  <a:pt x="140721" y="1362073"/>
                </a:lnTo>
                <a:lnTo>
                  <a:pt x="170824" y="1331767"/>
                </a:lnTo>
                <a:close/>
                <a:moveTo>
                  <a:pt x="213422" y="1317701"/>
                </a:moveTo>
                <a:lnTo>
                  <a:pt x="175509" y="1330220"/>
                </a:lnTo>
                <a:lnTo>
                  <a:pt x="178251" y="1325976"/>
                </a:lnTo>
                <a:close/>
                <a:moveTo>
                  <a:pt x="252002" y="1304961"/>
                </a:moveTo>
                <a:lnTo>
                  <a:pt x="260334" y="1305610"/>
                </a:lnTo>
                <a:lnTo>
                  <a:pt x="232226" y="1313276"/>
                </a:lnTo>
                <a:lnTo>
                  <a:pt x="213422" y="1317701"/>
                </a:lnTo>
                <a:close/>
                <a:moveTo>
                  <a:pt x="266428" y="967463"/>
                </a:moveTo>
                <a:lnTo>
                  <a:pt x="298901" y="973551"/>
                </a:lnTo>
                <a:cubicBezTo>
                  <a:pt x="324023" y="995084"/>
                  <a:pt x="315714" y="984482"/>
                  <a:pt x="327476" y="1002126"/>
                </a:cubicBezTo>
                <a:lnTo>
                  <a:pt x="324301" y="1062451"/>
                </a:lnTo>
                <a:lnTo>
                  <a:pt x="309118" y="1090287"/>
                </a:lnTo>
                <a:lnTo>
                  <a:pt x="297180" y="1027611"/>
                </a:lnTo>
                <a:lnTo>
                  <a:pt x="297180" y="999036"/>
                </a:lnTo>
                <a:lnTo>
                  <a:pt x="297180" y="986336"/>
                </a:lnTo>
                <a:cubicBezTo>
                  <a:pt x="277824" y="974018"/>
                  <a:pt x="271532" y="970901"/>
                  <a:pt x="267669" y="968454"/>
                </a:cubicBezTo>
                <a:close/>
                <a:moveTo>
                  <a:pt x="197301" y="954501"/>
                </a:moveTo>
                <a:lnTo>
                  <a:pt x="197872" y="954608"/>
                </a:lnTo>
                <a:lnTo>
                  <a:pt x="163519" y="982090"/>
                </a:lnTo>
                <a:lnTo>
                  <a:pt x="17469" y="1058290"/>
                </a:lnTo>
                <a:lnTo>
                  <a:pt x="17028" y="1050906"/>
                </a:lnTo>
                <a:lnTo>
                  <a:pt x="130626" y="967201"/>
                </a:lnTo>
                <a:close/>
                <a:moveTo>
                  <a:pt x="243638" y="927310"/>
                </a:moveTo>
                <a:lnTo>
                  <a:pt x="252730" y="954586"/>
                </a:lnTo>
                <a:cubicBezTo>
                  <a:pt x="257551" y="959407"/>
                  <a:pt x="260320" y="962262"/>
                  <a:pt x="262366" y="964217"/>
                </a:cubicBezTo>
                <a:lnTo>
                  <a:pt x="266428" y="967463"/>
                </a:lnTo>
                <a:lnTo>
                  <a:pt x="197872" y="954608"/>
                </a:lnTo>
                <a:lnTo>
                  <a:pt x="211144" y="943990"/>
                </a:lnTo>
                <a:lnTo>
                  <a:pt x="242894" y="928115"/>
                </a:lnTo>
                <a:close/>
                <a:moveTo>
                  <a:pt x="226301" y="774098"/>
                </a:moveTo>
                <a:lnTo>
                  <a:pt x="239719" y="778890"/>
                </a:lnTo>
                <a:lnTo>
                  <a:pt x="258769" y="810640"/>
                </a:lnTo>
                <a:lnTo>
                  <a:pt x="280994" y="886840"/>
                </a:lnTo>
                <a:lnTo>
                  <a:pt x="243638" y="927310"/>
                </a:lnTo>
                <a:lnTo>
                  <a:pt x="240030" y="916486"/>
                </a:lnTo>
                <a:lnTo>
                  <a:pt x="255905" y="846636"/>
                </a:lnTo>
                <a:cubicBezTo>
                  <a:pt x="244278" y="815630"/>
                  <a:pt x="252774" y="827630"/>
                  <a:pt x="233680" y="808536"/>
                </a:cubicBezTo>
                <a:close/>
                <a:moveTo>
                  <a:pt x="2038" y="648989"/>
                </a:moveTo>
                <a:lnTo>
                  <a:pt x="4769" y="845962"/>
                </a:lnTo>
                <a:lnTo>
                  <a:pt x="17028" y="1050906"/>
                </a:lnTo>
                <a:lnTo>
                  <a:pt x="9976" y="1056101"/>
                </a:lnTo>
                <a:lnTo>
                  <a:pt x="6801" y="1399001"/>
                </a:lnTo>
                <a:lnTo>
                  <a:pt x="38551" y="1414876"/>
                </a:lnTo>
                <a:lnTo>
                  <a:pt x="57601" y="1411701"/>
                </a:lnTo>
                <a:lnTo>
                  <a:pt x="57647" y="1411696"/>
                </a:lnTo>
                <a:lnTo>
                  <a:pt x="11485" y="1439269"/>
                </a:lnTo>
                <a:lnTo>
                  <a:pt x="14300" y="1830249"/>
                </a:lnTo>
                <a:lnTo>
                  <a:pt x="42475" y="1822311"/>
                </a:lnTo>
                <a:lnTo>
                  <a:pt x="50828" y="1818634"/>
                </a:lnTo>
                <a:lnTo>
                  <a:pt x="9525" y="1862886"/>
                </a:lnTo>
                <a:lnTo>
                  <a:pt x="9525" y="2034336"/>
                </a:lnTo>
                <a:lnTo>
                  <a:pt x="2038" y="2036832"/>
                </a:lnTo>
                <a:close/>
                <a:moveTo>
                  <a:pt x="2038" y="616225"/>
                </a:moveTo>
                <a:lnTo>
                  <a:pt x="2038" y="648989"/>
                </a:lnTo>
                <a:lnTo>
                  <a:pt x="1594" y="616965"/>
                </a:lnTo>
                <a:close/>
                <a:moveTo>
                  <a:pt x="11119" y="601090"/>
                </a:moveTo>
                <a:lnTo>
                  <a:pt x="30169" y="601090"/>
                </a:lnTo>
                <a:lnTo>
                  <a:pt x="68269" y="642365"/>
                </a:lnTo>
                <a:lnTo>
                  <a:pt x="115894" y="705865"/>
                </a:lnTo>
                <a:lnTo>
                  <a:pt x="134753" y="736511"/>
                </a:lnTo>
                <a:lnTo>
                  <a:pt x="131769" y="735426"/>
                </a:lnTo>
                <a:cubicBezTo>
                  <a:pt x="108683" y="718936"/>
                  <a:pt x="118648" y="719551"/>
                  <a:pt x="106369" y="719551"/>
                </a:cubicBezTo>
                <a:lnTo>
                  <a:pt x="55569" y="665576"/>
                </a:lnTo>
                <a:lnTo>
                  <a:pt x="52394" y="637001"/>
                </a:lnTo>
                <a:lnTo>
                  <a:pt x="9947" y="603044"/>
                </a:lnTo>
                <a:close/>
                <a:moveTo>
                  <a:pt x="2038" y="530626"/>
                </a:moveTo>
                <a:lnTo>
                  <a:pt x="4769" y="598901"/>
                </a:lnTo>
                <a:lnTo>
                  <a:pt x="9947" y="603044"/>
                </a:lnTo>
                <a:lnTo>
                  <a:pt x="2038" y="616225"/>
                </a:lnTo>
                <a:close/>
                <a:moveTo>
                  <a:pt x="2038" y="398369"/>
                </a:moveTo>
                <a:lnTo>
                  <a:pt x="2038" y="530626"/>
                </a:lnTo>
                <a:lnTo>
                  <a:pt x="1594" y="519526"/>
                </a:lnTo>
                <a:lnTo>
                  <a:pt x="1594" y="398876"/>
                </a:lnTo>
                <a:close/>
                <a:moveTo>
                  <a:pt x="23819" y="373476"/>
                </a:moveTo>
                <a:lnTo>
                  <a:pt x="65385" y="373476"/>
                </a:lnTo>
                <a:lnTo>
                  <a:pt x="17469" y="398843"/>
                </a:lnTo>
                <a:lnTo>
                  <a:pt x="17132" y="381119"/>
                </a:lnTo>
                <a:close/>
                <a:moveTo>
                  <a:pt x="130400" y="364776"/>
                </a:moveTo>
                <a:lnTo>
                  <a:pt x="112719" y="370301"/>
                </a:lnTo>
                <a:lnTo>
                  <a:pt x="84144" y="373476"/>
                </a:lnTo>
                <a:lnTo>
                  <a:pt x="65385" y="373476"/>
                </a:lnTo>
                <a:lnTo>
                  <a:pt x="71444" y="370268"/>
                </a:lnTo>
                <a:lnTo>
                  <a:pt x="109544" y="367093"/>
                </a:lnTo>
                <a:close/>
                <a:moveTo>
                  <a:pt x="221362" y="303367"/>
                </a:moveTo>
                <a:lnTo>
                  <a:pt x="220669" y="309943"/>
                </a:lnTo>
                <a:lnTo>
                  <a:pt x="195269" y="348043"/>
                </a:lnTo>
                <a:lnTo>
                  <a:pt x="138119" y="363918"/>
                </a:lnTo>
                <a:lnTo>
                  <a:pt x="130400" y="364776"/>
                </a:lnTo>
                <a:lnTo>
                  <a:pt x="163519" y="354426"/>
                </a:lnTo>
                <a:lnTo>
                  <a:pt x="220669" y="303626"/>
                </a:lnTo>
                <a:close/>
                <a:moveTo>
                  <a:pt x="109276" y="0"/>
                </a:moveTo>
                <a:lnTo>
                  <a:pt x="538215" y="0"/>
                </a:lnTo>
                <a:cubicBezTo>
                  <a:pt x="597441" y="0"/>
                  <a:pt x="645453" y="48012"/>
                  <a:pt x="645453" y="107238"/>
                </a:cubicBezTo>
                <a:lnTo>
                  <a:pt x="645453" y="2065296"/>
                </a:lnTo>
                <a:cubicBezTo>
                  <a:pt x="645453" y="2124522"/>
                  <a:pt x="597441" y="2172534"/>
                  <a:pt x="538215" y="2172534"/>
                </a:cubicBezTo>
                <a:lnTo>
                  <a:pt x="109276" y="2172534"/>
                </a:lnTo>
                <a:cubicBezTo>
                  <a:pt x="50050" y="2172534"/>
                  <a:pt x="2038" y="2124522"/>
                  <a:pt x="2038" y="2065296"/>
                </a:cubicBezTo>
                <a:lnTo>
                  <a:pt x="2038" y="2038191"/>
                </a:lnTo>
                <a:lnTo>
                  <a:pt x="9525" y="2040686"/>
                </a:lnTo>
                <a:lnTo>
                  <a:pt x="12700" y="2091486"/>
                </a:lnTo>
                <a:lnTo>
                  <a:pt x="25400" y="2097836"/>
                </a:lnTo>
                <a:cubicBezTo>
                  <a:pt x="25400" y="2099953"/>
                  <a:pt x="23507" y="2103239"/>
                  <a:pt x="25400" y="2104186"/>
                </a:cubicBezTo>
                <a:cubicBezTo>
                  <a:pt x="31158" y="2107065"/>
                  <a:pt x="38069" y="2106510"/>
                  <a:pt x="44450" y="2107361"/>
                </a:cubicBezTo>
                <a:cubicBezTo>
                  <a:pt x="53950" y="2108628"/>
                  <a:pt x="63500" y="2109478"/>
                  <a:pt x="73025" y="2110536"/>
                </a:cubicBezTo>
                <a:lnTo>
                  <a:pt x="114300" y="2148636"/>
                </a:lnTo>
                <a:cubicBezTo>
                  <a:pt x="132359" y="2157665"/>
                  <a:pt x="118354" y="2151237"/>
                  <a:pt x="158750" y="2161336"/>
                </a:cubicBezTo>
                <a:lnTo>
                  <a:pt x="180975" y="2161336"/>
                </a:lnTo>
                <a:cubicBezTo>
                  <a:pt x="207640" y="2154670"/>
                  <a:pt x="190146" y="2160728"/>
                  <a:pt x="228600" y="2132761"/>
                </a:cubicBezTo>
                <a:lnTo>
                  <a:pt x="263525" y="2097836"/>
                </a:lnTo>
                <a:cubicBezTo>
                  <a:pt x="263525" y="2097836"/>
                  <a:pt x="270352" y="2094184"/>
                  <a:pt x="273050" y="2091486"/>
                </a:cubicBezTo>
                <a:cubicBezTo>
                  <a:pt x="279949" y="2084587"/>
                  <a:pt x="285750" y="2076669"/>
                  <a:pt x="292100" y="2069261"/>
                </a:cubicBezTo>
                <a:lnTo>
                  <a:pt x="323850" y="2034336"/>
                </a:lnTo>
                <a:cubicBezTo>
                  <a:pt x="342181" y="2022115"/>
                  <a:pt x="331085" y="2031039"/>
                  <a:pt x="352425" y="2002586"/>
                </a:cubicBezTo>
                <a:lnTo>
                  <a:pt x="358775" y="1989886"/>
                </a:lnTo>
                <a:lnTo>
                  <a:pt x="358203" y="1973512"/>
                </a:lnTo>
                <a:lnTo>
                  <a:pt x="368929" y="1971724"/>
                </a:lnTo>
                <a:cubicBezTo>
                  <a:pt x="396545" y="1966201"/>
                  <a:pt x="380988" y="1972365"/>
                  <a:pt x="410204" y="1943149"/>
                </a:cubicBezTo>
                <a:lnTo>
                  <a:pt x="454654" y="1895524"/>
                </a:lnTo>
                <a:cubicBezTo>
                  <a:pt x="475187" y="1874991"/>
                  <a:pt x="457635" y="1893833"/>
                  <a:pt x="467354" y="1819324"/>
                </a:cubicBezTo>
                <a:lnTo>
                  <a:pt x="470529" y="1743124"/>
                </a:lnTo>
                <a:cubicBezTo>
                  <a:pt x="470529" y="1743124"/>
                  <a:pt x="474896" y="1734721"/>
                  <a:pt x="476879" y="1730424"/>
                </a:cubicBezTo>
                <a:cubicBezTo>
                  <a:pt x="481247" y="1720960"/>
                  <a:pt x="485346" y="1711374"/>
                  <a:pt x="489579" y="1701849"/>
                </a:cubicBezTo>
                <a:lnTo>
                  <a:pt x="537204" y="1612949"/>
                </a:lnTo>
                <a:lnTo>
                  <a:pt x="530854" y="1571674"/>
                </a:lnTo>
                <a:lnTo>
                  <a:pt x="419729" y="1463724"/>
                </a:lnTo>
                <a:lnTo>
                  <a:pt x="381629" y="1451024"/>
                </a:lnTo>
                <a:lnTo>
                  <a:pt x="318928" y="1459630"/>
                </a:lnTo>
                <a:lnTo>
                  <a:pt x="315758" y="1307751"/>
                </a:lnTo>
                <a:cubicBezTo>
                  <a:pt x="293469" y="1308999"/>
                  <a:pt x="299857" y="1308937"/>
                  <a:pt x="281114" y="1307230"/>
                </a:cubicBezTo>
                <a:lnTo>
                  <a:pt x="260334" y="1305610"/>
                </a:lnTo>
                <a:lnTo>
                  <a:pt x="302076" y="1294226"/>
                </a:lnTo>
                <a:lnTo>
                  <a:pt x="298901" y="1256126"/>
                </a:lnTo>
                <a:cubicBezTo>
                  <a:pt x="297843" y="1254009"/>
                  <a:pt x="297039" y="1251745"/>
                  <a:pt x="295726" y="1249776"/>
                </a:cubicBezTo>
                <a:cubicBezTo>
                  <a:pt x="292791" y="1245373"/>
                  <a:pt x="287349" y="1242242"/>
                  <a:pt x="286201" y="1237076"/>
                </a:cubicBezTo>
                <a:cubicBezTo>
                  <a:pt x="282979" y="1222575"/>
                  <a:pt x="284084" y="1207443"/>
                  <a:pt x="283026" y="1192626"/>
                </a:cubicBezTo>
                <a:lnTo>
                  <a:pt x="305251" y="1097376"/>
                </a:lnTo>
                <a:lnTo>
                  <a:pt x="309118" y="1090287"/>
                </a:lnTo>
                <a:lnTo>
                  <a:pt x="309880" y="1094286"/>
                </a:lnTo>
                <a:lnTo>
                  <a:pt x="328930" y="1122861"/>
                </a:lnTo>
                <a:lnTo>
                  <a:pt x="392430" y="1145086"/>
                </a:lnTo>
                <a:lnTo>
                  <a:pt x="440055" y="1132386"/>
                </a:lnTo>
                <a:cubicBezTo>
                  <a:pt x="440055" y="1110417"/>
                  <a:pt x="439579" y="1138099"/>
                  <a:pt x="449580" y="1084761"/>
                </a:cubicBezTo>
                <a:cubicBezTo>
                  <a:pt x="453332" y="1064752"/>
                  <a:pt x="455930" y="1044544"/>
                  <a:pt x="459105" y="1024436"/>
                </a:cubicBezTo>
                <a:lnTo>
                  <a:pt x="468630" y="986336"/>
                </a:lnTo>
                <a:cubicBezTo>
                  <a:pt x="468630" y="986336"/>
                  <a:pt x="470886" y="980029"/>
                  <a:pt x="471805" y="976811"/>
                </a:cubicBezTo>
                <a:cubicBezTo>
                  <a:pt x="473004" y="972615"/>
                  <a:pt x="474066" y="968378"/>
                  <a:pt x="474980" y="964111"/>
                </a:cubicBezTo>
                <a:cubicBezTo>
                  <a:pt x="477241" y="953558"/>
                  <a:pt x="479213" y="942944"/>
                  <a:pt x="481330" y="932361"/>
                </a:cubicBezTo>
                <a:lnTo>
                  <a:pt x="500380" y="887911"/>
                </a:lnTo>
                <a:lnTo>
                  <a:pt x="541655" y="779961"/>
                </a:lnTo>
                <a:lnTo>
                  <a:pt x="411480" y="703761"/>
                </a:lnTo>
                <a:lnTo>
                  <a:pt x="341630" y="710111"/>
                </a:lnTo>
                <a:lnTo>
                  <a:pt x="316230" y="710111"/>
                </a:lnTo>
                <a:lnTo>
                  <a:pt x="265430" y="722811"/>
                </a:lnTo>
                <a:lnTo>
                  <a:pt x="246380" y="741861"/>
                </a:lnTo>
                <a:lnTo>
                  <a:pt x="224155" y="764086"/>
                </a:lnTo>
                <a:lnTo>
                  <a:pt x="226301" y="774098"/>
                </a:lnTo>
                <a:lnTo>
                  <a:pt x="195269" y="763015"/>
                </a:lnTo>
                <a:lnTo>
                  <a:pt x="169869" y="753490"/>
                </a:lnTo>
                <a:lnTo>
                  <a:pt x="141294" y="747140"/>
                </a:lnTo>
                <a:lnTo>
                  <a:pt x="134753" y="736511"/>
                </a:lnTo>
                <a:lnTo>
                  <a:pt x="201619" y="760826"/>
                </a:lnTo>
                <a:lnTo>
                  <a:pt x="252419" y="729076"/>
                </a:lnTo>
                <a:cubicBezTo>
                  <a:pt x="252419" y="714068"/>
                  <a:pt x="252608" y="726942"/>
                  <a:pt x="246069" y="690976"/>
                </a:cubicBezTo>
                <a:lnTo>
                  <a:pt x="239719" y="649701"/>
                </a:lnTo>
                <a:cubicBezTo>
                  <a:pt x="239719" y="616256"/>
                  <a:pt x="237852" y="636720"/>
                  <a:pt x="252419" y="589376"/>
                </a:cubicBezTo>
                <a:lnTo>
                  <a:pt x="315919" y="583026"/>
                </a:lnTo>
                <a:lnTo>
                  <a:pt x="325444" y="567151"/>
                </a:lnTo>
                <a:lnTo>
                  <a:pt x="354019" y="481426"/>
                </a:lnTo>
                <a:cubicBezTo>
                  <a:pt x="354019" y="468494"/>
                  <a:pt x="354249" y="479284"/>
                  <a:pt x="347669" y="449676"/>
                </a:cubicBezTo>
                <a:lnTo>
                  <a:pt x="350844" y="367126"/>
                </a:lnTo>
                <a:lnTo>
                  <a:pt x="338144" y="332201"/>
                </a:lnTo>
                <a:lnTo>
                  <a:pt x="271469" y="284576"/>
                </a:lnTo>
                <a:lnTo>
                  <a:pt x="221362" y="303367"/>
                </a:lnTo>
                <a:lnTo>
                  <a:pt x="227019" y="249618"/>
                </a:lnTo>
                <a:lnTo>
                  <a:pt x="246069" y="221043"/>
                </a:lnTo>
                <a:lnTo>
                  <a:pt x="255594" y="195643"/>
                </a:lnTo>
                <a:lnTo>
                  <a:pt x="280994" y="132143"/>
                </a:lnTo>
                <a:lnTo>
                  <a:pt x="236544" y="62293"/>
                </a:lnTo>
                <a:lnTo>
                  <a:pt x="195269" y="46418"/>
                </a:lnTo>
                <a:lnTo>
                  <a:pt x="141294" y="62293"/>
                </a:lnTo>
                <a:lnTo>
                  <a:pt x="11119" y="65468"/>
                </a:lnTo>
                <a:lnTo>
                  <a:pt x="17132" y="381119"/>
                </a:lnTo>
                <a:lnTo>
                  <a:pt x="2038" y="398369"/>
                </a:lnTo>
                <a:lnTo>
                  <a:pt x="2038" y="107238"/>
                </a:lnTo>
                <a:cubicBezTo>
                  <a:pt x="2038" y="48012"/>
                  <a:pt x="50050" y="0"/>
                  <a:pt x="109276" y="0"/>
                </a:cubicBezTo>
                <a:close/>
              </a:path>
            </a:pathLst>
          </a:custGeom>
          <a:gradFill>
            <a:gsLst>
              <a:gs pos="5000">
                <a:schemeClr val="accent2">
                  <a:lumMod val="50000"/>
                </a:schemeClr>
              </a:gs>
              <a:gs pos="54876">
                <a:srgbClr val="BB5611"/>
              </a:gs>
              <a:gs pos="19000">
                <a:schemeClr val="accent2">
                  <a:lumMod val="75000"/>
                </a:schemeClr>
              </a:gs>
              <a:gs pos="98230">
                <a:srgbClr val="F19455"/>
              </a:gs>
              <a:gs pos="44000">
                <a:schemeClr val="accent2">
                  <a:lumMod val="75000"/>
                </a:schemeClr>
              </a:gs>
              <a:gs pos="69000">
                <a:schemeClr val="accent2">
                  <a:lumMod val="7500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b="1">
              <a:solidFill>
                <a:schemeClr val="accent4"/>
              </a:solidFill>
            </a:endParaRPr>
          </a:p>
        </p:txBody>
      </p:sp>
      <p:sp>
        <p:nvSpPr>
          <p:cNvPr id="2" name="文字方塊 1">
            <a:extLst>
              <a:ext uri="{FF2B5EF4-FFF2-40B4-BE49-F238E27FC236}">
                <a16:creationId xmlns:a16="http://schemas.microsoft.com/office/drawing/2014/main" id="{74D8827A-28F2-4B0C-90CD-1A625B3DBF23}"/>
              </a:ext>
            </a:extLst>
          </p:cNvPr>
          <p:cNvSpPr txBox="1"/>
          <p:nvPr/>
        </p:nvSpPr>
        <p:spPr>
          <a:xfrm>
            <a:off x="1016508" y="713208"/>
            <a:ext cx="10158984" cy="2000548"/>
          </a:xfrm>
          <a:prstGeom prst="rect">
            <a:avLst/>
          </a:prstGeom>
          <a:noFill/>
        </p:spPr>
        <p:txBody>
          <a:bodyPr wrap="square" rtlCol="0">
            <a:spAutoFit/>
          </a:bodyPr>
          <a:lstStyle/>
          <a:p>
            <a:pPr algn="ctr"/>
            <a:r>
              <a:rPr lang="en-US" altLang="zh-TW" sz="2000" b="1" dirty="0">
                <a:solidFill>
                  <a:schemeClr val="accent4"/>
                </a:solidFill>
              </a:rPr>
              <a:t>Conclusion</a:t>
            </a:r>
            <a:r>
              <a:rPr lang="zh-TW" altLang="en-US" sz="2000" b="1" dirty="0">
                <a:solidFill>
                  <a:schemeClr val="accent4"/>
                </a:solidFill>
              </a:rPr>
              <a:t> </a:t>
            </a:r>
            <a:r>
              <a:rPr lang="en-US" altLang="zh-TW" sz="2000" b="1" dirty="0">
                <a:solidFill>
                  <a:schemeClr val="accent4"/>
                </a:solidFill>
              </a:rPr>
              <a:t>2023.07.31</a:t>
            </a:r>
          </a:p>
          <a:p>
            <a:endParaRPr lang="en-US" altLang="zh-TW" sz="2000" b="1" dirty="0">
              <a:solidFill>
                <a:schemeClr val="accent4"/>
              </a:solidFill>
            </a:endParaRPr>
          </a:p>
          <a:p>
            <a:pPr marL="285750" indent="-285750">
              <a:buFont typeface="Arial" panose="020B0604020202020204" pitchFamily="34" charset="0"/>
              <a:buChar char="•"/>
            </a:pPr>
            <a:r>
              <a:rPr lang="en-US" altLang="zh-TW" b="1" dirty="0">
                <a:solidFill>
                  <a:schemeClr val="accent4"/>
                </a:solidFill>
              </a:rPr>
              <a:t>Two type of SEI formed on the surface of cathode</a:t>
            </a:r>
          </a:p>
          <a:p>
            <a:pPr marL="285750" indent="-285750">
              <a:buFont typeface="Arial" panose="020B0604020202020204" pitchFamily="34" charset="0"/>
              <a:buChar char="•"/>
            </a:pPr>
            <a:r>
              <a:rPr lang="en-US" altLang="zh-TW" b="1" dirty="0">
                <a:solidFill>
                  <a:schemeClr val="accent4"/>
                </a:solidFill>
              </a:rPr>
              <a:t>Primary SEI (p-SEI) may include LiCO</a:t>
            </a:r>
            <a:r>
              <a:rPr lang="en-US" altLang="zh-TW" b="1" baseline="-25000" dirty="0">
                <a:solidFill>
                  <a:schemeClr val="accent4"/>
                </a:solidFill>
              </a:rPr>
              <a:t>3</a:t>
            </a:r>
            <a:r>
              <a:rPr lang="en-US" altLang="zh-TW" b="1" dirty="0">
                <a:solidFill>
                  <a:schemeClr val="accent4"/>
                </a:solidFill>
              </a:rPr>
              <a:t>, </a:t>
            </a:r>
            <a:r>
              <a:rPr lang="en-US" altLang="zh-TW" b="1" dirty="0" err="1">
                <a:solidFill>
                  <a:schemeClr val="accent4"/>
                </a:solidFill>
              </a:rPr>
              <a:t>LiOH</a:t>
            </a:r>
            <a:r>
              <a:rPr lang="en-US" altLang="zh-TW" b="1" dirty="0">
                <a:solidFill>
                  <a:schemeClr val="accent4"/>
                </a:solidFill>
              </a:rPr>
              <a:t>, </a:t>
            </a:r>
            <a:r>
              <a:rPr lang="en-US" altLang="zh-TW" b="1" dirty="0" err="1">
                <a:solidFill>
                  <a:schemeClr val="accent4"/>
                </a:solidFill>
              </a:rPr>
              <a:t>LiCOOR</a:t>
            </a:r>
            <a:endParaRPr lang="en-US" altLang="zh-TW" b="1" dirty="0">
              <a:solidFill>
                <a:schemeClr val="accent4"/>
              </a:solidFill>
            </a:endParaRPr>
          </a:p>
          <a:p>
            <a:pPr marL="742950" lvl="1" indent="-285750">
              <a:buFont typeface="Times New Roman" panose="02020603050405020304" pitchFamily="18" charset="0"/>
              <a:buChar char="└"/>
            </a:pPr>
            <a:r>
              <a:rPr lang="en-US" altLang="zh-TW" sz="1600" b="1" dirty="0">
                <a:solidFill>
                  <a:schemeClr val="accent4"/>
                </a:solidFill>
              </a:rPr>
              <a:t>Hypothesis : pectin involved in primary SEI formation --- Raman &amp; FTIR</a:t>
            </a:r>
          </a:p>
          <a:p>
            <a:pPr marL="742950" lvl="1" indent="-285750">
              <a:buFont typeface="Times New Roman" panose="02020603050405020304" pitchFamily="18" charset="0"/>
              <a:buChar char="└"/>
            </a:pPr>
            <a:r>
              <a:rPr lang="en-US" altLang="zh-TW" sz="1600" b="1" dirty="0">
                <a:solidFill>
                  <a:schemeClr val="accent4"/>
                </a:solidFill>
              </a:rPr>
              <a:t>Hypothesis : existence of Al can suppressing p-SEI but promoting </a:t>
            </a:r>
            <a:r>
              <a:rPr lang="en-US" altLang="zh-TW" sz="1600" b="1" dirty="0" err="1">
                <a:solidFill>
                  <a:schemeClr val="accent4"/>
                </a:solidFill>
              </a:rPr>
              <a:t>LiPS</a:t>
            </a:r>
            <a:r>
              <a:rPr lang="en-US" altLang="zh-TW" sz="1600" b="1" dirty="0">
                <a:solidFill>
                  <a:schemeClr val="accent4"/>
                </a:solidFill>
              </a:rPr>
              <a:t> SEI ---  Raman &amp; FTIR &amp; EIS-DRT</a:t>
            </a:r>
          </a:p>
          <a:p>
            <a:pPr marL="742950" lvl="1" indent="-285750">
              <a:buFont typeface="Times New Roman" panose="02020603050405020304" pitchFamily="18" charset="0"/>
              <a:buChar char="└"/>
            </a:pPr>
            <a:r>
              <a:rPr lang="en-US" altLang="zh-TW" sz="1600" b="1" dirty="0">
                <a:solidFill>
                  <a:schemeClr val="accent4"/>
                </a:solidFill>
              </a:rPr>
              <a:t>Phenomenon : morphology difference between cycled S-C-Al &amp; S-C cathode</a:t>
            </a:r>
            <a:endParaRPr lang="zh-TW" altLang="en-US" sz="1600" b="1" dirty="0">
              <a:solidFill>
                <a:schemeClr val="accent4"/>
              </a:solidFill>
            </a:endParaRPr>
          </a:p>
        </p:txBody>
      </p:sp>
      <p:sp>
        <p:nvSpPr>
          <p:cNvPr id="4" name="矩形 3">
            <a:extLst>
              <a:ext uri="{FF2B5EF4-FFF2-40B4-BE49-F238E27FC236}">
                <a16:creationId xmlns:a16="http://schemas.microsoft.com/office/drawing/2014/main" id="{F2053359-8E84-4E95-AF09-A798A1CAC115}"/>
              </a:ext>
            </a:extLst>
          </p:cNvPr>
          <p:cNvSpPr/>
          <p:nvPr/>
        </p:nvSpPr>
        <p:spPr>
          <a:xfrm>
            <a:off x="2814717" y="3188134"/>
            <a:ext cx="151544" cy="2080492"/>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5" name="矩形 4">
            <a:extLst>
              <a:ext uri="{FF2B5EF4-FFF2-40B4-BE49-F238E27FC236}">
                <a16:creationId xmlns:a16="http://schemas.microsoft.com/office/drawing/2014/main" id="{4FB76EA5-D2A7-4A5B-A1D0-2DC74741DA52}"/>
              </a:ext>
            </a:extLst>
          </p:cNvPr>
          <p:cNvSpPr/>
          <p:nvPr/>
        </p:nvSpPr>
        <p:spPr>
          <a:xfrm>
            <a:off x="7721448" y="3210957"/>
            <a:ext cx="143494" cy="2151056"/>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6" name="手繪多邊形: 圖案 5">
            <a:extLst>
              <a:ext uri="{FF2B5EF4-FFF2-40B4-BE49-F238E27FC236}">
                <a16:creationId xmlns:a16="http://schemas.microsoft.com/office/drawing/2014/main" id="{62DB4566-7B3B-4E40-9881-BD37800B509E}"/>
              </a:ext>
            </a:extLst>
          </p:cNvPr>
          <p:cNvSpPr/>
          <p:nvPr/>
        </p:nvSpPr>
        <p:spPr>
          <a:xfrm>
            <a:off x="2970911" y="3172259"/>
            <a:ext cx="269875" cy="352425"/>
          </a:xfrm>
          <a:custGeom>
            <a:avLst/>
            <a:gdLst>
              <a:gd name="connsiteX0" fmla="*/ 0 w 269875"/>
              <a:gd name="connsiteY0" fmla="*/ 19050 h 352425"/>
              <a:gd name="connsiteX1" fmla="*/ 130175 w 269875"/>
              <a:gd name="connsiteY1" fmla="*/ 15875 h 352425"/>
              <a:gd name="connsiteX2" fmla="*/ 184150 w 269875"/>
              <a:gd name="connsiteY2" fmla="*/ 0 h 352425"/>
              <a:gd name="connsiteX3" fmla="*/ 225425 w 269875"/>
              <a:gd name="connsiteY3" fmla="*/ 15875 h 352425"/>
              <a:gd name="connsiteX4" fmla="*/ 269875 w 269875"/>
              <a:gd name="connsiteY4" fmla="*/ 85725 h 352425"/>
              <a:gd name="connsiteX5" fmla="*/ 244475 w 269875"/>
              <a:gd name="connsiteY5" fmla="*/ 149225 h 352425"/>
              <a:gd name="connsiteX6" fmla="*/ 234950 w 269875"/>
              <a:gd name="connsiteY6" fmla="*/ 174625 h 352425"/>
              <a:gd name="connsiteX7" fmla="*/ 215900 w 269875"/>
              <a:gd name="connsiteY7" fmla="*/ 203200 h 352425"/>
              <a:gd name="connsiteX8" fmla="*/ 209550 w 269875"/>
              <a:gd name="connsiteY8" fmla="*/ 263525 h 352425"/>
              <a:gd name="connsiteX9" fmla="*/ 184150 w 269875"/>
              <a:gd name="connsiteY9" fmla="*/ 301625 h 352425"/>
              <a:gd name="connsiteX10" fmla="*/ 127000 w 269875"/>
              <a:gd name="connsiteY10" fmla="*/ 317500 h 352425"/>
              <a:gd name="connsiteX11" fmla="*/ 98425 w 269875"/>
              <a:gd name="connsiteY11" fmla="*/ 320675 h 352425"/>
              <a:gd name="connsiteX12" fmla="*/ 60325 w 269875"/>
              <a:gd name="connsiteY12" fmla="*/ 323850 h 352425"/>
              <a:gd name="connsiteX13" fmla="*/ 6350 w 269875"/>
              <a:gd name="connsiteY13" fmla="*/ 352425 h 352425"/>
              <a:gd name="connsiteX14" fmla="*/ 6350 w 269875"/>
              <a:gd name="connsiteY14"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875" h="352425">
                <a:moveTo>
                  <a:pt x="0" y="19050"/>
                </a:moveTo>
                <a:lnTo>
                  <a:pt x="130175" y="15875"/>
                </a:lnTo>
                <a:lnTo>
                  <a:pt x="184150" y="0"/>
                </a:lnTo>
                <a:lnTo>
                  <a:pt x="225425" y="15875"/>
                </a:lnTo>
                <a:lnTo>
                  <a:pt x="269875" y="85725"/>
                </a:lnTo>
                <a:lnTo>
                  <a:pt x="244475" y="149225"/>
                </a:lnTo>
                <a:lnTo>
                  <a:pt x="234950" y="174625"/>
                </a:lnTo>
                <a:lnTo>
                  <a:pt x="215900" y="203200"/>
                </a:lnTo>
                <a:lnTo>
                  <a:pt x="209550" y="263525"/>
                </a:lnTo>
                <a:lnTo>
                  <a:pt x="184150" y="301625"/>
                </a:lnTo>
                <a:lnTo>
                  <a:pt x="127000" y="317500"/>
                </a:lnTo>
                <a:lnTo>
                  <a:pt x="98425" y="320675"/>
                </a:lnTo>
                <a:lnTo>
                  <a:pt x="60325" y="323850"/>
                </a:lnTo>
                <a:lnTo>
                  <a:pt x="6350" y="352425"/>
                </a:lnTo>
                <a:lnTo>
                  <a:pt x="6350" y="352425"/>
                </a:ln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 name="手繪多邊形: 圖案 6">
            <a:extLst>
              <a:ext uri="{FF2B5EF4-FFF2-40B4-BE49-F238E27FC236}">
                <a16:creationId xmlns:a16="http://schemas.microsoft.com/office/drawing/2014/main" id="{BB1E47EE-7768-44CB-8F39-56B9F8C1BEFD}"/>
              </a:ext>
            </a:extLst>
          </p:cNvPr>
          <p:cNvSpPr/>
          <p:nvPr/>
        </p:nvSpPr>
        <p:spPr>
          <a:xfrm>
            <a:off x="2961386" y="3410417"/>
            <a:ext cx="352425" cy="476250"/>
          </a:xfrm>
          <a:custGeom>
            <a:avLst/>
            <a:gdLst>
              <a:gd name="connsiteX0" fmla="*/ 0 w 352425"/>
              <a:gd name="connsiteY0" fmla="*/ 234950 h 476250"/>
              <a:gd name="connsiteX1" fmla="*/ 0 w 352425"/>
              <a:gd name="connsiteY1" fmla="*/ 114300 h 476250"/>
              <a:gd name="connsiteX2" fmla="*/ 22225 w 352425"/>
              <a:gd name="connsiteY2" fmla="*/ 88900 h 476250"/>
              <a:gd name="connsiteX3" fmla="*/ 82550 w 352425"/>
              <a:gd name="connsiteY3" fmla="*/ 88900 h 476250"/>
              <a:gd name="connsiteX4" fmla="*/ 111125 w 352425"/>
              <a:gd name="connsiteY4" fmla="*/ 85725 h 476250"/>
              <a:gd name="connsiteX5" fmla="*/ 161925 w 352425"/>
              <a:gd name="connsiteY5" fmla="*/ 69850 h 476250"/>
              <a:gd name="connsiteX6" fmla="*/ 219075 w 352425"/>
              <a:gd name="connsiteY6" fmla="*/ 19050 h 476250"/>
              <a:gd name="connsiteX7" fmla="*/ 269875 w 352425"/>
              <a:gd name="connsiteY7" fmla="*/ 0 h 476250"/>
              <a:gd name="connsiteX8" fmla="*/ 336550 w 352425"/>
              <a:gd name="connsiteY8" fmla="*/ 47625 h 476250"/>
              <a:gd name="connsiteX9" fmla="*/ 349250 w 352425"/>
              <a:gd name="connsiteY9" fmla="*/ 82550 h 476250"/>
              <a:gd name="connsiteX10" fmla="*/ 346075 w 352425"/>
              <a:gd name="connsiteY10" fmla="*/ 165100 h 476250"/>
              <a:gd name="connsiteX11" fmla="*/ 352425 w 352425"/>
              <a:gd name="connsiteY11" fmla="*/ 196850 h 476250"/>
              <a:gd name="connsiteX12" fmla="*/ 323850 w 352425"/>
              <a:gd name="connsiteY12" fmla="*/ 282575 h 476250"/>
              <a:gd name="connsiteX13" fmla="*/ 314325 w 352425"/>
              <a:gd name="connsiteY13" fmla="*/ 298450 h 476250"/>
              <a:gd name="connsiteX14" fmla="*/ 250825 w 352425"/>
              <a:gd name="connsiteY14" fmla="*/ 304800 h 476250"/>
              <a:gd name="connsiteX15" fmla="*/ 238125 w 352425"/>
              <a:gd name="connsiteY15" fmla="*/ 365125 h 476250"/>
              <a:gd name="connsiteX16" fmla="*/ 244475 w 352425"/>
              <a:gd name="connsiteY16" fmla="*/ 406400 h 476250"/>
              <a:gd name="connsiteX17" fmla="*/ 250825 w 352425"/>
              <a:gd name="connsiteY17" fmla="*/ 444500 h 476250"/>
              <a:gd name="connsiteX18" fmla="*/ 200025 w 352425"/>
              <a:gd name="connsiteY18" fmla="*/ 476250 h 476250"/>
              <a:gd name="connsiteX19" fmla="*/ 130175 w 352425"/>
              <a:gd name="connsiteY19" fmla="*/ 450850 h 476250"/>
              <a:gd name="connsiteX20" fmla="*/ 104775 w 352425"/>
              <a:gd name="connsiteY20" fmla="*/ 434975 h 476250"/>
              <a:gd name="connsiteX21" fmla="*/ 53975 w 352425"/>
              <a:gd name="connsiteY21" fmla="*/ 381000 h 476250"/>
              <a:gd name="connsiteX22" fmla="*/ 50800 w 352425"/>
              <a:gd name="connsiteY22" fmla="*/ 352425 h 476250"/>
              <a:gd name="connsiteX23" fmla="*/ 3175 w 352425"/>
              <a:gd name="connsiteY23" fmla="*/ 3143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425" h="476250">
                <a:moveTo>
                  <a:pt x="0" y="234950"/>
                </a:moveTo>
                <a:lnTo>
                  <a:pt x="0" y="114300"/>
                </a:lnTo>
                <a:lnTo>
                  <a:pt x="22225" y="88900"/>
                </a:lnTo>
                <a:lnTo>
                  <a:pt x="82550" y="88900"/>
                </a:lnTo>
                <a:lnTo>
                  <a:pt x="111125" y="85725"/>
                </a:lnTo>
                <a:lnTo>
                  <a:pt x="161925" y="69850"/>
                </a:lnTo>
                <a:lnTo>
                  <a:pt x="219075" y="19050"/>
                </a:lnTo>
                <a:lnTo>
                  <a:pt x="269875" y="0"/>
                </a:lnTo>
                <a:lnTo>
                  <a:pt x="336550" y="47625"/>
                </a:lnTo>
                <a:lnTo>
                  <a:pt x="349250" y="82550"/>
                </a:lnTo>
                <a:lnTo>
                  <a:pt x="346075" y="165100"/>
                </a:lnTo>
                <a:cubicBezTo>
                  <a:pt x="352655" y="194708"/>
                  <a:pt x="352425" y="183918"/>
                  <a:pt x="352425" y="196850"/>
                </a:cubicBezTo>
                <a:lnTo>
                  <a:pt x="323850" y="282575"/>
                </a:lnTo>
                <a:lnTo>
                  <a:pt x="314325" y="298450"/>
                </a:lnTo>
                <a:lnTo>
                  <a:pt x="250825" y="304800"/>
                </a:lnTo>
                <a:cubicBezTo>
                  <a:pt x="236258" y="352144"/>
                  <a:pt x="238125" y="331680"/>
                  <a:pt x="238125" y="365125"/>
                </a:cubicBezTo>
                <a:lnTo>
                  <a:pt x="244475" y="406400"/>
                </a:lnTo>
                <a:cubicBezTo>
                  <a:pt x="251014" y="442366"/>
                  <a:pt x="250825" y="429492"/>
                  <a:pt x="250825" y="444500"/>
                </a:cubicBezTo>
                <a:lnTo>
                  <a:pt x="200025" y="476250"/>
                </a:lnTo>
                <a:lnTo>
                  <a:pt x="130175" y="450850"/>
                </a:lnTo>
                <a:cubicBezTo>
                  <a:pt x="107089" y="434360"/>
                  <a:pt x="117054" y="434975"/>
                  <a:pt x="104775" y="434975"/>
                </a:cubicBezTo>
                <a:lnTo>
                  <a:pt x="53975" y="381000"/>
                </a:lnTo>
                <a:lnTo>
                  <a:pt x="50800" y="352425"/>
                </a:lnTo>
                <a:lnTo>
                  <a:pt x="3175" y="314325"/>
                </a:ln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9" name="手繪多邊形: 圖案 8">
            <a:extLst>
              <a:ext uri="{FF2B5EF4-FFF2-40B4-BE49-F238E27FC236}">
                <a16:creationId xmlns:a16="http://schemas.microsoft.com/office/drawing/2014/main" id="{A95CC554-16F4-4598-8AB3-E9B8CA39E088}"/>
              </a:ext>
            </a:extLst>
          </p:cNvPr>
          <p:cNvSpPr/>
          <p:nvPr/>
        </p:nvSpPr>
        <p:spPr>
          <a:xfrm>
            <a:off x="2961386" y="3726931"/>
            <a:ext cx="279400" cy="457200"/>
          </a:xfrm>
          <a:custGeom>
            <a:avLst/>
            <a:gdLst>
              <a:gd name="connsiteX0" fmla="*/ 15875 w 279400"/>
              <a:gd name="connsiteY0" fmla="*/ 457200 h 457200"/>
              <a:gd name="connsiteX1" fmla="*/ 161925 w 279400"/>
              <a:gd name="connsiteY1" fmla="*/ 381000 h 457200"/>
              <a:gd name="connsiteX2" fmla="*/ 209550 w 279400"/>
              <a:gd name="connsiteY2" fmla="*/ 342900 h 457200"/>
              <a:gd name="connsiteX3" fmla="*/ 241300 w 279400"/>
              <a:gd name="connsiteY3" fmla="*/ 327025 h 457200"/>
              <a:gd name="connsiteX4" fmla="*/ 279400 w 279400"/>
              <a:gd name="connsiteY4" fmla="*/ 285750 h 457200"/>
              <a:gd name="connsiteX5" fmla="*/ 257175 w 279400"/>
              <a:gd name="connsiteY5" fmla="*/ 209550 h 457200"/>
              <a:gd name="connsiteX6" fmla="*/ 238125 w 279400"/>
              <a:gd name="connsiteY6" fmla="*/ 177800 h 457200"/>
              <a:gd name="connsiteX7" fmla="*/ 193675 w 279400"/>
              <a:gd name="connsiteY7" fmla="*/ 161925 h 457200"/>
              <a:gd name="connsiteX8" fmla="*/ 168275 w 279400"/>
              <a:gd name="connsiteY8" fmla="*/ 152400 h 457200"/>
              <a:gd name="connsiteX9" fmla="*/ 139700 w 279400"/>
              <a:gd name="connsiteY9" fmla="*/ 146050 h 457200"/>
              <a:gd name="connsiteX10" fmla="*/ 114300 w 279400"/>
              <a:gd name="connsiteY10" fmla="*/ 104775 h 457200"/>
              <a:gd name="connsiteX11" fmla="*/ 66675 w 279400"/>
              <a:gd name="connsiteY11" fmla="*/ 41275 h 457200"/>
              <a:gd name="connsiteX12" fmla="*/ 28575 w 279400"/>
              <a:gd name="connsiteY12" fmla="*/ 0 h 457200"/>
              <a:gd name="connsiteX13" fmla="*/ 9525 w 279400"/>
              <a:gd name="connsiteY13" fmla="*/ 0 h 457200"/>
              <a:gd name="connsiteX14" fmla="*/ 0 w 279400"/>
              <a:gd name="connsiteY14" fmla="*/ 15875 h 457200"/>
              <a:gd name="connsiteX15" fmla="*/ 15875 w 279400"/>
              <a:gd name="connsiteY1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0" h="457200">
                <a:moveTo>
                  <a:pt x="15875" y="457200"/>
                </a:moveTo>
                <a:lnTo>
                  <a:pt x="161925" y="381000"/>
                </a:lnTo>
                <a:lnTo>
                  <a:pt x="209550" y="342900"/>
                </a:lnTo>
                <a:lnTo>
                  <a:pt x="241300" y="327025"/>
                </a:lnTo>
                <a:lnTo>
                  <a:pt x="279400" y="285750"/>
                </a:lnTo>
                <a:lnTo>
                  <a:pt x="257175" y="209550"/>
                </a:lnTo>
                <a:lnTo>
                  <a:pt x="238125" y="177800"/>
                </a:lnTo>
                <a:lnTo>
                  <a:pt x="193675" y="161925"/>
                </a:lnTo>
                <a:lnTo>
                  <a:pt x="168275" y="152400"/>
                </a:lnTo>
                <a:lnTo>
                  <a:pt x="139700" y="146050"/>
                </a:lnTo>
                <a:lnTo>
                  <a:pt x="114300" y="104775"/>
                </a:lnTo>
                <a:lnTo>
                  <a:pt x="66675" y="41275"/>
                </a:lnTo>
                <a:lnTo>
                  <a:pt x="28575" y="0"/>
                </a:lnTo>
                <a:lnTo>
                  <a:pt x="9525" y="0"/>
                </a:lnTo>
                <a:lnTo>
                  <a:pt x="0" y="15875"/>
                </a:lnTo>
                <a:cubicBezTo>
                  <a:pt x="1058" y="170392"/>
                  <a:pt x="2117" y="324908"/>
                  <a:pt x="15875" y="457200"/>
                </a:cubicBezTo>
                <a:close/>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 name="手繪多邊形: 圖案 9">
            <a:extLst>
              <a:ext uri="{FF2B5EF4-FFF2-40B4-BE49-F238E27FC236}">
                <a16:creationId xmlns:a16="http://schemas.microsoft.com/office/drawing/2014/main" id="{48B6BFD3-2298-4108-A528-962B6856BCEF}"/>
              </a:ext>
            </a:extLst>
          </p:cNvPr>
          <p:cNvSpPr/>
          <p:nvPr/>
        </p:nvSpPr>
        <p:spPr>
          <a:xfrm>
            <a:off x="2966593" y="4080342"/>
            <a:ext cx="320675" cy="460375"/>
          </a:xfrm>
          <a:custGeom>
            <a:avLst/>
            <a:gdLst>
              <a:gd name="connsiteX0" fmla="*/ 3175 w 320675"/>
              <a:gd name="connsiteY0" fmla="*/ 101600 h 460375"/>
              <a:gd name="connsiteX1" fmla="*/ 123825 w 320675"/>
              <a:gd name="connsiteY1" fmla="*/ 12700 h 460375"/>
              <a:gd name="connsiteX2" fmla="*/ 190500 w 320675"/>
              <a:gd name="connsiteY2" fmla="*/ 0 h 460375"/>
              <a:gd name="connsiteX3" fmla="*/ 292100 w 320675"/>
              <a:gd name="connsiteY3" fmla="*/ 19050 h 460375"/>
              <a:gd name="connsiteX4" fmla="*/ 320675 w 320675"/>
              <a:gd name="connsiteY4" fmla="*/ 47625 h 460375"/>
              <a:gd name="connsiteX5" fmla="*/ 317500 w 320675"/>
              <a:gd name="connsiteY5" fmla="*/ 107950 h 460375"/>
              <a:gd name="connsiteX6" fmla="*/ 298450 w 320675"/>
              <a:gd name="connsiteY6" fmla="*/ 142875 h 460375"/>
              <a:gd name="connsiteX7" fmla="*/ 276225 w 320675"/>
              <a:gd name="connsiteY7" fmla="*/ 238125 h 460375"/>
              <a:gd name="connsiteX8" fmla="*/ 279400 w 320675"/>
              <a:gd name="connsiteY8" fmla="*/ 282575 h 460375"/>
              <a:gd name="connsiteX9" fmla="*/ 288925 w 320675"/>
              <a:gd name="connsiteY9" fmla="*/ 295275 h 460375"/>
              <a:gd name="connsiteX10" fmla="*/ 292100 w 320675"/>
              <a:gd name="connsiteY10" fmla="*/ 301625 h 460375"/>
              <a:gd name="connsiteX11" fmla="*/ 295275 w 320675"/>
              <a:gd name="connsiteY11" fmla="*/ 339725 h 460375"/>
              <a:gd name="connsiteX12" fmla="*/ 225425 w 320675"/>
              <a:gd name="connsiteY12" fmla="*/ 358775 h 460375"/>
              <a:gd name="connsiteX13" fmla="*/ 171450 w 320675"/>
              <a:gd name="connsiteY13" fmla="*/ 371475 h 460375"/>
              <a:gd name="connsiteX14" fmla="*/ 142875 w 320675"/>
              <a:gd name="connsiteY14" fmla="*/ 406400 h 460375"/>
              <a:gd name="connsiteX15" fmla="*/ 101600 w 320675"/>
              <a:gd name="connsiteY15" fmla="*/ 438150 h 460375"/>
              <a:gd name="connsiteX16" fmla="*/ 76200 w 320675"/>
              <a:gd name="connsiteY16" fmla="*/ 454025 h 460375"/>
              <a:gd name="connsiteX17" fmla="*/ 50800 w 320675"/>
              <a:gd name="connsiteY17" fmla="*/ 457200 h 460375"/>
              <a:gd name="connsiteX18" fmla="*/ 31750 w 320675"/>
              <a:gd name="connsiteY18" fmla="*/ 460375 h 460375"/>
              <a:gd name="connsiteX19" fmla="*/ 0 w 320675"/>
              <a:gd name="connsiteY19" fmla="*/ 444500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675" h="460375">
                <a:moveTo>
                  <a:pt x="3175" y="101600"/>
                </a:moveTo>
                <a:lnTo>
                  <a:pt x="123825" y="12700"/>
                </a:lnTo>
                <a:lnTo>
                  <a:pt x="190500" y="0"/>
                </a:lnTo>
                <a:lnTo>
                  <a:pt x="292100" y="19050"/>
                </a:lnTo>
                <a:cubicBezTo>
                  <a:pt x="317222" y="40583"/>
                  <a:pt x="308913" y="29981"/>
                  <a:pt x="320675" y="47625"/>
                </a:cubicBezTo>
                <a:lnTo>
                  <a:pt x="317500" y="107950"/>
                </a:lnTo>
                <a:lnTo>
                  <a:pt x="298450" y="142875"/>
                </a:lnTo>
                <a:lnTo>
                  <a:pt x="276225" y="238125"/>
                </a:lnTo>
                <a:cubicBezTo>
                  <a:pt x="277283" y="252942"/>
                  <a:pt x="276178" y="268074"/>
                  <a:pt x="279400" y="282575"/>
                </a:cubicBezTo>
                <a:cubicBezTo>
                  <a:pt x="280548" y="287741"/>
                  <a:pt x="285990" y="290872"/>
                  <a:pt x="288925" y="295275"/>
                </a:cubicBezTo>
                <a:cubicBezTo>
                  <a:pt x="290238" y="297244"/>
                  <a:pt x="291042" y="299508"/>
                  <a:pt x="292100" y="301625"/>
                </a:cubicBezTo>
                <a:lnTo>
                  <a:pt x="295275" y="339725"/>
                </a:lnTo>
                <a:lnTo>
                  <a:pt x="225425" y="358775"/>
                </a:lnTo>
                <a:lnTo>
                  <a:pt x="171450" y="371475"/>
                </a:lnTo>
                <a:cubicBezTo>
                  <a:pt x="147868" y="405164"/>
                  <a:pt x="160780" y="397448"/>
                  <a:pt x="142875" y="406400"/>
                </a:cubicBezTo>
                <a:lnTo>
                  <a:pt x="101600" y="438150"/>
                </a:lnTo>
                <a:cubicBezTo>
                  <a:pt x="93133" y="443442"/>
                  <a:pt x="85377" y="450092"/>
                  <a:pt x="76200" y="454025"/>
                </a:cubicBezTo>
                <a:cubicBezTo>
                  <a:pt x="67980" y="457548"/>
                  <a:pt x="59340" y="457200"/>
                  <a:pt x="50800" y="457200"/>
                </a:cubicBezTo>
                <a:lnTo>
                  <a:pt x="31750" y="460375"/>
                </a:lnTo>
                <a:lnTo>
                  <a:pt x="0" y="444500"/>
                </a:lnTo>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1" name="手繪多邊形: 圖案 10">
            <a:extLst>
              <a:ext uri="{FF2B5EF4-FFF2-40B4-BE49-F238E27FC236}">
                <a16:creationId xmlns:a16="http://schemas.microsoft.com/office/drawing/2014/main" id="{81D6A4BB-0017-4AE1-AF37-D6B663DBFA5F}"/>
              </a:ext>
            </a:extLst>
          </p:cNvPr>
          <p:cNvSpPr/>
          <p:nvPr/>
        </p:nvSpPr>
        <p:spPr>
          <a:xfrm rot="21407688">
            <a:off x="2959543" y="4436083"/>
            <a:ext cx="330200" cy="511175"/>
          </a:xfrm>
          <a:custGeom>
            <a:avLst/>
            <a:gdLst>
              <a:gd name="connsiteX0" fmla="*/ 19050 w 330200"/>
              <a:gd name="connsiteY0" fmla="*/ 120650 h 511175"/>
              <a:gd name="connsiteX1" fmla="*/ 152400 w 330200"/>
              <a:gd name="connsiteY1" fmla="*/ 50800 h 511175"/>
              <a:gd name="connsiteX2" fmla="*/ 184150 w 330200"/>
              <a:gd name="connsiteY2" fmla="*/ 22225 h 511175"/>
              <a:gd name="connsiteX3" fmla="*/ 266700 w 330200"/>
              <a:gd name="connsiteY3" fmla="*/ 0 h 511175"/>
              <a:gd name="connsiteX4" fmla="*/ 330200 w 330200"/>
              <a:gd name="connsiteY4" fmla="*/ 6350 h 511175"/>
              <a:gd name="connsiteX5" fmla="*/ 323850 w 330200"/>
              <a:gd name="connsiteY5" fmla="*/ 187325 h 511175"/>
              <a:gd name="connsiteX6" fmla="*/ 304800 w 330200"/>
              <a:gd name="connsiteY6" fmla="*/ 231775 h 511175"/>
              <a:gd name="connsiteX7" fmla="*/ 282575 w 330200"/>
              <a:gd name="connsiteY7" fmla="*/ 273050 h 511175"/>
              <a:gd name="connsiteX8" fmla="*/ 266700 w 330200"/>
              <a:gd name="connsiteY8" fmla="*/ 314325 h 511175"/>
              <a:gd name="connsiteX9" fmla="*/ 238125 w 330200"/>
              <a:gd name="connsiteY9" fmla="*/ 371475 h 511175"/>
              <a:gd name="connsiteX10" fmla="*/ 215900 w 330200"/>
              <a:gd name="connsiteY10" fmla="*/ 403225 h 511175"/>
              <a:gd name="connsiteX11" fmla="*/ 187325 w 330200"/>
              <a:gd name="connsiteY11" fmla="*/ 431800 h 511175"/>
              <a:gd name="connsiteX12" fmla="*/ 142875 w 330200"/>
              <a:gd name="connsiteY12" fmla="*/ 438150 h 511175"/>
              <a:gd name="connsiteX13" fmla="*/ 107950 w 330200"/>
              <a:gd name="connsiteY13" fmla="*/ 473075 h 511175"/>
              <a:gd name="connsiteX14" fmla="*/ 53975 w 330200"/>
              <a:gd name="connsiteY14" fmla="*/ 495300 h 511175"/>
              <a:gd name="connsiteX15" fmla="*/ 28575 w 330200"/>
              <a:gd name="connsiteY15" fmla="*/ 504825 h 511175"/>
              <a:gd name="connsiteX16" fmla="*/ 0 w 330200"/>
              <a:gd name="connsiteY16" fmla="*/ 511175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200" h="511175">
                <a:moveTo>
                  <a:pt x="19050" y="120650"/>
                </a:moveTo>
                <a:lnTo>
                  <a:pt x="152400" y="50800"/>
                </a:lnTo>
                <a:lnTo>
                  <a:pt x="184150" y="22225"/>
                </a:lnTo>
                <a:lnTo>
                  <a:pt x="266700" y="0"/>
                </a:lnTo>
                <a:cubicBezTo>
                  <a:pt x="321701" y="6875"/>
                  <a:pt x="300435" y="6350"/>
                  <a:pt x="330200" y="6350"/>
                </a:cubicBezTo>
                <a:lnTo>
                  <a:pt x="323850" y="187325"/>
                </a:lnTo>
                <a:cubicBezTo>
                  <a:pt x="304356" y="229561"/>
                  <a:pt x="304800" y="213447"/>
                  <a:pt x="304800" y="231775"/>
                </a:cubicBezTo>
                <a:lnTo>
                  <a:pt x="282575" y="273050"/>
                </a:lnTo>
                <a:cubicBezTo>
                  <a:pt x="277283" y="286808"/>
                  <a:pt x="272908" y="300955"/>
                  <a:pt x="266700" y="314325"/>
                </a:cubicBezTo>
                <a:cubicBezTo>
                  <a:pt x="230836" y="391571"/>
                  <a:pt x="248643" y="339921"/>
                  <a:pt x="238125" y="371475"/>
                </a:cubicBezTo>
                <a:lnTo>
                  <a:pt x="215900" y="403225"/>
                </a:lnTo>
                <a:cubicBezTo>
                  <a:pt x="192117" y="430406"/>
                  <a:pt x="203738" y="423594"/>
                  <a:pt x="187325" y="431800"/>
                </a:cubicBezTo>
                <a:lnTo>
                  <a:pt x="142875" y="438150"/>
                </a:lnTo>
                <a:lnTo>
                  <a:pt x="107950" y="473075"/>
                </a:lnTo>
                <a:lnTo>
                  <a:pt x="53975" y="495300"/>
                </a:lnTo>
                <a:lnTo>
                  <a:pt x="28575" y="504825"/>
                </a:lnTo>
                <a:lnTo>
                  <a:pt x="0" y="511175"/>
                </a:ln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4" name="手繪多邊形: 圖案 13">
            <a:extLst>
              <a:ext uri="{FF2B5EF4-FFF2-40B4-BE49-F238E27FC236}">
                <a16:creationId xmlns:a16="http://schemas.microsoft.com/office/drawing/2014/main" id="{452C8696-346A-407C-8263-BBA5BE5A1490}"/>
              </a:ext>
            </a:extLst>
          </p:cNvPr>
          <p:cNvSpPr/>
          <p:nvPr/>
        </p:nvSpPr>
        <p:spPr>
          <a:xfrm>
            <a:off x="2966593" y="4773326"/>
            <a:ext cx="358782" cy="501650"/>
          </a:xfrm>
          <a:custGeom>
            <a:avLst/>
            <a:gdLst>
              <a:gd name="connsiteX0" fmla="*/ 9525 w 358782"/>
              <a:gd name="connsiteY0" fmla="*/ 203200 h 501650"/>
              <a:gd name="connsiteX1" fmla="*/ 53975 w 358782"/>
              <a:gd name="connsiteY1" fmla="*/ 155575 h 501650"/>
              <a:gd name="connsiteX2" fmla="*/ 82550 w 358782"/>
              <a:gd name="connsiteY2" fmla="*/ 142875 h 501650"/>
              <a:gd name="connsiteX3" fmla="*/ 120650 w 358782"/>
              <a:gd name="connsiteY3" fmla="*/ 114300 h 501650"/>
              <a:gd name="connsiteX4" fmla="*/ 136525 w 358782"/>
              <a:gd name="connsiteY4" fmla="*/ 98425 h 501650"/>
              <a:gd name="connsiteX5" fmla="*/ 161925 w 358782"/>
              <a:gd name="connsiteY5" fmla="*/ 85725 h 501650"/>
              <a:gd name="connsiteX6" fmla="*/ 241300 w 358782"/>
              <a:gd name="connsiteY6" fmla="*/ 34925 h 501650"/>
              <a:gd name="connsiteX7" fmla="*/ 241300 w 358782"/>
              <a:gd name="connsiteY7" fmla="*/ 0 h 501650"/>
              <a:gd name="connsiteX8" fmla="*/ 279400 w 358782"/>
              <a:gd name="connsiteY8" fmla="*/ 168275 h 501650"/>
              <a:gd name="connsiteX9" fmla="*/ 292100 w 358782"/>
              <a:gd name="connsiteY9" fmla="*/ 219075 h 501650"/>
              <a:gd name="connsiteX10" fmla="*/ 317500 w 358782"/>
              <a:gd name="connsiteY10" fmla="*/ 234950 h 501650"/>
              <a:gd name="connsiteX11" fmla="*/ 352425 w 358782"/>
              <a:gd name="connsiteY11" fmla="*/ 279400 h 501650"/>
              <a:gd name="connsiteX12" fmla="*/ 358775 w 358782"/>
              <a:gd name="connsiteY12" fmla="*/ 330200 h 501650"/>
              <a:gd name="connsiteX13" fmla="*/ 352425 w 358782"/>
              <a:gd name="connsiteY13" fmla="*/ 342900 h 501650"/>
              <a:gd name="connsiteX14" fmla="*/ 323850 w 358782"/>
              <a:gd name="connsiteY14" fmla="*/ 374650 h 501650"/>
              <a:gd name="connsiteX15" fmla="*/ 292100 w 358782"/>
              <a:gd name="connsiteY15" fmla="*/ 409575 h 501650"/>
              <a:gd name="connsiteX16" fmla="*/ 273050 w 358782"/>
              <a:gd name="connsiteY16" fmla="*/ 431800 h 501650"/>
              <a:gd name="connsiteX17" fmla="*/ 263525 w 358782"/>
              <a:gd name="connsiteY17" fmla="*/ 438150 h 501650"/>
              <a:gd name="connsiteX18" fmla="*/ 228600 w 358782"/>
              <a:gd name="connsiteY18" fmla="*/ 473075 h 501650"/>
              <a:gd name="connsiteX19" fmla="*/ 180975 w 358782"/>
              <a:gd name="connsiteY19" fmla="*/ 501650 h 501650"/>
              <a:gd name="connsiteX20" fmla="*/ 158750 w 358782"/>
              <a:gd name="connsiteY20" fmla="*/ 501650 h 501650"/>
              <a:gd name="connsiteX21" fmla="*/ 114300 w 358782"/>
              <a:gd name="connsiteY21" fmla="*/ 488950 h 501650"/>
              <a:gd name="connsiteX22" fmla="*/ 73025 w 358782"/>
              <a:gd name="connsiteY22" fmla="*/ 450850 h 501650"/>
              <a:gd name="connsiteX23" fmla="*/ 44450 w 358782"/>
              <a:gd name="connsiteY23" fmla="*/ 447675 h 501650"/>
              <a:gd name="connsiteX24" fmla="*/ 25400 w 358782"/>
              <a:gd name="connsiteY24" fmla="*/ 444500 h 501650"/>
              <a:gd name="connsiteX25" fmla="*/ 25400 w 358782"/>
              <a:gd name="connsiteY25" fmla="*/ 438150 h 501650"/>
              <a:gd name="connsiteX26" fmla="*/ 12700 w 358782"/>
              <a:gd name="connsiteY26" fmla="*/ 431800 h 501650"/>
              <a:gd name="connsiteX27" fmla="*/ 9525 w 358782"/>
              <a:gd name="connsiteY27" fmla="*/ 381000 h 501650"/>
              <a:gd name="connsiteX28" fmla="*/ 0 w 358782"/>
              <a:gd name="connsiteY28" fmla="*/ 377825 h 501650"/>
              <a:gd name="connsiteX29" fmla="*/ 9525 w 358782"/>
              <a:gd name="connsiteY29" fmla="*/ 37465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8782" h="501650">
                <a:moveTo>
                  <a:pt x="9525" y="203200"/>
                </a:moveTo>
                <a:lnTo>
                  <a:pt x="53975" y="155575"/>
                </a:lnTo>
                <a:lnTo>
                  <a:pt x="82550" y="142875"/>
                </a:lnTo>
                <a:cubicBezTo>
                  <a:pt x="116752" y="118933"/>
                  <a:pt x="105165" y="129785"/>
                  <a:pt x="120650" y="114300"/>
                </a:cubicBezTo>
                <a:lnTo>
                  <a:pt x="136525" y="98425"/>
                </a:lnTo>
                <a:lnTo>
                  <a:pt x="161925" y="85725"/>
                </a:lnTo>
                <a:lnTo>
                  <a:pt x="241300" y="34925"/>
                </a:lnTo>
                <a:lnTo>
                  <a:pt x="241300" y="0"/>
                </a:lnTo>
                <a:lnTo>
                  <a:pt x="279400" y="168275"/>
                </a:lnTo>
                <a:lnTo>
                  <a:pt x="292100" y="219075"/>
                </a:lnTo>
                <a:lnTo>
                  <a:pt x="317500" y="234950"/>
                </a:lnTo>
                <a:lnTo>
                  <a:pt x="352425" y="279400"/>
                </a:lnTo>
                <a:cubicBezTo>
                  <a:pt x="359258" y="323813"/>
                  <a:pt x="358775" y="306755"/>
                  <a:pt x="358775" y="330200"/>
                </a:cubicBezTo>
                <a:lnTo>
                  <a:pt x="352425" y="342900"/>
                </a:lnTo>
                <a:cubicBezTo>
                  <a:pt x="331085" y="371353"/>
                  <a:pt x="342181" y="362429"/>
                  <a:pt x="323850" y="374650"/>
                </a:cubicBezTo>
                <a:lnTo>
                  <a:pt x="292100" y="409575"/>
                </a:lnTo>
                <a:cubicBezTo>
                  <a:pt x="285750" y="416983"/>
                  <a:pt x="279949" y="424901"/>
                  <a:pt x="273050" y="431800"/>
                </a:cubicBezTo>
                <a:cubicBezTo>
                  <a:pt x="270352" y="434498"/>
                  <a:pt x="263525" y="438150"/>
                  <a:pt x="263525" y="438150"/>
                </a:cubicBezTo>
                <a:lnTo>
                  <a:pt x="228600" y="473075"/>
                </a:lnTo>
                <a:cubicBezTo>
                  <a:pt x="190146" y="501042"/>
                  <a:pt x="207640" y="494984"/>
                  <a:pt x="180975" y="501650"/>
                </a:cubicBezTo>
                <a:lnTo>
                  <a:pt x="158750" y="501650"/>
                </a:lnTo>
                <a:cubicBezTo>
                  <a:pt x="118354" y="491551"/>
                  <a:pt x="132359" y="497979"/>
                  <a:pt x="114300" y="488950"/>
                </a:cubicBezTo>
                <a:lnTo>
                  <a:pt x="73025" y="450850"/>
                </a:lnTo>
                <a:cubicBezTo>
                  <a:pt x="63500" y="449792"/>
                  <a:pt x="53950" y="448942"/>
                  <a:pt x="44450" y="447675"/>
                </a:cubicBezTo>
                <a:cubicBezTo>
                  <a:pt x="38069" y="446824"/>
                  <a:pt x="31158" y="447379"/>
                  <a:pt x="25400" y="444500"/>
                </a:cubicBezTo>
                <a:cubicBezTo>
                  <a:pt x="23507" y="443553"/>
                  <a:pt x="25400" y="440267"/>
                  <a:pt x="25400" y="438150"/>
                </a:cubicBezTo>
                <a:lnTo>
                  <a:pt x="12700" y="431800"/>
                </a:lnTo>
                <a:lnTo>
                  <a:pt x="9525" y="381000"/>
                </a:lnTo>
                <a:lnTo>
                  <a:pt x="0" y="377825"/>
                </a:lnTo>
                <a:lnTo>
                  <a:pt x="9525" y="374650"/>
                </a:lnTo>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5" name="手繪多邊形: 圖案 14">
            <a:extLst>
              <a:ext uri="{FF2B5EF4-FFF2-40B4-BE49-F238E27FC236}">
                <a16:creationId xmlns:a16="http://schemas.microsoft.com/office/drawing/2014/main" id="{A9421130-D860-4B7B-81A1-8B5E64D98B0F}"/>
              </a:ext>
            </a:extLst>
          </p:cNvPr>
          <p:cNvSpPr/>
          <p:nvPr/>
        </p:nvSpPr>
        <p:spPr>
          <a:xfrm>
            <a:off x="3141396" y="3268629"/>
            <a:ext cx="355600" cy="558800"/>
          </a:xfrm>
          <a:custGeom>
            <a:avLst/>
            <a:gdLst>
              <a:gd name="connsiteX0" fmla="*/ 38100 w 355600"/>
              <a:gd name="connsiteY0" fmla="*/ 22225 h 558800"/>
              <a:gd name="connsiteX1" fmla="*/ 200025 w 355600"/>
              <a:gd name="connsiteY1" fmla="*/ 0 h 558800"/>
              <a:gd name="connsiteX2" fmla="*/ 238125 w 355600"/>
              <a:gd name="connsiteY2" fmla="*/ 12700 h 558800"/>
              <a:gd name="connsiteX3" fmla="*/ 349250 w 355600"/>
              <a:gd name="connsiteY3" fmla="*/ 120650 h 558800"/>
              <a:gd name="connsiteX4" fmla="*/ 355600 w 355600"/>
              <a:gd name="connsiteY4" fmla="*/ 161925 h 558800"/>
              <a:gd name="connsiteX5" fmla="*/ 307975 w 355600"/>
              <a:gd name="connsiteY5" fmla="*/ 250825 h 558800"/>
              <a:gd name="connsiteX6" fmla="*/ 295275 w 355600"/>
              <a:gd name="connsiteY6" fmla="*/ 279400 h 558800"/>
              <a:gd name="connsiteX7" fmla="*/ 288925 w 355600"/>
              <a:gd name="connsiteY7" fmla="*/ 292100 h 558800"/>
              <a:gd name="connsiteX8" fmla="*/ 285750 w 355600"/>
              <a:gd name="connsiteY8" fmla="*/ 368300 h 558800"/>
              <a:gd name="connsiteX9" fmla="*/ 273050 w 355600"/>
              <a:gd name="connsiteY9" fmla="*/ 444500 h 558800"/>
              <a:gd name="connsiteX10" fmla="*/ 228600 w 355600"/>
              <a:gd name="connsiteY10" fmla="*/ 492125 h 558800"/>
              <a:gd name="connsiteX11" fmla="*/ 187325 w 355600"/>
              <a:gd name="connsiteY11" fmla="*/ 520700 h 558800"/>
              <a:gd name="connsiteX12" fmla="*/ 130175 w 355600"/>
              <a:gd name="connsiteY12" fmla="*/ 530225 h 558800"/>
              <a:gd name="connsiteX13" fmla="*/ 85725 w 355600"/>
              <a:gd name="connsiteY13" fmla="*/ 558800 h 558800"/>
              <a:gd name="connsiteX14" fmla="*/ 60325 w 355600"/>
              <a:gd name="connsiteY14" fmla="*/ 514350 h 558800"/>
              <a:gd name="connsiteX15" fmla="*/ 85725 w 355600"/>
              <a:gd name="connsiteY15" fmla="*/ 473075 h 558800"/>
              <a:gd name="connsiteX16" fmla="*/ 98425 w 355600"/>
              <a:gd name="connsiteY16" fmla="*/ 447675 h 558800"/>
              <a:gd name="connsiteX17" fmla="*/ 104775 w 355600"/>
              <a:gd name="connsiteY17" fmla="*/ 361950 h 558800"/>
              <a:gd name="connsiteX18" fmla="*/ 98425 w 355600"/>
              <a:gd name="connsiteY18" fmla="*/ 314325 h 558800"/>
              <a:gd name="connsiteX19" fmla="*/ 53975 w 355600"/>
              <a:gd name="connsiteY19" fmla="*/ 247650 h 558800"/>
              <a:gd name="connsiteX20" fmla="*/ 41275 w 355600"/>
              <a:gd name="connsiteY20" fmla="*/ 222250 h 558800"/>
              <a:gd name="connsiteX21" fmla="*/ 15875 w 355600"/>
              <a:gd name="connsiteY21" fmla="*/ 200025 h 558800"/>
              <a:gd name="connsiteX22" fmla="*/ 3175 w 355600"/>
              <a:gd name="connsiteY22" fmla="*/ 171450 h 558800"/>
              <a:gd name="connsiteX23" fmla="*/ 0 w 355600"/>
              <a:gd name="connsiteY23" fmla="*/ 104775 h 558800"/>
              <a:gd name="connsiteX24" fmla="*/ 38100 w 355600"/>
              <a:gd name="connsiteY24" fmla="*/ 222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600" h="558800">
                <a:moveTo>
                  <a:pt x="38100" y="22225"/>
                </a:moveTo>
                <a:lnTo>
                  <a:pt x="200025" y="0"/>
                </a:lnTo>
                <a:lnTo>
                  <a:pt x="238125" y="12700"/>
                </a:lnTo>
                <a:lnTo>
                  <a:pt x="349250" y="120650"/>
                </a:lnTo>
                <a:lnTo>
                  <a:pt x="355600" y="161925"/>
                </a:lnTo>
                <a:lnTo>
                  <a:pt x="307975" y="250825"/>
                </a:lnTo>
                <a:cubicBezTo>
                  <a:pt x="303742" y="260350"/>
                  <a:pt x="299643" y="269936"/>
                  <a:pt x="295275" y="279400"/>
                </a:cubicBezTo>
                <a:cubicBezTo>
                  <a:pt x="293292" y="283697"/>
                  <a:pt x="288925" y="292100"/>
                  <a:pt x="288925" y="292100"/>
                </a:cubicBezTo>
                <a:lnTo>
                  <a:pt x="285750" y="368300"/>
                </a:lnTo>
                <a:cubicBezTo>
                  <a:pt x="276031" y="442809"/>
                  <a:pt x="293583" y="423967"/>
                  <a:pt x="273050" y="444500"/>
                </a:cubicBezTo>
                <a:lnTo>
                  <a:pt x="228600" y="492125"/>
                </a:lnTo>
                <a:cubicBezTo>
                  <a:pt x="199384" y="521341"/>
                  <a:pt x="214941" y="515177"/>
                  <a:pt x="187325" y="520700"/>
                </a:cubicBezTo>
                <a:lnTo>
                  <a:pt x="130175" y="530225"/>
                </a:lnTo>
                <a:lnTo>
                  <a:pt x="85725" y="558800"/>
                </a:lnTo>
                <a:lnTo>
                  <a:pt x="60325" y="514350"/>
                </a:lnTo>
                <a:lnTo>
                  <a:pt x="85725" y="473075"/>
                </a:lnTo>
                <a:lnTo>
                  <a:pt x="98425" y="447675"/>
                </a:lnTo>
                <a:lnTo>
                  <a:pt x="104775" y="361950"/>
                </a:lnTo>
                <a:lnTo>
                  <a:pt x="98425" y="314325"/>
                </a:lnTo>
                <a:lnTo>
                  <a:pt x="53975" y="247650"/>
                </a:lnTo>
                <a:cubicBezTo>
                  <a:pt x="44078" y="221259"/>
                  <a:pt x="53492" y="222250"/>
                  <a:pt x="41275" y="222250"/>
                </a:cubicBezTo>
                <a:lnTo>
                  <a:pt x="15875" y="200025"/>
                </a:lnTo>
                <a:lnTo>
                  <a:pt x="3175" y="171450"/>
                </a:lnTo>
                <a:lnTo>
                  <a:pt x="0" y="104775"/>
                </a:lnTo>
                <a:lnTo>
                  <a:pt x="38100" y="22225"/>
                </a:lnTo>
                <a:close/>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6" name="手繪多邊形: 圖案 15">
            <a:extLst>
              <a:ext uri="{FF2B5EF4-FFF2-40B4-BE49-F238E27FC236}">
                <a16:creationId xmlns:a16="http://schemas.microsoft.com/office/drawing/2014/main" id="{B17BAF78-D55D-4911-BE64-47B07E60F951}"/>
              </a:ext>
            </a:extLst>
          </p:cNvPr>
          <p:cNvSpPr/>
          <p:nvPr/>
        </p:nvSpPr>
        <p:spPr>
          <a:xfrm>
            <a:off x="3140253" y="3793915"/>
            <a:ext cx="317500" cy="441325"/>
          </a:xfrm>
          <a:custGeom>
            <a:avLst/>
            <a:gdLst>
              <a:gd name="connsiteX0" fmla="*/ 187325 w 317500"/>
              <a:gd name="connsiteY0" fmla="*/ 0 h 441325"/>
              <a:gd name="connsiteX1" fmla="*/ 317500 w 317500"/>
              <a:gd name="connsiteY1" fmla="*/ 76200 h 441325"/>
              <a:gd name="connsiteX2" fmla="*/ 276225 w 317500"/>
              <a:gd name="connsiteY2" fmla="*/ 184150 h 441325"/>
              <a:gd name="connsiteX3" fmla="*/ 257175 w 317500"/>
              <a:gd name="connsiteY3" fmla="*/ 228600 h 441325"/>
              <a:gd name="connsiteX4" fmla="*/ 250825 w 317500"/>
              <a:gd name="connsiteY4" fmla="*/ 260350 h 441325"/>
              <a:gd name="connsiteX5" fmla="*/ 247650 w 317500"/>
              <a:gd name="connsiteY5" fmla="*/ 273050 h 441325"/>
              <a:gd name="connsiteX6" fmla="*/ 244475 w 317500"/>
              <a:gd name="connsiteY6" fmla="*/ 282575 h 441325"/>
              <a:gd name="connsiteX7" fmla="*/ 234950 w 317500"/>
              <a:gd name="connsiteY7" fmla="*/ 320675 h 441325"/>
              <a:gd name="connsiteX8" fmla="*/ 225425 w 317500"/>
              <a:gd name="connsiteY8" fmla="*/ 381000 h 441325"/>
              <a:gd name="connsiteX9" fmla="*/ 215900 w 317500"/>
              <a:gd name="connsiteY9" fmla="*/ 428625 h 441325"/>
              <a:gd name="connsiteX10" fmla="*/ 168275 w 317500"/>
              <a:gd name="connsiteY10" fmla="*/ 441325 h 441325"/>
              <a:gd name="connsiteX11" fmla="*/ 104775 w 317500"/>
              <a:gd name="connsiteY11" fmla="*/ 419100 h 441325"/>
              <a:gd name="connsiteX12" fmla="*/ 85725 w 317500"/>
              <a:gd name="connsiteY12" fmla="*/ 390525 h 441325"/>
              <a:gd name="connsiteX13" fmla="*/ 73025 w 317500"/>
              <a:gd name="connsiteY13" fmla="*/ 323850 h 441325"/>
              <a:gd name="connsiteX14" fmla="*/ 73025 w 317500"/>
              <a:gd name="connsiteY14" fmla="*/ 295275 h 441325"/>
              <a:gd name="connsiteX15" fmla="*/ 73025 w 317500"/>
              <a:gd name="connsiteY15" fmla="*/ 282575 h 441325"/>
              <a:gd name="connsiteX16" fmla="*/ 28575 w 317500"/>
              <a:gd name="connsiteY16" fmla="*/ 250825 h 441325"/>
              <a:gd name="connsiteX17" fmla="*/ 15875 w 317500"/>
              <a:gd name="connsiteY17" fmla="*/ 212725 h 441325"/>
              <a:gd name="connsiteX18" fmla="*/ 31750 w 317500"/>
              <a:gd name="connsiteY18" fmla="*/ 142875 h 441325"/>
              <a:gd name="connsiteX19" fmla="*/ 9525 w 317500"/>
              <a:gd name="connsiteY19" fmla="*/ 104775 h 441325"/>
              <a:gd name="connsiteX20" fmla="*/ 0 w 317500"/>
              <a:gd name="connsiteY20" fmla="*/ 60325 h 441325"/>
              <a:gd name="connsiteX21" fmla="*/ 22225 w 317500"/>
              <a:gd name="connsiteY21" fmla="*/ 38100 h 441325"/>
              <a:gd name="connsiteX22" fmla="*/ 41275 w 317500"/>
              <a:gd name="connsiteY22" fmla="*/ 19050 h 441325"/>
              <a:gd name="connsiteX23" fmla="*/ 92075 w 317500"/>
              <a:gd name="connsiteY23" fmla="*/ 6350 h 441325"/>
              <a:gd name="connsiteX24" fmla="*/ 117475 w 317500"/>
              <a:gd name="connsiteY24" fmla="*/ 6350 h 441325"/>
              <a:gd name="connsiteX25" fmla="*/ 187325 w 317500"/>
              <a:gd name="connsiteY25" fmla="*/ 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7500" h="441325">
                <a:moveTo>
                  <a:pt x="187325" y="0"/>
                </a:moveTo>
                <a:lnTo>
                  <a:pt x="317500" y="76200"/>
                </a:lnTo>
                <a:lnTo>
                  <a:pt x="276225" y="184150"/>
                </a:lnTo>
                <a:lnTo>
                  <a:pt x="257175" y="228600"/>
                </a:lnTo>
                <a:cubicBezTo>
                  <a:pt x="255058" y="239183"/>
                  <a:pt x="253086" y="249797"/>
                  <a:pt x="250825" y="260350"/>
                </a:cubicBezTo>
                <a:cubicBezTo>
                  <a:pt x="249911" y="264617"/>
                  <a:pt x="248849" y="268854"/>
                  <a:pt x="247650" y="273050"/>
                </a:cubicBezTo>
                <a:cubicBezTo>
                  <a:pt x="246731" y="276268"/>
                  <a:pt x="244475" y="282575"/>
                  <a:pt x="244475" y="282575"/>
                </a:cubicBezTo>
                <a:lnTo>
                  <a:pt x="234950" y="320675"/>
                </a:lnTo>
                <a:cubicBezTo>
                  <a:pt x="231775" y="340783"/>
                  <a:pt x="229177" y="360991"/>
                  <a:pt x="225425" y="381000"/>
                </a:cubicBezTo>
                <a:cubicBezTo>
                  <a:pt x="215424" y="434338"/>
                  <a:pt x="215900" y="406656"/>
                  <a:pt x="215900" y="428625"/>
                </a:cubicBezTo>
                <a:lnTo>
                  <a:pt x="168275" y="441325"/>
                </a:lnTo>
                <a:lnTo>
                  <a:pt x="104775" y="419100"/>
                </a:lnTo>
                <a:lnTo>
                  <a:pt x="85725" y="390525"/>
                </a:lnTo>
                <a:lnTo>
                  <a:pt x="73025" y="323850"/>
                </a:lnTo>
                <a:lnTo>
                  <a:pt x="73025" y="295275"/>
                </a:lnTo>
                <a:lnTo>
                  <a:pt x="73025" y="282575"/>
                </a:lnTo>
                <a:cubicBezTo>
                  <a:pt x="34312" y="257939"/>
                  <a:pt x="47857" y="270107"/>
                  <a:pt x="28575" y="250825"/>
                </a:cubicBezTo>
                <a:lnTo>
                  <a:pt x="15875" y="212725"/>
                </a:lnTo>
                <a:lnTo>
                  <a:pt x="31750" y="142875"/>
                </a:lnTo>
                <a:cubicBezTo>
                  <a:pt x="20123" y="111869"/>
                  <a:pt x="28619" y="123869"/>
                  <a:pt x="9525" y="104775"/>
                </a:cubicBezTo>
                <a:lnTo>
                  <a:pt x="0" y="60325"/>
                </a:lnTo>
                <a:lnTo>
                  <a:pt x="22225" y="38100"/>
                </a:lnTo>
                <a:lnTo>
                  <a:pt x="41275" y="19050"/>
                </a:lnTo>
                <a:lnTo>
                  <a:pt x="92075" y="6350"/>
                </a:lnTo>
                <a:lnTo>
                  <a:pt x="117475" y="6350"/>
                </a:lnTo>
                <a:lnTo>
                  <a:pt x="187325"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7" name="手繪多邊形: 圖案 16">
            <a:extLst>
              <a:ext uri="{FF2B5EF4-FFF2-40B4-BE49-F238E27FC236}">
                <a16:creationId xmlns:a16="http://schemas.microsoft.com/office/drawing/2014/main" id="{6BE7A310-DFB1-4845-89BB-3D9AAD21C1C8}"/>
              </a:ext>
            </a:extLst>
          </p:cNvPr>
          <p:cNvSpPr/>
          <p:nvPr/>
        </p:nvSpPr>
        <p:spPr>
          <a:xfrm>
            <a:off x="3198803" y="4169343"/>
            <a:ext cx="276225" cy="498475"/>
          </a:xfrm>
          <a:custGeom>
            <a:avLst/>
            <a:gdLst>
              <a:gd name="connsiteX0" fmla="*/ 120650 w 276225"/>
              <a:gd name="connsiteY0" fmla="*/ 0 h 498475"/>
              <a:gd name="connsiteX1" fmla="*/ 120650 w 276225"/>
              <a:gd name="connsiteY1" fmla="*/ 0 h 498475"/>
              <a:gd name="connsiteX2" fmla="*/ 276225 w 276225"/>
              <a:gd name="connsiteY2" fmla="*/ 130175 h 498475"/>
              <a:gd name="connsiteX3" fmla="*/ 244475 w 276225"/>
              <a:gd name="connsiteY3" fmla="*/ 238125 h 498475"/>
              <a:gd name="connsiteX4" fmla="*/ 244475 w 276225"/>
              <a:gd name="connsiteY4" fmla="*/ 273050 h 498475"/>
              <a:gd name="connsiteX5" fmla="*/ 250825 w 276225"/>
              <a:gd name="connsiteY5" fmla="*/ 361950 h 498475"/>
              <a:gd name="connsiteX6" fmla="*/ 250825 w 276225"/>
              <a:gd name="connsiteY6" fmla="*/ 406400 h 498475"/>
              <a:gd name="connsiteX7" fmla="*/ 212725 w 276225"/>
              <a:gd name="connsiteY7" fmla="*/ 469900 h 498475"/>
              <a:gd name="connsiteX8" fmla="*/ 177800 w 276225"/>
              <a:gd name="connsiteY8" fmla="*/ 485775 h 498475"/>
              <a:gd name="connsiteX9" fmla="*/ 142875 w 276225"/>
              <a:gd name="connsiteY9" fmla="*/ 498475 h 498475"/>
              <a:gd name="connsiteX10" fmla="*/ 76200 w 276225"/>
              <a:gd name="connsiteY10" fmla="*/ 492125 h 498475"/>
              <a:gd name="connsiteX11" fmla="*/ 47625 w 276225"/>
              <a:gd name="connsiteY11" fmla="*/ 473075 h 498475"/>
              <a:gd name="connsiteX12" fmla="*/ 50800 w 276225"/>
              <a:gd name="connsiteY12" fmla="*/ 314325 h 498475"/>
              <a:gd name="connsiteX13" fmla="*/ 22225 w 276225"/>
              <a:gd name="connsiteY13" fmla="*/ 241300 h 498475"/>
              <a:gd name="connsiteX14" fmla="*/ 0 w 276225"/>
              <a:gd name="connsiteY14" fmla="*/ 184150 h 498475"/>
              <a:gd name="connsiteX15" fmla="*/ 6350 w 276225"/>
              <a:gd name="connsiteY15" fmla="*/ 149225 h 498475"/>
              <a:gd name="connsiteX16" fmla="*/ 22225 w 276225"/>
              <a:gd name="connsiteY16" fmla="*/ 114300 h 498475"/>
              <a:gd name="connsiteX17" fmla="*/ 120650 w 276225"/>
              <a:gd name="connsiteY17" fmla="*/ 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225" h="498475">
                <a:moveTo>
                  <a:pt x="120650" y="0"/>
                </a:moveTo>
                <a:lnTo>
                  <a:pt x="120650" y="0"/>
                </a:lnTo>
                <a:lnTo>
                  <a:pt x="276225" y="130175"/>
                </a:lnTo>
                <a:lnTo>
                  <a:pt x="244475" y="238125"/>
                </a:lnTo>
                <a:lnTo>
                  <a:pt x="244475" y="273050"/>
                </a:lnTo>
                <a:lnTo>
                  <a:pt x="250825" y="361950"/>
                </a:lnTo>
                <a:lnTo>
                  <a:pt x="250825" y="406400"/>
                </a:lnTo>
                <a:lnTo>
                  <a:pt x="212725" y="469900"/>
                </a:lnTo>
                <a:lnTo>
                  <a:pt x="177800" y="485775"/>
                </a:lnTo>
                <a:lnTo>
                  <a:pt x="142875" y="498475"/>
                </a:lnTo>
                <a:lnTo>
                  <a:pt x="76200" y="492125"/>
                </a:lnTo>
                <a:lnTo>
                  <a:pt x="47625" y="473075"/>
                </a:lnTo>
                <a:cubicBezTo>
                  <a:pt x="48683" y="420158"/>
                  <a:pt x="49742" y="367242"/>
                  <a:pt x="50800" y="314325"/>
                </a:cubicBezTo>
                <a:lnTo>
                  <a:pt x="22225" y="241300"/>
                </a:lnTo>
                <a:lnTo>
                  <a:pt x="0" y="184150"/>
                </a:lnTo>
                <a:lnTo>
                  <a:pt x="6350" y="149225"/>
                </a:lnTo>
                <a:lnTo>
                  <a:pt x="22225" y="114300"/>
                </a:lnTo>
                <a:lnTo>
                  <a:pt x="1206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8" name="手繪多邊形: 圖案 17">
            <a:extLst>
              <a:ext uri="{FF2B5EF4-FFF2-40B4-BE49-F238E27FC236}">
                <a16:creationId xmlns:a16="http://schemas.microsoft.com/office/drawing/2014/main" id="{60E33D6B-691A-433B-B3B0-40986955D2B5}"/>
              </a:ext>
            </a:extLst>
          </p:cNvPr>
          <p:cNvSpPr/>
          <p:nvPr/>
        </p:nvSpPr>
        <p:spPr>
          <a:xfrm>
            <a:off x="3141396" y="4576865"/>
            <a:ext cx="355600" cy="558800"/>
          </a:xfrm>
          <a:custGeom>
            <a:avLst/>
            <a:gdLst>
              <a:gd name="connsiteX0" fmla="*/ 38100 w 355600"/>
              <a:gd name="connsiteY0" fmla="*/ 22225 h 558800"/>
              <a:gd name="connsiteX1" fmla="*/ 200025 w 355600"/>
              <a:gd name="connsiteY1" fmla="*/ 0 h 558800"/>
              <a:gd name="connsiteX2" fmla="*/ 238125 w 355600"/>
              <a:gd name="connsiteY2" fmla="*/ 12700 h 558800"/>
              <a:gd name="connsiteX3" fmla="*/ 349250 w 355600"/>
              <a:gd name="connsiteY3" fmla="*/ 120650 h 558800"/>
              <a:gd name="connsiteX4" fmla="*/ 355600 w 355600"/>
              <a:gd name="connsiteY4" fmla="*/ 161925 h 558800"/>
              <a:gd name="connsiteX5" fmla="*/ 307975 w 355600"/>
              <a:gd name="connsiteY5" fmla="*/ 250825 h 558800"/>
              <a:gd name="connsiteX6" fmla="*/ 295275 w 355600"/>
              <a:gd name="connsiteY6" fmla="*/ 279400 h 558800"/>
              <a:gd name="connsiteX7" fmla="*/ 288925 w 355600"/>
              <a:gd name="connsiteY7" fmla="*/ 292100 h 558800"/>
              <a:gd name="connsiteX8" fmla="*/ 285750 w 355600"/>
              <a:gd name="connsiteY8" fmla="*/ 368300 h 558800"/>
              <a:gd name="connsiteX9" fmla="*/ 273050 w 355600"/>
              <a:gd name="connsiteY9" fmla="*/ 444500 h 558800"/>
              <a:gd name="connsiteX10" fmla="*/ 228600 w 355600"/>
              <a:gd name="connsiteY10" fmla="*/ 492125 h 558800"/>
              <a:gd name="connsiteX11" fmla="*/ 187325 w 355600"/>
              <a:gd name="connsiteY11" fmla="*/ 520700 h 558800"/>
              <a:gd name="connsiteX12" fmla="*/ 130175 w 355600"/>
              <a:gd name="connsiteY12" fmla="*/ 530225 h 558800"/>
              <a:gd name="connsiteX13" fmla="*/ 85725 w 355600"/>
              <a:gd name="connsiteY13" fmla="*/ 558800 h 558800"/>
              <a:gd name="connsiteX14" fmla="*/ 60325 w 355600"/>
              <a:gd name="connsiteY14" fmla="*/ 514350 h 558800"/>
              <a:gd name="connsiteX15" fmla="*/ 85725 w 355600"/>
              <a:gd name="connsiteY15" fmla="*/ 473075 h 558800"/>
              <a:gd name="connsiteX16" fmla="*/ 98425 w 355600"/>
              <a:gd name="connsiteY16" fmla="*/ 447675 h 558800"/>
              <a:gd name="connsiteX17" fmla="*/ 104775 w 355600"/>
              <a:gd name="connsiteY17" fmla="*/ 361950 h 558800"/>
              <a:gd name="connsiteX18" fmla="*/ 98425 w 355600"/>
              <a:gd name="connsiteY18" fmla="*/ 314325 h 558800"/>
              <a:gd name="connsiteX19" fmla="*/ 53975 w 355600"/>
              <a:gd name="connsiteY19" fmla="*/ 247650 h 558800"/>
              <a:gd name="connsiteX20" fmla="*/ 41275 w 355600"/>
              <a:gd name="connsiteY20" fmla="*/ 222250 h 558800"/>
              <a:gd name="connsiteX21" fmla="*/ 15875 w 355600"/>
              <a:gd name="connsiteY21" fmla="*/ 200025 h 558800"/>
              <a:gd name="connsiteX22" fmla="*/ 3175 w 355600"/>
              <a:gd name="connsiteY22" fmla="*/ 171450 h 558800"/>
              <a:gd name="connsiteX23" fmla="*/ 0 w 355600"/>
              <a:gd name="connsiteY23" fmla="*/ 104775 h 558800"/>
              <a:gd name="connsiteX24" fmla="*/ 38100 w 355600"/>
              <a:gd name="connsiteY24" fmla="*/ 222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600" h="558800">
                <a:moveTo>
                  <a:pt x="38100" y="22225"/>
                </a:moveTo>
                <a:lnTo>
                  <a:pt x="200025" y="0"/>
                </a:lnTo>
                <a:lnTo>
                  <a:pt x="238125" y="12700"/>
                </a:lnTo>
                <a:lnTo>
                  <a:pt x="349250" y="120650"/>
                </a:lnTo>
                <a:lnTo>
                  <a:pt x="355600" y="161925"/>
                </a:lnTo>
                <a:lnTo>
                  <a:pt x="307975" y="250825"/>
                </a:lnTo>
                <a:cubicBezTo>
                  <a:pt x="303742" y="260350"/>
                  <a:pt x="299643" y="269936"/>
                  <a:pt x="295275" y="279400"/>
                </a:cubicBezTo>
                <a:cubicBezTo>
                  <a:pt x="293292" y="283697"/>
                  <a:pt x="288925" y="292100"/>
                  <a:pt x="288925" y="292100"/>
                </a:cubicBezTo>
                <a:lnTo>
                  <a:pt x="285750" y="368300"/>
                </a:lnTo>
                <a:cubicBezTo>
                  <a:pt x="276031" y="442809"/>
                  <a:pt x="293583" y="423967"/>
                  <a:pt x="273050" y="444500"/>
                </a:cubicBezTo>
                <a:lnTo>
                  <a:pt x="228600" y="492125"/>
                </a:lnTo>
                <a:cubicBezTo>
                  <a:pt x="199384" y="521341"/>
                  <a:pt x="214941" y="515177"/>
                  <a:pt x="187325" y="520700"/>
                </a:cubicBezTo>
                <a:lnTo>
                  <a:pt x="130175" y="530225"/>
                </a:lnTo>
                <a:lnTo>
                  <a:pt x="85725" y="558800"/>
                </a:lnTo>
                <a:lnTo>
                  <a:pt x="60325" y="514350"/>
                </a:lnTo>
                <a:lnTo>
                  <a:pt x="85725" y="473075"/>
                </a:lnTo>
                <a:lnTo>
                  <a:pt x="98425" y="447675"/>
                </a:lnTo>
                <a:lnTo>
                  <a:pt x="104775" y="361950"/>
                </a:lnTo>
                <a:lnTo>
                  <a:pt x="98425" y="314325"/>
                </a:lnTo>
                <a:lnTo>
                  <a:pt x="53975" y="247650"/>
                </a:lnTo>
                <a:cubicBezTo>
                  <a:pt x="44078" y="221259"/>
                  <a:pt x="53492" y="222250"/>
                  <a:pt x="41275" y="222250"/>
                </a:cubicBezTo>
                <a:lnTo>
                  <a:pt x="15875" y="200025"/>
                </a:lnTo>
                <a:lnTo>
                  <a:pt x="3175" y="171450"/>
                </a:lnTo>
                <a:lnTo>
                  <a:pt x="0" y="104775"/>
                </a:lnTo>
                <a:lnTo>
                  <a:pt x="38100" y="22225"/>
                </a:lnTo>
                <a:close/>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9" name="手繪多邊形: 圖案 18">
            <a:extLst>
              <a:ext uri="{FF2B5EF4-FFF2-40B4-BE49-F238E27FC236}">
                <a16:creationId xmlns:a16="http://schemas.microsoft.com/office/drawing/2014/main" id="{4D4B50E3-6491-437A-8E32-9FB77F048B90}"/>
              </a:ext>
            </a:extLst>
          </p:cNvPr>
          <p:cNvSpPr/>
          <p:nvPr/>
        </p:nvSpPr>
        <p:spPr>
          <a:xfrm>
            <a:off x="3174569" y="3178761"/>
            <a:ext cx="495300" cy="247652"/>
          </a:xfrm>
          <a:custGeom>
            <a:avLst/>
            <a:gdLst>
              <a:gd name="connsiteX0" fmla="*/ 9525 w 495300"/>
              <a:gd name="connsiteY0" fmla="*/ 12702 h 247652"/>
              <a:gd name="connsiteX1" fmla="*/ 177800 w 495300"/>
              <a:gd name="connsiteY1" fmla="*/ 6352 h 247652"/>
              <a:gd name="connsiteX2" fmla="*/ 244475 w 495300"/>
              <a:gd name="connsiteY2" fmla="*/ 3177 h 247652"/>
              <a:gd name="connsiteX3" fmla="*/ 304800 w 495300"/>
              <a:gd name="connsiteY3" fmla="*/ 2 h 247652"/>
              <a:gd name="connsiteX4" fmla="*/ 384175 w 495300"/>
              <a:gd name="connsiteY4" fmla="*/ 2 h 247652"/>
              <a:gd name="connsiteX5" fmla="*/ 466725 w 495300"/>
              <a:gd name="connsiteY5" fmla="*/ 79377 h 247652"/>
              <a:gd name="connsiteX6" fmla="*/ 469900 w 495300"/>
              <a:gd name="connsiteY6" fmla="*/ 85727 h 247652"/>
              <a:gd name="connsiteX7" fmla="*/ 488950 w 495300"/>
              <a:gd name="connsiteY7" fmla="*/ 177802 h 247652"/>
              <a:gd name="connsiteX8" fmla="*/ 495300 w 495300"/>
              <a:gd name="connsiteY8" fmla="*/ 206377 h 247652"/>
              <a:gd name="connsiteX9" fmla="*/ 469900 w 495300"/>
              <a:gd name="connsiteY9" fmla="*/ 219077 h 247652"/>
              <a:gd name="connsiteX10" fmla="*/ 441325 w 495300"/>
              <a:gd name="connsiteY10" fmla="*/ 231777 h 247652"/>
              <a:gd name="connsiteX11" fmla="*/ 428625 w 495300"/>
              <a:gd name="connsiteY11" fmla="*/ 234952 h 247652"/>
              <a:gd name="connsiteX12" fmla="*/ 419100 w 495300"/>
              <a:gd name="connsiteY12" fmla="*/ 238127 h 247652"/>
              <a:gd name="connsiteX13" fmla="*/ 365125 w 495300"/>
              <a:gd name="connsiteY13" fmla="*/ 244477 h 247652"/>
              <a:gd name="connsiteX14" fmla="*/ 333375 w 495300"/>
              <a:gd name="connsiteY14" fmla="*/ 247652 h 247652"/>
              <a:gd name="connsiteX15" fmla="*/ 298450 w 495300"/>
              <a:gd name="connsiteY15" fmla="*/ 206377 h 247652"/>
              <a:gd name="connsiteX16" fmla="*/ 250825 w 495300"/>
              <a:gd name="connsiteY16" fmla="*/ 158752 h 247652"/>
              <a:gd name="connsiteX17" fmla="*/ 212725 w 495300"/>
              <a:gd name="connsiteY17" fmla="*/ 158752 h 247652"/>
              <a:gd name="connsiteX18" fmla="*/ 149225 w 495300"/>
              <a:gd name="connsiteY18" fmla="*/ 133352 h 247652"/>
              <a:gd name="connsiteX19" fmla="*/ 69850 w 495300"/>
              <a:gd name="connsiteY19" fmla="*/ 107952 h 247652"/>
              <a:gd name="connsiteX20" fmla="*/ 28575 w 495300"/>
              <a:gd name="connsiteY20" fmla="*/ 114302 h 247652"/>
              <a:gd name="connsiteX21" fmla="*/ 0 w 495300"/>
              <a:gd name="connsiteY21" fmla="*/ 120652 h 247652"/>
              <a:gd name="connsiteX22" fmla="*/ 0 w 495300"/>
              <a:gd name="connsiteY22" fmla="*/ 120652 h 247652"/>
              <a:gd name="connsiteX23" fmla="*/ 9525 w 495300"/>
              <a:gd name="connsiteY23" fmla="*/ 12702 h 24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300" h="247652">
                <a:moveTo>
                  <a:pt x="9525" y="12702"/>
                </a:moveTo>
                <a:lnTo>
                  <a:pt x="177800" y="6352"/>
                </a:lnTo>
                <a:lnTo>
                  <a:pt x="244475" y="3177"/>
                </a:lnTo>
                <a:cubicBezTo>
                  <a:pt x="306876" y="-196"/>
                  <a:pt x="276731" y="2"/>
                  <a:pt x="304800" y="2"/>
                </a:cubicBezTo>
                <a:lnTo>
                  <a:pt x="384175" y="2"/>
                </a:lnTo>
                <a:cubicBezTo>
                  <a:pt x="441313" y="48977"/>
                  <a:pt x="438952" y="37718"/>
                  <a:pt x="466725" y="79377"/>
                </a:cubicBezTo>
                <a:cubicBezTo>
                  <a:pt x="468038" y="81346"/>
                  <a:pt x="468842" y="83610"/>
                  <a:pt x="469900" y="85727"/>
                </a:cubicBezTo>
                <a:lnTo>
                  <a:pt x="488950" y="177802"/>
                </a:lnTo>
                <a:lnTo>
                  <a:pt x="495300" y="206377"/>
                </a:lnTo>
                <a:lnTo>
                  <a:pt x="469900" y="219077"/>
                </a:lnTo>
                <a:cubicBezTo>
                  <a:pt x="460375" y="223310"/>
                  <a:pt x="451054" y="228035"/>
                  <a:pt x="441325" y="231777"/>
                </a:cubicBezTo>
                <a:cubicBezTo>
                  <a:pt x="437252" y="233343"/>
                  <a:pt x="432821" y="233753"/>
                  <a:pt x="428625" y="234952"/>
                </a:cubicBezTo>
                <a:cubicBezTo>
                  <a:pt x="425407" y="235871"/>
                  <a:pt x="422275" y="237069"/>
                  <a:pt x="419100" y="238127"/>
                </a:cubicBezTo>
                <a:lnTo>
                  <a:pt x="365125" y="244477"/>
                </a:lnTo>
                <a:lnTo>
                  <a:pt x="333375" y="247652"/>
                </a:lnTo>
                <a:lnTo>
                  <a:pt x="298450" y="206377"/>
                </a:lnTo>
                <a:lnTo>
                  <a:pt x="250825" y="158752"/>
                </a:lnTo>
                <a:lnTo>
                  <a:pt x="212725" y="158752"/>
                </a:lnTo>
                <a:lnTo>
                  <a:pt x="149225" y="133352"/>
                </a:lnTo>
                <a:lnTo>
                  <a:pt x="69850" y="107952"/>
                </a:lnTo>
                <a:cubicBezTo>
                  <a:pt x="30706" y="114476"/>
                  <a:pt x="44625" y="114302"/>
                  <a:pt x="28575" y="114302"/>
                </a:cubicBezTo>
                <a:lnTo>
                  <a:pt x="0" y="120652"/>
                </a:lnTo>
                <a:lnTo>
                  <a:pt x="0" y="120652"/>
                </a:lnTo>
                <a:lnTo>
                  <a:pt x="9525" y="12702"/>
                </a:lnTo>
                <a:close/>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0" name="手繪多邊形: 圖案 19">
            <a:extLst>
              <a:ext uri="{FF2B5EF4-FFF2-40B4-BE49-F238E27FC236}">
                <a16:creationId xmlns:a16="http://schemas.microsoft.com/office/drawing/2014/main" id="{BF271E5B-F765-42E5-B8AB-B02114B43CE3}"/>
              </a:ext>
            </a:extLst>
          </p:cNvPr>
          <p:cNvSpPr/>
          <p:nvPr/>
        </p:nvSpPr>
        <p:spPr>
          <a:xfrm>
            <a:off x="3363120" y="3377244"/>
            <a:ext cx="311414" cy="559749"/>
          </a:xfrm>
          <a:custGeom>
            <a:avLst/>
            <a:gdLst>
              <a:gd name="connsiteX0" fmla="*/ 273050 w 311414"/>
              <a:gd name="connsiteY0" fmla="*/ 7299 h 559749"/>
              <a:gd name="connsiteX1" fmla="*/ 292100 w 311414"/>
              <a:gd name="connsiteY1" fmla="*/ 178749 h 559749"/>
              <a:gd name="connsiteX2" fmla="*/ 311150 w 311414"/>
              <a:gd name="connsiteY2" fmla="*/ 248599 h 559749"/>
              <a:gd name="connsiteX3" fmla="*/ 307975 w 311414"/>
              <a:gd name="connsiteY3" fmla="*/ 416874 h 559749"/>
              <a:gd name="connsiteX4" fmla="*/ 301625 w 311414"/>
              <a:gd name="connsiteY4" fmla="*/ 454974 h 559749"/>
              <a:gd name="connsiteX5" fmla="*/ 282575 w 311414"/>
              <a:gd name="connsiteY5" fmla="*/ 496249 h 559749"/>
              <a:gd name="connsiteX6" fmla="*/ 244475 w 311414"/>
              <a:gd name="connsiteY6" fmla="*/ 515299 h 559749"/>
              <a:gd name="connsiteX7" fmla="*/ 219075 w 311414"/>
              <a:gd name="connsiteY7" fmla="*/ 537524 h 559749"/>
              <a:gd name="connsiteX8" fmla="*/ 139700 w 311414"/>
              <a:gd name="connsiteY8" fmla="*/ 556574 h 559749"/>
              <a:gd name="connsiteX9" fmla="*/ 98425 w 311414"/>
              <a:gd name="connsiteY9" fmla="*/ 559749 h 559749"/>
              <a:gd name="connsiteX10" fmla="*/ 69850 w 311414"/>
              <a:gd name="connsiteY10" fmla="*/ 527999 h 559749"/>
              <a:gd name="connsiteX11" fmla="*/ 63500 w 311414"/>
              <a:gd name="connsiteY11" fmla="*/ 493074 h 559749"/>
              <a:gd name="connsiteX12" fmla="*/ 50800 w 311414"/>
              <a:gd name="connsiteY12" fmla="*/ 461324 h 559749"/>
              <a:gd name="connsiteX13" fmla="*/ 3175 w 311414"/>
              <a:gd name="connsiteY13" fmla="*/ 429574 h 559749"/>
              <a:gd name="connsiteX14" fmla="*/ 0 w 311414"/>
              <a:gd name="connsiteY14" fmla="*/ 388299 h 559749"/>
              <a:gd name="connsiteX15" fmla="*/ 0 w 311414"/>
              <a:gd name="connsiteY15" fmla="*/ 362899 h 559749"/>
              <a:gd name="connsiteX16" fmla="*/ 25400 w 311414"/>
              <a:gd name="connsiteY16" fmla="*/ 337499 h 559749"/>
              <a:gd name="connsiteX17" fmla="*/ 47625 w 311414"/>
              <a:gd name="connsiteY17" fmla="*/ 296224 h 559749"/>
              <a:gd name="connsiteX18" fmla="*/ 47625 w 311414"/>
              <a:gd name="connsiteY18" fmla="*/ 210499 h 559749"/>
              <a:gd name="connsiteX19" fmla="*/ 47625 w 311414"/>
              <a:gd name="connsiteY19" fmla="*/ 162874 h 559749"/>
              <a:gd name="connsiteX20" fmla="*/ 92075 w 311414"/>
              <a:gd name="connsiteY20" fmla="*/ 112074 h 559749"/>
              <a:gd name="connsiteX21" fmla="*/ 130175 w 311414"/>
              <a:gd name="connsiteY21" fmla="*/ 83499 h 559749"/>
              <a:gd name="connsiteX22" fmla="*/ 155575 w 311414"/>
              <a:gd name="connsiteY22" fmla="*/ 58099 h 559749"/>
              <a:gd name="connsiteX23" fmla="*/ 200025 w 311414"/>
              <a:gd name="connsiteY23" fmla="*/ 32699 h 559749"/>
              <a:gd name="connsiteX24" fmla="*/ 234950 w 311414"/>
              <a:gd name="connsiteY24" fmla="*/ 29524 h 559749"/>
              <a:gd name="connsiteX25" fmla="*/ 273050 w 311414"/>
              <a:gd name="connsiteY25" fmla="*/ 7299 h 55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414" h="559749">
                <a:moveTo>
                  <a:pt x="273050" y="7299"/>
                </a:moveTo>
                <a:cubicBezTo>
                  <a:pt x="282575" y="32170"/>
                  <a:pt x="285750" y="121599"/>
                  <a:pt x="292100" y="178749"/>
                </a:cubicBezTo>
                <a:cubicBezTo>
                  <a:pt x="315142" y="228672"/>
                  <a:pt x="311150" y="204871"/>
                  <a:pt x="311150" y="248599"/>
                </a:cubicBezTo>
                <a:cubicBezTo>
                  <a:pt x="310092" y="304691"/>
                  <a:pt x="309033" y="360782"/>
                  <a:pt x="307975" y="416874"/>
                </a:cubicBezTo>
                <a:cubicBezTo>
                  <a:pt x="305858" y="429574"/>
                  <a:pt x="305374" y="442657"/>
                  <a:pt x="301625" y="454974"/>
                </a:cubicBezTo>
                <a:cubicBezTo>
                  <a:pt x="299003" y="463588"/>
                  <a:pt x="288835" y="483729"/>
                  <a:pt x="282575" y="496249"/>
                </a:cubicBezTo>
                <a:lnTo>
                  <a:pt x="244475" y="515299"/>
                </a:lnTo>
                <a:cubicBezTo>
                  <a:pt x="221502" y="538272"/>
                  <a:pt x="232727" y="537524"/>
                  <a:pt x="219075" y="537524"/>
                </a:cubicBezTo>
                <a:lnTo>
                  <a:pt x="139700" y="556574"/>
                </a:lnTo>
                <a:lnTo>
                  <a:pt x="98425" y="559749"/>
                </a:lnTo>
                <a:lnTo>
                  <a:pt x="69850" y="527999"/>
                </a:lnTo>
                <a:cubicBezTo>
                  <a:pt x="66414" y="497072"/>
                  <a:pt x="70961" y="507996"/>
                  <a:pt x="63500" y="493074"/>
                </a:cubicBezTo>
                <a:lnTo>
                  <a:pt x="50800" y="461324"/>
                </a:lnTo>
                <a:lnTo>
                  <a:pt x="3175" y="429574"/>
                </a:lnTo>
                <a:lnTo>
                  <a:pt x="0" y="388299"/>
                </a:lnTo>
                <a:lnTo>
                  <a:pt x="0" y="362899"/>
                </a:lnTo>
                <a:lnTo>
                  <a:pt x="25400" y="337499"/>
                </a:lnTo>
                <a:lnTo>
                  <a:pt x="47625" y="296224"/>
                </a:lnTo>
                <a:lnTo>
                  <a:pt x="47625" y="210499"/>
                </a:lnTo>
                <a:lnTo>
                  <a:pt x="47625" y="162874"/>
                </a:lnTo>
                <a:lnTo>
                  <a:pt x="92075" y="112074"/>
                </a:lnTo>
                <a:lnTo>
                  <a:pt x="130175" y="83499"/>
                </a:lnTo>
                <a:lnTo>
                  <a:pt x="155575" y="58099"/>
                </a:lnTo>
                <a:lnTo>
                  <a:pt x="200025" y="32699"/>
                </a:lnTo>
                <a:cubicBezTo>
                  <a:pt x="211667" y="31641"/>
                  <a:pt x="223378" y="31177"/>
                  <a:pt x="234950" y="29524"/>
                </a:cubicBezTo>
                <a:cubicBezTo>
                  <a:pt x="238263" y="29051"/>
                  <a:pt x="263525" y="-17572"/>
                  <a:pt x="273050" y="7299"/>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1" name="手繪多邊形: 圖案 20">
            <a:extLst>
              <a:ext uri="{FF2B5EF4-FFF2-40B4-BE49-F238E27FC236}">
                <a16:creationId xmlns:a16="http://schemas.microsoft.com/office/drawing/2014/main" id="{C3EDC52E-81C9-415B-BB24-650507AFE9B7}"/>
              </a:ext>
            </a:extLst>
          </p:cNvPr>
          <p:cNvSpPr/>
          <p:nvPr/>
        </p:nvSpPr>
        <p:spPr>
          <a:xfrm>
            <a:off x="3344675" y="3894413"/>
            <a:ext cx="301625" cy="446587"/>
          </a:xfrm>
          <a:custGeom>
            <a:avLst/>
            <a:gdLst>
              <a:gd name="connsiteX0" fmla="*/ 171450 w 301625"/>
              <a:gd name="connsiteY0" fmla="*/ 0 h 446587"/>
              <a:gd name="connsiteX1" fmla="*/ 292100 w 301625"/>
              <a:gd name="connsiteY1" fmla="*/ 101600 h 446587"/>
              <a:gd name="connsiteX2" fmla="*/ 301625 w 301625"/>
              <a:gd name="connsiteY2" fmla="*/ 123825 h 446587"/>
              <a:gd name="connsiteX3" fmla="*/ 301625 w 301625"/>
              <a:gd name="connsiteY3" fmla="*/ 225425 h 446587"/>
              <a:gd name="connsiteX4" fmla="*/ 301625 w 301625"/>
              <a:gd name="connsiteY4" fmla="*/ 304800 h 446587"/>
              <a:gd name="connsiteX5" fmla="*/ 301625 w 301625"/>
              <a:gd name="connsiteY5" fmla="*/ 342900 h 446587"/>
              <a:gd name="connsiteX6" fmla="*/ 263525 w 301625"/>
              <a:gd name="connsiteY6" fmla="*/ 393700 h 446587"/>
              <a:gd name="connsiteX7" fmla="*/ 238125 w 301625"/>
              <a:gd name="connsiteY7" fmla="*/ 422275 h 446587"/>
              <a:gd name="connsiteX8" fmla="*/ 209550 w 301625"/>
              <a:gd name="connsiteY8" fmla="*/ 441325 h 446587"/>
              <a:gd name="connsiteX9" fmla="*/ 177800 w 301625"/>
              <a:gd name="connsiteY9" fmla="*/ 441325 h 446587"/>
              <a:gd name="connsiteX10" fmla="*/ 142875 w 301625"/>
              <a:gd name="connsiteY10" fmla="*/ 393700 h 446587"/>
              <a:gd name="connsiteX11" fmla="*/ 111125 w 301625"/>
              <a:gd name="connsiteY11" fmla="*/ 355600 h 446587"/>
              <a:gd name="connsiteX12" fmla="*/ 73025 w 301625"/>
              <a:gd name="connsiteY12" fmla="*/ 355600 h 446587"/>
              <a:gd name="connsiteX13" fmla="*/ 57150 w 301625"/>
              <a:gd name="connsiteY13" fmla="*/ 342900 h 446587"/>
              <a:gd name="connsiteX14" fmla="*/ 0 w 301625"/>
              <a:gd name="connsiteY14" fmla="*/ 292100 h 446587"/>
              <a:gd name="connsiteX15" fmla="*/ 12700 w 301625"/>
              <a:gd name="connsiteY15" fmla="*/ 177800 h 446587"/>
              <a:gd name="connsiteX16" fmla="*/ 66675 w 301625"/>
              <a:gd name="connsiteY16" fmla="*/ 76200 h 446587"/>
              <a:gd name="connsiteX17" fmla="*/ 101600 w 301625"/>
              <a:gd name="connsiteY17" fmla="*/ 53975 h 446587"/>
              <a:gd name="connsiteX18" fmla="*/ 171450 w 301625"/>
              <a:gd name="connsiteY18" fmla="*/ 0 h 4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625" h="446587">
                <a:moveTo>
                  <a:pt x="171450" y="0"/>
                </a:moveTo>
                <a:lnTo>
                  <a:pt x="292100" y="101600"/>
                </a:lnTo>
                <a:lnTo>
                  <a:pt x="301625" y="123825"/>
                </a:lnTo>
                <a:lnTo>
                  <a:pt x="301625" y="225425"/>
                </a:lnTo>
                <a:lnTo>
                  <a:pt x="301625" y="304800"/>
                </a:lnTo>
                <a:lnTo>
                  <a:pt x="301625" y="342900"/>
                </a:lnTo>
                <a:lnTo>
                  <a:pt x="263525" y="393700"/>
                </a:lnTo>
                <a:cubicBezTo>
                  <a:pt x="242527" y="418198"/>
                  <a:pt x="251374" y="409026"/>
                  <a:pt x="238125" y="422275"/>
                </a:cubicBezTo>
                <a:lnTo>
                  <a:pt x="209550" y="441325"/>
                </a:lnTo>
                <a:cubicBezTo>
                  <a:pt x="179487" y="444665"/>
                  <a:pt x="187752" y="451277"/>
                  <a:pt x="177800" y="441325"/>
                </a:cubicBezTo>
                <a:lnTo>
                  <a:pt x="142875" y="393700"/>
                </a:lnTo>
                <a:lnTo>
                  <a:pt x="111125" y="355600"/>
                </a:lnTo>
                <a:lnTo>
                  <a:pt x="73025" y="355600"/>
                </a:lnTo>
                <a:lnTo>
                  <a:pt x="57150" y="342900"/>
                </a:lnTo>
                <a:lnTo>
                  <a:pt x="0" y="292100"/>
                </a:lnTo>
                <a:lnTo>
                  <a:pt x="12700" y="177800"/>
                </a:lnTo>
                <a:lnTo>
                  <a:pt x="66675" y="76200"/>
                </a:lnTo>
                <a:lnTo>
                  <a:pt x="101600" y="53975"/>
                </a:lnTo>
                <a:lnTo>
                  <a:pt x="171450" y="0"/>
                </a:lnTo>
                <a:close/>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2" name="手繪多邊形: 圖案 21">
            <a:extLst>
              <a:ext uri="{FF2B5EF4-FFF2-40B4-BE49-F238E27FC236}">
                <a16:creationId xmlns:a16="http://schemas.microsoft.com/office/drawing/2014/main" id="{11FE2C79-45E1-481C-A118-7969312DC74E}"/>
              </a:ext>
            </a:extLst>
          </p:cNvPr>
          <p:cNvSpPr/>
          <p:nvPr/>
        </p:nvSpPr>
        <p:spPr>
          <a:xfrm>
            <a:off x="3422576" y="4229346"/>
            <a:ext cx="228600" cy="498353"/>
          </a:xfrm>
          <a:custGeom>
            <a:avLst/>
            <a:gdLst>
              <a:gd name="connsiteX0" fmla="*/ 19050 w 228600"/>
              <a:gd name="connsiteY0" fmla="*/ 47625 h 476250"/>
              <a:gd name="connsiteX1" fmla="*/ 47625 w 228600"/>
              <a:gd name="connsiteY1" fmla="*/ 19050 h 476250"/>
              <a:gd name="connsiteX2" fmla="*/ 80963 w 228600"/>
              <a:gd name="connsiteY2" fmla="*/ 42863 h 476250"/>
              <a:gd name="connsiteX3" fmla="*/ 123825 w 228600"/>
              <a:gd name="connsiteY3" fmla="*/ 80963 h 476250"/>
              <a:gd name="connsiteX4" fmla="*/ 133350 w 228600"/>
              <a:gd name="connsiteY4" fmla="*/ 80963 h 476250"/>
              <a:gd name="connsiteX5" fmla="*/ 157163 w 228600"/>
              <a:gd name="connsiteY5" fmla="*/ 52388 h 476250"/>
              <a:gd name="connsiteX6" fmla="*/ 204788 w 228600"/>
              <a:gd name="connsiteY6" fmla="*/ 0 h 476250"/>
              <a:gd name="connsiteX7" fmla="*/ 228600 w 228600"/>
              <a:gd name="connsiteY7" fmla="*/ 33338 h 476250"/>
              <a:gd name="connsiteX8" fmla="*/ 223838 w 228600"/>
              <a:gd name="connsiteY8" fmla="*/ 161925 h 476250"/>
              <a:gd name="connsiteX9" fmla="*/ 219075 w 228600"/>
              <a:gd name="connsiteY9" fmla="*/ 214313 h 476250"/>
              <a:gd name="connsiteX10" fmla="*/ 204788 w 228600"/>
              <a:gd name="connsiteY10" fmla="*/ 295275 h 476250"/>
              <a:gd name="connsiteX11" fmla="*/ 176213 w 228600"/>
              <a:gd name="connsiteY11" fmla="*/ 419100 h 476250"/>
              <a:gd name="connsiteX12" fmla="*/ 142875 w 228600"/>
              <a:gd name="connsiteY12" fmla="*/ 471488 h 476250"/>
              <a:gd name="connsiteX13" fmla="*/ 80963 w 228600"/>
              <a:gd name="connsiteY13" fmla="*/ 476250 h 476250"/>
              <a:gd name="connsiteX14" fmla="*/ 42863 w 228600"/>
              <a:gd name="connsiteY14" fmla="*/ 400050 h 476250"/>
              <a:gd name="connsiteX15" fmla="*/ 0 w 228600"/>
              <a:gd name="connsiteY15" fmla="*/ 361950 h 476250"/>
              <a:gd name="connsiteX16" fmla="*/ 4763 w 228600"/>
              <a:gd name="connsiteY16" fmla="*/ 295275 h 476250"/>
              <a:gd name="connsiteX17" fmla="*/ 4763 w 228600"/>
              <a:gd name="connsiteY17" fmla="*/ 223838 h 476250"/>
              <a:gd name="connsiteX18" fmla="*/ 14288 w 228600"/>
              <a:gd name="connsiteY18" fmla="*/ 133350 h 476250"/>
              <a:gd name="connsiteX19" fmla="*/ 19050 w 228600"/>
              <a:gd name="connsiteY19" fmla="*/ 476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476250">
                <a:moveTo>
                  <a:pt x="19050" y="47625"/>
                </a:moveTo>
                <a:lnTo>
                  <a:pt x="47625" y="19050"/>
                </a:lnTo>
                <a:lnTo>
                  <a:pt x="80963" y="42863"/>
                </a:lnTo>
                <a:cubicBezTo>
                  <a:pt x="104026" y="75151"/>
                  <a:pt x="93709" y="75943"/>
                  <a:pt x="123825" y="80963"/>
                </a:cubicBezTo>
                <a:cubicBezTo>
                  <a:pt x="126957" y="81485"/>
                  <a:pt x="130175" y="80963"/>
                  <a:pt x="133350" y="80963"/>
                </a:cubicBezTo>
                <a:lnTo>
                  <a:pt x="157163" y="52388"/>
                </a:lnTo>
                <a:lnTo>
                  <a:pt x="204788" y="0"/>
                </a:lnTo>
                <a:lnTo>
                  <a:pt x="228600" y="33338"/>
                </a:lnTo>
                <a:lnTo>
                  <a:pt x="223838" y="161925"/>
                </a:lnTo>
                <a:cubicBezTo>
                  <a:pt x="218724" y="207944"/>
                  <a:pt x="219075" y="190412"/>
                  <a:pt x="219075" y="214313"/>
                </a:cubicBezTo>
                <a:lnTo>
                  <a:pt x="204788" y="295275"/>
                </a:lnTo>
                <a:lnTo>
                  <a:pt x="176213" y="419100"/>
                </a:lnTo>
                <a:lnTo>
                  <a:pt x="142875" y="471488"/>
                </a:lnTo>
                <a:lnTo>
                  <a:pt x="80963" y="476250"/>
                </a:lnTo>
                <a:lnTo>
                  <a:pt x="42863" y="400050"/>
                </a:lnTo>
                <a:lnTo>
                  <a:pt x="0" y="361950"/>
                </a:lnTo>
                <a:lnTo>
                  <a:pt x="4763" y="295275"/>
                </a:lnTo>
                <a:lnTo>
                  <a:pt x="4763" y="223838"/>
                </a:lnTo>
                <a:lnTo>
                  <a:pt x="14288" y="133350"/>
                </a:lnTo>
                <a:lnTo>
                  <a:pt x="19050" y="47625"/>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23" name="手繪多邊形: 圖案 22">
            <a:extLst>
              <a:ext uri="{FF2B5EF4-FFF2-40B4-BE49-F238E27FC236}">
                <a16:creationId xmlns:a16="http://schemas.microsoft.com/office/drawing/2014/main" id="{59C5B8F0-CE4A-4699-B5B0-6EFAA3CFE503}"/>
              </a:ext>
            </a:extLst>
          </p:cNvPr>
          <p:cNvSpPr/>
          <p:nvPr/>
        </p:nvSpPr>
        <p:spPr>
          <a:xfrm>
            <a:off x="3376130" y="4668652"/>
            <a:ext cx="247650" cy="425450"/>
          </a:xfrm>
          <a:custGeom>
            <a:avLst/>
            <a:gdLst>
              <a:gd name="connsiteX0" fmla="*/ 50800 w 247650"/>
              <a:gd name="connsiteY0" fmla="*/ 165100 h 425450"/>
              <a:gd name="connsiteX1" fmla="*/ 57150 w 247650"/>
              <a:gd name="connsiteY1" fmla="*/ 82550 h 425450"/>
              <a:gd name="connsiteX2" fmla="*/ 104775 w 247650"/>
              <a:gd name="connsiteY2" fmla="*/ 47625 h 425450"/>
              <a:gd name="connsiteX3" fmla="*/ 149225 w 247650"/>
              <a:gd name="connsiteY3" fmla="*/ 0 h 425450"/>
              <a:gd name="connsiteX4" fmla="*/ 203200 w 247650"/>
              <a:gd name="connsiteY4" fmla="*/ 6350 h 425450"/>
              <a:gd name="connsiteX5" fmla="*/ 222250 w 247650"/>
              <a:gd name="connsiteY5" fmla="*/ 60325 h 425450"/>
              <a:gd name="connsiteX6" fmla="*/ 234950 w 247650"/>
              <a:gd name="connsiteY6" fmla="*/ 139700 h 425450"/>
              <a:gd name="connsiteX7" fmla="*/ 244475 w 247650"/>
              <a:gd name="connsiteY7" fmla="*/ 203200 h 425450"/>
              <a:gd name="connsiteX8" fmla="*/ 247650 w 247650"/>
              <a:gd name="connsiteY8" fmla="*/ 231775 h 425450"/>
              <a:gd name="connsiteX9" fmla="*/ 247650 w 247650"/>
              <a:gd name="connsiteY9" fmla="*/ 295275 h 425450"/>
              <a:gd name="connsiteX10" fmla="*/ 238125 w 247650"/>
              <a:gd name="connsiteY10" fmla="*/ 374650 h 425450"/>
              <a:gd name="connsiteX11" fmla="*/ 190500 w 247650"/>
              <a:gd name="connsiteY11" fmla="*/ 403225 h 425450"/>
              <a:gd name="connsiteX12" fmla="*/ 127000 w 247650"/>
              <a:gd name="connsiteY12" fmla="*/ 425450 h 425450"/>
              <a:gd name="connsiteX13" fmla="*/ 98425 w 247650"/>
              <a:gd name="connsiteY13" fmla="*/ 425450 h 425450"/>
              <a:gd name="connsiteX14" fmla="*/ 66675 w 247650"/>
              <a:gd name="connsiteY14" fmla="*/ 419100 h 425450"/>
              <a:gd name="connsiteX15" fmla="*/ 38100 w 247650"/>
              <a:gd name="connsiteY15" fmla="*/ 403225 h 425450"/>
              <a:gd name="connsiteX16" fmla="*/ 22225 w 247650"/>
              <a:gd name="connsiteY16" fmla="*/ 384175 h 425450"/>
              <a:gd name="connsiteX17" fmla="*/ 0 w 247650"/>
              <a:gd name="connsiteY17" fmla="*/ 361950 h 425450"/>
              <a:gd name="connsiteX18" fmla="*/ 19050 w 247650"/>
              <a:gd name="connsiteY18" fmla="*/ 307975 h 425450"/>
              <a:gd name="connsiteX19" fmla="*/ 47625 w 247650"/>
              <a:gd name="connsiteY19" fmla="*/ 250825 h 425450"/>
              <a:gd name="connsiteX20" fmla="*/ 50800 w 247650"/>
              <a:gd name="connsiteY20" fmla="*/ 16510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7650" h="425450">
                <a:moveTo>
                  <a:pt x="50800" y="165100"/>
                </a:moveTo>
                <a:lnTo>
                  <a:pt x="57150" y="82550"/>
                </a:lnTo>
                <a:lnTo>
                  <a:pt x="104775" y="47625"/>
                </a:lnTo>
                <a:lnTo>
                  <a:pt x="149225" y="0"/>
                </a:lnTo>
                <a:lnTo>
                  <a:pt x="203200" y="6350"/>
                </a:lnTo>
                <a:lnTo>
                  <a:pt x="222250" y="60325"/>
                </a:lnTo>
                <a:lnTo>
                  <a:pt x="234950" y="139700"/>
                </a:lnTo>
                <a:lnTo>
                  <a:pt x="244475" y="203200"/>
                </a:lnTo>
                <a:lnTo>
                  <a:pt x="247650" y="231775"/>
                </a:lnTo>
                <a:lnTo>
                  <a:pt x="247650" y="295275"/>
                </a:lnTo>
                <a:lnTo>
                  <a:pt x="238125" y="374650"/>
                </a:lnTo>
                <a:lnTo>
                  <a:pt x="190500" y="403225"/>
                </a:lnTo>
                <a:lnTo>
                  <a:pt x="127000" y="425450"/>
                </a:lnTo>
                <a:lnTo>
                  <a:pt x="98425" y="425450"/>
                </a:lnTo>
                <a:lnTo>
                  <a:pt x="66675" y="419100"/>
                </a:lnTo>
                <a:lnTo>
                  <a:pt x="38100" y="403225"/>
                </a:lnTo>
                <a:lnTo>
                  <a:pt x="22225" y="384175"/>
                </a:lnTo>
                <a:lnTo>
                  <a:pt x="0" y="361950"/>
                </a:lnTo>
                <a:lnTo>
                  <a:pt x="19050" y="307975"/>
                </a:lnTo>
                <a:lnTo>
                  <a:pt x="47625" y="250825"/>
                </a:lnTo>
                <a:lnTo>
                  <a:pt x="50800" y="165100"/>
                </a:lnTo>
                <a:close/>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24" name="手繪多邊形: 圖案 23">
            <a:extLst>
              <a:ext uri="{FF2B5EF4-FFF2-40B4-BE49-F238E27FC236}">
                <a16:creationId xmlns:a16="http://schemas.microsoft.com/office/drawing/2014/main" id="{CB975118-3383-435C-8DDB-2443E5B683EF}"/>
              </a:ext>
            </a:extLst>
          </p:cNvPr>
          <p:cNvSpPr/>
          <p:nvPr/>
        </p:nvSpPr>
        <p:spPr>
          <a:xfrm rot="4121086">
            <a:off x="3252511" y="4968037"/>
            <a:ext cx="317500" cy="441325"/>
          </a:xfrm>
          <a:custGeom>
            <a:avLst/>
            <a:gdLst>
              <a:gd name="connsiteX0" fmla="*/ 187325 w 317500"/>
              <a:gd name="connsiteY0" fmla="*/ 0 h 441325"/>
              <a:gd name="connsiteX1" fmla="*/ 317500 w 317500"/>
              <a:gd name="connsiteY1" fmla="*/ 76200 h 441325"/>
              <a:gd name="connsiteX2" fmla="*/ 276225 w 317500"/>
              <a:gd name="connsiteY2" fmla="*/ 184150 h 441325"/>
              <a:gd name="connsiteX3" fmla="*/ 257175 w 317500"/>
              <a:gd name="connsiteY3" fmla="*/ 228600 h 441325"/>
              <a:gd name="connsiteX4" fmla="*/ 250825 w 317500"/>
              <a:gd name="connsiteY4" fmla="*/ 260350 h 441325"/>
              <a:gd name="connsiteX5" fmla="*/ 247650 w 317500"/>
              <a:gd name="connsiteY5" fmla="*/ 273050 h 441325"/>
              <a:gd name="connsiteX6" fmla="*/ 244475 w 317500"/>
              <a:gd name="connsiteY6" fmla="*/ 282575 h 441325"/>
              <a:gd name="connsiteX7" fmla="*/ 234950 w 317500"/>
              <a:gd name="connsiteY7" fmla="*/ 320675 h 441325"/>
              <a:gd name="connsiteX8" fmla="*/ 225425 w 317500"/>
              <a:gd name="connsiteY8" fmla="*/ 381000 h 441325"/>
              <a:gd name="connsiteX9" fmla="*/ 215900 w 317500"/>
              <a:gd name="connsiteY9" fmla="*/ 428625 h 441325"/>
              <a:gd name="connsiteX10" fmla="*/ 168275 w 317500"/>
              <a:gd name="connsiteY10" fmla="*/ 441325 h 441325"/>
              <a:gd name="connsiteX11" fmla="*/ 104775 w 317500"/>
              <a:gd name="connsiteY11" fmla="*/ 419100 h 441325"/>
              <a:gd name="connsiteX12" fmla="*/ 85725 w 317500"/>
              <a:gd name="connsiteY12" fmla="*/ 390525 h 441325"/>
              <a:gd name="connsiteX13" fmla="*/ 73025 w 317500"/>
              <a:gd name="connsiteY13" fmla="*/ 323850 h 441325"/>
              <a:gd name="connsiteX14" fmla="*/ 73025 w 317500"/>
              <a:gd name="connsiteY14" fmla="*/ 295275 h 441325"/>
              <a:gd name="connsiteX15" fmla="*/ 73025 w 317500"/>
              <a:gd name="connsiteY15" fmla="*/ 282575 h 441325"/>
              <a:gd name="connsiteX16" fmla="*/ 28575 w 317500"/>
              <a:gd name="connsiteY16" fmla="*/ 250825 h 441325"/>
              <a:gd name="connsiteX17" fmla="*/ 15875 w 317500"/>
              <a:gd name="connsiteY17" fmla="*/ 212725 h 441325"/>
              <a:gd name="connsiteX18" fmla="*/ 31750 w 317500"/>
              <a:gd name="connsiteY18" fmla="*/ 142875 h 441325"/>
              <a:gd name="connsiteX19" fmla="*/ 9525 w 317500"/>
              <a:gd name="connsiteY19" fmla="*/ 104775 h 441325"/>
              <a:gd name="connsiteX20" fmla="*/ 0 w 317500"/>
              <a:gd name="connsiteY20" fmla="*/ 60325 h 441325"/>
              <a:gd name="connsiteX21" fmla="*/ 22225 w 317500"/>
              <a:gd name="connsiteY21" fmla="*/ 38100 h 441325"/>
              <a:gd name="connsiteX22" fmla="*/ 41275 w 317500"/>
              <a:gd name="connsiteY22" fmla="*/ 19050 h 441325"/>
              <a:gd name="connsiteX23" fmla="*/ 92075 w 317500"/>
              <a:gd name="connsiteY23" fmla="*/ 6350 h 441325"/>
              <a:gd name="connsiteX24" fmla="*/ 117475 w 317500"/>
              <a:gd name="connsiteY24" fmla="*/ 6350 h 441325"/>
              <a:gd name="connsiteX25" fmla="*/ 187325 w 317500"/>
              <a:gd name="connsiteY25" fmla="*/ 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7500" h="441325">
                <a:moveTo>
                  <a:pt x="187325" y="0"/>
                </a:moveTo>
                <a:lnTo>
                  <a:pt x="317500" y="76200"/>
                </a:lnTo>
                <a:lnTo>
                  <a:pt x="276225" y="184150"/>
                </a:lnTo>
                <a:lnTo>
                  <a:pt x="257175" y="228600"/>
                </a:lnTo>
                <a:cubicBezTo>
                  <a:pt x="255058" y="239183"/>
                  <a:pt x="253086" y="249797"/>
                  <a:pt x="250825" y="260350"/>
                </a:cubicBezTo>
                <a:cubicBezTo>
                  <a:pt x="249911" y="264617"/>
                  <a:pt x="248849" y="268854"/>
                  <a:pt x="247650" y="273050"/>
                </a:cubicBezTo>
                <a:cubicBezTo>
                  <a:pt x="246731" y="276268"/>
                  <a:pt x="244475" y="282575"/>
                  <a:pt x="244475" y="282575"/>
                </a:cubicBezTo>
                <a:lnTo>
                  <a:pt x="234950" y="320675"/>
                </a:lnTo>
                <a:cubicBezTo>
                  <a:pt x="231775" y="340783"/>
                  <a:pt x="229177" y="360991"/>
                  <a:pt x="225425" y="381000"/>
                </a:cubicBezTo>
                <a:cubicBezTo>
                  <a:pt x="215424" y="434338"/>
                  <a:pt x="215900" y="406656"/>
                  <a:pt x="215900" y="428625"/>
                </a:cubicBezTo>
                <a:lnTo>
                  <a:pt x="168275" y="441325"/>
                </a:lnTo>
                <a:lnTo>
                  <a:pt x="104775" y="419100"/>
                </a:lnTo>
                <a:lnTo>
                  <a:pt x="85725" y="390525"/>
                </a:lnTo>
                <a:lnTo>
                  <a:pt x="73025" y="323850"/>
                </a:lnTo>
                <a:lnTo>
                  <a:pt x="73025" y="295275"/>
                </a:lnTo>
                <a:lnTo>
                  <a:pt x="73025" y="282575"/>
                </a:lnTo>
                <a:cubicBezTo>
                  <a:pt x="34312" y="257939"/>
                  <a:pt x="47857" y="270107"/>
                  <a:pt x="28575" y="250825"/>
                </a:cubicBezTo>
                <a:lnTo>
                  <a:pt x="15875" y="212725"/>
                </a:lnTo>
                <a:lnTo>
                  <a:pt x="31750" y="142875"/>
                </a:lnTo>
                <a:cubicBezTo>
                  <a:pt x="20123" y="111869"/>
                  <a:pt x="28619" y="123869"/>
                  <a:pt x="9525" y="104775"/>
                </a:cubicBezTo>
                <a:lnTo>
                  <a:pt x="0" y="60325"/>
                </a:lnTo>
                <a:lnTo>
                  <a:pt x="22225" y="38100"/>
                </a:lnTo>
                <a:lnTo>
                  <a:pt x="41275" y="19050"/>
                </a:lnTo>
                <a:lnTo>
                  <a:pt x="92075" y="6350"/>
                </a:lnTo>
                <a:lnTo>
                  <a:pt x="117475" y="6350"/>
                </a:lnTo>
                <a:lnTo>
                  <a:pt x="187325"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25" name="文字方塊 24">
            <a:extLst>
              <a:ext uri="{FF2B5EF4-FFF2-40B4-BE49-F238E27FC236}">
                <a16:creationId xmlns:a16="http://schemas.microsoft.com/office/drawing/2014/main" id="{A74D755B-1610-4889-A586-1BD9B5932B98}"/>
              </a:ext>
            </a:extLst>
          </p:cNvPr>
          <p:cNvSpPr txBox="1"/>
          <p:nvPr/>
        </p:nvSpPr>
        <p:spPr>
          <a:xfrm>
            <a:off x="2957075" y="3314669"/>
            <a:ext cx="736600" cy="261610"/>
          </a:xfrm>
          <a:prstGeom prst="rect">
            <a:avLst/>
          </a:prstGeom>
          <a:noFill/>
        </p:spPr>
        <p:txBody>
          <a:bodyPr wrap="square" rtlCol="0">
            <a:spAutoFit/>
          </a:bodyPr>
          <a:lstStyle/>
          <a:p>
            <a:pPr algn="ctr"/>
            <a:r>
              <a:rPr lang="en-US" altLang="zh-TW" sz="1100" b="1" dirty="0">
                <a:solidFill>
                  <a:schemeClr val="accent4"/>
                </a:solidFill>
              </a:rPr>
              <a:t>Li</a:t>
            </a:r>
            <a:r>
              <a:rPr lang="en-US" altLang="zh-TW" sz="1100" b="1" baseline="-25000" dirty="0">
                <a:solidFill>
                  <a:schemeClr val="accent4"/>
                </a:solidFill>
              </a:rPr>
              <a:t>2</a:t>
            </a:r>
            <a:r>
              <a:rPr lang="en-US" altLang="zh-TW" sz="1100" b="1" dirty="0">
                <a:solidFill>
                  <a:schemeClr val="accent4"/>
                </a:solidFill>
              </a:rPr>
              <a:t>O</a:t>
            </a:r>
            <a:endParaRPr lang="zh-TW" altLang="en-US" sz="1100" b="1" dirty="0">
              <a:solidFill>
                <a:schemeClr val="accent4"/>
              </a:solidFill>
            </a:endParaRPr>
          </a:p>
        </p:txBody>
      </p:sp>
      <p:sp>
        <p:nvSpPr>
          <p:cNvPr id="26" name="文字方塊 25">
            <a:extLst>
              <a:ext uri="{FF2B5EF4-FFF2-40B4-BE49-F238E27FC236}">
                <a16:creationId xmlns:a16="http://schemas.microsoft.com/office/drawing/2014/main" id="{15C53711-5716-434C-B532-5B5B62EFD4E4}"/>
              </a:ext>
            </a:extLst>
          </p:cNvPr>
          <p:cNvSpPr txBox="1"/>
          <p:nvPr/>
        </p:nvSpPr>
        <p:spPr>
          <a:xfrm rot="17878982">
            <a:off x="2846635" y="4916385"/>
            <a:ext cx="524279" cy="253916"/>
          </a:xfrm>
          <a:prstGeom prst="rect">
            <a:avLst/>
          </a:prstGeom>
          <a:noFill/>
        </p:spPr>
        <p:txBody>
          <a:bodyPr wrap="square" rtlCol="0">
            <a:spAutoFit/>
          </a:bodyPr>
          <a:lstStyle/>
          <a:p>
            <a:pPr algn="ctr"/>
            <a:r>
              <a:rPr lang="en-US" altLang="zh-TW" sz="1050" b="1" dirty="0">
                <a:solidFill>
                  <a:schemeClr val="accent4"/>
                </a:solidFill>
              </a:rPr>
              <a:t>Li</a:t>
            </a:r>
            <a:r>
              <a:rPr lang="en-US" altLang="zh-TW" sz="1050" b="1" baseline="-25000" dirty="0">
                <a:solidFill>
                  <a:schemeClr val="accent4"/>
                </a:solidFill>
              </a:rPr>
              <a:t>2</a:t>
            </a:r>
            <a:r>
              <a:rPr lang="en-US" altLang="zh-TW" sz="1050" b="1" dirty="0">
                <a:solidFill>
                  <a:schemeClr val="accent4"/>
                </a:solidFill>
              </a:rPr>
              <a:t>CO</a:t>
            </a:r>
            <a:r>
              <a:rPr lang="en-US" altLang="zh-TW" sz="1050" b="1" baseline="-25000" dirty="0">
                <a:solidFill>
                  <a:schemeClr val="accent4"/>
                </a:solidFill>
              </a:rPr>
              <a:t>3</a:t>
            </a:r>
            <a:endParaRPr lang="zh-TW" altLang="en-US" sz="1050" b="1" baseline="-25000" dirty="0">
              <a:solidFill>
                <a:schemeClr val="accent4"/>
              </a:solidFill>
            </a:endParaRPr>
          </a:p>
        </p:txBody>
      </p:sp>
      <p:sp>
        <p:nvSpPr>
          <p:cNvPr id="27" name="文字方塊 26">
            <a:extLst>
              <a:ext uri="{FF2B5EF4-FFF2-40B4-BE49-F238E27FC236}">
                <a16:creationId xmlns:a16="http://schemas.microsoft.com/office/drawing/2014/main" id="{27B435BC-D13B-4BA8-BCAF-B31420CB10A2}"/>
              </a:ext>
            </a:extLst>
          </p:cNvPr>
          <p:cNvSpPr txBox="1"/>
          <p:nvPr/>
        </p:nvSpPr>
        <p:spPr>
          <a:xfrm>
            <a:off x="3192088" y="5044911"/>
            <a:ext cx="736600" cy="276999"/>
          </a:xfrm>
          <a:prstGeom prst="rect">
            <a:avLst/>
          </a:prstGeom>
          <a:noFill/>
        </p:spPr>
        <p:txBody>
          <a:bodyPr wrap="square" rtlCol="0">
            <a:spAutoFit/>
          </a:bodyPr>
          <a:lstStyle/>
          <a:p>
            <a:r>
              <a:rPr lang="en-US" altLang="zh-TW" sz="1200" b="1" dirty="0" err="1">
                <a:solidFill>
                  <a:schemeClr val="accent4"/>
                </a:solidFill>
              </a:rPr>
              <a:t>LiOH</a:t>
            </a:r>
            <a:endParaRPr lang="zh-TW" altLang="en-US" sz="1200" b="1" dirty="0">
              <a:solidFill>
                <a:schemeClr val="accent4"/>
              </a:solidFill>
            </a:endParaRPr>
          </a:p>
        </p:txBody>
      </p:sp>
      <p:sp>
        <p:nvSpPr>
          <p:cNvPr id="28" name="文字方塊 27">
            <a:extLst>
              <a:ext uri="{FF2B5EF4-FFF2-40B4-BE49-F238E27FC236}">
                <a16:creationId xmlns:a16="http://schemas.microsoft.com/office/drawing/2014/main" id="{E06A058B-F4CD-4D9D-9CF6-5BB054F8EBE9}"/>
              </a:ext>
            </a:extLst>
          </p:cNvPr>
          <p:cNvSpPr txBox="1"/>
          <p:nvPr/>
        </p:nvSpPr>
        <p:spPr>
          <a:xfrm>
            <a:off x="3282050" y="3581641"/>
            <a:ext cx="524279" cy="261610"/>
          </a:xfrm>
          <a:prstGeom prst="rect">
            <a:avLst/>
          </a:prstGeom>
          <a:noFill/>
        </p:spPr>
        <p:txBody>
          <a:bodyPr wrap="square" rtlCol="0">
            <a:spAutoFit/>
          </a:bodyPr>
          <a:lstStyle/>
          <a:p>
            <a:pPr algn="ctr"/>
            <a:r>
              <a:rPr lang="en-US" altLang="zh-TW" sz="1100" b="1" dirty="0" err="1">
                <a:solidFill>
                  <a:schemeClr val="accent4"/>
                </a:solidFill>
              </a:rPr>
              <a:t>LiOR</a:t>
            </a:r>
            <a:endParaRPr lang="zh-TW" altLang="en-US" sz="1100" b="1" baseline="-25000" dirty="0">
              <a:solidFill>
                <a:schemeClr val="accent4"/>
              </a:solidFill>
            </a:endParaRPr>
          </a:p>
        </p:txBody>
      </p:sp>
      <p:sp>
        <p:nvSpPr>
          <p:cNvPr id="29" name="文字方塊 28">
            <a:extLst>
              <a:ext uri="{FF2B5EF4-FFF2-40B4-BE49-F238E27FC236}">
                <a16:creationId xmlns:a16="http://schemas.microsoft.com/office/drawing/2014/main" id="{1BCA1A3B-CAAF-471B-9680-90DF9306232A}"/>
              </a:ext>
            </a:extLst>
          </p:cNvPr>
          <p:cNvSpPr txBox="1"/>
          <p:nvPr/>
        </p:nvSpPr>
        <p:spPr>
          <a:xfrm>
            <a:off x="3062719" y="4255708"/>
            <a:ext cx="524279" cy="261610"/>
          </a:xfrm>
          <a:prstGeom prst="rect">
            <a:avLst/>
          </a:prstGeom>
          <a:noFill/>
        </p:spPr>
        <p:txBody>
          <a:bodyPr wrap="square" rtlCol="0">
            <a:spAutoFit/>
          </a:bodyPr>
          <a:lstStyle/>
          <a:p>
            <a:pPr algn="ctr"/>
            <a:r>
              <a:rPr lang="en-US" altLang="zh-TW" sz="1100" b="1" dirty="0">
                <a:solidFill>
                  <a:schemeClr val="accent4"/>
                </a:solidFill>
              </a:rPr>
              <a:t>Li</a:t>
            </a:r>
            <a:r>
              <a:rPr lang="en-US" altLang="zh-TW" sz="1100" b="1" baseline="-25000" dirty="0">
                <a:solidFill>
                  <a:schemeClr val="accent4"/>
                </a:solidFill>
              </a:rPr>
              <a:t>2</a:t>
            </a:r>
            <a:r>
              <a:rPr lang="en-US" altLang="zh-TW" sz="1100" b="1" dirty="0">
                <a:solidFill>
                  <a:schemeClr val="accent4"/>
                </a:solidFill>
              </a:rPr>
              <a:t>S</a:t>
            </a:r>
            <a:endParaRPr lang="zh-TW" altLang="en-US" sz="1100" b="1" baseline="-25000" dirty="0">
              <a:solidFill>
                <a:schemeClr val="accent4"/>
              </a:solidFill>
            </a:endParaRPr>
          </a:p>
        </p:txBody>
      </p:sp>
      <p:sp>
        <p:nvSpPr>
          <p:cNvPr id="30" name="手繪多邊形: 圖案 29">
            <a:extLst>
              <a:ext uri="{FF2B5EF4-FFF2-40B4-BE49-F238E27FC236}">
                <a16:creationId xmlns:a16="http://schemas.microsoft.com/office/drawing/2014/main" id="{063BDD09-EFC7-4D24-88B8-7E728260C780}"/>
              </a:ext>
            </a:extLst>
          </p:cNvPr>
          <p:cNvSpPr/>
          <p:nvPr/>
        </p:nvSpPr>
        <p:spPr>
          <a:xfrm>
            <a:off x="7863402" y="3247095"/>
            <a:ext cx="269875" cy="352425"/>
          </a:xfrm>
          <a:custGeom>
            <a:avLst/>
            <a:gdLst>
              <a:gd name="connsiteX0" fmla="*/ 0 w 269875"/>
              <a:gd name="connsiteY0" fmla="*/ 19050 h 352425"/>
              <a:gd name="connsiteX1" fmla="*/ 130175 w 269875"/>
              <a:gd name="connsiteY1" fmla="*/ 15875 h 352425"/>
              <a:gd name="connsiteX2" fmla="*/ 184150 w 269875"/>
              <a:gd name="connsiteY2" fmla="*/ 0 h 352425"/>
              <a:gd name="connsiteX3" fmla="*/ 225425 w 269875"/>
              <a:gd name="connsiteY3" fmla="*/ 15875 h 352425"/>
              <a:gd name="connsiteX4" fmla="*/ 269875 w 269875"/>
              <a:gd name="connsiteY4" fmla="*/ 85725 h 352425"/>
              <a:gd name="connsiteX5" fmla="*/ 244475 w 269875"/>
              <a:gd name="connsiteY5" fmla="*/ 149225 h 352425"/>
              <a:gd name="connsiteX6" fmla="*/ 234950 w 269875"/>
              <a:gd name="connsiteY6" fmla="*/ 174625 h 352425"/>
              <a:gd name="connsiteX7" fmla="*/ 215900 w 269875"/>
              <a:gd name="connsiteY7" fmla="*/ 203200 h 352425"/>
              <a:gd name="connsiteX8" fmla="*/ 209550 w 269875"/>
              <a:gd name="connsiteY8" fmla="*/ 263525 h 352425"/>
              <a:gd name="connsiteX9" fmla="*/ 184150 w 269875"/>
              <a:gd name="connsiteY9" fmla="*/ 301625 h 352425"/>
              <a:gd name="connsiteX10" fmla="*/ 127000 w 269875"/>
              <a:gd name="connsiteY10" fmla="*/ 317500 h 352425"/>
              <a:gd name="connsiteX11" fmla="*/ 98425 w 269875"/>
              <a:gd name="connsiteY11" fmla="*/ 320675 h 352425"/>
              <a:gd name="connsiteX12" fmla="*/ 60325 w 269875"/>
              <a:gd name="connsiteY12" fmla="*/ 323850 h 352425"/>
              <a:gd name="connsiteX13" fmla="*/ 6350 w 269875"/>
              <a:gd name="connsiteY13" fmla="*/ 352425 h 352425"/>
              <a:gd name="connsiteX14" fmla="*/ 6350 w 269875"/>
              <a:gd name="connsiteY14"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875" h="352425">
                <a:moveTo>
                  <a:pt x="0" y="19050"/>
                </a:moveTo>
                <a:lnTo>
                  <a:pt x="130175" y="15875"/>
                </a:lnTo>
                <a:lnTo>
                  <a:pt x="184150" y="0"/>
                </a:lnTo>
                <a:lnTo>
                  <a:pt x="225425" y="15875"/>
                </a:lnTo>
                <a:lnTo>
                  <a:pt x="269875" y="85725"/>
                </a:lnTo>
                <a:lnTo>
                  <a:pt x="244475" y="149225"/>
                </a:lnTo>
                <a:lnTo>
                  <a:pt x="234950" y="174625"/>
                </a:lnTo>
                <a:lnTo>
                  <a:pt x="215900" y="203200"/>
                </a:lnTo>
                <a:lnTo>
                  <a:pt x="209550" y="263525"/>
                </a:lnTo>
                <a:lnTo>
                  <a:pt x="184150" y="301625"/>
                </a:lnTo>
                <a:lnTo>
                  <a:pt x="127000" y="317500"/>
                </a:lnTo>
                <a:lnTo>
                  <a:pt x="98425" y="320675"/>
                </a:lnTo>
                <a:lnTo>
                  <a:pt x="60325" y="323850"/>
                </a:lnTo>
                <a:lnTo>
                  <a:pt x="6350" y="352425"/>
                </a:lnTo>
                <a:lnTo>
                  <a:pt x="6350" y="352425"/>
                </a:ln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31" name="手繪多邊形: 圖案 30">
            <a:extLst>
              <a:ext uri="{FF2B5EF4-FFF2-40B4-BE49-F238E27FC236}">
                <a16:creationId xmlns:a16="http://schemas.microsoft.com/office/drawing/2014/main" id="{5AFA1B0D-1564-45BC-AD48-6B034AE7547C}"/>
              </a:ext>
            </a:extLst>
          </p:cNvPr>
          <p:cNvSpPr/>
          <p:nvPr/>
        </p:nvSpPr>
        <p:spPr>
          <a:xfrm>
            <a:off x="7853877" y="3485253"/>
            <a:ext cx="352425" cy="476250"/>
          </a:xfrm>
          <a:custGeom>
            <a:avLst/>
            <a:gdLst>
              <a:gd name="connsiteX0" fmla="*/ 0 w 352425"/>
              <a:gd name="connsiteY0" fmla="*/ 234950 h 476250"/>
              <a:gd name="connsiteX1" fmla="*/ 0 w 352425"/>
              <a:gd name="connsiteY1" fmla="*/ 114300 h 476250"/>
              <a:gd name="connsiteX2" fmla="*/ 22225 w 352425"/>
              <a:gd name="connsiteY2" fmla="*/ 88900 h 476250"/>
              <a:gd name="connsiteX3" fmla="*/ 82550 w 352425"/>
              <a:gd name="connsiteY3" fmla="*/ 88900 h 476250"/>
              <a:gd name="connsiteX4" fmla="*/ 111125 w 352425"/>
              <a:gd name="connsiteY4" fmla="*/ 85725 h 476250"/>
              <a:gd name="connsiteX5" fmla="*/ 161925 w 352425"/>
              <a:gd name="connsiteY5" fmla="*/ 69850 h 476250"/>
              <a:gd name="connsiteX6" fmla="*/ 219075 w 352425"/>
              <a:gd name="connsiteY6" fmla="*/ 19050 h 476250"/>
              <a:gd name="connsiteX7" fmla="*/ 269875 w 352425"/>
              <a:gd name="connsiteY7" fmla="*/ 0 h 476250"/>
              <a:gd name="connsiteX8" fmla="*/ 336550 w 352425"/>
              <a:gd name="connsiteY8" fmla="*/ 47625 h 476250"/>
              <a:gd name="connsiteX9" fmla="*/ 349250 w 352425"/>
              <a:gd name="connsiteY9" fmla="*/ 82550 h 476250"/>
              <a:gd name="connsiteX10" fmla="*/ 346075 w 352425"/>
              <a:gd name="connsiteY10" fmla="*/ 165100 h 476250"/>
              <a:gd name="connsiteX11" fmla="*/ 352425 w 352425"/>
              <a:gd name="connsiteY11" fmla="*/ 196850 h 476250"/>
              <a:gd name="connsiteX12" fmla="*/ 323850 w 352425"/>
              <a:gd name="connsiteY12" fmla="*/ 282575 h 476250"/>
              <a:gd name="connsiteX13" fmla="*/ 314325 w 352425"/>
              <a:gd name="connsiteY13" fmla="*/ 298450 h 476250"/>
              <a:gd name="connsiteX14" fmla="*/ 250825 w 352425"/>
              <a:gd name="connsiteY14" fmla="*/ 304800 h 476250"/>
              <a:gd name="connsiteX15" fmla="*/ 238125 w 352425"/>
              <a:gd name="connsiteY15" fmla="*/ 365125 h 476250"/>
              <a:gd name="connsiteX16" fmla="*/ 244475 w 352425"/>
              <a:gd name="connsiteY16" fmla="*/ 406400 h 476250"/>
              <a:gd name="connsiteX17" fmla="*/ 250825 w 352425"/>
              <a:gd name="connsiteY17" fmla="*/ 444500 h 476250"/>
              <a:gd name="connsiteX18" fmla="*/ 200025 w 352425"/>
              <a:gd name="connsiteY18" fmla="*/ 476250 h 476250"/>
              <a:gd name="connsiteX19" fmla="*/ 130175 w 352425"/>
              <a:gd name="connsiteY19" fmla="*/ 450850 h 476250"/>
              <a:gd name="connsiteX20" fmla="*/ 104775 w 352425"/>
              <a:gd name="connsiteY20" fmla="*/ 434975 h 476250"/>
              <a:gd name="connsiteX21" fmla="*/ 53975 w 352425"/>
              <a:gd name="connsiteY21" fmla="*/ 381000 h 476250"/>
              <a:gd name="connsiteX22" fmla="*/ 50800 w 352425"/>
              <a:gd name="connsiteY22" fmla="*/ 352425 h 476250"/>
              <a:gd name="connsiteX23" fmla="*/ 3175 w 352425"/>
              <a:gd name="connsiteY23" fmla="*/ 3143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425" h="476250">
                <a:moveTo>
                  <a:pt x="0" y="234950"/>
                </a:moveTo>
                <a:lnTo>
                  <a:pt x="0" y="114300"/>
                </a:lnTo>
                <a:lnTo>
                  <a:pt x="22225" y="88900"/>
                </a:lnTo>
                <a:lnTo>
                  <a:pt x="82550" y="88900"/>
                </a:lnTo>
                <a:lnTo>
                  <a:pt x="111125" y="85725"/>
                </a:lnTo>
                <a:lnTo>
                  <a:pt x="161925" y="69850"/>
                </a:lnTo>
                <a:lnTo>
                  <a:pt x="219075" y="19050"/>
                </a:lnTo>
                <a:lnTo>
                  <a:pt x="269875" y="0"/>
                </a:lnTo>
                <a:lnTo>
                  <a:pt x="336550" y="47625"/>
                </a:lnTo>
                <a:lnTo>
                  <a:pt x="349250" y="82550"/>
                </a:lnTo>
                <a:lnTo>
                  <a:pt x="346075" y="165100"/>
                </a:lnTo>
                <a:cubicBezTo>
                  <a:pt x="352655" y="194708"/>
                  <a:pt x="352425" y="183918"/>
                  <a:pt x="352425" y="196850"/>
                </a:cubicBezTo>
                <a:lnTo>
                  <a:pt x="323850" y="282575"/>
                </a:lnTo>
                <a:lnTo>
                  <a:pt x="314325" y="298450"/>
                </a:lnTo>
                <a:lnTo>
                  <a:pt x="250825" y="304800"/>
                </a:lnTo>
                <a:cubicBezTo>
                  <a:pt x="236258" y="352144"/>
                  <a:pt x="238125" y="331680"/>
                  <a:pt x="238125" y="365125"/>
                </a:cubicBezTo>
                <a:lnTo>
                  <a:pt x="244475" y="406400"/>
                </a:lnTo>
                <a:cubicBezTo>
                  <a:pt x="251014" y="442366"/>
                  <a:pt x="250825" y="429492"/>
                  <a:pt x="250825" y="444500"/>
                </a:cubicBezTo>
                <a:lnTo>
                  <a:pt x="200025" y="476250"/>
                </a:lnTo>
                <a:lnTo>
                  <a:pt x="130175" y="450850"/>
                </a:lnTo>
                <a:cubicBezTo>
                  <a:pt x="107089" y="434360"/>
                  <a:pt x="117054" y="434975"/>
                  <a:pt x="104775" y="434975"/>
                </a:cubicBezTo>
                <a:lnTo>
                  <a:pt x="53975" y="381000"/>
                </a:lnTo>
                <a:lnTo>
                  <a:pt x="50800" y="352425"/>
                </a:lnTo>
                <a:lnTo>
                  <a:pt x="3175" y="314325"/>
                </a:ln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2" name="手繪多邊形: 圖案 31">
            <a:extLst>
              <a:ext uri="{FF2B5EF4-FFF2-40B4-BE49-F238E27FC236}">
                <a16:creationId xmlns:a16="http://schemas.microsoft.com/office/drawing/2014/main" id="{EB607BC2-E55E-4A17-A59C-BC91926301C5}"/>
              </a:ext>
            </a:extLst>
          </p:cNvPr>
          <p:cNvSpPr/>
          <p:nvPr/>
        </p:nvSpPr>
        <p:spPr>
          <a:xfrm>
            <a:off x="7853877" y="3801767"/>
            <a:ext cx="279400" cy="457200"/>
          </a:xfrm>
          <a:custGeom>
            <a:avLst/>
            <a:gdLst>
              <a:gd name="connsiteX0" fmla="*/ 15875 w 279400"/>
              <a:gd name="connsiteY0" fmla="*/ 457200 h 457200"/>
              <a:gd name="connsiteX1" fmla="*/ 161925 w 279400"/>
              <a:gd name="connsiteY1" fmla="*/ 381000 h 457200"/>
              <a:gd name="connsiteX2" fmla="*/ 209550 w 279400"/>
              <a:gd name="connsiteY2" fmla="*/ 342900 h 457200"/>
              <a:gd name="connsiteX3" fmla="*/ 241300 w 279400"/>
              <a:gd name="connsiteY3" fmla="*/ 327025 h 457200"/>
              <a:gd name="connsiteX4" fmla="*/ 279400 w 279400"/>
              <a:gd name="connsiteY4" fmla="*/ 285750 h 457200"/>
              <a:gd name="connsiteX5" fmla="*/ 257175 w 279400"/>
              <a:gd name="connsiteY5" fmla="*/ 209550 h 457200"/>
              <a:gd name="connsiteX6" fmla="*/ 238125 w 279400"/>
              <a:gd name="connsiteY6" fmla="*/ 177800 h 457200"/>
              <a:gd name="connsiteX7" fmla="*/ 193675 w 279400"/>
              <a:gd name="connsiteY7" fmla="*/ 161925 h 457200"/>
              <a:gd name="connsiteX8" fmla="*/ 168275 w 279400"/>
              <a:gd name="connsiteY8" fmla="*/ 152400 h 457200"/>
              <a:gd name="connsiteX9" fmla="*/ 139700 w 279400"/>
              <a:gd name="connsiteY9" fmla="*/ 146050 h 457200"/>
              <a:gd name="connsiteX10" fmla="*/ 114300 w 279400"/>
              <a:gd name="connsiteY10" fmla="*/ 104775 h 457200"/>
              <a:gd name="connsiteX11" fmla="*/ 66675 w 279400"/>
              <a:gd name="connsiteY11" fmla="*/ 41275 h 457200"/>
              <a:gd name="connsiteX12" fmla="*/ 28575 w 279400"/>
              <a:gd name="connsiteY12" fmla="*/ 0 h 457200"/>
              <a:gd name="connsiteX13" fmla="*/ 9525 w 279400"/>
              <a:gd name="connsiteY13" fmla="*/ 0 h 457200"/>
              <a:gd name="connsiteX14" fmla="*/ 0 w 279400"/>
              <a:gd name="connsiteY14" fmla="*/ 15875 h 457200"/>
              <a:gd name="connsiteX15" fmla="*/ 15875 w 279400"/>
              <a:gd name="connsiteY1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0" h="457200">
                <a:moveTo>
                  <a:pt x="15875" y="457200"/>
                </a:moveTo>
                <a:lnTo>
                  <a:pt x="161925" y="381000"/>
                </a:lnTo>
                <a:lnTo>
                  <a:pt x="209550" y="342900"/>
                </a:lnTo>
                <a:lnTo>
                  <a:pt x="241300" y="327025"/>
                </a:lnTo>
                <a:lnTo>
                  <a:pt x="279400" y="285750"/>
                </a:lnTo>
                <a:lnTo>
                  <a:pt x="257175" y="209550"/>
                </a:lnTo>
                <a:lnTo>
                  <a:pt x="238125" y="177800"/>
                </a:lnTo>
                <a:lnTo>
                  <a:pt x="193675" y="161925"/>
                </a:lnTo>
                <a:lnTo>
                  <a:pt x="168275" y="152400"/>
                </a:lnTo>
                <a:lnTo>
                  <a:pt x="139700" y="146050"/>
                </a:lnTo>
                <a:lnTo>
                  <a:pt x="114300" y="104775"/>
                </a:lnTo>
                <a:lnTo>
                  <a:pt x="66675" y="41275"/>
                </a:lnTo>
                <a:lnTo>
                  <a:pt x="28575" y="0"/>
                </a:lnTo>
                <a:lnTo>
                  <a:pt x="9525" y="0"/>
                </a:lnTo>
                <a:lnTo>
                  <a:pt x="0" y="15875"/>
                </a:lnTo>
                <a:cubicBezTo>
                  <a:pt x="1058" y="170392"/>
                  <a:pt x="2117" y="324908"/>
                  <a:pt x="15875" y="457200"/>
                </a:cubicBezTo>
                <a:close/>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3" name="手繪多邊形: 圖案 32">
            <a:extLst>
              <a:ext uri="{FF2B5EF4-FFF2-40B4-BE49-F238E27FC236}">
                <a16:creationId xmlns:a16="http://schemas.microsoft.com/office/drawing/2014/main" id="{79FB51D0-4C69-4492-89C4-AEF0A0020A7D}"/>
              </a:ext>
            </a:extLst>
          </p:cNvPr>
          <p:cNvSpPr/>
          <p:nvPr/>
        </p:nvSpPr>
        <p:spPr>
          <a:xfrm>
            <a:off x="7859084" y="4155178"/>
            <a:ext cx="320675" cy="460375"/>
          </a:xfrm>
          <a:custGeom>
            <a:avLst/>
            <a:gdLst>
              <a:gd name="connsiteX0" fmla="*/ 3175 w 320675"/>
              <a:gd name="connsiteY0" fmla="*/ 101600 h 460375"/>
              <a:gd name="connsiteX1" fmla="*/ 123825 w 320675"/>
              <a:gd name="connsiteY1" fmla="*/ 12700 h 460375"/>
              <a:gd name="connsiteX2" fmla="*/ 190500 w 320675"/>
              <a:gd name="connsiteY2" fmla="*/ 0 h 460375"/>
              <a:gd name="connsiteX3" fmla="*/ 292100 w 320675"/>
              <a:gd name="connsiteY3" fmla="*/ 19050 h 460375"/>
              <a:gd name="connsiteX4" fmla="*/ 320675 w 320675"/>
              <a:gd name="connsiteY4" fmla="*/ 47625 h 460375"/>
              <a:gd name="connsiteX5" fmla="*/ 317500 w 320675"/>
              <a:gd name="connsiteY5" fmla="*/ 107950 h 460375"/>
              <a:gd name="connsiteX6" fmla="*/ 298450 w 320675"/>
              <a:gd name="connsiteY6" fmla="*/ 142875 h 460375"/>
              <a:gd name="connsiteX7" fmla="*/ 276225 w 320675"/>
              <a:gd name="connsiteY7" fmla="*/ 238125 h 460375"/>
              <a:gd name="connsiteX8" fmla="*/ 279400 w 320675"/>
              <a:gd name="connsiteY8" fmla="*/ 282575 h 460375"/>
              <a:gd name="connsiteX9" fmla="*/ 288925 w 320675"/>
              <a:gd name="connsiteY9" fmla="*/ 295275 h 460375"/>
              <a:gd name="connsiteX10" fmla="*/ 292100 w 320675"/>
              <a:gd name="connsiteY10" fmla="*/ 301625 h 460375"/>
              <a:gd name="connsiteX11" fmla="*/ 295275 w 320675"/>
              <a:gd name="connsiteY11" fmla="*/ 339725 h 460375"/>
              <a:gd name="connsiteX12" fmla="*/ 225425 w 320675"/>
              <a:gd name="connsiteY12" fmla="*/ 358775 h 460375"/>
              <a:gd name="connsiteX13" fmla="*/ 171450 w 320675"/>
              <a:gd name="connsiteY13" fmla="*/ 371475 h 460375"/>
              <a:gd name="connsiteX14" fmla="*/ 142875 w 320675"/>
              <a:gd name="connsiteY14" fmla="*/ 406400 h 460375"/>
              <a:gd name="connsiteX15" fmla="*/ 101600 w 320675"/>
              <a:gd name="connsiteY15" fmla="*/ 438150 h 460375"/>
              <a:gd name="connsiteX16" fmla="*/ 76200 w 320675"/>
              <a:gd name="connsiteY16" fmla="*/ 454025 h 460375"/>
              <a:gd name="connsiteX17" fmla="*/ 50800 w 320675"/>
              <a:gd name="connsiteY17" fmla="*/ 457200 h 460375"/>
              <a:gd name="connsiteX18" fmla="*/ 31750 w 320675"/>
              <a:gd name="connsiteY18" fmla="*/ 460375 h 460375"/>
              <a:gd name="connsiteX19" fmla="*/ 0 w 320675"/>
              <a:gd name="connsiteY19" fmla="*/ 444500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675" h="460375">
                <a:moveTo>
                  <a:pt x="3175" y="101600"/>
                </a:moveTo>
                <a:lnTo>
                  <a:pt x="123825" y="12700"/>
                </a:lnTo>
                <a:lnTo>
                  <a:pt x="190500" y="0"/>
                </a:lnTo>
                <a:lnTo>
                  <a:pt x="292100" y="19050"/>
                </a:lnTo>
                <a:cubicBezTo>
                  <a:pt x="317222" y="40583"/>
                  <a:pt x="308913" y="29981"/>
                  <a:pt x="320675" y="47625"/>
                </a:cubicBezTo>
                <a:lnTo>
                  <a:pt x="317500" y="107950"/>
                </a:lnTo>
                <a:lnTo>
                  <a:pt x="298450" y="142875"/>
                </a:lnTo>
                <a:lnTo>
                  <a:pt x="276225" y="238125"/>
                </a:lnTo>
                <a:cubicBezTo>
                  <a:pt x="277283" y="252942"/>
                  <a:pt x="276178" y="268074"/>
                  <a:pt x="279400" y="282575"/>
                </a:cubicBezTo>
                <a:cubicBezTo>
                  <a:pt x="280548" y="287741"/>
                  <a:pt x="285990" y="290872"/>
                  <a:pt x="288925" y="295275"/>
                </a:cubicBezTo>
                <a:cubicBezTo>
                  <a:pt x="290238" y="297244"/>
                  <a:pt x="291042" y="299508"/>
                  <a:pt x="292100" y="301625"/>
                </a:cubicBezTo>
                <a:lnTo>
                  <a:pt x="295275" y="339725"/>
                </a:lnTo>
                <a:lnTo>
                  <a:pt x="225425" y="358775"/>
                </a:lnTo>
                <a:lnTo>
                  <a:pt x="171450" y="371475"/>
                </a:lnTo>
                <a:cubicBezTo>
                  <a:pt x="147868" y="405164"/>
                  <a:pt x="160780" y="397448"/>
                  <a:pt x="142875" y="406400"/>
                </a:cubicBezTo>
                <a:lnTo>
                  <a:pt x="101600" y="438150"/>
                </a:lnTo>
                <a:cubicBezTo>
                  <a:pt x="93133" y="443442"/>
                  <a:pt x="85377" y="450092"/>
                  <a:pt x="76200" y="454025"/>
                </a:cubicBezTo>
                <a:cubicBezTo>
                  <a:pt x="67980" y="457548"/>
                  <a:pt x="59340" y="457200"/>
                  <a:pt x="50800" y="457200"/>
                </a:cubicBezTo>
                <a:lnTo>
                  <a:pt x="31750" y="460375"/>
                </a:lnTo>
                <a:lnTo>
                  <a:pt x="0" y="444500"/>
                </a:lnTo>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4" name="手繪多邊形: 圖案 33">
            <a:extLst>
              <a:ext uri="{FF2B5EF4-FFF2-40B4-BE49-F238E27FC236}">
                <a16:creationId xmlns:a16="http://schemas.microsoft.com/office/drawing/2014/main" id="{A48F9B1A-EC0A-4E63-96D0-9C9873015679}"/>
              </a:ext>
            </a:extLst>
          </p:cNvPr>
          <p:cNvSpPr/>
          <p:nvPr/>
        </p:nvSpPr>
        <p:spPr>
          <a:xfrm rot="21407688">
            <a:off x="7852034" y="4510919"/>
            <a:ext cx="330200" cy="511175"/>
          </a:xfrm>
          <a:custGeom>
            <a:avLst/>
            <a:gdLst>
              <a:gd name="connsiteX0" fmla="*/ 19050 w 330200"/>
              <a:gd name="connsiteY0" fmla="*/ 120650 h 511175"/>
              <a:gd name="connsiteX1" fmla="*/ 152400 w 330200"/>
              <a:gd name="connsiteY1" fmla="*/ 50800 h 511175"/>
              <a:gd name="connsiteX2" fmla="*/ 184150 w 330200"/>
              <a:gd name="connsiteY2" fmla="*/ 22225 h 511175"/>
              <a:gd name="connsiteX3" fmla="*/ 266700 w 330200"/>
              <a:gd name="connsiteY3" fmla="*/ 0 h 511175"/>
              <a:gd name="connsiteX4" fmla="*/ 330200 w 330200"/>
              <a:gd name="connsiteY4" fmla="*/ 6350 h 511175"/>
              <a:gd name="connsiteX5" fmla="*/ 323850 w 330200"/>
              <a:gd name="connsiteY5" fmla="*/ 187325 h 511175"/>
              <a:gd name="connsiteX6" fmla="*/ 304800 w 330200"/>
              <a:gd name="connsiteY6" fmla="*/ 231775 h 511175"/>
              <a:gd name="connsiteX7" fmla="*/ 282575 w 330200"/>
              <a:gd name="connsiteY7" fmla="*/ 273050 h 511175"/>
              <a:gd name="connsiteX8" fmla="*/ 266700 w 330200"/>
              <a:gd name="connsiteY8" fmla="*/ 314325 h 511175"/>
              <a:gd name="connsiteX9" fmla="*/ 238125 w 330200"/>
              <a:gd name="connsiteY9" fmla="*/ 371475 h 511175"/>
              <a:gd name="connsiteX10" fmla="*/ 215900 w 330200"/>
              <a:gd name="connsiteY10" fmla="*/ 403225 h 511175"/>
              <a:gd name="connsiteX11" fmla="*/ 187325 w 330200"/>
              <a:gd name="connsiteY11" fmla="*/ 431800 h 511175"/>
              <a:gd name="connsiteX12" fmla="*/ 142875 w 330200"/>
              <a:gd name="connsiteY12" fmla="*/ 438150 h 511175"/>
              <a:gd name="connsiteX13" fmla="*/ 107950 w 330200"/>
              <a:gd name="connsiteY13" fmla="*/ 473075 h 511175"/>
              <a:gd name="connsiteX14" fmla="*/ 53975 w 330200"/>
              <a:gd name="connsiteY14" fmla="*/ 495300 h 511175"/>
              <a:gd name="connsiteX15" fmla="*/ 28575 w 330200"/>
              <a:gd name="connsiteY15" fmla="*/ 504825 h 511175"/>
              <a:gd name="connsiteX16" fmla="*/ 0 w 330200"/>
              <a:gd name="connsiteY16" fmla="*/ 511175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200" h="511175">
                <a:moveTo>
                  <a:pt x="19050" y="120650"/>
                </a:moveTo>
                <a:lnTo>
                  <a:pt x="152400" y="50800"/>
                </a:lnTo>
                <a:lnTo>
                  <a:pt x="184150" y="22225"/>
                </a:lnTo>
                <a:lnTo>
                  <a:pt x="266700" y="0"/>
                </a:lnTo>
                <a:cubicBezTo>
                  <a:pt x="321701" y="6875"/>
                  <a:pt x="300435" y="6350"/>
                  <a:pt x="330200" y="6350"/>
                </a:cubicBezTo>
                <a:lnTo>
                  <a:pt x="323850" y="187325"/>
                </a:lnTo>
                <a:cubicBezTo>
                  <a:pt x="304356" y="229561"/>
                  <a:pt x="304800" y="213447"/>
                  <a:pt x="304800" y="231775"/>
                </a:cubicBezTo>
                <a:lnTo>
                  <a:pt x="282575" y="273050"/>
                </a:lnTo>
                <a:cubicBezTo>
                  <a:pt x="277283" y="286808"/>
                  <a:pt x="272908" y="300955"/>
                  <a:pt x="266700" y="314325"/>
                </a:cubicBezTo>
                <a:cubicBezTo>
                  <a:pt x="230836" y="391571"/>
                  <a:pt x="248643" y="339921"/>
                  <a:pt x="238125" y="371475"/>
                </a:cubicBezTo>
                <a:lnTo>
                  <a:pt x="215900" y="403225"/>
                </a:lnTo>
                <a:cubicBezTo>
                  <a:pt x="192117" y="430406"/>
                  <a:pt x="203738" y="423594"/>
                  <a:pt x="187325" y="431800"/>
                </a:cubicBezTo>
                <a:lnTo>
                  <a:pt x="142875" y="438150"/>
                </a:lnTo>
                <a:lnTo>
                  <a:pt x="107950" y="473075"/>
                </a:lnTo>
                <a:lnTo>
                  <a:pt x="53975" y="495300"/>
                </a:lnTo>
                <a:lnTo>
                  <a:pt x="28575" y="504825"/>
                </a:lnTo>
                <a:lnTo>
                  <a:pt x="0" y="511175"/>
                </a:lnTo>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5" name="手繪多邊形: 圖案 34">
            <a:extLst>
              <a:ext uri="{FF2B5EF4-FFF2-40B4-BE49-F238E27FC236}">
                <a16:creationId xmlns:a16="http://schemas.microsoft.com/office/drawing/2014/main" id="{4A4495F3-0C29-4A54-825A-E53599D6FA10}"/>
              </a:ext>
            </a:extLst>
          </p:cNvPr>
          <p:cNvSpPr/>
          <p:nvPr/>
        </p:nvSpPr>
        <p:spPr>
          <a:xfrm>
            <a:off x="8033887" y="4651701"/>
            <a:ext cx="355600" cy="558800"/>
          </a:xfrm>
          <a:custGeom>
            <a:avLst/>
            <a:gdLst>
              <a:gd name="connsiteX0" fmla="*/ 38100 w 355600"/>
              <a:gd name="connsiteY0" fmla="*/ 22225 h 558800"/>
              <a:gd name="connsiteX1" fmla="*/ 200025 w 355600"/>
              <a:gd name="connsiteY1" fmla="*/ 0 h 558800"/>
              <a:gd name="connsiteX2" fmla="*/ 238125 w 355600"/>
              <a:gd name="connsiteY2" fmla="*/ 12700 h 558800"/>
              <a:gd name="connsiteX3" fmla="*/ 349250 w 355600"/>
              <a:gd name="connsiteY3" fmla="*/ 120650 h 558800"/>
              <a:gd name="connsiteX4" fmla="*/ 355600 w 355600"/>
              <a:gd name="connsiteY4" fmla="*/ 161925 h 558800"/>
              <a:gd name="connsiteX5" fmla="*/ 307975 w 355600"/>
              <a:gd name="connsiteY5" fmla="*/ 250825 h 558800"/>
              <a:gd name="connsiteX6" fmla="*/ 295275 w 355600"/>
              <a:gd name="connsiteY6" fmla="*/ 279400 h 558800"/>
              <a:gd name="connsiteX7" fmla="*/ 288925 w 355600"/>
              <a:gd name="connsiteY7" fmla="*/ 292100 h 558800"/>
              <a:gd name="connsiteX8" fmla="*/ 285750 w 355600"/>
              <a:gd name="connsiteY8" fmla="*/ 368300 h 558800"/>
              <a:gd name="connsiteX9" fmla="*/ 273050 w 355600"/>
              <a:gd name="connsiteY9" fmla="*/ 444500 h 558800"/>
              <a:gd name="connsiteX10" fmla="*/ 228600 w 355600"/>
              <a:gd name="connsiteY10" fmla="*/ 492125 h 558800"/>
              <a:gd name="connsiteX11" fmla="*/ 187325 w 355600"/>
              <a:gd name="connsiteY11" fmla="*/ 520700 h 558800"/>
              <a:gd name="connsiteX12" fmla="*/ 130175 w 355600"/>
              <a:gd name="connsiteY12" fmla="*/ 530225 h 558800"/>
              <a:gd name="connsiteX13" fmla="*/ 85725 w 355600"/>
              <a:gd name="connsiteY13" fmla="*/ 558800 h 558800"/>
              <a:gd name="connsiteX14" fmla="*/ 60325 w 355600"/>
              <a:gd name="connsiteY14" fmla="*/ 514350 h 558800"/>
              <a:gd name="connsiteX15" fmla="*/ 85725 w 355600"/>
              <a:gd name="connsiteY15" fmla="*/ 473075 h 558800"/>
              <a:gd name="connsiteX16" fmla="*/ 98425 w 355600"/>
              <a:gd name="connsiteY16" fmla="*/ 447675 h 558800"/>
              <a:gd name="connsiteX17" fmla="*/ 104775 w 355600"/>
              <a:gd name="connsiteY17" fmla="*/ 361950 h 558800"/>
              <a:gd name="connsiteX18" fmla="*/ 98425 w 355600"/>
              <a:gd name="connsiteY18" fmla="*/ 314325 h 558800"/>
              <a:gd name="connsiteX19" fmla="*/ 53975 w 355600"/>
              <a:gd name="connsiteY19" fmla="*/ 247650 h 558800"/>
              <a:gd name="connsiteX20" fmla="*/ 41275 w 355600"/>
              <a:gd name="connsiteY20" fmla="*/ 222250 h 558800"/>
              <a:gd name="connsiteX21" fmla="*/ 15875 w 355600"/>
              <a:gd name="connsiteY21" fmla="*/ 200025 h 558800"/>
              <a:gd name="connsiteX22" fmla="*/ 3175 w 355600"/>
              <a:gd name="connsiteY22" fmla="*/ 171450 h 558800"/>
              <a:gd name="connsiteX23" fmla="*/ 0 w 355600"/>
              <a:gd name="connsiteY23" fmla="*/ 104775 h 558800"/>
              <a:gd name="connsiteX24" fmla="*/ 38100 w 355600"/>
              <a:gd name="connsiteY24" fmla="*/ 222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5600" h="558800">
                <a:moveTo>
                  <a:pt x="38100" y="22225"/>
                </a:moveTo>
                <a:lnTo>
                  <a:pt x="200025" y="0"/>
                </a:lnTo>
                <a:lnTo>
                  <a:pt x="238125" y="12700"/>
                </a:lnTo>
                <a:lnTo>
                  <a:pt x="349250" y="120650"/>
                </a:lnTo>
                <a:lnTo>
                  <a:pt x="355600" y="161925"/>
                </a:lnTo>
                <a:lnTo>
                  <a:pt x="307975" y="250825"/>
                </a:lnTo>
                <a:cubicBezTo>
                  <a:pt x="303742" y="260350"/>
                  <a:pt x="299643" y="269936"/>
                  <a:pt x="295275" y="279400"/>
                </a:cubicBezTo>
                <a:cubicBezTo>
                  <a:pt x="293292" y="283697"/>
                  <a:pt x="288925" y="292100"/>
                  <a:pt x="288925" y="292100"/>
                </a:cubicBezTo>
                <a:lnTo>
                  <a:pt x="285750" y="368300"/>
                </a:lnTo>
                <a:cubicBezTo>
                  <a:pt x="276031" y="442809"/>
                  <a:pt x="293583" y="423967"/>
                  <a:pt x="273050" y="444500"/>
                </a:cubicBezTo>
                <a:lnTo>
                  <a:pt x="228600" y="492125"/>
                </a:lnTo>
                <a:cubicBezTo>
                  <a:pt x="199384" y="521341"/>
                  <a:pt x="214941" y="515177"/>
                  <a:pt x="187325" y="520700"/>
                </a:cubicBezTo>
                <a:lnTo>
                  <a:pt x="130175" y="530225"/>
                </a:lnTo>
                <a:lnTo>
                  <a:pt x="85725" y="558800"/>
                </a:lnTo>
                <a:lnTo>
                  <a:pt x="60325" y="514350"/>
                </a:lnTo>
                <a:lnTo>
                  <a:pt x="85725" y="473075"/>
                </a:lnTo>
                <a:lnTo>
                  <a:pt x="98425" y="447675"/>
                </a:lnTo>
                <a:lnTo>
                  <a:pt x="104775" y="361950"/>
                </a:lnTo>
                <a:lnTo>
                  <a:pt x="98425" y="314325"/>
                </a:lnTo>
                <a:lnTo>
                  <a:pt x="53975" y="247650"/>
                </a:lnTo>
                <a:cubicBezTo>
                  <a:pt x="44078" y="221259"/>
                  <a:pt x="53492" y="222250"/>
                  <a:pt x="41275" y="222250"/>
                </a:cubicBezTo>
                <a:lnTo>
                  <a:pt x="15875" y="200025"/>
                </a:lnTo>
                <a:lnTo>
                  <a:pt x="3175" y="171450"/>
                </a:lnTo>
                <a:lnTo>
                  <a:pt x="0" y="104775"/>
                </a:lnTo>
                <a:lnTo>
                  <a:pt x="38100" y="22225"/>
                </a:lnTo>
                <a:close/>
              </a:path>
            </a:pathLst>
          </a:custGeom>
          <a:solidFill>
            <a:srgbClr val="00C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7" name="文字方塊 36">
            <a:extLst>
              <a:ext uri="{FF2B5EF4-FFF2-40B4-BE49-F238E27FC236}">
                <a16:creationId xmlns:a16="http://schemas.microsoft.com/office/drawing/2014/main" id="{CCCE838E-B6C7-4B27-AB53-E9F289E68B59}"/>
              </a:ext>
            </a:extLst>
          </p:cNvPr>
          <p:cNvSpPr txBox="1"/>
          <p:nvPr/>
        </p:nvSpPr>
        <p:spPr>
          <a:xfrm>
            <a:off x="7749682" y="3236375"/>
            <a:ext cx="736600" cy="276999"/>
          </a:xfrm>
          <a:prstGeom prst="rect">
            <a:avLst/>
          </a:prstGeom>
          <a:noFill/>
        </p:spPr>
        <p:txBody>
          <a:bodyPr wrap="square" rtlCol="0">
            <a:spAutoFit/>
          </a:bodyPr>
          <a:lstStyle/>
          <a:p>
            <a:r>
              <a:rPr lang="en-US" altLang="zh-TW" sz="1200" b="1" dirty="0" err="1">
                <a:solidFill>
                  <a:schemeClr val="accent4"/>
                </a:solidFill>
              </a:rPr>
              <a:t>LiOH</a:t>
            </a:r>
            <a:endParaRPr lang="zh-TW" altLang="en-US" sz="1200" b="1" dirty="0">
              <a:solidFill>
                <a:schemeClr val="accent4"/>
              </a:solidFill>
            </a:endParaRPr>
          </a:p>
        </p:txBody>
      </p:sp>
      <p:sp>
        <p:nvSpPr>
          <p:cNvPr id="38" name="手繪多邊形: 圖案 37">
            <a:extLst>
              <a:ext uri="{FF2B5EF4-FFF2-40B4-BE49-F238E27FC236}">
                <a16:creationId xmlns:a16="http://schemas.microsoft.com/office/drawing/2014/main" id="{74969261-CCA4-4DBA-97E4-2D3550BFD896}"/>
              </a:ext>
            </a:extLst>
          </p:cNvPr>
          <p:cNvSpPr/>
          <p:nvPr/>
        </p:nvSpPr>
        <p:spPr>
          <a:xfrm>
            <a:off x="7852283" y="4860363"/>
            <a:ext cx="358782" cy="501650"/>
          </a:xfrm>
          <a:custGeom>
            <a:avLst/>
            <a:gdLst>
              <a:gd name="connsiteX0" fmla="*/ 9525 w 358782"/>
              <a:gd name="connsiteY0" fmla="*/ 203200 h 501650"/>
              <a:gd name="connsiteX1" fmla="*/ 53975 w 358782"/>
              <a:gd name="connsiteY1" fmla="*/ 155575 h 501650"/>
              <a:gd name="connsiteX2" fmla="*/ 82550 w 358782"/>
              <a:gd name="connsiteY2" fmla="*/ 142875 h 501650"/>
              <a:gd name="connsiteX3" fmla="*/ 120650 w 358782"/>
              <a:gd name="connsiteY3" fmla="*/ 114300 h 501650"/>
              <a:gd name="connsiteX4" fmla="*/ 136525 w 358782"/>
              <a:gd name="connsiteY4" fmla="*/ 98425 h 501650"/>
              <a:gd name="connsiteX5" fmla="*/ 161925 w 358782"/>
              <a:gd name="connsiteY5" fmla="*/ 85725 h 501650"/>
              <a:gd name="connsiteX6" fmla="*/ 241300 w 358782"/>
              <a:gd name="connsiteY6" fmla="*/ 34925 h 501650"/>
              <a:gd name="connsiteX7" fmla="*/ 241300 w 358782"/>
              <a:gd name="connsiteY7" fmla="*/ 0 h 501650"/>
              <a:gd name="connsiteX8" fmla="*/ 279400 w 358782"/>
              <a:gd name="connsiteY8" fmla="*/ 168275 h 501650"/>
              <a:gd name="connsiteX9" fmla="*/ 292100 w 358782"/>
              <a:gd name="connsiteY9" fmla="*/ 219075 h 501650"/>
              <a:gd name="connsiteX10" fmla="*/ 317500 w 358782"/>
              <a:gd name="connsiteY10" fmla="*/ 234950 h 501650"/>
              <a:gd name="connsiteX11" fmla="*/ 352425 w 358782"/>
              <a:gd name="connsiteY11" fmla="*/ 279400 h 501650"/>
              <a:gd name="connsiteX12" fmla="*/ 358775 w 358782"/>
              <a:gd name="connsiteY12" fmla="*/ 330200 h 501650"/>
              <a:gd name="connsiteX13" fmla="*/ 352425 w 358782"/>
              <a:gd name="connsiteY13" fmla="*/ 342900 h 501650"/>
              <a:gd name="connsiteX14" fmla="*/ 323850 w 358782"/>
              <a:gd name="connsiteY14" fmla="*/ 374650 h 501650"/>
              <a:gd name="connsiteX15" fmla="*/ 292100 w 358782"/>
              <a:gd name="connsiteY15" fmla="*/ 409575 h 501650"/>
              <a:gd name="connsiteX16" fmla="*/ 273050 w 358782"/>
              <a:gd name="connsiteY16" fmla="*/ 431800 h 501650"/>
              <a:gd name="connsiteX17" fmla="*/ 263525 w 358782"/>
              <a:gd name="connsiteY17" fmla="*/ 438150 h 501650"/>
              <a:gd name="connsiteX18" fmla="*/ 228600 w 358782"/>
              <a:gd name="connsiteY18" fmla="*/ 473075 h 501650"/>
              <a:gd name="connsiteX19" fmla="*/ 180975 w 358782"/>
              <a:gd name="connsiteY19" fmla="*/ 501650 h 501650"/>
              <a:gd name="connsiteX20" fmla="*/ 158750 w 358782"/>
              <a:gd name="connsiteY20" fmla="*/ 501650 h 501650"/>
              <a:gd name="connsiteX21" fmla="*/ 114300 w 358782"/>
              <a:gd name="connsiteY21" fmla="*/ 488950 h 501650"/>
              <a:gd name="connsiteX22" fmla="*/ 73025 w 358782"/>
              <a:gd name="connsiteY22" fmla="*/ 450850 h 501650"/>
              <a:gd name="connsiteX23" fmla="*/ 44450 w 358782"/>
              <a:gd name="connsiteY23" fmla="*/ 447675 h 501650"/>
              <a:gd name="connsiteX24" fmla="*/ 25400 w 358782"/>
              <a:gd name="connsiteY24" fmla="*/ 444500 h 501650"/>
              <a:gd name="connsiteX25" fmla="*/ 25400 w 358782"/>
              <a:gd name="connsiteY25" fmla="*/ 438150 h 501650"/>
              <a:gd name="connsiteX26" fmla="*/ 12700 w 358782"/>
              <a:gd name="connsiteY26" fmla="*/ 431800 h 501650"/>
              <a:gd name="connsiteX27" fmla="*/ 9525 w 358782"/>
              <a:gd name="connsiteY27" fmla="*/ 381000 h 501650"/>
              <a:gd name="connsiteX28" fmla="*/ 0 w 358782"/>
              <a:gd name="connsiteY28" fmla="*/ 377825 h 501650"/>
              <a:gd name="connsiteX29" fmla="*/ 9525 w 358782"/>
              <a:gd name="connsiteY29" fmla="*/ 37465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8782" h="501650">
                <a:moveTo>
                  <a:pt x="9525" y="203200"/>
                </a:moveTo>
                <a:lnTo>
                  <a:pt x="53975" y="155575"/>
                </a:lnTo>
                <a:lnTo>
                  <a:pt x="82550" y="142875"/>
                </a:lnTo>
                <a:cubicBezTo>
                  <a:pt x="116752" y="118933"/>
                  <a:pt x="105165" y="129785"/>
                  <a:pt x="120650" y="114300"/>
                </a:cubicBezTo>
                <a:lnTo>
                  <a:pt x="136525" y="98425"/>
                </a:lnTo>
                <a:lnTo>
                  <a:pt x="161925" y="85725"/>
                </a:lnTo>
                <a:lnTo>
                  <a:pt x="241300" y="34925"/>
                </a:lnTo>
                <a:lnTo>
                  <a:pt x="241300" y="0"/>
                </a:lnTo>
                <a:lnTo>
                  <a:pt x="279400" y="168275"/>
                </a:lnTo>
                <a:lnTo>
                  <a:pt x="292100" y="219075"/>
                </a:lnTo>
                <a:lnTo>
                  <a:pt x="317500" y="234950"/>
                </a:lnTo>
                <a:lnTo>
                  <a:pt x="352425" y="279400"/>
                </a:lnTo>
                <a:cubicBezTo>
                  <a:pt x="359258" y="323813"/>
                  <a:pt x="358775" y="306755"/>
                  <a:pt x="358775" y="330200"/>
                </a:cubicBezTo>
                <a:lnTo>
                  <a:pt x="352425" y="342900"/>
                </a:lnTo>
                <a:cubicBezTo>
                  <a:pt x="331085" y="371353"/>
                  <a:pt x="342181" y="362429"/>
                  <a:pt x="323850" y="374650"/>
                </a:cubicBezTo>
                <a:lnTo>
                  <a:pt x="292100" y="409575"/>
                </a:lnTo>
                <a:cubicBezTo>
                  <a:pt x="285750" y="416983"/>
                  <a:pt x="279949" y="424901"/>
                  <a:pt x="273050" y="431800"/>
                </a:cubicBezTo>
                <a:cubicBezTo>
                  <a:pt x="270352" y="434498"/>
                  <a:pt x="263525" y="438150"/>
                  <a:pt x="263525" y="438150"/>
                </a:cubicBezTo>
                <a:lnTo>
                  <a:pt x="228600" y="473075"/>
                </a:lnTo>
                <a:cubicBezTo>
                  <a:pt x="190146" y="501042"/>
                  <a:pt x="207640" y="494984"/>
                  <a:pt x="180975" y="501650"/>
                </a:cubicBezTo>
                <a:lnTo>
                  <a:pt x="158750" y="501650"/>
                </a:lnTo>
                <a:cubicBezTo>
                  <a:pt x="118354" y="491551"/>
                  <a:pt x="132359" y="497979"/>
                  <a:pt x="114300" y="488950"/>
                </a:cubicBezTo>
                <a:lnTo>
                  <a:pt x="73025" y="450850"/>
                </a:lnTo>
                <a:cubicBezTo>
                  <a:pt x="63500" y="449792"/>
                  <a:pt x="53950" y="448942"/>
                  <a:pt x="44450" y="447675"/>
                </a:cubicBezTo>
                <a:cubicBezTo>
                  <a:pt x="38069" y="446824"/>
                  <a:pt x="31158" y="447379"/>
                  <a:pt x="25400" y="444500"/>
                </a:cubicBezTo>
                <a:cubicBezTo>
                  <a:pt x="23507" y="443553"/>
                  <a:pt x="25400" y="440267"/>
                  <a:pt x="25400" y="438150"/>
                </a:cubicBezTo>
                <a:lnTo>
                  <a:pt x="12700" y="431800"/>
                </a:lnTo>
                <a:lnTo>
                  <a:pt x="9525" y="381000"/>
                </a:lnTo>
                <a:lnTo>
                  <a:pt x="0" y="377825"/>
                </a:lnTo>
                <a:lnTo>
                  <a:pt x="9525" y="374650"/>
                </a:lnTo>
              </a:path>
            </a:pathLst>
          </a:cu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39" name="手繪多邊形: 圖案 38">
            <a:extLst>
              <a:ext uri="{FF2B5EF4-FFF2-40B4-BE49-F238E27FC236}">
                <a16:creationId xmlns:a16="http://schemas.microsoft.com/office/drawing/2014/main" id="{9A3E742B-00A1-40EF-A759-92460B57B3F3}"/>
              </a:ext>
            </a:extLst>
          </p:cNvPr>
          <p:cNvSpPr/>
          <p:nvPr/>
        </p:nvSpPr>
        <p:spPr>
          <a:xfrm>
            <a:off x="8071675" y="3899675"/>
            <a:ext cx="317500" cy="441325"/>
          </a:xfrm>
          <a:custGeom>
            <a:avLst/>
            <a:gdLst>
              <a:gd name="connsiteX0" fmla="*/ 187325 w 317500"/>
              <a:gd name="connsiteY0" fmla="*/ 0 h 441325"/>
              <a:gd name="connsiteX1" fmla="*/ 317500 w 317500"/>
              <a:gd name="connsiteY1" fmla="*/ 76200 h 441325"/>
              <a:gd name="connsiteX2" fmla="*/ 276225 w 317500"/>
              <a:gd name="connsiteY2" fmla="*/ 184150 h 441325"/>
              <a:gd name="connsiteX3" fmla="*/ 257175 w 317500"/>
              <a:gd name="connsiteY3" fmla="*/ 228600 h 441325"/>
              <a:gd name="connsiteX4" fmla="*/ 250825 w 317500"/>
              <a:gd name="connsiteY4" fmla="*/ 260350 h 441325"/>
              <a:gd name="connsiteX5" fmla="*/ 247650 w 317500"/>
              <a:gd name="connsiteY5" fmla="*/ 273050 h 441325"/>
              <a:gd name="connsiteX6" fmla="*/ 244475 w 317500"/>
              <a:gd name="connsiteY6" fmla="*/ 282575 h 441325"/>
              <a:gd name="connsiteX7" fmla="*/ 234950 w 317500"/>
              <a:gd name="connsiteY7" fmla="*/ 320675 h 441325"/>
              <a:gd name="connsiteX8" fmla="*/ 225425 w 317500"/>
              <a:gd name="connsiteY8" fmla="*/ 381000 h 441325"/>
              <a:gd name="connsiteX9" fmla="*/ 215900 w 317500"/>
              <a:gd name="connsiteY9" fmla="*/ 428625 h 441325"/>
              <a:gd name="connsiteX10" fmla="*/ 168275 w 317500"/>
              <a:gd name="connsiteY10" fmla="*/ 441325 h 441325"/>
              <a:gd name="connsiteX11" fmla="*/ 104775 w 317500"/>
              <a:gd name="connsiteY11" fmla="*/ 419100 h 441325"/>
              <a:gd name="connsiteX12" fmla="*/ 85725 w 317500"/>
              <a:gd name="connsiteY12" fmla="*/ 390525 h 441325"/>
              <a:gd name="connsiteX13" fmla="*/ 73025 w 317500"/>
              <a:gd name="connsiteY13" fmla="*/ 323850 h 441325"/>
              <a:gd name="connsiteX14" fmla="*/ 73025 w 317500"/>
              <a:gd name="connsiteY14" fmla="*/ 295275 h 441325"/>
              <a:gd name="connsiteX15" fmla="*/ 73025 w 317500"/>
              <a:gd name="connsiteY15" fmla="*/ 282575 h 441325"/>
              <a:gd name="connsiteX16" fmla="*/ 28575 w 317500"/>
              <a:gd name="connsiteY16" fmla="*/ 250825 h 441325"/>
              <a:gd name="connsiteX17" fmla="*/ 15875 w 317500"/>
              <a:gd name="connsiteY17" fmla="*/ 212725 h 441325"/>
              <a:gd name="connsiteX18" fmla="*/ 31750 w 317500"/>
              <a:gd name="connsiteY18" fmla="*/ 142875 h 441325"/>
              <a:gd name="connsiteX19" fmla="*/ 9525 w 317500"/>
              <a:gd name="connsiteY19" fmla="*/ 104775 h 441325"/>
              <a:gd name="connsiteX20" fmla="*/ 0 w 317500"/>
              <a:gd name="connsiteY20" fmla="*/ 60325 h 441325"/>
              <a:gd name="connsiteX21" fmla="*/ 22225 w 317500"/>
              <a:gd name="connsiteY21" fmla="*/ 38100 h 441325"/>
              <a:gd name="connsiteX22" fmla="*/ 41275 w 317500"/>
              <a:gd name="connsiteY22" fmla="*/ 19050 h 441325"/>
              <a:gd name="connsiteX23" fmla="*/ 92075 w 317500"/>
              <a:gd name="connsiteY23" fmla="*/ 6350 h 441325"/>
              <a:gd name="connsiteX24" fmla="*/ 117475 w 317500"/>
              <a:gd name="connsiteY24" fmla="*/ 6350 h 441325"/>
              <a:gd name="connsiteX25" fmla="*/ 187325 w 317500"/>
              <a:gd name="connsiteY25" fmla="*/ 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7500" h="441325">
                <a:moveTo>
                  <a:pt x="187325" y="0"/>
                </a:moveTo>
                <a:lnTo>
                  <a:pt x="317500" y="76200"/>
                </a:lnTo>
                <a:lnTo>
                  <a:pt x="276225" y="184150"/>
                </a:lnTo>
                <a:lnTo>
                  <a:pt x="257175" y="228600"/>
                </a:lnTo>
                <a:cubicBezTo>
                  <a:pt x="255058" y="239183"/>
                  <a:pt x="253086" y="249797"/>
                  <a:pt x="250825" y="260350"/>
                </a:cubicBezTo>
                <a:cubicBezTo>
                  <a:pt x="249911" y="264617"/>
                  <a:pt x="248849" y="268854"/>
                  <a:pt x="247650" y="273050"/>
                </a:cubicBezTo>
                <a:cubicBezTo>
                  <a:pt x="246731" y="276268"/>
                  <a:pt x="244475" y="282575"/>
                  <a:pt x="244475" y="282575"/>
                </a:cubicBezTo>
                <a:lnTo>
                  <a:pt x="234950" y="320675"/>
                </a:lnTo>
                <a:cubicBezTo>
                  <a:pt x="231775" y="340783"/>
                  <a:pt x="229177" y="360991"/>
                  <a:pt x="225425" y="381000"/>
                </a:cubicBezTo>
                <a:cubicBezTo>
                  <a:pt x="215424" y="434338"/>
                  <a:pt x="215900" y="406656"/>
                  <a:pt x="215900" y="428625"/>
                </a:cubicBezTo>
                <a:lnTo>
                  <a:pt x="168275" y="441325"/>
                </a:lnTo>
                <a:lnTo>
                  <a:pt x="104775" y="419100"/>
                </a:lnTo>
                <a:lnTo>
                  <a:pt x="85725" y="390525"/>
                </a:lnTo>
                <a:lnTo>
                  <a:pt x="73025" y="323850"/>
                </a:lnTo>
                <a:lnTo>
                  <a:pt x="73025" y="295275"/>
                </a:lnTo>
                <a:lnTo>
                  <a:pt x="73025" y="282575"/>
                </a:lnTo>
                <a:cubicBezTo>
                  <a:pt x="34312" y="257939"/>
                  <a:pt x="47857" y="270107"/>
                  <a:pt x="28575" y="250825"/>
                </a:cubicBezTo>
                <a:lnTo>
                  <a:pt x="15875" y="212725"/>
                </a:lnTo>
                <a:lnTo>
                  <a:pt x="31750" y="142875"/>
                </a:lnTo>
                <a:cubicBezTo>
                  <a:pt x="20123" y="111869"/>
                  <a:pt x="28619" y="123869"/>
                  <a:pt x="9525" y="104775"/>
                </a:cubicBezTo>
                <a:lnTo>
                  <a:pt x="0" y="60325"/>
                </a:lnTo>
                <a:lnTo>
                  <a:pt x="22225" y="38100"/>
                </a:lnTo>
                <a:lnTo>
                  <a:pt x="41275" y="19050"/>
                </a:lnTo>
                <a:lnTo>
                  <a:pt x="92075" y="6350"/>
                </a:lnTo>
                <a:lnTo>
                  <a:pt x="117475" y="6350"/>
                </a:lnTo>
                <a:lnTo>
                  <a:pt x="187325"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40" name="文字方塊 39">
            <a:extLst>
              <a:ext uri="{FF2B5EF4-FFF2-40B4-BE49-F238E27FC236}">
                <a16:creationId xmlns:a16="http://schemas.microsoft.com/office/drawing/2014/main" id="{CAAA9671-F206-4103-9DA8-FB29129D8823}"/>
              </a:ext>
            </a:extLst>
          </p:cNvPr>
          <p:cNvSpPr txBox="1"/>
          <p:nvPr/>
        </p:nvSpPr>
        <p:spPr>
          <a:xfrm>
            <a:off x="7946442" y="4700013"/>
            <a:ext cx="522131" cy="261610"/>
          </a:xfrm>
          <a:prstGeom prst="rect">
            <a:avLst/>
          </a:prstGeom>
          <a:noFill/>
        </p:spPr>
        <p:txBody>
          <a:bodyPr wrap="square" rtlCol="0">
            <a:spAutoFit/>
          </a:bodyPr>
          <a:lstStyle/>
          <a:p>
            <a:pPr algn="ctr"/>
            <a:r>
              <a:rPr lang="en-US" altLang="zh-TW" sz="1100" b="1" dirty="0">
                <a:solidFill>
                  <a:schemeClr val="accent4"/>
                </a:solidFill>
              </a:rPr>
              <a:t>Li</a:t>
            </a:r>
            <a:r>
              <a:rPr lang="en-US" altLang="zh-TW" sz="1100" b="1" baseline="-25000" dirty="0">
                <a:solidFill>
                  <a:schemeClr val="accent4"/>
                </a:solidFill>
              </a:rPr>
              <a:t>2</a:t>
            </a:r>
            <a:r>
              <a:rPr lang="en-US" altLang="zh-TW" sz="1100" b="1" dirty="0">
                <a:solidFill>
                  <a:schemeClr val="accent4"/>
                </a:solidFill>
              </a:rPr>
              <a:t>O</a:t>
            </a:r>
            <a:endParaRPr lang="zh-TW" altLang="en-US" sz="1100" b="1" dirty="0">
              <a:solidFill>
                <a:schemeClr val="accent4"/>
              </a:solidFill>
            </a:endParaRPr>
          </a:p>
        </p:txBody>
      </p:sp>
      <p:sp>
        <p:nvSpPr>
          <p:cNvPr id="41" name="文字方塊 40">
            <a:extLst>
              <a:ext uri="{FF2B5EF4-FFF2-40B4-BE49-F238E27FC236}">
                <a16:creationId xmlns:a16="http://schemas.microsoft.com/office/drawing/2014/main" id="{E1206C2C-439B-447F-97BC-ADD09A6D4547}"/>
              </a:ext>
            </a:extLst>
          </p:cNvPr>
          <p:cNvSpPr txBox="1"/>
          <p:nvPr/>
        </p:nvSpPr>
        <p:spPr>
          <a:xfrm rot="17878982">
            <a:off x="7723208" y="5013065"/>
            <a:ext cx="524279" cy="253916"/>
          </a:xfrm>
          <a:prstGeom prst="rect">
            <a:avLst/>
          </a:prstGeom>
          <a:noFill/>
        </p:spPr>
        <p:txBody>
          <a:bodyPr wrap="square" rtlCol="0">
            <a:spAutoFit/>
          </a:bodyPr>
          <a:lstStyle/>
          <a:p>
            <a:pPr algn="ctr"/>
            <a:r>
              <a:rPr lang="en-US" altLang="zh-TW" sz="1050" b="1" dirty="0">
                <a:solidFill>
                  <a:schemeClr val="accent4"/>
                </a:solidFill>
              </a:rPr>
              <a:t>Li</a:t>
            </a:r>
            <a:r>
              <a:rPr lang="en-US" altLang="zh-TW" sz="1050" b="1" baseline="-25000" dirty="0">
                <a:solidFill>
                  <a:schemeClr val="accent4"/>
                </a:solidFill>
              </a:rPr>
              <a:t>2</a:t>
            </a:r>
            <a:r>
              <a:rPr lang="en-US" altLang="zh-TW" sz="1050" b="1" dirty="0">
                <a:solidFill>
                  <a:schemeClr val="accent4"/>
                </a:solidFill>
              </a:rPr>
              <a:t>CO</a:t>
            </a:r>
            <a:r>
              <a:rPr lang="en-US" altLang="zh-TW" sz="1050" b="1" baseline="-25000" dirty="0">
                <a:solidFill>
                  <a:schemeClr val="accent4"/>
                </a:solidFill>
              </a:rPr>
              <a:t>3</a:t>
            </a:r>
            <a:endParaRPr lang="zh-TW" altLang="en-US" sz="1050" b="1" baseline="-25000" dirty="0">
              <a:solidFill>
                <a:schemeClr val="accent4"/>
              </a:solidFill>
            </a:endParaRPr>
          </a:p>
        </p:txBody>
      </p:sp>
      <p:sp>
        <p:nvSpPr>
          <p:cNvPr id="58" name="文字方塊 57">
            <a:extLst>
              <a:ext uri="{FF2B5EF4-FFF2-40B4-BE49-F238E27FC236}">
                <a16:creationId xmlns:a16="http://schemas.microsoft.com/office/drawing/2014/main" id="{C6218212-F007-497E-AE9E-AEFE33227620}"/>
              </a:ext>
            </a:extLst>
          </p:cNvPr>
          <p:cNvSpPr txBox="1"/>
          <p:nvPr/>
        </p:nvSpPr>
        <p:spPr>
          <a:xfrm>
            <a:off x="8346303" y="5258771"/>
            <a:ext cx="1657640" cy="307777"/>
          </a:xfrm>
          <a:prstGeom prst="rect">
            <a:avLst/>
          </a:prstGeom>
          <a:noFill/>
        </p:spPr>
        <p:txBody>
          <a:bodyPr wrap="square" rtlCol="0">
            <a:spAutoFit/>
          </a:bodyPr>
          <a:lstStyle/>
          <a:p>
            <a:pPr algn="ctr"/>
            <a:r>
              <a:rPr lang="en-US" altLang="zh-TW" sz="1400" b="1" dirty="0">
                <a:solidFill>
                  <a:schemeClr val="accent4"/>
                </a:solidFill>
              </a:rPr>
              <a:t>Li-P-S complex</a:t>
            </a:r>
            <a:endParaRPr lang="zh-TW" altLang="en-US" sz="1400" b="1" dirty="0">
              <a:solidFill>
                <a:schemeClr val="accent4"/>
              </a:solidFill>
            </a:endParaRPr>
          </a:p>
        </p:txBody>
      </p:sp>
      <p:cxnSp>
        <p:nvCxnSpPr>
          <p:cNvPr id="60" name="直線單箭頭接點 59">
            <a:extLst>
              <a:ext uri="{FF2B5EF4-FFF2-40B4-BE49-F238E27FC236}">
                <a16:creationId xmlns:a16="http://schemas.microsoft.com/office/drawing/2014/main" id="{5D731BA7-D6E4-4B96-9906-DCFDE67C54A6}"/>
              </a:ext>
            </a:extLst>
          </p:cNvPr>
          <p:cNvCxnSpPr>
            <a:cxnSpLocks/>
          </p:cNvCxnSpPr>
          <p:nvPr/>
        </p:nvCxnSpPr>
        <p:spPr>
          <a:xfrm flipH="1" flipV="1">
            <a:off x="8505004" y="5222551"/>
            <a:ext cx="196539" cy="104504"/>
          </a:xfrm>
          <a:prstGeom prst="straightConnector1">
            <a:avLst/>
          </a:prstGeom>
          <a:ln w="19050">
            <a:solidFill>
              <a:srgbClr val="C55A11"/>
            </a:solidFill>
            <a:tailEnd type="triangle"/>
          </a:ln>
        </p:spPr>
        <p:style>
          <a:lnRef idx="1">
            <a:schemeClr val="accent1"/>
          </a:lnRef>
          <a:fillRef idx="0">
            <a:schemeClr val="accent1"/>
          </a:fillRef>
          <a:effectRef idx="0">
            <a:schemeClr val="accent1"/>
          </a:effectRef>
          <a:fontRef idx="minor">
            <a:schemeClr val="tx1"/>
          </a:fontRef>
        </p:style>
      </p:cxnSp>
      <p:sp>
        <p:nvSpPr>
          <p:cNvPr id="64" name="文字方塊 63">
            <a:extLst>
              <a:ext uri="{FF2B5EF4-FFF2-40B4-BE49-F238E27FC236}">
                <a16:creationId xmlns:a16="http://schemas.microsoft.com/office/drawing/2014/main" id="{0ED2E472-97F8-4EA5-9DA8-912C7796FD60}"/>
              </a:ext>
            </a:extLst>
          </p:cNvPr>
          <p:cNvSpPr txBox="1"/>
          <p:nvPr/>
        </p:nvSpPr>
        <p:spPr>
          <a:xfrm>
            <a:off x="2777225" y="5383454"/>
            <a:ext cx="1009650" cy="369332"/>
          </a:xfrm>
          <a:prstGeom prst="rect">
            <a:avLst/>
          </a:prstGeom>
          <a:noFill/>
        </p:spPr>
        <p:txBody>
          <a:bodyPr wrap="square" rtlCol="0">
            <a:spAutoFit/>
          </a:bodyPr>
          <a:lstStyle/>
          <a:p>
            <a:r>
              <a:rPr lang="en-US" altLang="zh-TW" b="1" dirty="0">
                <a:solidFill>
                  <a:schemeClr val="accent4"/>
                </a:solidFill>
              </a:rPr>
              <a:t>Cathode </a:t>
            </a:r>
            <a:endParaRPr lang="zh-TW" altLang="en-US" b="1" dirty="0">
              <a:solidFill>
                <a:schemeClr val="accent4"/>
              </a:solidFill>
            </a:endParaRPr>
          </a:p>
        </p:txBody>
      </p:sp>
      <p:sp>
        <p:nvSpPr>
          <p:cNvPr id="65" name="文字方塊 64">
            <a:extLst>
              <a:ext uri="{FF2B5EF4-FFF2-40B4-BE49-F238E27FC236}">
                <a16:creationId xmlns:a16="http://schemas.microsoft.com/office/drawing/2014/main" id="{AB416A05-FC0E-4B6F-993F-D949CFCC5DE4}"/>
              </a:ext>
            </a:extLst>
          </p:cNvPr>
          <p:cNvSpPr txBox="1"/>
          <p:nvPr/>
        </p:nvSpPr>
        <p:spPr>
          <a:xfrm>
            <a:off x="7665191" y="5393341"/>
            <a:ext cx="1009650" cy="369332"/>
          </a:xfrm>
          <a:prstGeom prst="rect">
            <a:avLst/>
          </a:prstGeom>
          <a:noFill/>
        </p:spPr>
        <p:txBody>
          <a:bodyPr wrap="square" rtlCol="0">
            <a:spAutoFit/>
          </a:bodyPr>
          <a:lstStyle/>
          <a:p>
            <a:r>
              <a:rPr lang="en-US" altLang="zh-TW" b="1" dirty="0">
                <a:solidFill>
                  <a:schemeClr val="accent4"/>
                </a:solidFill>
              </a:rPr>
              <a:t>Cathode </a:t>
            </a:r>
            <a:endParaRPr lang="zh-TW" altLang="en-US" b="1" dirty="0">
              <a:solidFill>
                <a:schemeClr val="accent4"/>
              </a:solidFill>
            </a:endParaRPr>
          </a:p>
        </p:txBody>
      </p:sp>
      <p:sp>
        <p:nvSpPr>
          <p:cNvPr id="67" name="文字方塊 66">
            <a:extLst>
              <a:ext uri="{FF2B5EF4-FFF2-40B4-BE49-F238E27FC236}">
                <a16:creationId xmlns:a16="http://schemas.microsoft.com/office/drawing/2014/main" id="{F3390713-3862-42CF-BDA0-ED88819904E4}"/>
              </a:ext>
            </a:extLst>
          </p:cNvPr>
          <p:cNvSpPr txBox="1"/>
          <p:nvPr/>
        </p:nvSpPr>
        <p:spPr>
          <a:xfrm>
            <a:off x="2251199" y="2714957"/>
            <a:ext cx="2083324" cy="369332"/>
          </a:xfrm>
          <a:prstGeom prst="rect">
            <a:avLst/>
          </a:prstGeom>
          <a:noFill/>
        </p:spPr>
        <p:txBody>
          <a:bodyPr wrap="square" rtlCol="0">
            <a:spAutoFit/>
          </a:bodyPr>
          <a:lstStyle/>
          <a:p>
            <a:pPr algn="ctr"/>
            <a:r>
              <a:rPr lang="en-US" altLang="zh-TW" b="1" dirty="0">
                <a:solidFill>
                  <a:schemeClr val="accent4"/>
                </a:solidFill>
              </a:rPr>
              <a:t>Primary SEI ( &lt;5nm)</a:t>
            </a:r>
            <a:endParaRPr lang="zh-TW" altLang="en-US" b="1" dirty="0">
              <a:solidFill>
                <a:schemeClr val="accent4"/>
              </a:solidFill>
            </a:endParaRPr>
          </a:p>
        </p:txBody>
      </p:sp>
      <p:sp>
        <p:nvSpPr>
          <p:cNvPr id="68" name="文字方塊 67">
            <a:extLst>
              <a:ext uri="{FF2B5EF4-FFF2-40B4-BE49-F238E27FC236}">
                <a16:creationId xmlns:a16="http://schemas.microsoft.com/office/drawing/2014/main" id="{0320550E-EDFE-4713-88E6-C8D12ECE8E4F}"/>
              </a:ext>
            </a:extLst>
          </p:cNvPr>
          <p:cNvSpPr txBox="1"/>
          <p:nvPr/>
        </p:nvSpPr>
        <p:spPr>
          <a:xfrm>
            <a:off x="7099335" y="2713756"/>
            <a:ext cx="2278421" cy="369332"/>
          </a:xfrm>
          <a:prstGeom prst="rect">
            <a:avLst/>
          </a:prstGeom>
          <a:noFill/>
        </p:spPr>
        <p:txBody>
          <a:bodyPr wrap="square" rtlCol="0">
            <a:spAutoFit/>
          </a:bodyPr>
          <a:lstStyle/>
          <a:p>
            <a:pPr algn="ctr"/>
            <a:r>
              <a:rPr lang="en-US" altLang="zh-TW" b="1" dirty="0">
                <a:solidFill>
                  <a:schemeClr val="accent4"/>
                </a:solidFill>
              </a:rPr>
              <a:t>Secondary SEI ( &gt;5nm)</a:t>
            </a:r>
            <a:endParaRPr lang="zh-TW" altLang="en-US" b="1" dirty="0">
              <a:solidFill>
                <a:schemeClr val="accent4"/>
              </a:solidFill>
            </a:endParaRPr>
          </a:p>
        </p:txBody>
      </p:sp>
      <p:sp>
        <p:nvSpPr>
          <p:cNvPr id="69" name="矩形: 圓角 68">
            <a:extLst>
              <a:ext uri="{FF2B5EF4-FFF2-40B4-BE49-F238E27FC236}">
                <a16:creationId xmlns:a16="http://schemas.microsoft.com/office/drawing/2014/main" id="{65CA67E5-93CC-46A9-8E9C-5C022630BF5E}"/>
              </a:ext>
            </a:extLst>
          </p:cNvPr>
          <p:cNvSpPr/>
          <p:nvPr/>
        </p:nvSpPr>
        <p:spPr>
          <a:xfrm>
            <a:off x="2931344" y="3149376"/>
            <a:ext cx="1908396" cy="2151056"/>
          </a:xfrm>
          <a:prstGeom prst="round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71" name="文字方塊 70">
            <a:extLst>
              <a:ext uri="{FF2B5EF4-FFF2-40B4-BE49-F238E27FC236}">
                <a16:creationId xmlns:a16="http://schemas.microsoft.com/office/drawing/2014/main" id="{31147544-93D0-4569-ADB5-F26F8FD3DA76}"/>
              </a:ext>
            </a:extLst>
          </p:cNvPr>
          <p:cNvSpPr txBox="1"/>
          <p:nvPr/>
        </p:nvSpPr>
        <p:spPr>
          <a:xfrm>
            <a:off x="3693173" y="3328708"/>
            <a:ext cx="1124376" cy="369332"/>
          </a:xfrm>
          <a:prstGeom prst="rect">
            <a:avLst/>
          </a:prstGeom>
          <a:noFill/>
        </p:spPr>
        <p:txBody>
          <a:bodyPr wrap="square" rtlCol="0">
            <a:spAutoFit/>
          </a:bodyPr>
          <a:lstStyle/>
          <a:p>
            <a:pPr algn="ctr"/>
            <a:r>
              <a:rPr lang="en-US" altLang="zh-TW" b="1" dirty="0">
                <a:solidFill>
                  <a:schemeClr val="accent4"/>
                </a:solidFill>
              </a:rPr>
              <a:t>DME-DOL</a:t>
            </a:r>
            <a:endParaRPr lang="zh-TW" altLang="en-US" b="1" dirty="0">
              <a:solidFill>
                <a:schemeClr val="accent4"/>
              </a:solidFill>
            </a:endParaRPr>
          </a:p>
        </p:txBody>
      </p:sp>
      <p:sp>
        <p:nvSpPr>
          <p:cNvPr id="72" name="文字方塊 71">
            <a:extLst>
              <a:ext uri="{FF2B5EF4-FFF2-40B4-BE49-F238E27FC236}">
                <a16:creationId xmlns:a16="http://schemas.microsoft.com/office/drawing/2014/main" id="{E43A23E0-1807-47E0-98E7-4EEE7AF0F415}"/>
              </a:ext>
            </a:extLst>
          </p:cNvPr>
          <p:cNvSpPr txBox="1"/>
          <p:nvPr/>
        </p:nvSpPr>
        <p:spPr>
          <a:xfrm>
            <a:off x="8512597" y="3229509"/>
            <a:ext cx="1124376" cy="369332"/>
          </a:xfrm>
          <a:prstGeom prst="rect">
            <a:avLst/>
          </a:prstGeom>
          <a:noFill/>
        </p:spPr>
        <p:txBody>
          <a:bodyPr wrap="square" rtlCol="0">
            <a:spAutoFit/>
          </a:bodyPr>
          <a:lstStyle/>
          <a:p>
            <a:pPr algn="ctr"/>
            <a:r>
              <a:rPr lang="en-US" altLang="zh-TW" b="1" dirty="0">
                <a:solidFill>
                  <a:schemeClr val="accent4"/>
                </a:solidFill>
              </a:rPr>
              <a:t>DME-DOL</a:t>
            </a:r>
            <a:endParaRPr lang="zh-TW" altLang="en-US" b="1" dirty="0">
              <a:solidFill>
                <a:schemeClr val="accent4"/>
              </a:solidFill>
            </a:endParaRPr>
          </a:p>
        </p:txBody>
      </p:sp>
      <p:grpSp>
        <p:nvGrpSpPr>
          <p:cNvPr id="73" name="群組 72">
            <a:extLst>
              <a:ext uri="{FF2B5EF4-FFF2-40B4-BE49-F238E27FC236}">
                <a16:creationId xmlns:a16="http://schemas.microsoft.com/office/drawing/2014/main" id="{0E3A3BAD-9F4C-464A-9F15-384773220FB5}"/>
              </a:ext>
            </a:extLst>
          </p:cNvPr>
          <p:cNvGrpSpPr/>
          <p:nvPr/>
        </p:nvGrpSpPr>
        <p:grpSpPr>
          <a:xfrm>
            <a:off x="3847072" y="3809831"/>
            <a:ext cx="645537" cy="374042"/>
            <a:chOff x="2791432" y="959916"/>
            <a:chExt cx="645537" cy="374042"/>
          </a:xfrm>
        </p:grpSpPr>
        <p:grpSp>
          <p:nvGrpSpPr>
            <p:cNvPr id="74" name="群組 73">
              <a:extLst>
                <a:ext uri="{FF2B5EF4-FFF2-40B4-BE49-F238E27FC236}">
                  <a16:creationId xmlns:a16="http://schemas.microsoft.com/office/drawing/2014/main" id="{A6ED2FD1-FD2B-474B-815F-CF028CA21021}"/>
                </a:ext>
              </a:extLst>
            </p:cNvPr>
            <p:cNvGrpSpPr/>
            <p:nvPr/>
          </p:nvGrpSpPr>
          <p:grpSpPr>
            <a:xfrm rot="2425256">
              <a:off x="2845838" y="1051725"/>
              <a:ext cx="108000" cy="14288"/>
              <a:chOff x="1897993" y="2035968"/>
              <a:chExt cx="435578" cy="14288"/>
            </a:xfrm>
          </p:grpSpPr>
          <p:cxnSp>
            <p:nvCxnSpPr>
              <p:cNvPr id="89" name="直線接點 88">
                <a:extLst>
                  <a:ext uri="{FF2B5EF4-FFF2-40B4-BE49-F238E27FC236}">
                    <a16:creationId xmlns:a16="http://schemas.microsoft.com/office/drawing/2014/main" id="{78A76E34-837D-4B04-97B2-4438BFD97174}"/>
                  </a:ext>
                </a:extLst>
              </p:cNvPr>
              <p:cNvCxnSpPr/>
              <p:nvPr/>
            </p:nvCxnSpPr>
            <p:spPr>
              <a:xfrm>
                <a:off x="1897993" y="2035968"/>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C0AA2DDC-D050-49FC-B682-05AA3EB66F44}"/>
                  </a:ext>
                </a:extLst>
              </p:cNvPr>
              <p:cNvCxnSpPr/>
              <p:nvPr/>
            </p:nvCxnSpPr>
            <p:spPr>
              <a:xfrm>
                <a:off x="1897993" y="2050256"/>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grpSp>
        <p:sp>
          <p:nvSpPr>
            <p:cNvPr id="75" name="橢圓 74">
              <a:extLst>
                <a:ext uri="{FF2B5EF4-FFF2-40B4-BE49-F238E27FC236}">
                  <a16:creationId xmlns:a16="http://schemas.microsoft.com/office/drawing/2014/main" id="{3F630D30-5FBA-412F-8F4D-12D714BADC90}"/>
                </a:ext>
              </a:extLst>
            </p:cNvPr>
            <p:cNvSpPr/>
            <p:nvPr/>
          </p:nvSpPr>
          <p:spPr>
            <a:xfrm rot="2371939">
              <a:off x="2791432" y="960233"/>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6" name="橢圓 75">
              <a:extLst>
                <a:ext uri="{FF2B5EF4-FFF2-40B4-BE49-F238E27FC236}">
                  <a16:creationId xmlns:a16="http://schemas.microsoft.com/office/drawing/2014/main" id="{60B2DBF0-CB0E-4EAF-98F7-AE445792B58E}"/>
                </a:ext>
              </a:extLst>
            </p:cNvPr>
            <p:cNvSpPr/>
            <p:nvPr/>
          </p:nvSpPr>
          <p:spPr>
            <a:xfrm rot="32122">
              <a:off x="2928632" y="1066270"/>
              <a:ext cx="77578" cy="79565"/>
            </a:xfrm>
            <a:prstGeom prst="ellipse">
              <a:avLst/>
            </a:prstGeom>
            <a:solidFill>
              <a:schemeClr val="accent2">
                <a:lumMod val="60000"/>
                <a:lumOff val="40000"/>
              </a:schemeClr>
            </a:solidFill>
            <a:ln>
              <a:noFill/>
            </a:ln>
            <a:effectLst>
              <a:innerShdw blurRad="114300">
                <a:schemeClr val="accent2">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77" name="橢圓 76">
              <a:extLst>
                <a:ext uri="{FF2B5EF4-FFF2-40B4-BE49-F238E27FC236}">
                  <a16:creationId xmlns:a16="http://schemas.microsoft.com/office/drawing/2014/main" id="{1981DBBD-C88E-47E5-A786-762166B93D2A}"/>
                </a:ext>
              </a:extLst>
            </p:cNvPr>
            <p:cNvSpPr/>
            <p:nvPr/>
          </p:nvSpPr>
          <p:spPr>
            <a:xfrm rot="5400000">
              <a:off x="3069621" y="960233"/>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78" name="直線接點 77">
              <a:extLst>
                <a:ext uri="{FF2B5EF4-FFF2-40B4-BE49-F238E27FC236}">
                  <a16:creationId xmlns:a16="http://schemas.microsoft.com/office/drawing/2014/main" id="{0A85704C-D00A-4F6D-9694-D1DE7D30C5F4}"/>
                </a:ext>
              </a:extLst>
            </p:cNvPr>
            <p:cNvCxnSpPr>
              <a:cxnSpLocks/>
              <a:stCxn id="80" idx="2"/>
              <a:endCxn id="76" idx="4"/>
            </p:cNvCxnSpPr>
            <p:nvPr/>
          </p:nvCxnSpPr>
          <p:spPr>
            <a:xfrm flipH="1" flipV="1">
              <a:off x="2967049" y="1145833"/>
              <a:ext cx="372" cy="98125"/>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A305463-19C0-49C9-913B-4697F1D5C294}"/>
                </a:ext>
              </a:extLst>
            </p:cNvPr>
            <p:cNvCxnSpPr>
              <a:cxnSpLocks/>
              <a:stCxn id="77" idx="5"/>
              <a:endCxn id="76" idx="6"/>
            </p:cNvCxnSpPr>
            <p:nvPr/>
          </p:nvCxnSpPr>
          <p:spPr>
            <a:xfrm flipH="1">
              <a:off x="3006208" y="1037321"/>
              <a:ext cx="76404" cy="69094"/>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80" name="橢圓 79">
              <a:extLst>
                <a:ext uri="{FF2B5EF4-FFF2-40B4-BE49-F238E27FC236}">
                  <a16:creationId xmlns:a16="http://schemas.microsoft.com/office/drawing/2014/main" id="{BD57BC5A-785B-418F-941B-56714FCA0F81}"/>
                </a:ext>
              </a:extLst>
            </p:cNvPr>
            <p:cNvSpPr/>
            <p:nvPr/>
          </p:nvSpPr>
          <p:spPr>
            <a:xfrm rot="5400000">
              <a:off x="2922421" y="1243690"/>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nvGrpSpPr>
            <p:cNvPr id="81" name="群組 80">
              <a:extLst>
                <a:ext uri="{FF2B5EF4-FFF2-40B4-BE49-F238E27FC236}">
                  <a16:creationId xmlns:a16="http://schemas.microsoft.com/office/drawing/2014/main" id="{745DD989-B050-4419-B1EA-344DACCAB66C}"/>
                </a:ext>
              </a:extLst>
            </p:cNvPr>
            <p:cNvGrpSpPr/>
            <p:nvPr/>
          </p:nvGrpSpPr>
          <p:grpSpPr>
            <a:xfrm rot="19383760">
              <a:off x="3263752" y="1055985"/>
              <a:ext cx="108000" cy="14288"/>
              <a:chOff x="1897993" y="2035968"/>
              <a:chExt cx="435578" cy="14288"/>
            </a:xfrm>
          </p:grpSpPr>
          <p:cxnSp>
            <p:nvCxnSpPr>
              <p:cNvPr id="87" name="直線接點 86">
                <a:extLst>
                  <a:ext uri="{FF2B5EF4-FFF2-40B4-BE49-F238E27FC236}">
                    <a16:creationId xmlns:a16="http://schemas.microsoft.com/office/drawing/2014/main" id="{265B0582-0311-4BB0-9B7E-2C643291E111}"/>
                  </a:ext>
                </a:extLst>
              </p:cNvPr>
              <p:cNvCxnSpPr/>
              <p:nvPr/>
            </p:nvCxnSpPr>
            <p:spPr>
              <a:xfrm>
                <a:off x="1897993" y="2035968"/>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50DF2422-C090-4320-B73A-BEC9D7FED8A8}"/>
                  </a:ext>
                </a:extLst>
              </p:cNvPr>
              <p:cNvCxnSpPr/>
              <p:nvPr/>
            </p:nvCxnSpPr>
            <p:spPr>
              <a:xfrm>
                <a:off x="1897993" y="2050256"/>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grpSp>
        <p:cxnSp>
          <p:nvCxnSpPr>
            <p:cNvPr id="82" name="直線接點 81">
              <a:extLst>
                <a:ext uri="{FF2B5EF4-FFF2-40B4-BE49-F238E27FC236}">
                  <a16:creationId xmlns:a16="http://schemas.microsoft.com/office/drawing/2014/main" id="{A470F0D2-2B9B-41A7-BBA0-CDDA52E85643}"/>
                </a:ext>
              </a:extLst>
            </p:cNvPr>
            <p:cNvCxnSpPr>
              <a:cxnSpLocks/>
              <a:endCxn id="83" idx="2"/>
            </p:cNvCxnSpPr>
            <p:nvPr/>
          </p:nvCxnSpPr>
          <p:spPr>
            <a:xfrm>
              <a:off x="3148219" y="1033559"/>
              <a:ext cx="57495" cy="71547"/>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83" name="橢圓 82">
              <a:extLst>
                <a:ext uri="{FF2B5EF4-FFF2-40B4-BE49-F238E27FC236}">
                  <a16:creationId xmlns:a16="http://schemas.microsoft.com/office/drawing/2014/main" id="{E3174074-E3F0-493D-BE4F-83DA5141EF3E}"/>
                </a:ext>
              </a:extLst>
            </p:cNvPr>
            <p:cNvSpPr/>
            <p:nvPr/>
          </p:nvSpPr>
          <p:spPr>
            <a:xfrm rot="32122">
              <a:off x="3205712" y="1065685"/>
              <a:ext cx="77578" cy="79565"/>
            </a:xfrm>
            <a:prstGeom prst="ellipse">
              <a:avLst/>
            </a:prstGeom>
            <a:solidFill>
              <a:schemeClr val="accent2">
                <a:lumMod val="60000"/>
                <a:lumOff val="40000"/>
              </a:schemeClr>
            </a:solidFill>
            <a:ln>
              <a:noFill/>
            </a:ln>
            <a:effectLst>
              <a:innerShdw blurRad="114300">
                <a:schemeClr val="accent2">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84" name="橢圓 83">
              <a:extLst>
                <a:ext uri="{FF2B5EF4-FFF2-40B4-BE49-F238E27FC236}">
                  <a16:creationId xmlns:a16="http://schemas.microsoft.com/office/drawing/2014/main" id="{EA886FC7-E7D2-4603-96F7-C6A59F2126EF}"/>
                </a:ext>
              </a:extLst>
            </p:cNvPr>
            <p:cNvSpPr/>
            <p:nvPr/>
          </p:nvSpPr>
          <p:spPr>
            <a:xfrm rot="5400000">
              <a:off x="3346701" y="959648"/>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85" name="直線接點 84">
              <a:extLst>
                <a:ext uri="{FF2B5EF4-FFF2-40B4-BE49-F238E27FC236}">
                  <a16:creationId xmlns:a16="http://schemas.microsoft.com/office/drawing/2014/main" id="{16E85F89-AC18-4C91-A725-3173D0CC4C0F}"/>
                </a:ext>
              </a:extLst>
            </p:cNvPr>
            <p:cNvCxnSpPr>
              <a:cxnSpLocks/>
              <a:stCxn id="86" idx="2"/>
              <a:endCxn id="83" idx="4"/>
            </p:cNvCxnSpPr>
            <p:nvPr/>
          </p:nvCxnSpPr>
          <p:spPr>
            <a:xfrm flipH="1" flipV="1">
              <a:off x="3244129" y="1145248"/>
              <a:ext cx="372" cy="98125"/>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86" name="橢圓 85">
              <a:extLst>
                <a:ext uri="{FF2B5EF4-FFF2-40B4-BE49-F238E27FC236}">
                  <a16:creationId xmlns:a16="http://schemas.microsoft.com/office/drawing/2014/main" id="{B99C4A73-110A-44EA-A8E4-A17D025CC8D1}"/>
                </a:ext>
              </a:extLst>
            </p:cNvPr>
            <p:cNvSpPr/>
            <p:nvPr/>
          </p:nvSpPr>
          <p:spPr>
            <a:xfrm rot="5400000">
              <a:off x="3199501" y="1243105"/>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sp>
        <p:nvSpPr>
          <p:cNvPr id="91" name="橢圓 90">
            <a:extLst>
              <a:ext uri="{FF2B5EF4-FFF2-40B4-BE49-F238E27FC236}">
                <a16:creationId xmlns:a16="http://schemas.microsoft.com/office/drawing/2014/main" id="{1DD78D85-403B-46C9-8331-13274AFA4336}"/>
              </a:ext>
            </a:extLst>
          </p:cNvPr>
          <p:cNvSpPr/>
          <p:nvPr/>
        </p:nvSpPr>
        <p:spPr>
          <a:xfrm rot="2371939">
            <a:off x="3908057" y="4236340"/>
            <a:ext cx="183600" cy="184338"/>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92" name="橢圓 91">
            <a:extLst>
              <a:ext uri="{FF2B5EF4-FFF2-40B4-BE49-F238E27FC236}">
                <a16:creationId xmlns:a16="http://schemas.microsoft.com/office/drawing/2014/main" id="{D5AD5BD7-8D78-4650-B819-7631CAB0175D}"/>
              </a:ext>
            </a:extLst>
          </p:cNvPr>
          <p:cNvSpPr/>
          <p:nvPr/>
        </p:nvSpPr>
        <p:spPr>
          <a:xfrm rot="2371939">
            <a:off x="4226073" y="4236340"/>
            <a:ext cx="183600" cy="184338"/>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nvGrpSpPr>
          <p:cNvPr id="93" name="群組 92">
            <a:extLst>
              <a:ext uri="{FF2B5EF4-FFF2-40B4-BE49-F238E27FC236}">
                <a16:creationId xmlns:a16="http://schemas.microsoft.com/office/drawing/2014/main" id="{1DA4CFC6-6AB8-455D-AD0D-AEAB0568857C}"/>
              </a:ext>
            </a:extLst>
          </p:cNvPr>
          <p:cNvGrpSpPr/>
          <p:nvPr/>
        </p:nvGrpSpPr>
        <p:grpSpPr>
          <a:xfrm rot="21116154">
            <a:off x="3786894" y="4649288"/>
            <a:ext cx="1025243" cy="391982"/>
            <a:chOff x="10656223" y="1925020"/>
            <a:chExt cx="1249348" cy="467440"/>
          </a:xfrm>
        </p:grpSpPr>
        <p:cxnSp>
          <p:nvCxnSpPr>
            <p:cNvPr id="94" name="直線接點 93">
              <a:extLst>
                <a:ext uri="{FF2B5EF4-FFF2-40B4-BE49-F238E27FC236}">
                  <a16:creationId xmlns:a16="http://schemas.microsoft.com/office/drawing/2014/main" id="{D54BC237-7373-4506-9DB0-0CF05B6FDA90}"/>
                </a:ext>
              </a:extLst>
            </p:cNvPr>
            <p:cNvCxnSpPr>
              <a:cxnSpLocks/>
              <a:stCxn id="100" idx="4"/>
              <a:endCxn id="101" idx="0"/>
            </p:cNvCxnSpPr>
            <p:nvPr/>
          </p:nvCxnSpPr>
          <p:spPr>
            <a:xfrm flipH="1">
              <a:off x="10974784" y="2187408"/>
              <a:ext cx="93998" cy="103027"/>
            </a:xfrm>
            <a:prstGeom prst="line">
              <a:avLst/>
            </a:prstGeom>
            <a:ln w="25400">
              <a:solidFill>
                <a:srgbClr val="B88C00"/>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7C55D3F1-6C3D-49CF-B53D-0610E876448F}"/>
                </a:ext>
              </a:extLst>
            </p:cNvPr>
            <p:cNvCxnSpPr>
              <a:cxnSpLocks/>
              <a:stCxn id="99" idx="2"/>
              <a:endCxn id="100" idx="7"/>
            </p:cNvCxnSpPr>
            <p:nvPr/>
          </p:nvCxnSpPr>
          <p:spPr>
            <a:xfrm flipH="1" flipV="1">
              <a:off x="11162920" y="2137608"/>
              <a:ext cx="167588" cy="147593"/>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F71FA210-3D25-4F3B-99B2-90C889730B91}"/>
                </a:ext>
              </a:extLst>
            </p:cNvPr>
            <p:cNvCxnSpPr>
              <a:cxnSpLocks/>
              <a:stCxn id="103" idx="4"/>
              <a:endCxn id="99" idx="0"/>
            </p:cNvCxnSpPr>
            <p:nvPr/>
          </p:nvCxnSpPr>
          <p:spPr>
            <a:xfrm flipH="1">
              <a:off x="11411791" y="2161085"/>
              <a:ext cx="92208" cy="116515"/>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31FF5A56-991E-4881-BDA7-46676EE3E540}"/>
                </a:ext>
              </a:extLst>
            </p:cNvPr>
            <p:cNvCxnSpPr>
              <a:cxnSpLocks/>
              <a:stCxn id="104" idx="2"/>
              <a:endCxn id="103" idx="6"/>
            </p:cNvCxnSpPr>
            <p:nvPr/>
          </p:nvCxnSpPr>
          <p:spPr>
            <a:xfrm flipH="1" flipV="1">
              <a:off x="11585281" y="2153484"/>
              <a:ext cx="112902" cy="94893"/>
            </a:xfrm>
            <a:prstGeom prst="line">
              <a:avLst/>
            </a:prstGeom>
            <a:ln w="25400">
              <a:solidFill>
                <a:srgbClr val="B88C00"/>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5C5E370B-4F49-4EF5-A657-BF687CE88B1E}"/>
                </a:ext>
              </a:extLst>
            </p:cNvPr>
            <p:cNvCxnSpPr>
              <a:cxnSpLocks/>
              <a:stCxn id="102" idx="6"/>
              <a:endCxn id="101" idx="2"/>
            </p:cNvCxnSpPr>
            <p:nvPr/>
          </p:nvCxnSpPr>
          <p:spPr>
            <a:xfrm>
              <a:off x="10758695" y="2234733"/>
              <a:ext cx="134806" cy="63303"/>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sp>
          <p:nvSpPr>
            <p:cNvPr id="99" name="橢圓 98">
              <a:extLst>
                <a:ext uri="{FF2B5EF4-FFF2-40B4-BE49-F238E27FC236}">
                  <a16:creationId xmlns:a16="http://schemas.microsoft.com/office/drawing/2014/main" id="{077862A1-E4CB-4604-A797-A4737D3FA6D1}"/>
                </a:ext>
              </a:extLst>
            </p:cNvPr>
            <p:cNvSpPr/>
            <p:nvPr/>
          </p:nvSpPr>
          <p:spPr>
            <a:xfrm rot="2371939">
              <a:off x="11317275" y="2264425"/>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0" name="橢圓 99">
              <a:extLst>
                <a:ext uri="{FF2B5EF4-FFF2-40B4-BE49-F238E27FC236}">
                  <a16:creationId xmlns:a16="http://schemas.microsoft.com/office/drawing/2014/main" id="{7523E55E-A95A-4D6C-A9BE-B31875379278}"/>
                </a:ext>
              </a:extLst>
            </p:cNvPr>
            <p:cNvSpPr/>
            <p:nvPr/>
          </p:nvSpPr>
          <p:spPr>
            <a:xfrm rot="2371939">
              <a:off x="11047592" y="2085383"/>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1" name="橢圓 100">
              <a:extLst>
                <a:ext uri="{FF2B5EF4-FFF2-40B4-BE49-F238E27FC236}">
                  <a16:creationId xmlns:a16="http://schemas.microsoft.com/office/drawing/2014/main" id="{F15D50A7-9FC9-4FBC-9B35-9A7382DC3CE7}"/>
                </a:ext>
              </a:extLst>
            </p:cNvPr>
            <p:cNvSpPr/>
            <p:nvPr/>
          </p:nvSpPr>
          <p:spPr>
            <a:xfrm rot="2371939">
              <a:off x="10880268" y="2277260"/>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2" name="橢圓 101">
              <a:extLst>
                <a:ext uri="{FF2B5EF4-FFF2-40B4-BE49-F238E27FC236}">
                  <a16:creationId xmlns:a16="http://schemas.microsoft.com/office/drawing/2014/main" id="{7DB34DEC-540A-4AD2-875B-3EB1753ED950}"/>
                </a:ext>
              </a:extLst>
            </p:cNvPr>
            <p:cNvSpPr/>
            <p:nvPr/>
          </p:nvSpPr>
          <p:spPr>
            <a:xfrm rot="2371939">
              <a:off x="10656223" y="2140309"/>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3" name="橢圓 102">
              <a:extLst>
                <a:ext uri="{FF2B5EF4-FFF2-40B4-BE49-F238E27FC236}">
                  <a16:creationId xmlns:a16="http://schemas.microsoft.com/office/drawing/2014/main" id="{6E383F5D-8F96-4E14-9CD5-C91091EFDC15}"/>
                </a:ext>
              </a:extLst>
            </p:cNvPr>
            <p:cNvSpPr/>
            <p:nvPr/>
          </p:nvSpPr>
          <p:spPr>
            <a:xfrm rot="2371939">
              <a:off x="11482809" y="2059060"/>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4" name="橢圓 103">
              <a:extLst>
                <a:ext uri="{FF2B5EF4-FFF2-40B4-BE49-F238E27FC236}">
                  <a16:creationId xmlns:a16="http://schemas.microsoft.com/office/drawing/2014/main" id="{3088EE22-05D4-4D5F-8343-EBB50C53D047}"/>
                </a:ext>
              </a:extLst>
            </p:cNvPr>
            <p:cNvSpPr/>
            <p:nvPr/>
          </p:nvSpPr>
          <p:spPr>
            <a:xfrm rot="2371939">
              <a:off x="11684950" y="2227601"/>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05" name="橢圓 104">
              <a:extLst>
                <a:ext uri="{FF2B5EF4-FFF2-40B4-BE49-F238E27FC236}">
                  <a16:creationId xmlns:a16="http://schemas.microsoft.com/office/drawing/2014/main" id="{1A578DF0-D8EC-40B4-8B4D-2006BD9709D9}"/>
                </a:ext>
              </a:extLst>
            </p:cNvPr>
            <p:cNvSpPr/>
            <p:nvPr/>
          </p:nvSpPr>
          <p:spPr>
            <a:xfrm rot="2371939">
              <a:off x="11725571" y="1975985"/>
              <a:ext cx="180000" cy="180000"/>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06" name="橢圓 105">
              <a:extLst>
                <a:ext uri="{FF2B5EF4-FFF2-40B4-BE49-F238E27FC236}">
                  <a16:creationId xmlns:a16="http://schemas.microsoft.com/office/drawing/2014/main" id="{081CA229-4EC1-4C85-B312-87651918E41B}"/>
                </a:ext>
              </a:extLst>
            </p:cNvPr>
            <p:cNvSpPr/>
            <p:nvPr/>
          </p:nvSpPr>
          <p:spPr>
            <a:xfrm rot="2371939">
              <a:off x="10821517" y="1925020"/>
              <a:ext cx="180000" cy="180000"/>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grpSp>
        <p:nvGrpSpPr>
          <p:cNvPr id="108" name="群組 107">
            <a:extLst>
              <a:ext uri="{FF2B5EF4-FFF2-40B4-BE49-F238E27FC236}">
                <a16:creationId xmlns:a16="http://schemas.microsoft.com/office/drawing/2014/main" id="{F3E03E1C-920C-4698-A440-D255875E005E}"/>
              </a:ext>
            </a:extLst>
          </p:cNvPr>
          <p:cNvGrpSpPr/>
          <p:nvPr/>
        </p:nvGrpSpPr>
        <p:grpSpPr>
          <a:xfrm>
            <a:off x="8763833" y="3792539"/>
            <a:ext cx="645537" cy="374042"/>
            <a:chOff x="2791432" y="959916"/>
            <a:chExt cx="645537" cy="374042"/>
          </a:xfrm>
        </p:grpSpPr>
        <p:grpSp>
          <p:nvGrpSpPr>
            <p:cNvPr id="109" name="群組 108">
              <a:extLst>
                <a:ext uri="{FF2B5EF4-FFF2-40B4-BE49-F238E27FC236}">
                  <a16:creationId xmlns:a16="http://schemas.microsoft.com/office/drawing/2014/main" id="{E69739D3-CDD2-4842-B184-7DE9D5F1DCF8}"/>
                </a:ext>
              </a:extLst>
            </p:cNvPr>
            <p:cNvGrpSpPr/>
            <p:nvPr/>
          </p:nvGrpSpPr>
          <p:grpSpPr>
            <a:xfrm rot="2425256">
              <a:off x="2845838" y="1051725"/>
              <a:ext cx="108000" cy="14288"/>
              <a:chOff x="1897993" y="2035968"/>
              <a:chExt cx="435578" cy="14288"/>
            </a:xfrm>
          </p:grpSpPr>
          <p:cxnSp>
            <p:nvCxnSpPr>
              <p:cNvPr id="124" name="直線接點 123">
                <a:extLst>
                  <a:ext uri="{FF2B5EF4-FFF2-40B4-BE49-F238E27FC236}">
                    <a16:creationId xmlns:a16="http://schemas.microsoft.com/office/drawing/2014/main" id="{016B5EEB-A26F-4585-8636-08BC8518F40B}"/>
                  </a:ext>
                </a:extLst>
              </p:cNvPr>
              <p:cNvCxnSpPr/>
              <p:nvPr/>
            </p:nvCxnSpPr>
            <p:spPr>
              <a:xfrm>
                <a:off x="1897993" y="2035968"/>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7EC996DF-EAD7-4079-B010-19441D99A812}"/>
                  </a:ext>
                </a:extLst>
              </p:cNvPr>
              <p:cNvCxnSpPr/>
              <p:nvPr/>
            </p:nvCxnSpPr>
            <p:spPr>
              <a:xfrm>
                <a:off x="1897993" y="2050256"/>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grpSp>
        <p:sp>
          <p:nvSpPr>
            <p:cNvPr id="110" name="橢圓 109">
              <a:extLst>
                <a:ext uri="{FF2B5EF4-FFF2-40B4-BE49-F238E27FC236}">
                  <a16:creationId xmlns:a16="http://schemas.microsoft.com/office/drawing/2014/main" id="{350A71F8-D148-4CFC-B3DC-B5DBB28D8A91}"/>
                </a:ext>
              </a:extLst>
            </p:cNvPr>
            <p:cNvSpPr/>
            <p:nvPr/>
          </p:nvSpPr>
          <p:spPr>
            <a:xfrm rot="2371939">
              <a:off x="2791432" y="960233"/>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11" name="橢圓 110">
              <a:extLst>
                <a:ext uri="{FF2B5EF4-FFF2-40B4-BE49-F238E27FC236}">
                  <a16:creationId xmlns:a16="http://schemas.microsoft.com/office/drawing/2014/main" id="{6312435F-721A-42F1-BF12-1F13250D0049}"/>
                </a:ext>
              </a:extLst>
            </p:cNvPr>
            <p:cNvSpPr/>
            <p:nvPr/>
          </p:nvSpPr>
          <p:spPr>
            <a:xfrm rot="32122">
              <a:off x="2928632" y="1066270"/>
              <a:ext cx="77578" cy="79565"/>
            </a:xfrm>
            <a:prstGeom prst="ellipse">
              <a:avLst/>
            </a:prstGeom>
            <a:solidFill>
              <a:schemeClr val="accent2">
                <a:lumMod val="60000"/>
                <a:lumOff val="40000"/>
              </a:schemeClr>
            </a:solidFill>
            <a:ln>
              <a:noFill/>
            </a:ln>
            <a:effectLst>
              <a:innerShdw blurRad="114300">
                <a:schemeClr val="accent2">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12" name="橢圓 111">
              <a:extLst>
                <a:ext uri="{FF2B5EF4-FFF2-40B4-BE49-F238E27FC236}">
                  <a16:creationId xmlns:a16="http://schemas.microsoft.com/office/drawing/2014/main" id="{834F8841-994F-4FFE-8962-7428ED30AF78}"/>
                </a:ext>
              </a:extLst>
            </p:cNvPr>
            <p:cNvSpPr/>
            <p:nvPr/>
          </p:nvSpPr>
          <p:spPr>
            <a:xfrm rot="5400000">
              <a:off x="3069621" y="960233"/>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113" name="直線接點 112">
              <a:extLst>
                <a:ext uri="{FF2B5EF4-FFF2-40B4-BE49-F238E27FC236}">
                  <a16:creationId xmlns:a16="http://schemas.microsoft.com/office/drawing/2014/main" id="{05EFD0CF-792C-40B6-B7CB-38A1336F1262}"/>
                </a:ext>
              </a:extLst>
            </p:cNvPr>
            <p:cNvCxnSpPr>
              <a:cxnSpLocks/>
              <a:stCxn id="115" idx="2"/>
              <a:endCxn id="111" idx="4"/>
            </p:cNvCxnSpPr>
            <p:nvPr/>
          </p:nvCxnSpPr>
          <p:spPr>
            <a:xfrm flipH="1" flipV="1">
              <a:off x="2967049" y="1145833"/>
              <a:ext cx="372" cy="98125"/>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351A1DFC-DF96-4EDF-8779-34EB4D1FAE66}"/>
                </a:ext>
              </a:extLst>
            </p:cNvPr>
            <p:cNvCxnSpPr>
              <a:cxnSpLocks/>
              <a:stCxn id="112" idx="5"/>
              <a:endCxn id="111" idx="6"/>
            </p:cNvCxnSpPr>
            <p:nvPr/>
          </p:nvCxnSpPr>
          <p:spPr>
            <a:xfrm flipH="1">
              <a:off x="3006208" y="1037321"/>
              <a:ext cx="76404" cy="69094"/>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15" name="橢圓 114">
              <a:extLst>
                <a:ext uri="{FF2B5EF4-FFF2-40B4-BE49-F238E27FC236}">
                  <a16:creationId xmlns:a16="http://schemas.microsoft.com/office/drawing/2014/main" id="{404A48FD-FBA4-4814-8EF4-E83459611CA7}"/>
                </a:ext>
              </a:extLst>
            </p:cNvPr>
            <p:cNvSpPr/>
            <p:nvPr/>
          </p:nvSpPr>
          <p:spPr>
            <a:xfrm rot="5400000">
              <a:off x="2922421" y="1243690"/>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nvGrpSpPr>
            <p:cNvPr id="116" name="群組 115">
              <a:extLst>
                <a:ext uri="{FF2B5EF4-FFF2-40B4-BE49-F238E27FC236}">
                  <a16:creationId xmlns:a16="http://schemas.microsoft.com/office/drawing/2014/main" id="{3F4661D4-B979-4C27-8D24-8B8358FF2960}"/>
                </a:ext>
              </a:extLst>
            </p:cNvPr>
            <p:cNvGrpSpPr/>
            <p:nvPr/>
          </p:nvGrpSpPr>
          <p:grpSpPr>
            <a:xfrm rot="19383760">
              <a:off x="3263752" y="1055985"/>
              <a:ext cx="108000" cy="14288"/>
              <a:chOff x="1897993" y="2035968"/>
              <a:chExt cx="435578" cy="14288"/>
            </a:xfrm>
          </p:grpSpPr>
          <p:cxnSp>
            <p:nvCxnSpPr>
              <p:cNvPr id="122" name="直線接點 121">
                <a:extLst>
                  <a:ext uri="{FF2B5EF4-FFF2-40B4-BE49-F238E27FC236}">
                    <a16:creationId xmlns:a16="http://schemas.microsoft.com/office/drawing/2014/main" id="{B8EEA1E1-33E3-4E5A-B782-2C1DB2CF7F4B}"/>
                  </a:ext>
                </a:extLst>
              </p:cNvPr>
              <p:cNvCxnSpPr/>
              <p:nvPr/>
            </p:nvCxnSpPr>
            <p:spPr>
              <a:xfrm>
                <a:off x="1897993" y="2035968"/>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289EDC07-7E58-4E7E-BDC9-75B6B3400C54}"/>
                  </a:ext>
                </a:extLst>
              </p:cNvPr>
              <p:cNvCxnSpPr/>
              <p:nvPr/>
            </p:nvCxnSpPr>
            <p:spPr>
              <a:xfrm>
                <a:off x="1897993" y="2050256"/>
                <a:ext cx="435578" cy="0"/>
              </a:xfrm>
              <a:prstGeom prst="line">
                <a:avLst/>
              </a:prstGeom>
              <a:ln>
                <a:solidFill>
                  <a:srgbClr val="F1943E"/>
                </a:solidFill>
              </a:ln>
            </p:spPr>
            <p:style>
              <a:lnRef idx="1">
                <a:schemeClr val="accent1"/>
              </a:lnRef>
              <a:fillRef idx="0">
                <a:schemeClr val="accent1"/>
              </a:fillRef>
              <a:effectRef idx="0">
                <a:schemeClr val="accent1"/>
              </a:effectRef>
              <a:fontRef idx="minor">
                <a:schemeClr val="tx1"/>
              </a:fontRef>
            </p:style>
          </p:cxnSp>
        </p:grpSp>
        <p:cxnSp>
          <p:nvCxnSpPr>
            <p:cNvPr id="117" name="直線接點 116">
              <a:extLst>
                <a:ext uri="{FF2B5EF4-FFF2-40B4-BE49-F238E27FC236}">
                  <a16:creationId xmlns:a16="http://schemas.microsoft.com/office/drawing/2014/main" id="{34ACBFBD-1F2C-465B-87C6-6657B93D6A23}"/>
                </a:ext>
              </a:extLst>
            </p:cNvPr>
            <p:cNvCxnSpPr>
              <a:cxnSpLocks/>
              <a:endCxn id="118" idx="2"/>
            </p:cNvCxnSpPr>
            <p:nvPr/>
          </p:nvCxnSpPr>
          <p:spPr>
            <a:xfrm>
              <a:off x="3148219" y="1033559"/>
              <a:ext cx="57495" cy="71547"/>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18" name="橢圓 117">
              <a:extLst>
                <a:ext uri="{FF2B5EF4-FFF2-40B4-BE49-F238E27FC236}">
                  <a16:creationId xmlns:a16="http://schemas.microsoft.com/office/drawing/2014/main" id="{2DA2ED31-40C0-4E89-A241-FEBB0F3B1E43}"/>
                </a:ext>
              </a:extLst>
            </p:cNvPr>
            <p:cNvSpPr/>
            <p:nvPr/>
          </p:nvSpPr>
          <p:spPr>
            <a:xfrm rot="32122">
              <a:off x="3205712" y="1065685"/>
              <a:ext cx="77578" cy="79565"/>
            </a:xfrm>
            <a:prstGeom prst="ellipse">
              <a:avLst/>
            </a:prstGeom>
            <a:solidFill>
              <a:schemeClr val="accent2">
                <a:lumMod val="60000"/>
                <a:lumOff val="40000"/>
              </a:schemeClr>
            </a:solidFill>
            <a:ln>
              <a:noFill/>
            </a:ln>
            <a:effectLst>
              <a:innerShdw blurRad="114300">
                <a:schemeClr val="accent2">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19" name="橢圓 118">
              <a:extLst>
                <a:ext uri="{FF2B5EF4-FFF2-40B4-BE49-F238E27FC236}">
                  <a16:creationId xmlns:a16="http://schemas.microsoft.com/office/drawing/2014/main" id="{03078803-3993-4AA1-8066-7ADD42BDF443}"/>
                </a:ext>
              </a:extLst>
            </p:cNvPr>
            <p:cNvSpPr/>
            <p:nvPr/>
          </p:nvSpPr>
          <p:spPr>
            <a:xfrm rot="5400000">
              <a:off x="3346701" y="959648"/>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cxnSp>
          <p:nvCxnSpPr>
            <p:cNvPr id="120" name="直線接點 119">
              <a:extLst>
                <a:ext uri="{FF2B5EF4-FFF2-40B4-BE49-F238E27FC236}">
                  <a16:creationId xmlns:a16="http://schemas.microsoft.com/office/drawing/2014/main" id="{C6150C8E-68A3-429D-A0B6-35CBF426F099}"/>
                </a:ext>
              </a:extLst>
            </p:cNvPr>
            <p:cNvCxnSpPr>
              <a:cxnSpLocks/>
              <a:stCxn id="121" idx="2"/>
              <a:endCxn id="118" idx="4"/>
            </p:cNvCxnSpPr>
            <p:nvPr/>
          </p:nvCxnSpPr>
          <p:spPr>
            <a:xfrm flipH="1" flipV="1">
              <a:off x="3244129" y="1145248"/>
              <a:ext cx="372" cy="98125"/>
            </a:xfrm>
            <a:prstGeom prst="line">
              <a:avLst/>
            </a:prstGeom>
            <a:ln w="25400">
              <a:gradFill flip="none" rotWithShape="1">
                <a:gsLst>
                  <a:gs pos="0">
                    <a:srgbClr val="7F6000"/>
                  </a:gs>
                  <a:gs pos="44000">
                    <a:srgbClr val="FFD966"/>
                  </a:gs>
                  <a:gs pos="65000">
                    <a:schemeClr val="accent2"/>
                  </a:gs>
                  <a:gs pos="100000">
                    <a:schemeClr val="accent2">
                      <a:lumMod val="5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21" name="橢圓 120">
              <a:extLst>
                <a:ext uri="{FF2B5EF4-FFF2-40B4-BE49-F238E27FC236}">
                  <a16:creationId xmlns:a16="http://schemas.microsoft.com/office/drawing/2014/main" id="{C0FA4404-211F-49FB-9251-18ED0CAC4402}"/>
                </a:ext>
              </a:extLst>
            </p:cNvPr>
            <p:cNvSpPr/>
            <p:nvPr/>
          </p:nvSpPr>
          <p:spPr>
            <a:xfrm rot="5400000">
              <a:off x="3199501" y="1243105"/>
              <a:ext cx="90000" cy="90536"/>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sp>
        <p:nvSpPr>
          <p:cNvPr id="126" name="橢圓 125">
            <a:extLst>
              <a:ext uri="{FF2B5EF4-FFF2-40B4-BE49-F238E27FC236}">
                <a16:creationId xmlns:a16="http://schemas.microsoft.com/office/drawing/2014/main" id="{04033777-571B-489D-AB2B-DB074A829BC0}"/>
              </a:ext>
            </a:extLst>
          </p:cNvPr>
          <p:cNvSpPr/>
          <p:nvPr/>
        </p:nvSpPr>
        <p:spPr>
          <a:xfrm rot="2371939">
            <a:off x="8824818" y="4219048"/>
            <a:ext cx="183600" cy="184338"/>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27" name="橢圓 126">
            <a:extLst>
              <a:ext uri="{FF2B5EF4-FFF2-40B4-BE49-F238E27FC236}">
                <a16:creationId xmlns:a16="http://schemas.microsoft.com/office/drawing/2014/main" id="{92D66D9B-212C-4013-B434-D324E109EC76}"/>
              </a:ext>
            </a:extLst>
          </p:cNvPr>
          <p:cNvSpPr/>
          <p:nvPr/>
        </p:nvSpPr>
        <p:spPr>
          <a:xfrm rot="2371939">
            <a:off x="9142834" y="4219048"/>
            <a:ext cx="183600" cy="184338"/>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nvGrpSpPr>
          <p:cNvPr id="128" name="群組 127">
            <a:extLst>
              <a:ext uri="{FF2B5EF4-FFF2-40B4-BE49-F238E27FC236}">
                <a16:creationId xmlns:a16="http://schemas.microsoft.com/office/drawing/2014/main" id="{92A99CF6-6F61-4736-91E8-A219389CC166}"/>
              </a:ext>
            </a:extLst>
          </p:cNvPr>
          <p:cNvGrpSpPr/>
          <p:nvPr/>
        </p:nvGrpSpPr>
        <p:grpSpPr>
          <a:xfrm rot="21116154">
            <a:off x="8703655" y="4631996"/>
            <a:ext cx="1025243" cy="391982"/>
            <a:chOff x="10656223" y="1925020"/>
            <a:chExt cx="1249348" cy="467440"/>
          </a:xfrm>
        </p:grpSpPr>
        <p:cxnSp>
          <p:nvCxnSpPr>
            <p:cNvPr id="129" name="直線接點 128">
              <a:extLst>
                <a:ext uri="{FF2B5EF4-FFF2-40B4-BE49-F238E27FC236}">
                  <a16:creationId xmlns:a16="http://schemas.microsoft.com/office/drawing/2014/main" id="{C665BE60-203E-44AF-BB59-6AB474C32A73}"/>
                </a:ext>
              </a:extLst>
            </p:cNvPr>
            <p:cNvCxnSpPr>
              <a:cxnSpLocks/>
              <a:stCxn id="135" idx="4"/>
              <a:endCxn id="136" idx="0"/>
            </p:cNvCxnSpPr>
            <p:nvPr/>
          </p:nvCxnSpPr>
          <p:spPr>
            <a:xfrm flipH="1">
              <a:off x="10974784" y="2187408"/>
              <a:ext cx="93998" cy="103027"/>
            </a:xfrm>
            <a:prstGeom prst="line">
              <a:avLst/>
            </a:prstGeom>
            <a:ln w="25400">
              <a:solidFill>
                <a:srgbClr val="B88C00"/>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235FF508-C0B3-40D0-8D19-75130D04672F}"/>
                </a:ext>
              </a:extLst>
            </p:cNvPr>
            <p:cNvCxnSpPr>
              <a:cxnSpLocks/>
              <a:stCxn id="134" idx="2"/>
              <a:endCxn id="135" idx="7"/>
            </p:cNvCxnSpPr>
            <p:nvPr/>
          </p:nvCxnSpPr>
          <p:spPr>
            <a:xfrm flipH="1" flipV="1">
              <a:off x="11162920" y="2137608"/>
              <a:ext cx="167588" cy="147593"/>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623CB91E-6BC7-4B2D-B587-C4A87769BA03}"/>
                </a:ext>
              </a:extLst>
            </p:cNvPr>
            <p:cNvCxnSpPr>
              <a:cxnSpLocks/>
              <a:stCxn id="138" idx="4"/>
              <a:endCxn id="134" idx="0"/>
            </p:cNvCxnSpPr>
            <p:nvPr/>
          </p:nvCxnSpPr>
          <p:spPr>
            <a:xfrm flipH="1">
              <a:off x="11411791" y="2161085"/>
              <a:ext cx="92208" cy="116515"/>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C9779635-8A28-4C76-9FE7-0A33E74AD4CB}"/>
                </a:ext>
              </a:extLst>
            </p:cNvPr>
            <p:cNvCxnSpPr>
              <a:cxnSpLocks/>
              <a:stCxn id="139" idx="2"/>
              <a:endCxn id="138" idx="6"/>
            </p:cNvCxnSpPr>
            <p:nvPr/>
          </p:nvCxnSpPr>
          <p:spPr>
            <a:xfrm flipH="1" flipV="1">
              <a:off x="11585281" y="2153484"/>
              <a:ext cx="112902" cy="94893"/>
            </a:xfrm>
            <a:prstGeom prst="line">
              <a:avLst/>
            </a:prstGeom>
            <a:ln w="25400">
              <a:solidFill>
                <a:srgbClr val="B88C00"/>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A6332D19-19E6-493B-AD72-A9A3E309000A}"/>
                </a:ext>
              </a:extLst>
            </p:cNvPr>
            <p:cNvCxnSpPr>
              <a:cxnSpLocks/>
              <a:stCxn id="137" idx="6"/>
              <a:endCxn id="136" idx="2"/>
            </p:cNvCxnSpPr>
            <p:nvPr/>
          </p:nvCxnSpPr>
          <p:spPr>
            <a:xfrm>
              <a:off x="10758695" y="2234733"/>
              <a:ext cx="134806" cy="63303"/>
            </a:xfrm>
            <a:prstGeom prst="line">
              <a:avLst/>
            </a:prstGeom>
            <a:ln w="25400">
              <a:solidFill>
                <a:srgbClr val="FFD966"/>
              </a:solidFill>
            </a:ln>
          </p:spPr>
          <p:style>
            <a:lnRef idx="1">
              <a:schemeClr val="accent1"/>
            </a:lnRef>
            <a:fillRef idx="0">
              <a:schemeClr val="accent1"/>
            </a:fillRef>
            <a:effectRef idx="0">
              <a:schemeClr val="accent1"/>
            </a:effectRef>
            <a:fontRef idx="minor">
              <a:schemeClr val="tx1"/>
            </a:fontRef>
          </p:style>
        </p:cxnSp>
        <p:sp>
          <p:nvSpPr>
            <p:cNvPr id="134" name="橢圓 133">
              <a:extLst>
                <a:ext uri="{FF2B5EF4-FFF2-40B4-BE49-F238E27FC236}">
                  <a16:creationId xmlns:a16="http://schemas.microsoft.com/office/drawing/2014/main" id="{887AC385-858A-4399-85D6-48F94D467D9F}"/>
                </a:ext>
              </a:extLst>
            </p:cNvPr>
            <p:cNvSpPr/>
            <p:nvPr/>
          </p:nvSpPr>
          <p:spPr>
            <a:xfrm rot="2371939">
              <a:off x="11317275" y="2264425"/>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35" name="橢圓 134">
              <a:extLst>
                <a:ext uri="{FF2B5EF4-FFF2-40B4-BE49-F238E27FC236}">
                  <a16:creationId xmlns:a16="http://schemas.microsoft.com/office/drawing/2014/main" id="{197A6D07-9DD3-4EC5-8186-2B2B1B517A98}"/>
                </a:ext>
              </a:extLst>
            </p:cNvPr>
            <p:cNvSpPr/>
            <p:nvPr/>
          </p:nvSpPr>
          <p:spPr>
            <a:xfrm rot="2371939">
              <a:off x="11047592" y="2085383"/>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36" name="橢圓 135">
              <a:extLst>
                <a:ext uri="{FF2B5EF4-FFF2-40B4-BE49-F238E27FC236}">
                  <a16:creationId xmlns:a16="http://schemas.microsoft.com/office/drawing/2014/main" id="{F8E64030-9FE8-416E-ADC5-621372648138}"/>
                </a:ext>
              </a:extLst>
            </p:cNvPr>
            <p:cNvSpPr/>
            <p:nvPr/>
          </p:nvSpPr>
          <p:spPr>
            <a:xfrm rot="2371939">
              <a:off x="10880268" y="2277260"/>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37" name="橢圓 136">
              <a:extLst>
                <a:ext uri="{FF2B5EF4-FFF2-40B4-BE49-F238E27FC236}">
                  <a16:creationId xmlns:a16="http://schemas.microsoft.com/office/drawing/2014/main" id="{127DD0DA-3810-4AB2-B30D-CE7694722169}"/>
                </a:ext>
              </a:extLst>
            </p:cNvPr>
            <p:cNvSpPr/>
            <p:nvPr/>
          </p:nvSpPr>
          <p:spPr>
            <a:xfrm rot="2371939">
              <a:off x="10656223" y="2140309"/>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38" name="橢圓 137">
              <a:extLst>
                <a:ext uri="{FF2B5EF4-FFF2-40B4-BE49-F238E27FC236}">
                  <a16:creationId xmlns:a16="http://schemas.microsoft.com/office/drawing/2014/main" id="{B7370C33-5ABE-4F35-8330-AFE9FE742E48}"/>
                </a:ext>
              </a:extLst>
            </p:cNvPr>
            <p:cNvSpPr/>
            <p:nvPr/>
          </p:nvSpPr>
          <p:spPr>
            <a:xfrm rot="2371939">
              <a:off x="11482809" y="2059060"/>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39" name="橢圓 138">
              <a:extLst>
                <a:ext uri="{FF2B5EF4-FFF2-40B4-BE49-F238E27FC236}">
                  <a16:creationId xmlns:a16="http://schemas.microsoft.com/office/drawing/2014/main" id="{086C5BF6-1CF9-420E-81DE-4C61E7F20BE9}"/>
                </a:ext>
              </a:extLst>
            </p:cNvPr>
            <p:cNvSpPr/>
            <p:nvPr/>
          </p:nvSpPr>
          <p:spPr>
            <a:xfrm rot="2371939">
              <a:off x="11684950" y="2227601"/>
              <a:ext cx="115705" cy="115200"/>
            </a:xfrm>
            <a:prstGeom prst="ellipse">
              <a:avLst/>
            </a:prstGeom>
            <a:solidFill>
              <a:schemeClr val="accent4">
                <a:lumMod val="60000"/>
                <a:lumOff val="40000"/>
              </a:schemeClr>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accent4"/>
                </a:solidFill>
              </a:endParaRPr>
            </a:p>
          </p:txBody>
        </p:sp>
        <p:sp>
          <p:nvSpPr>
            <p:cNvPr id="140" name="橢圓 139">
              <a:extLst>
                <a:ext uri="{FF2B5EF4-FFF2-40B4-BE49-F238E27FC236}">
                  <a16:creationId xmlns:a16="http://schemas.microsoft.com/office/drawing/2014/main" id="{A8F6C8EC-36A5-4126-98FD-87E0C9F0F833}"/>
                </a:ext>
              </a:extLst>
            </p:cNvPr>
            <p:cNvSpPr/>
            <p:nvPr/>
          </p:nvSpPr>
          <p:spPr>
            <a:xfrm rot="2371939">
              <a:off x="11725571" y="1975985"/>
              <a:ext cx="180000" cy="180000"/>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sp>
          <p:nvSpPr>
            <p:cNvPr id="141" name="橢圓 140">
              <a:extLst>
                <a:ext uri="{FF2B5EF4-FFF2-40B4-BE49-F238E27FC236}">
                  <a16:creationId xmlns:a16="http://schemas.microsoft.com/office/drawing/2014/main" id="{6C583636-8695-4948-9031-7327A1D17D53}"/>
                </a:ext>
              </a:extLst>
            </p:cNvPr>
            <p:cNvSpPr/>
            <p:nvPr/>
          </p:nvSpPr>
          <p:spPr>
            <a:xfrm rot="2371939">
              <a:off x="10821517" y="1925020"/>
              <a:ext cx="180000" cy="180000"/>
            </a:xfrm>
            <a:prstGeom prst="ellipse">
              <a:avLst/>
            </a:prstGeom>
            <a:solidFill>
              <a:schemeClr val="accent6">
                <a:lumMod val="60000"/>
                <a:lumOff val="40000"/>
              </a:schemeClr>
            </a:solidFill>
            <a:ln>
              <a:noFill/>
            </a:ln>
            <a:effectLst>
              <a:innerShdw blurRad="114300">
                <a:schemeClr val="accent6">
                  <a:lumMod val="50000"/>
                </a:schemeClr>
              </a:innerShdw>
            </a:effectLst>
            <a:scene3d>
              <a:camera prst="orthographicFront"/>
              <a:lightRig rig="fla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accent4"/>
                </a:solidFill>
              </a:endParaRPr>
            </a:p>
          </p:txBody>
        </p:sp>
      </p:grpSp>
    </p:spTree>
    <p:extLst>
      <p:ext uri="{BB962C8B-B14F-4D97-AF65-F5344CB8AC3E}">
        <p14:creationId xmlns:p14="http://schemas.microsoft.com/office/powerpoint/2010/main" val="1505341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9368-3F3B-7E03-F0AE-F0D4F0C62A31}"/>
              </a:ext>
            </a:extLst>
          </p:cNvPr>
          <p:cNvSpPr>
            <a:spLocks noGrp="1"/>
          </p:cNvSpPr>
          <p:nvPr>
            <p:ph type="title"/>
          </p:nvPr>
        </p:nvSpPr>
        <p:spPr/>
        <p:txBody>
          <a:bodyPr/>
          <a:lstStyle/>
          <a:p>
            <a:r>
              <a:rPr lang="en-TW" b="1" dirty="0">
                <a:solidFill>
                  <a:schemeClr val="accent4"/>
                </a:solidFill>
              </a:rPr>
              <a:t>Careers and Views</a:t>
            </a:r>
          </a:p>
        </p:txBody>
      </p:sp>
      <p:sp>
        <p:nvSpPr>
          <p:cNvPr id="3" name="Content Placeholder 2">
            <a:extLst>
              <a:ext uri="{FF2B5EF4-FFF2-40B4-BE49-F238E27FC236}">
                <a16:creationId xmlns:a16="http://schemas.microsoft.com/office/drawing/2014/main" id="{ADEDBC0A-50B0-54ED-6437-1414127093F3}"/>
              </a:ext>
            </a:extLst>
          </p:cNvPr>
          <p:cNvSpPr>
            <a:spLocks noGrp="1"/>
          </p:cNvSpPr>
          <p:nvPr>
            <p:ph idx="1"/>
          </p:nvPr>
        </p:nvSpPr>
        <p:spPr/>
        <p:txBody>
          <a:bodyPr/>
          <a:lstStyle/>
          <a:p>
            <a:r>
              <a:rPr lang="en-TW" b="1" dirty="0">
                <a:solidFill>
                  <a:schemeClr val="accent4"/>
                </a:solidFill>
              </a:rPr>
              <a:t>How do we apply </a:t>
            </a:r>
            <a:r>
              <a:rPr lang="en-TW" b="1" dirty="0">
                <a:solidFill>
                  <a:schemeClr val="accent6"/>
                </a:solidFill>
              </a:rPr>
              <a:t>Electrochemical Methods</a:t>
            </a:r>
            <a:r>
              <a:rPr lang="en-TW" b="1" dirty="0">
                <a:solidFill>
                  <a:schemeClr val="accent4"/>
                </a:solidFill>
              </a:rPr>
              <a:t> to our daily lives and society?</a:t>
            </a:r>
          </a:p>
          <a:p>
            <a:endParaRPr lang="en-TW" b="1" dirty="0">
              <a:solidFill>
                <a:schemeClr val="accent4"/>
              </a:solidFill>
            </a:endParaRPr>
          </a:p>
          <a:p>
            <a:r>
              <a:rPr lang="en-TW" b="1" dirty="0">
                <a:solidFill>
                  <a:schemeClr val="accent4"/>
                </a:solidFill>
              </a:rPr>
              <a:t>MOS Burger 食品檢驗中心 </a:t>
            </a:r>
            <a:r>
              <a:rPr lang="en-TW" b="1" dirty="0">
                <a:solidFill>
                  <a:schemeClr val="accent4"/>
                </a:solidFill>
                <a:hlinkClick r:id="rId2">
                  <a:extLst>
                    <a:ext uri="{A12FA001-AC4F-418D-AE19-62706E023703}">
                      <ahyp:hlinkClr xmlns:ahyp="http://schemas.microsoft.com/office/drawing/2018/hyperlinkcolor" val="tx"/>
                    </a:ext>
                  </a:extLst>
                </a:hlinkClick>
              </a:rPr>
              <a:t>video</a:t>
            </a:r>
            <a:r>
              <a:rPr lang="en-TW" b="1" dirty="0">
                <a:solidFill>
                  <a:schemeClr val="accent4"/>
                </a:solidFill>
              </a:rPr>
              <a:t>. </a:t>
            </a:r>
            <a:r>
              <a:rPr lang="en-TW" b="1" dirty="0">
                <a:solidFill>
                  <a:schemeClr val="accent4"/>
                </a:solidFill>
                <a:hlinkClick r:id="rId3">
                  <a:extLst>
                    <a:ext uri="{A12FA001-AC4F-418D-AE19-62706E023703}">
                      <ahyp:hlinkClr xmlns:ahyp="http://schemas.microsoft.com/office/drawing/2018/hyperlinkcolor" val="tx"/>
                    </a:ext>
                  </a:extLst>
                </a:hlinkClick>
              </a:rPr>
              <a:t>Website with Rice Burger Inspection pdf</a:t>
            </a:r>
            <a:r>
              <a:rPr lang="en-US" b="1" dirty="0">
                <a:solidFill>
                  <a:schemeClr val="accent4"/>
                </a:solidFill>
              </a:rPr>
              <a:t>.</a:t>
            </a:r>
            <a:endParaRPr lang="en-TW" b="1" dirty="0">
              <a:solidFill>
                <a:schemeClr val="accent4"/>
              </a:solidFill>
            </a:endParaRPr>
          </a:p>
          <a:p>
            <a:r>
              <a:rPr lang="en-TW" b="1" dirty="0">
                <a:solidFill>
                  <a:schemeClr val="accent4"/>
                </a:solidFill>
              </a:rPr>
              <a:t>Tesla/ Gogoro/ </a:t>
            </a:r>
            <a:r>
              <a:rPr lang="en-TW" b="1" dirty="0">
                <a:solidFill>
                  <a:schemeClr val="accent4"/>
                </a:solidFill>
                <a:hlinkClick r:id="rId4">
                  <a:extLst>
                    <a:ext uri="{A12FA001-AC4F-418D-AE19-62706E023703}">
                      <ahyp:hlinkClr xmlns:ahyp="http://schemas.microsoft.com/office/drawing/2018/hyperlinkcolor" val="tx"/>
                    </a:ext>
                  </a:extLst>
                </a:hlinkClick>
              </a:rPr>
              <a:t>Oloo</a:t>
            </a:r>
            <a:r>
              <a:rPr lang="en-TW" b="1" dirty="0">
                <a:solidFill>
                  <a:schemeClr val="accent4"/>
                </a:solidFill>
              </a:rPr>
              <a:t> </a:t>
            </a:r>
            <a:r>
              <a:rPr lang="ja-JP" altLang="en-US" b="1">
                <a:solidFill>
                  <a:schemeClr val="accent4"/>
                </a:solidFill>
              </a:rPr>
              <a:t>滑板車</a:t>
            </a:r>
            <a:r>
              <a:rPr lang="en-US" altLang="ja-JP" b="1" dirty="0">
                <a:solidFill>
                  <a:schemeClr val="accent4"/>
                </a:solidFill>
              </a:rPr>
              <a:t> (</a:t>
            </a:r>
            <a:r>
              <a:rPr lang="ja-JP" altLang="en-US" b="1" i="0" u="none" strike="noStrike">
                <a:solidFill>
                  <a:schemeClr val="accent4"/>
                </a:solidFill>
                <a:effectLst/>
                <a:latin typeface="Arial" panose="020B0604020202020204" pitchFamily="34" charset="0"/>
              </a:rPr>
              <a:t>前</a:t>
            </a:r>
            <a:r>
              <a:rPr lang="en-US" altLang="ja-JP" b="1" i="0" u="none" strike="noStrike" dirty="0">
                <a:solidFill>
                  <a:schemeClr val="accent4"/>
                </a:solidFill>
                <a:effectLst/>
                <a:latin typeface="Arial" panose="020B0604020202020204" pitchFamily="34" charset="0"/>
              </a:rPr>
              <a:t>5</a:t>
            </a:r>
            <a:r>
              <a:rPr lang="ja-JP" altLang="en-US" b="1" i="0" u="none" strike="noStrike">
                <a:solidFill>
                  <a:schemeClr val="accent4"/>
                </a:solidFill>
                <a:effectLst/>
                <a:latin typeface="Arial" panose="020B0604020202020204" pitchFamily="34" charset="0"/>
              </a:rPr>
              <a:t>分鐘</a:t>
            </a:r>
            <a:r>
              <a:rPr lang="en-US" altLang="ja-JP" b="1" i="0" u="none" strike="noStrike" dirty="0">
                <a:solidFill>
                  <a:schemeClr val="accent4"/>
                </a:solidFill>
                <a:effectLst/>
                <a:latin typeface="Arial" panose="020B0604020202020204" pitchFamily="34" charset="0"/>
              </a:rPr>
              <a:t>15</a:t>
            </a:r>
            <a:r>
              <a:rPr lang="ja-JP" altLang="en-US" b="1" i="0" u="none" strike="noStrike">
                <a:solidFill>
                  <a:schemeClr val="accent4"/>
                </a:solidFill>
                <a:effectLst/>
                <a:latin typeface="Arial" panose="020B0604020202020204" pitchFamily="34" charset="0"/>
              </a:rPr>
              <a:t>元，</a:t>
            </a:r>
            <a:r>
              <a:rPr lang="en-US" altLang="ja-JP" b="1" i="0" u="none" strike="noStrike" dirty="0">
                <a:solidFill>
                  <a:schemeClr val="accent4"/>
                </a:solidFill>
                <a:effectLst/>
                <a:latin typeface="Arial" panose="020B0604020202020204" pitchFamily="34" charset="0"/>
              </a:rPr>
              <a:t>5</a:t>
            </a:r>
            <a:r>
              <a:rPr lang="ja-JP" altLang="en-US" b="1" i="0" u="none" strike="noStrike">
                <a:solidFill>
                  <a:schemeClr val="accent4"/>
                </a:solidFill>
                <a:effectLst/>
                <a:latin typeface="Arial" panose="020B0604020202020204" pitchFamily="34" charset="0"/>
              </a:rPr>
              <a:t>分鐘後每分鐘</a:t>
            </a:r>
            <a:r>
              <a:rPr lang="en-US" altLang="ja-JP" b="1" i="0" u="none" strike="noStrike" dirty="0">
                <a:solidFill>
                  <a:schemeClr val="accent4"/>
                </a:solidFill>
                <a:effectLst/>
                <a:latin typeface="Arial" panose="020B0604020202020204" pitchFamily="34" charset="0"/>
              </a:rPr>
              <a:t>1</a:t>
            </a:r>
            <a:r>
              <a:rPr lang="ja-JP" altLang="en-US" b="1" i="0" u="none" strike="noStrike">
                <a:solidFill>
                  <a:schemeClr val="accent4"/>
                </a:solidFill>
                <a:effectLst/>
                <a:latin typeface="Arial" panose="020B0604020202020204" pitchFamily="34" charset="0"/>
              </a:rPr>
              <a:t>元</a:t>
            </a:r>
            <a:r>
              <a:rPr lang="en-US" altLang="ja-JP" b="1" dirty="0">
                <a:solidFill>
                  <a:schemeClr val="accent4"/>
                </a:solidFill>
              </a:rPr>
              <a:t>)</a:t>
            </a:r>
            <a:r>
              <a:rPr lang="en-TW" b="1" dirty="0">
                <a:solidFill>
                  <a:schemeClr val="accent4"/>
                </a:solidFill>
              </a:rPr>
              <a:t>.</a:t>
            </a:r>
          </a:p>
          <a:p>
            <a:endParaRPr lang="en-TW" b="1" dirty="0">
              <a:solidFill>
                <a:schemeClr val="accent4"/>
              </a:solidFill>
            </a:endParaRPr>
          </a:p>
          <a:p>
            <a:r>
              <a:rPr lang="en-TW" b="1" dirty="0">
                <a:solidFill>
                  <a:schemeClr val="accent4"/>
                </a:solidFill>
                <a:hlinkClick r:id="rId5">
                  <a:extLst>
                    <a:ext uri="{A12FA001-AC4F-418D-AE19-62706E023703}">
                      <ahyp:hlinkClr xmlns:ahyp="http://schemas.microsoft.com/office/drawing/2018/hyperlinkcolor" val="tx"/>
                    </a:ext>
                  </a:extLst>
                </a:hlinkClick>
              </a:rPr>
              <a:t>104 </a:t>
            </a:r>
            <a:r>
              <a:rPr lang="ja-JP" altLang="en-US" b="1" i="0" u="none" strike="noStrike">
                <a:solidFill>
                  <a:schemeClr val="accent4"/>
                </a:solidFill>
                <a:effectLst/>
                <a:latin typeface="微軟正黑體" panose="020B0604030504040204" pitchFamily="34" charset="-120"/>
                <a:ea typeface="微軟正黑體" panose="020B0604030504040204" pitchFamily="34" charset="-120"/>
              </a:rPr>
              <a:t>職場力</a:t>
            </a:r>
            <a:r>
              <a:rPr lang="en-TW" b="1" dirty="0">
                <a:solidFill>
                  <a:schemeClr val="accent4"/>
                </a:solidFill>
              </a:rPr>
              <a:t>.</a:t>
            </a:r>
          </a:p>
        </p:txBody>
      </p:sp>
    </p:spTree>
    <p:extLst>
      <p:ext uri="{BB962C8B-B14F-4D97-AF65-F5344CB8AC3E}">
        <p14:creationId xmlns:p14="http://schemas.microsoft.com/office/powerpoint/2010/main" val="1188723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065F-0F1C-CD05-F93D-606002F09630}"/>
              </a:ext>
            </a:extLst>
          </p:cNvPr>
          <p:cNvSpPr>
            <a:spLocks noGrp="1"/>
          </p:cNvSpPr>
          <p:nvPr>
            <p:ph type="title"/>
          </p:nvPr>
        </p:nvSpPr>
        <p:spPr/>
        <p:txBody>
          <a:bodyPr/>
          <a:lstStyle/>
          <a:p>
            <a:endParaRPr lang="en-TW"/>
          </a:p>
        </p:txBody>
      </p:sp>
      <p:sp>
        <p:nvSpPr>
          <p:cNvPr id="5" name="TextBox 4">
            <a:extLst>
              <a:ext uri="{FF2B5EF4-FFF2-40B4-BE49-F238E27FC236}">
                <a16:creationId xmlns:a16="http://schemas.microsoft.com/office/drawing/2014/main" id="{2B0CCF87-7EA9-56ED-A737-73EC5BD526D5}"/>
              </a:ext>
            </a:extLst>
          </p:cNvPr>
          <p:cNvSpPr txBox="1"/>
          <p:nvPr/>
        </p:nvSpPr>
        <p:spPr>
          <a:xfrm>
            <a:off x="36043" y="5298393"/>
            <a:ext cx="6096000" cy="646331"/>
          </a:xfrm>
          <a:prstGeom prst="rect">
            <a:avLst/>
          </a:prstGeom>
          <a:noFill/>
        </p:spPr>
        <p:txBody>
          <a:bodyPr wrap="square">
            <a:spAutoFit/>
          </a:bodyPr>
          <a:lstStyle/>
          <a:p>
            <a:r>
              <a:rPr lang="en-TW" dirty="0">
                <a:solidFill>
                  <a:schemeClr val="accent4"/>
                </a:solidFill>
                <a:hlinkClick r:id="rId2"/>
              </a:rPr>
              <a:t>https://chemistry.org.tw/assets/img/periodic-table/cslt-periodic-table-app.jpg</a:t>
            </a:r>
            <a:endParaRPr lang="en-TW" dirty="0">
              <a:solidFill>
                <a:schemeClr val="accent4"/>
              </a:solidFill>
            </a:endParaRPr>
          </a:p>
        </p:txBody>
      </p:sp>
      <p:pic>
        <p:nvPicPr>
          <p:cNvPr id="10" name="Picture 9">
            <a:extLst>
              <a:ext uri="{FF2B5EF4-FFF2-40B4-BE49-F238E27FC236}">
                <a16:creationId xmlns:a16="http://schemas.microsoft.com/office/drawing/2014/main" id="{2F5EFC63-5CE8-B107-DE65-68524D272A68}"/>
              </a:ext>
            </a:extLst>
          </p:cNvPr>
          <p:cNvPicPr>
            <a:picLocks noChangeAspect="1"/>
          </p:cNvPicPr>
          <p:nvPr/>
        </p:nvPicPr>
        <p:blipFill>
          <a:blip r:embed="rId3"/>
          <a:stretch>
            <a:fillRect/>
          </a:stretch>
        </p:blipFill>
        <p:spPr>
          <a:xfrm>
            <a:off x="2760955" y="372206"/>
            <a:ext cx="6908630" cy="4926187"/>
          </a:xfrm>
          <a:prstGeom prst="rect">
            <a:avLst/>
          </a:prstGeom>
        </p:spPr>
      </p:pic>
      <p:sp>
        <p:nvSpPr>
          <p:cNvPr id="3" name="TextBox 2">
            <a:extLst>
              <a:ext uri="{FF2B5EF4-FFF2-40B4-BE49-F238E27FC236}">
                <a16:creationId xmlns:a16="http://schemas.microsoft.com/office/drawing/2014/main" id="{B1FCFE10-66AC-1313-40FD-A7F4D8EB03CD}"/>
              </a:ext>
            </a:extLst>
          </p:cNvPr>
          <p:cNvSpPr txBox="1"/>
          <p:nvPr/>
        </p:nvSpPr>
        <p:spPr>
          <a:xfrm>
            <a:off x="546469" y="1841755"/>
            <a:ext cx="1236133" cy="2585323"/>
          </a:xfrm>
          <a:prstGeom prst="rect">
            <a:avLst/>
          </a:prstGeom>
          <a:noFill/>
        </p:spPr>
        <p:txBody>
          <a:bodyPr wrap="square" rtlCol="0">
            <a:spAutoFit/>
          </a:bodyPr>
          <a:lstStyle/>
          <a:p>
            <a:r>
              <a:rPr lang="en-US" b="1" dirty="0">
                <a:solidFill>
                  <a:schemeClr val="accent4"/>
                </a:solidFill>
              </a:rPr>
              <a:t>T</a:t>
            </a:r>
            <a:r>
              <a:rPr lang="en-TW" b="1" dirty="0">
                <a:solidFill>
                  <a:schemeClr val="accent4"/>
                </a:solidFill>
              </a:rPr>
              <a:t>he weights, densities,</a:t>
            </a:r>
          </a:p>
          <a:p>
            <a:r>
              <a:rPr lang="en-US" b="1" dirty="0">
                <a:solidFill>
                  <a:schemeClr val="accent4"/>
                </a:solidFill>
              </a:rPr>
              <a:t>M</a:t>
            </a:r>
            <a:r>
              <a:rPr lang="en-TW" b="1" dirty="0">
                <a:solidFill>
                  <a:schemeClr val="accent4"/>
                </a:solidFill>
              </a:rPr>
              <a:t>elting, and boiling points for elements are recorded!</a:t>
            </a:r>
          </a:p>
        </p:txBody>
      </p:sp>
      <p:sp>
        <p:nvSpPr>
          <p:cNvPr id="4" name="TextBox 3">
            <a:extLst>
              <a:ext uri="{FF2B5EF4-FFF2-40B4-BE49-F238E27FC236}">
                <a16:creationId xmlns:a16="http://schemas.microsoft.com/office/drawing/2014/main" id="{3AD90BC4-89C2-FA50-1EBB-7AC4E06F2D81}"/>
              </a:ext>
            </a:extLst>
          </p:cNvPr>
          <p:cNvSpPr txBox="1"/>
          <p:nvPr/>
        </p:nvSpPr>
        <p:spPr>
          <a:xfrm>
            <a:off x="10054166" y="2726264"/>
            <a:ext cx="2018564" cy="2031325"/>
          </a:xfrm>
          <a:prstGeom prst="rect">
            <a:avLst/>
          </a:prstGeom>
          <a:noFill/>
        </p:spPr>
        <p:txBody>
          <a:bodyPr wrap="square" rtlCol="0">
            <a:spAutoFit/>
          </a:bodyPr>
          <a:lstStyle/>
          <a:p>
            <a:r>
              <a:rPr lang="en-US" b="1" dirty="0">
                <a:solidFill>
                  <a:schemeClr val="accent4"/>
                </a:solidFill>
              </a:rPr>
              <a:t>T</a:t>
            </a:r>
            <a:r>
              <a:rPr lang="en-TW" b="1" dirty="0">
                <a:solidFill>
                  <a:schemeClr val="accent4"/>
                </a:solidFill>
              </a:rPr>
              <a:t>rends horizontally and vertically along Periodic Table:</a:t>
            </a:r>
          </a:p>
          <a:p>
            <a:endParaRPr lang="en-TW" b="1" dirty="0">
              <a:solidFill>
                <a:schemeClr val="accent4"/>
              </a:solidFill>
            </a:endParaRPr>
          </a:p>
          <a:p>
            <a:r>
              <a:rPr lang="en-US" b="1" dirty="0">
                <a:solidFill>
                  <a:schemeClr val="accent4"/>
                </a:solidFill>
              </a:rPr>
              <a:t>E</a:t>
            </a:r>
            <a:r>
              <a:rPr lang="en-TW" b="1" dirty="0">
                <a:solidFill>
                  <a:schemeClr val="accent4"/>
                </a:solidFill>
              </a:rPr>
              <a:t>lectronegativity</a:t>
            </a:r>
          </a:p>
          <a:p>
            <a:r>
              <a:rPr lang="en-US" b="1" dirty="0">
                <a:solidFill>
                  <a:schemeClr val="accent4"/>
                </a:solidFill>
              </a:rPr>
              <a:t>I</a:t>
            </a:r>
            <a:r>
              <a:rPr lang="en-TW" b="1" dirty="0">
                <a:solidFill>
                  <a:schemeClr val="accent4"/>
                </a:solidFill>
              </a:rPr>
              <a:t>on size</a:t>
            </a:r>
          </a:p>
        </p:txBody>
      </p:sp>
    </p:spTree>
    <p:extLst>
      <p:ext uri="{BB962C8B-B14F-4D97-AF65-F5344CB8AC3E}">
        <p14:creationId xmlns:p14="http://schemas.microsoft.com/office/powerpoint/2010/main" val="2001497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9368-3F3B-7E03-F0AE-F0D4F0C62A31}"/>
              </a:ext>
            </a:extLst>
          </p:cNvPr>
          <p:cNvSpPr>
            <a:spLocks noGrp="1"/>
          </p:cNvSpPr>
          <p:nvPr>
            <p:ph type="title"/>
          </p:nvPr>
        </p:nvSpPr>
        <p:spPr/>
        <p:txBody>
          <a:bodyPr/>
          <a:lstStyle/>
          <a:p>
            <a:r>
              <a:rPr lang="en-TW" b="1" dirty="0">
                <a:solidFill>
                  <a:schemeClr val="accent4"/>
                </a:solidFill>
              </a:rPr>
              <a:t>Careers and Views</a:t>
            </a:r>
          </a:p>
        </p:txBody>
      </p:sp>
      <p:sp>
        <p:nvSpPr>
          <p:cNvPr id="3" name="Content Placeholder 2">
            <a:extLst>
              <a:ext uri="{FF2B5EF4-FFF2-40B4-BE49-F238E27FC236}">
                <a16:creationId xmlns:a16="http://schemas.microsoft.com/office/drawing/2014/main" id="{ADEDBC0A-50B0-54ED-6437-1414127093F3}"/>
              </a:ext>
            </a:extLst>
          </p:cNvPr>
          <p:cNvSpPr>
            <a:spLocks noGrp="1"/>
          </p:cNvSpPr>
          <p:nvPr>
            <p:ph idx="1"/>
          </p:nvPr>
        </p:nvSpPr>
        <p:spPr/>
        <p:txBody>
          <a:bodyPr/>
          <a:lstStyle/>
          <a:p>
            <a:r>
              <a:rPr lang="en-TW" b="1" dirty="0">
                <a:solidFill>
                  <a:schemeClr val="accent4"/>
                </a:solidFill>
              </a:rPr>
              <a:t>How do we apply </a:t>
            </a:r>
            <a:r>
              <a:rPr lang="en-TW" b="1" dirty="0">
                <a:solidFill>
                  <a:schemeClr val="accent6"/>
                </a:solidFill>
              </a:rPr>
              <a:t>Electrochemical Methods</a:t>
            </a:r>
            <a:r>
              <a:rPr lang="en-TW" b="1" dirty="0">
                <a:solidFill>
                  <a:schemeClr val="accent4"/>
                </a:solidFill>
              </a:rPr>
              <a:t> to our daily lives and society?</a:t>
            </a:r>
          </a:p>
          <a:p>
            <a:endParaRPr lang="en-TW" b="1" dirty="0">
              <a:solidFill>
                <a:schemeClr val="accent4"/>
              </a:solidFill>
            </a:endParaRPr>
          </a:p>
          <a:p>
            <a:r>
              <a:rPr lang="en-US" b="1" dirty="0">
                <a:solidFill>
                  <a:schemeClr val="accent4"/>
                </a:solidFill>
              </a:rPr>
              <a:t>Education and Resources</a:t>
            </a:r>
            <a:r>
              <a:rPr lang="en-TW" b="1" dirty="0">
                <a:solidFill>
                  <a:schemeClr val="accent4"/>
                </a:solidFill>
              </a:rPr>
              <a:t>.</a:t>
            </a:r>
          </a:p>
          <a:p>
            <a:r>
              <a:rPr lang="en-TW" b="1" dirty="0">
                <a:solidFill>
                  <a:schemeClr val="accent4"/>
                </a:solidFill>
                <a:hlinkClick r:id="rId2">
                  <a:extLst>
                    <a:ext uri="{A12FA001-AC4F-418D-AE19-62706E023703}">
                      <ahyp:hlinkClr xmlns:ahyp="http://schemas.microsoft.com/office/drawing/2018/hyperlinkcolor" val="tx"/>
                    </a:ext>
                  </a:extLst>
                </a:hlinkClick>
              </a:rPr>
              <a:t>Flinn Scientific</a:t>
            </a:r>
            <a:r>
              <a:rPr lang="en-TW" b="1" dirty="0">
                <a:solidFill>
                  <a:schemeClr val="accent4"/>
                </a:solidFill>
              </a:rPr>
              <a:t>.</a:t>
            </a:r>
          </a:p>
          <a:p>
            <a:r>
              <a:rPr lang="en-TW" b="1" dirty="0">
                <a:solidFill>
                  <a:schemeClr val="accent4"/>
                </a:solidFill>
                <a:hlinkClick r:id="rId3">
                  <a:extLst>
                    <a:ext uri="{A12FA001-AC4F-418D-AE19-62706E023703}">
                      <ahyp:hlinkClr xmlns:ahyp="http://schemas.microsoft.com/office/drawing/2018/hyperlinkcolor" val="tx"/>
                    </a:ext>
                  </a:extLst>
                </a:hlinkClick>
              </a:rPr>
              <a:t>Mel Science</a:t>
            </a:r>
            <a:r>
              <a:rPr lang="en-TW" b="1" dirty="0">
                <a:solidFill>
                  <a:schemeClr val="accent4"/>
                </a:solidFill>
              </a:rPr>
              <a:t> Educational kits for the home scientist.</a:t>
            </a:r>
          </a:p>
        </p:txBody>
      </p:sp>
    </p:spTree>
    <p:extLst>
      <p:ext uri="{BB962C8B-B14F-4D97-AF65-F5344CB8AC3E}">
        <p14:creationId xmlns:p14="http://schemas.microsoft.com/office/powerpoint/2010/main" val="113180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59D4-5EA9-4790-9ADC-B6BCF64457AE}"/>
              </a:ext>
            </a:extLst>
          </p:cNvPr>
          <p:cNvSpPr>
            <a:spLocks noGrp="1"/>
          </p:cNvSpPr>
          <p:nvPr>
            <p:ph type="title"/>
          </p:nvPr>
        </p:nvSpPr>
        <p:spPr/>
        <p:txBody>
          <a:bodyPr/>
          <a:lstStyle/>
          <a:p>
            <a:r>
              <a:rPr lang="en-TW" b="1" dirty="0">
                <a:solidFill>
                  <a:schemeClr val="accent4"/>
                </a:solidFill>
              </a:rPr>
              <a:t>Constants of Nature</a:t>
            </a:r>
          </a:p>
        </p:txBody>
      </p:sp>
      <p:sp>
        <p:nvSpPr>
          <p:cNvPr id="3" name="Content Placeholder 2">
            <a:extLst>
              <a:ext uri="{FF2B5EF4-FFF2-40B4-BE49-F238E27FC236}">
                <a16:creationId xmlns:a16="http://schemas.microsoft.com/office/drawing/2014/main" id="{2BCF4B6D-D128-F209-18B5-006D879CAC74}"/>
              </a:ext>
            </a:extLst>
          </p:cNvPr>
          <p:cNvSpPr>
            <a:spLocks noGrp="1"/>
          </p:cNvSpPr>
          <p:nvPr>
            <p:ph idx="1"/>
          </p:nvPr>
        </p:nvSpPr>
        <p:spPr>
          <a:xfrm>
            <a:off x="838200" y="1253331"/>
            <a:ext cx="10515600" cy="4351338"/>
          </a:xfrm>
        </p:spPr>
        <p:txBody>
          <a:bodyPr>
            <a:normAutofit fontScale="92500" lnSpcReduction="10000"/>
          </a:bodyPr>
          <a:lstStyle/>
          <a:p>
            <a:r>
              <a:rPr lang="en-TW" b="1" dirty="0">
                <a:solidFill>
                  <a:schemeClr val="accent4"/>
                </a:solidFill>
              </a:rPr>
              <a:t>These are important constants of nature that we need to comprehend for our course:</a:t>
            </a:r>
          </a:p>
          <a:p>
            <a:r>
              <a:rPr lang="en-TW" b="1" dirty="0">
                <a:solidFill>
                  <a:schemeClr val="accent4"/>
                </a:solidFill>
              </a:rPr>
              <a:t>We reference several bureaus of standards, such as Systeme Internationale and </a:t>
            </a:r>
            <a:r>
              <a:rPr lang="en-TW" b="1" dirty="0">
                <a:solidFill>
                  <a:schemeClr val="accent4"/>
                </a:solidFill>
                <a:hlinkClick r:id="rId2">
                  <a:extLst>
                    <a:ext uri="{A12FA001-AC4F-418D-AE19-62706E023703}">
                      <ahyp:hlinkClr xmlns:ahyp="http://schemas.microsoft.com/office/drawing/2018/hyperlinkcolor" val="tx"/>
                    </a:ext>
                  </a:extLst>
                </a:hlinkClick>
              </a:rPr>
              <a:t>National Institute of Standards and Technology</a:t>
            </a:r>
            <a:r>
              <a:rPr lang="en-TW" b="1" dirty="0">
                <a:solidFill>
                  <a:schemeClr val="accent4"/>
                </a:solidFill>
              </a:rPr>
              <a:t>. Many new definitions for SI units were announced on May 20, 2019 World Metrology Day.</a:t>
            </a:r>
          </a:p>
          <a:p>
            <a:r>
              <a:rPr lang="en-TW" b="1" dirty="0">
                <a:solidFill>
                  <a:schemeClr val="accent4"/>
                </a:solidFill>
              </a:rPr>
              <a:t>Molar Gas Constant (</a:t>
            </a:r>
            <a:r>
              <a:rPr lang="ja-JP" altLang="en-US" b="1" i="0" u="none" strike="noStrike">
                <a:solidFill>
                  <a:schemeClr val="accent4"/>
                </a:solidFill>
                <a:effectLst/>
                <a:latin typeface="Arial" panose="020B0604020202020204" pitchFamily="34" charset="0"/>
                <a:hlinkClick r:id="rId3">
                  <a:extLst>
                    <a:ext uri="{A12FA001-AC4F-418D-AE19-62706E023703}">
                      <ahyp:hlinkClr xmlns:ahyp="http://schemas.microsoft.com/office/drawing/2018/hyperlinkcolor" val="tx"/>
                    </a:ext>
                  </a:extLst>
                </a:hlinkClick>
              </a:rPr>
              <a:t>氣體常數</a:t>
            </a:r>
            <a:r>
              <a:rPr lang="en-TW" b="1" dirty="0">
                <a:solidFill>
                  <a:schemeClr val="accent4"/>
                </a:solidFill>
              </a:rPr>
              <a:t>) – </a:t>
            </a:r>
            <a:r>
              <a:rPr lang="en-TW" b="1" dirty="0">
                <a:solidFill>
                  <a:schemeClr val="accent6"/>
                </a:solidFill>
              </a:rPr>
              <a:t>R = 8.31446 J/moles K</a:t>
            </a:r>
            <a:r>
              <a:rPr lang="en-TW" b="1" dirty="0">
                <a:solidFill>
                  <a:schemeClr val="accent4"/>
                </a:solidFill>
              </a:rPr>
              <a:t>.</a:t>
            </a:r>
          </a:p>
          <a:p>
            <a:r>
              <a:rPr lang="en-TW" b="1" dirty="0">
                <a:solidFill>
                  <a:schemeClr val="accent4"/>
                </a:solidFill>
              </a:rPr>
              <a:t>Avogadro Constant (</a:t>
            </a:r>
            <a:r>
              <a:rPr lang="ja-JP" altLang="en-US" b="1" i="0" u="none" strike="noStrike">
                <a:solidFill>
                  <a:schemeClr val="accent4"/>
                </a:solidFill>
                <a:effectLst/>
                <a:latin typeface="Arial" panose="020B0604020202020204" pitchFamily="34" charset="0"/>
              </a:rPr>
              <a:t>亞佛加厥常数</a:t>
            </a:r>
            <a:r>
              <a:rPr lang="en-TW" b="1" dirty="0">
                <a:solidFill>
                  <a:schemeClr val="accent4"/>
                </a:solidFill>
              </a:rPr>
              <a:t>) – </a:t>
            </a:r>
            <a:r>
              <a:rPr lang="en-TW" b="1" dirty="0">
                <a:solidFill>
                  <a:schemeClr val="accent6"/>
                </a:solidFill>
              </a:rPr>
              <a:t>N</a:t>
            </a:r>
            <a:r>
              <a:rPr lang="en-TW" b="1" baseline="-25000" dirty="0">
                <a:solidFill>
                  <a:schemeClr val="accent6"/>
                </a:solidFill>
              </a:rPr>
              <a:t>A</a:t>
            </a:r>
            <a:r>
              <a:rPr lang="en-TW" b="1" dirty="0">
                <a:solidFill>
                  <a:schemeClr val="accent6"/>
                </a:solidFill>
              </a:rPr>
              <a:t> = 6.02214076 * 10</a:t>
            </a:r>
            <a:r>
              <a:rPr lang="en-TW" b="1" baseline="30000" dirty="0">
                <a:solidFill>
                  <a:schemeClr val="accent6"/>
                </a:solidFill>
              </a:rPr>
              <a:t>23</a:t>
            </a:r>
            <a:r>
              <a:rPr lang="en-TW" b="1" dirty="0">
                <a:solidFill>
                  <a:schemeClr val="accent6"/>
                </a:solidFill>
              </a:rPr>
              <a:t> number/</a:t>
            </a:r>
            <a:r>
              <a:rPr lang="en-TW" b="1" dirty="0">
                <a:solidFill>
                  <a:schemeClr val="accent6"/>
                </a:solidFill>
                <a:hlinkClick r:id="rId4">
                  <a:extLst>
                    <a:ext uri="{A12FA001-AC4F-418D-AE19-62706E023703}">
                      <ahyp:hlinkClr xmlns:ahyp="http://schemas.microsoft.com/office/drawing/2018/hyperlinkcolor" val="tx"/>
                    </a:ext>
                  </a:extLst>
                </a:hlinkClick>
              </a:rPr>
              <a:t>mole</a:t>
            </a:r>
            <a:r>
              <a:rPr lang="en-TW" b="1" dirty="0">
                <a:solidFill>
                  <a:schemeClr val="accent4"/>
                </a:solidFill>
              </a:rPr>
              <a:t>.</a:t>
            </a:r>
          </a:p>
          <a:p>
            <a:r>
              <a:rPr lang="en-TW" b="1" dirty="0">
                <a:solidFill>
                  <a:schemeClr val="accent4"/>
                </a:solidFill>
              </a:rPr>
              <a:t>Faraday Constant (</a:t>
            </a:r>
            <a:r>
              <a:rPr lang="ja-JP" altLang="en-US" b="1" i="0" u="none" strike="noStrike">
                <a:solidFill>
                  <a:schemeClr val="accent4"/>
                </a:solidFill>
                <a:effectLst/>
                <a:latin typeface="Google Sans"/>
              </a:rPr>
              <a:t>法拉第常數</a:t>
            </a:r>
            <a:r>
              <a:rPr lang="en-TW" b="1" dirty="0">
                <a:solidFill>
                  <a:schemeClr val="accent4"/>
                </a:solidFill>
              </a:rPr>
              <a:t>) – </a:t>
            </a:r>
            <a:r>
              <a:rPr lang="en-TW" b="1" dirty="0">
                <a:solidFill>
                  <a:schemeClr val="accent6"/>
                </a:solidFill>
              </a:rPr>
              <a:t>F = 96485.3321 Coulomb/mole</a:t>
            </a:r>
            <a:r>
              <a:rPr lang="en-TW" b="1" dirty="0">
                <a:solidFill>
                  <a:schemeClr val="accent4"/>
                </a:solidFill>
              </a:rPr>
              <a:t>.</a:t>
            </a:r>
          </a:p>
          <a:p>
            <a:r>
              <a:rPr lang="en-US" b="1" dirty="0">
                <a:solidFill>
                  <a:schemeClr val="accent4"/>
                </a:solidFill>
              </a:rPr>
              <a:t>E</a:t>
            </a:r>
            <a:r>
              <a:rPr lang="en-TW" b="1" dirty="0">
                <a:solidFill>
                  <a:schemeClr val="accent4"/>
                </a:solidFill>
              </a:rPr>
              <a:t>lementary charge (</a:t>
            </a:r>
            <a:r>
              <a:rPr lang="ja-JP" altLang="en-US" b="1" i="0" u="none" strike="noStrike">
                <a:solidFill>
                  <a:schemeClr val="accent4"/>
                </a:solidFill>
                <a:effectLst/>
                <a:latin typeface="Google Sans"/>
              </a:rPr>
              <a:t>基本電荷</a:t>
            </a:r>
            <a:r>
              <a:rPr lang="en-TW" b="1" dirty="0">
                <a:solidFill>
                  <a:schemeClr val="accent4"/>
                </a:solidFill>
              </a:rPr>
              <a:t>) – </a:t>
            </a:r>
            <a:r>
              <a:rPr lang="en-TW" b="1" dirty="0">
                <a:solidFill>
                  <a:schemeClr val="accent6"/>
                </a:solidFill>
              </a:rPr>
              <a:t>e = 1.60218 * 10</a:t>
            </a:r>
            <a:r>
              <a:rPr lang="en-TW" b="1" baseline="30000" dirty="0">
                <a:solidFill>
                  <a:schemeClr val="accent6"/>
                </a:solidFill>
              </a:rPr>
              <a:t>-19</a:t>
            </a:r>
            <a:r>
              <a:rPr lang="en-TW" b="1" dirty="0">
                <a:solidFill>
                  <a:schemeClr val="accent6"/>
                </a:solidFill>
              </a:rPr>
              <a:t> Coulombs</a:t>
            </a:r>
            <a:r>
              <a:rPr lang="en-TW" b="1" dirty="0">
                <a:solidFill>
                  <a:schemeClr val="accent4"/>
                </a:solidFill>
              </a:rPr>
              <a:t>.</a:t>
            </a:r>
          </a:p>
          <a:p>
            <a:endParaRPr lang="en-TW" b="1" dirty="0">
              <a:solidFill>
                <a:schemeClr val="accent4"/>
              </a:solidFill>
            </a:endParaRPr>
          </a:p>
        </p:txBody>
      </p:sp>
    </p:spTree>
    <p:extLst>
      <p:ext uri="{BB962C8B-B14F-4D97-AF65-F5344CB8AC3E}">
        <p14:creationId xmlns:p14="http://schemas.microsoft.com/office/powerpoint/2010/main" val="353395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2B76-215A-81F8-0BE2-E957DC43B5D4}"/>
              </a:ext>
            </a:extLst>
          </p:cNvPr>
          <p:cNvSpPr>
            <a:spLocks noGrp="1"/>
          </p:cNvSpPr>
          <p:nvPr>
            <p:ph type="title"/>
          </p:nvPr>
        </p:nvSpPr>
        <p:spPr/>
        <p:txBody>
          <a:bodyPr/>
          <a:lstStyle/>
          <a:p>
            <a:r>
              <a:rPr lang="en-TW" b="1" dirty="0">
                <a:solidFill>
                  <a:schemeClr val="accent4"/>
                </a:solidFill>
              </a:rPr>
              <a:t>Constants of Nature</a:t>
            </a:r>
          </a:p>
        </p:txBody>
      </p:sp>
      <p:sp>
        <p:nvSpPr>
          <p:cNvPr id="3" name="Content Placeholder 2">
            <a:extLst>
              <a:ext uri="{FF2B5EF4-FFF2-40B4-BE49-F238E27FC236}">
                <a16:creationId xmlns:a16="http://schemas.microsoft.com/office/drawing/2014/main" id="{BC48E4E3-CA1D-ADE9-9997-DBF428610E6F}"/>
              </a:ext>
            </a:extLst>
          </p:cNvPr>
          <p:cNvSpPr>
            <a:spLocks noGrp="1"/>
          </p:cNvSpPr>
          <p:nvPr>
            <p:ph idx="1"/>
          </p:nvPr>
        </p:nvSpPr>
        <p:spPr/>
        <p:txBody>
          <a:bodyPr/>
          <a:lstStyle/>
          <a:p>
            <a:r>
              <a:rPr lang="en-TW" b="1" dirty="0">
                <a:solidFill>
                  <a:schemeClr val="accent4"/>
                </a:solidFill>
              </a:rPr>
              <a:t>A few other important constants we highlight for the course:</a:t>
            </a:r>
          </a:p>
          <a:p>
            <a:r>
              <a:rPr lang="en-US" b="1" dirty="0">
                <a:solidFill>
                  <a:schemeClr val="accent4"/>
                </a:solidFill>
              </a:rPr>
              <a:t>S</a:t>
            </a:r>
            <a:r>
              <a:rPr lang="en-TW" b="1" dirty="0">
                <a:solidFill>
                  <a:schemeClr val="accent4"/>
                </a:solidFill>
              </a:rPr>
              <a:t>peed of light (</a:t>
            </a:r>
            <a:r>
              <a:rPr lang="ja-JP" altLang="en-US" b="1" i="0" u="none" strike="noStrike">
                <a:solidFill>
                  <a:schemeClr val="accent4"/>
                </a:solidFill>
                <a:effectLst/>
                <a:latin typeface="Google Sans"/>
              </a:rPr>
              <a:t>光速</a:t>
            </a:r>
            <a:r>
              <a:rPr lang="en-TW" b="1" dirty="0">
                <a:solidFill>
                  <a:schemeClr val="accent4"/>
                </a:solidFill>
              </a:rPr>
              <a:t>) – </a:t>
            </a:r>
            <a:r>
              <a:rPr lang="en-TW" b="1" dirty="0">
                <a:solidFill>
                  <a:schemeClr val="accent6"/>
                </a:solidFill>
              </a:rPr>
              <a:t>c = 3.99792 * 10</a:t>
            </a:r>
            <a:r>
              <a:rPr lang="en-TW" b="1" baseline="30000" dirty="0">
                <a:solidFill>
                  <a:schemeClr val="accent6"/>
                </a:solidFill>
              </a:rPr>
              <a:t>8</a:t>
            </a:r>
            <a:r>
              <a:rPr lang="en-TW" b="1" dirty="0">
                <a:solidFill>
                  <a:schemeClr val="accent6"/>
                </a:solidFill>
              </a:rPr>
              <a:t> meters/second</a:t>
            </a:r>
            <a:r>
              <a:rPr lang="en-TW" b="1" dirty="0">
                <a:solidFill>
                  <a:schemeClr val="accent4"/>
                </a:solidFill>
              </a:rPr>
              <a:t>.</a:t>
            </a:r>
          </a:p>
          <a:p>
            <a:r>
              <a:rPr lang="en-TW" b="1" dirty="0">
                <a:solidFill>
                  <a:schemeClr val="accent4"/>
                </a:solidFill>
              </a:rPr>
              <a:t>Vacuum electric permittivity (</a:t>
            </a:r>
            <a:r>
              <a:rPr lang="ja-JP" altLang="en-US" b="1" i="0" u="none" strike="noStrike">
                <a:solidFill>
                  <a:schemeClr val="accent4"/>
                </a:solidFill>
                <a:effectLst/>
                <a:latin typeface="Google Sans"/>
              </a:rPr>
              <a:t>真空電容率</a:t>
            </a:r>
            <a:r>
              <a:rPr lang="en-TW" b="1" dirty="0">
                <a:solidFill>
                  <a:schemeClr val="accent4"/>
                </a:solidFill>
              </a:rPr>
              <a:t>) – </a:t>
            </a:r>
            <a:r>
              <a:rPr lang="en-TW" b="1" dirty="0">
                <a:solidFill>
                  <a:schemeClr val="accent6"/>
                </a:solidFill>
              </a:rPr>
              <a:t>ε</a:t>
            </a:r>
            <a:r>
              <a:rPr lang="en-TW" b="1" baseline="-25000" dirty="0">
                <a:solidFill>
                  <a:schemeClr val="accent6"/>
                </a:solidFill>
              </a:rPr>
              <a:t>0  </a:t>
            </a:r>
            <a:r>
              <a:rPr lang="en-TW" b="1" dirty="0">
                <a:solidFill>
                  <a:schemeClr val="accent6"/>
                </a:solidFill>
              </a:rPr>
              <a:t>= 8.85419 * 10</a:t>
            </a:r>
            <a:r>
              <a:rPr lang="en-TW" b="1" baseline="30000" dirty="0">
                <a:solidFill>
                  <a:schemeClr val="accent6"/>
                </a:solidFill>
              </a:rPr>
              <a:t>-12</a:t>
            </a:r>
            <a:r>
              <a:rPr lang="en-TW" b="1" dirty="0">
                <a:solidFill>
                  <a:schemeClr val="accent6"/>
                </a:solidFill>
              </a:rPr>
              <a:t> C</a:t>
            </a:r>
            <a:r>
              <a:rPr lang="en-TW" b="1" baseline="30000" dirty="0">
                <a:solidFill>
                  <a:schemeClr val="accent6"/>
                </a:solidFill>
              </a:rPr>
              <a:t>2</a:t>
            </a:r>
            <a:r>
              <a:rPr lang="en-TW" b="1" dirty="0">
                <a:solidFill>
                  <a:schemeClr val="accent6"/>
                </a:solidFill>
              </a:rPr>
              <a:t>/Nm</a:t>
            </a:r>
            <a:r>
              <a:rPr lang="en-TW" b="1" baseline="30000" dirty="0">
                <a:solidFill>
                  <a:schemeClr val="accent6"/>
                </a:solidFill>
              </a:rPr>
              <a:t>2</a:t>
            </a:r>
            <a:r>
              <a:rPr lang="en-TW" b="1" dirty="0">
                <a:solidFill>
                  <a:schemeClr val="accent4"/>
                </a:solidFill>
              </a:rPr>
              <a:t>.</a:t>
            </a:r>
          </a:p>
          <a:p>
            <a:r>
              <a:rPr lang="en-TW" b="1" dirty="0">
                <a:solidFill>
                  <a:schemeClr val="accent4"/>
                </a:solidFill>
              </a:rPr>
              <a:t>Boltmann constant (</a:t>
            </a:r>
            <a:r>
              <a:rPr lang="ja-JP" altLang="en-US" b="1" i="0" u="none" strike="noStrike">
                <a:solidFill>
                  <a:schemeClr val="accent4"/>
                </a:solidFill>
                <a:effectLst/>
                <a:latin typeface="Google Sans"/>
              </a:rPr>
              <a:t>波茲曼常數</a:t>
            </a:r>
            <a:r>
              <a:rPr lang="en-TW" b="1" dirty="0">
                <a:solidFill>
                  <a:schemeClr val="accent4"/>
                </a:solidFill>
              </a:rPr>
              <a:t>) – </a:t>
            </a:r>
            <a:r>
              <a:rPr lang="en-TW" b="1" dirty="0">
                <a:solidFill>
                  <a:schemeClr val="accent6"/>
                </a:solidFill>
              </a:rPr>
              <a:t>k = 1.38065 * 10</a:t>
            </a:r>
            <a:r>
              <a:rPr lang="en-TW" b="1" baseline="30000" dirty="0">
                <a:solidFill>
                  <a:schemeClr val="accent6"/>
                </a:solidFill>
              </a:rPr>
              <a:t>-23</a:t>
            </a:r>
            <a:r>
              <a:rPr lang="en-TW" b="1" dirty="0">
                <a:solidFill>
                  <a:schemeClr val="accent6"/>
                </a:solidFill>
              </a:rPr>
              <a:t> Joules/Kelvin</a:t>
            </a:r>
            <a:r>
              <a:rPr lang="en-TW" b="1" dirty="0">
                <a:solidFill>
                  <a:schemeClr val="accent4"/>
                </a:solidFill>
              </a:rPr>
              <a:t>.</a:t>
            </a:r>
          </a:p>
          <a:p>
            <a:r>
              <a:rPr lang="en-TW" b="1" dirty="0">
                <a:solidFill>
                  <a:schemeClr val="accent4"/>
                </a:solidFill>
              </a:rPr>
              <a:t>Planck constant (</a:t>
            </a:r>
            <a:r>
              <a:rPr lang="ja-JP" altLang="en-US" b="1" i="0" u="none" strike="noStrike">
                <a:solidFill>
                  <a:schemeClr val="accent4"/>
                </a:solidFill>
                <a:effectLst/>
                <a:latin typeface="Google Sans"/>
              </a:rPr>
              <a:t>普朗克常數</a:t>
            </a:r>
            <a:r>
              <a:rPr lang="en-TW" b="1" dirty="0">
                <a:solidFill>
                  <a:schemeClr val="accent4"/>
                </a:solidFill>
              </a:rPr>
              <a:t>) – </a:t>
            </a:r>
            <a:r>
              <a:rPr lang="en-TW" b="1" dirty="0">
                <a:solidFill>
                  <a:schemeClr val="accent6"/>
                </a:solidFill>
              </a:rPr>
              <a:t>h = 6.62607 * 10</a:t>
            </a:r>
            <a:r>
              <a:rPr lang="en-TW" b="1" baseline="30000" dirty="0">
                <a:solidFill>
                  <a:schemeClr val="accent6"/>
                </a:solidFill>
              </a:rPr>
              <a:t>-34</a:t>
            </a:r>
            <a:r>
              <a:rPr lang="en-TW" b="1" dirty="0">
                <a:solidFill>
                  <a:schemeClr val="accent6"/>
                </a:solidFill>
              </a:rPr>
              <a:t> Joules*second</a:t>
            </a:r>
            <a:r>
              <a:rPr lang="en-TW" b="1" dirty="0">
                <a:solidFill>
                  <a:schemeClr val="accent4"/>
                </a:solidFill>
              </a:rPr>
              <a:t>.</a:t>
            </a:r>
          </a:p>
        </p:txBody>
      </p:sp>
    </p:spTree>
    <p:extLst>
      <p:ext uri="{BB962C8B-B14F-4D97-AF65-F5344CB8AC3E}">
        <p14:creationId xmlns:p14="http://schemas.microsoft.com/office/powerpoint/2010/main" val="113355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ABFF-DCF4-16BD-2755-B4F6D7BEB890}"/>
              </a:ext>
            </a:extLst>
          </p:cNvPr>
          <p:cNvSpPr>
            <a:spLocks noGrp="1"/>
          </p:cNvSpPr>
          <p:nvPr>
            <p:ph type="title"/>
          </p:nvPr>
        </p:nvSpPr>
        <p:spPr/>
        <p:txBody>
          <a:bodyPr/>
          <a:lstStyle/>
          <a:p>
            <a:r>
              <a:rPr lang="en-TW" dirty="0">
                <a:solidFill>
                  <a:schemeClr val="accent4"/>
                </a:solidFill>
              </a:rPr>
              <a:t>Gas Constant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EB91C2-40ED-F48E-E4CE-BE31DACBD238}"/>
                  </a:ext>
                </a:extLst>
              </p:cNvPr>
              <p:cNvSpPr>
                <a:spLocks noGrp="1"/>
              </p:cNvSpPr>
              <p:nvPr>
                <p:ph idx="1"/>
              </p:nvPr>
            </p:nvSpPr>
            <p:spPr>
              <a:xfrm>
                <a:off x="573156" y="1690688"/>
                <a:ext cx="7338391" cy="4351338"/>
              </a:xfrm>
            </p:spPr>
            <p:txBody>
              <a:bodyPr>
                <a:normAutofit fontScale="85000" lnSpcReduction="20000"/>
              </a:bodyPr>
              <a:lstStyle/>
              <a:p>
                <a:r>
                  <a:rPr lang="en-TW" dirty="0">
                    <a:solidFill>
                      <a:schemeClr val="accent4"/>
                    </a:solidFill>
                  </a:rPr>
                  <a:t>The Gas Constant, is perhaps described as a number that gives the ratio of the external supplied energies on an object to the internal collective energies. For an object that undergoes work, this energy is the product of the pressure and volume.</a:t>
                </a:r>
              </a:p>
              <a:p>
                <a14:m>
                  <m:oMath xmlns:m="http://schemas.openxmlformats.org/officeDocument/2006/math">
                    <m:r>
                      <a:rPr lang="en-US" b="0" i="1" smtClean="0">
                        <a:solidFill>
                          <a:schemeClr val="accent4"/>
                        </a:solidFill>
                        <a:latin typeface="Cambria Math" panose="02040503050406030204" pitchFamily="18" charset="0"/>
                      </a:rPr>
                      <m:t>𝑊𝑜𝑟𝑘</m:t>
                    </m:r>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𝑃</m:t>
                    </m:r>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𝑉</m:t>
                    </m:r>
                  </m:oMath>
                </a14:m>
                <a:endParaRPr lang="en-US" b="0" dirty="0">
                  <a:solidFill>
                    <a:schemeClr val="accent4"/>
                  </a:solidFill>
                </a:endParaRPr>
              </a:p>
              <a:p>
                <a:r>
                  <a:rPr lang="en-TW" dirty="0">
                    <a:solidFill>
                      <a:schemeClr val="accent4"/>
                    </a:solidFill>
                  </a:rPr>
                  <a:t>A system of objects may be thought of having a collective energy, </a:t>
                </a:r>
                <a14:m>
                  <m:oMath xmlns:m="http://schemas.openxmlformats.org/officeDocument/2006/math">
                    <m:r>
                      <a:rPr lang="en-TW" i="1" dirty="0" smtClean="0">
                        <a:solidFill>
                          <a:schemeClr val="accent4"/>
                        </a:solidFill>
                        <a:latin typeface="Cambria Math" panose="02040503050406030204" pitchFamily="18" charset="0"/>
                      </a:rPr>
                      <m:t>𝑘𝑇</m:t>
                    </m:r>
                  </m:oMath>
                </a14:m>
                <a:r>
                  <a:rPr lang="en-TW" dirty="0">
                    <a:solidFill>
                      <a:schemeClr val="accent4"/>
                    </a:solidFill>
                  </a:rPr>
                  <a:t>.</a:t>
                </a:r>
              </a:p>
              <a:p>
                <a:r>
                  <a:rPr lang="en-TW" dirty="0">
                    <a:solidFill>
                      <a:schemeClr val="accent4"/>
                    </a:solidFill>
                  </a:rPr>
                  <a:t>The Gas constant </a:t>
                </a:r>
                <a:r>
                  <a:rPr lang="en-US" dirty="0">
                    <a:solidFill>
                      <a:schemeClr val="accent4"/>
                    </a:solidFill>
                  </a:rPr>
                  <a:t>is this ratio, </a:t>
                </a:r>
                <a14:m>
                  <m:oMath xmlns:m="http://schemas.openxmlformats.org/officeDocument/2006/math">
                    <m:f>
                      <m:fPr>
                        <m:ctrlPr>
                          <a:rPr lang="en-US" i="1" smtClean="0">
                            <a:solidFill>
                              <a:schemeClr val="accent4"/>
                            </a:solidFill>
                            <a:latin typeface="Cambria Math" panose="02040503050406030204" pitchFamily="18" charset="0"/>
                          </a:rPr>
                        </m:ctrlPr>
                      </m:fPr>
                      <m:num>
                        <m:r>
                          <a:rPr lang="en-US" b="0" i="1" smtClean="0">
                            <a:solidFill>
                              <a:schemeClr val="accent4"/>
                            </a:solidFill>
                            <a:latin typeface="Cambria Math" panose="02040503050406030204" pitchFamily="18" charset="0"/>
                          </a:rPr>
                          <m:t>𝑃𝑉</m:t>
                        </m:r>
                      </m:num>
                      <m:den>
                        <m:r>
                          <a:rPr lang="en-US" b="0" i="1" smtClean="0">
                            <a:solidFill>
                              <a:schemeClr val="accent4"/>
                            </a:solidFill>
                            <a:latin typeface="Cambria Math" panose="02040503050406030204" pitchFamily="18" charset="0"/>
                          </a:rPr>
                          <m:t>𝑇</m:t>
                        </m:r>
                      </m:den>
                    </m:f>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𝑛𝑅</m:t>
                    </m:r>
                  </m:oMath>
                </a14:m>
                <a:r>
                  <a:rPr lang="en-TW" dirty="0">
                    <a:solidFill>
                      <a:schemeClr val="accent4"/>
                    </a:solidFill>
                  </a:rPr>
                  <a:t>, where n is the number of moles.</a:t>
                </a:r>
              </a:p>
              <a:p>
                <a:r>
                  <a:rPr lang="en-TW" dirty="0">
                    <a:solidFill>
                      <a:schemeClr val="accent4"/>
                    </a:solidFill>
                  </a:rPr>
                  <a:t>We are able to describe partial pressures of two systems, objects or gases, with Dalton’s Laws, for example.</a:t>
                </a:r>
              </a:p>
            </p:txBody>
          </p:sp>
        </mc:Choice>
        <mc:Fallback xmlns="">
          <p:sp>
            <p:nvSpPr>
              <p:cNvPr id="3" name="Content Placeholder 2">
                <a:extLst>
                  <a:ext uri="{FF2B5EF4-FFF2-40B4-BE49-F238E27FC236}">
                    <a16:creationId xmlns:a16="http://schemas.microsoft.com/office/drawing/2014/main" id="{BDEB91C2-40ED-F48E-E4CE-BE31DACBD238}"/>
                  </a:ext>
                </a:extLst>
              </p:cNvPr>
              <p:cNvSpPr>
                <a:spLocks noGrp="1" noRot="1" noChangeAspect="1" noMove="1" noResize="1" noEditPoints="1" noAdjustHandles="1" noChangeArrowheads="1" noChangeShapeType="1" noTextEdit="1"/>
              </p:cNvSpPr>
              <p:nvPr>
                <p:ph idx="1"/>
              </p:nvPr>
            </p:nvSpPr>
            <p:spPr>
              <a:xfrm>
                <a:off x="573156" y="1690688"/>
                <a:ext cx="7338391" cy="4351338"/>
              </a:xfrm>
              <a:blipFill>
                <a:blip r:embed="rId3"/>
                <a:stretch>
                  <a:fillRect l="-1209" t="-2907" r="-864"/>
                </a:stretch>
              </a:blipFill>
            </p:spPr>
            <p:txBody>
              <a:bodyPr/>
              <a:lstStyle/>
              <a:p>
                <a:r>
                  <a:rPr lang="en-TW">
                    <a:noFill/>
                  </a:rPr>
                  <a:t> </a:t>
                </a:r>
              </a:p>
            </p:txBody>
          </p:sp>
        </mc:Fallback>
      </mc:AlternateContent>
      <p:pic>
        <p:nvPicPr>
          <p:cNvPr id="4" name="Picture 3">
            <a:extLst>
              <a:ext uri="{FF2B5EF4-FFF2-40B4-BE49-F238E27FC236}">
                <a16:creationId xmlns:a16="http://schemas.microsoft.com/office/drawing/2014/main" id="{95BFEE02-37BA-BE81-599E-1EB3597069E1}"/>
              </a:ext>
            </a:extLst>
          </p:cNvPr>
          <p:cNvPicPr>
            <a:picLocks noChangeAspect="1"/>
          </p:cNvPicPr>
          <p:nvPr/>
        </p:nvPicPr>
        <p:blipFill>
          <a:blip r:embed="rId4"/>
          <a:stretch>
            <a:fillRect/>
          </a:stretch>
        </p:blipFill>
        <p:spPr>
          <a:xfrm>
            <a:off x="7976290" y="517816"/>
            <a:ext cx="3312767" cy="3975320"/>
          </a:xfrm>
          <a:prstGeom prst="rect">
            <a:avLst/>
          </a:prstGeom>
        </p:spPr>
      </p:pic>
      <p:sp>
        <p:nvSpPr>
          <p:cNvPr id="6" name="TextBox 5">
            <a:extLst>
              <a:ext uri="{FF2B5EF4-FFF2-40B4-BE49-F238E27FC236}">
                <a16:creationId xmlns:a16="http://schemas.microsoft.com/office/drawing/2014/main" id="{825C9C61-9890-984F-5885-617A03FFD9BA}"/>
              </a:ext>
            </a:extLst>
          </p:cNvPr>
          <p:cNvSpPr txBox="1"/>
          <p:nvPr/>
        </p:nvSpPr>
        <p:spPr>
          <a:xfrm>
            <a:off x="7976290" y="4645827"/>
            <a:ext cx="3312766" cy="923330"/>
          </a:xfrm>
          <a:prstGeom prst="rect">
            <a:avLst/>
          </a:prstGeom>
          <a:noFill/>
        </p:spPr>
        <p:txBody>
          <a:bodyPr wrap="square">
            <a:spAutoFit/>
          </a:bodyPr>
          <a:lstStyle/>
          <a:p>
            <a:r>
              <a:rPr lang="en-TW" dirty="0">
                <a:solidFill>
                  <a:schemeClr val="accent4"/>
                </a:solidFill>
              </a:rPr>
              <a:t>https://artsology.com/blog/2013/07/a-cloud-in-a-box-by-leandro-erlich/</a:t>
            </a:r>
          </a:p>
        </p:txBody>
      </p:sp>
    </p:spTree>
    <p:extLst>
      <p:ext uri="{BB962C8B-B14F-4D97-AF65-F5344CB8AC3E}">
        <p14:creationId xmlns:p14="http://schemas.microsoft.com/office/powerpoint/2010/main" val="26922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B5D2-D2C2-D6C5-4982-1E203B02FD7A}"/>
              </a:ext>
            </a:extLst>
          </p:cNvPr>
          <p:cNvSpPr>
            <a:spLocks noGrp="1"/>
          </p:cNvSpPr>
          <p:nvPr>
            <p:ph type="title"/>
          </p:nvPr>
        </p:nvSpPr>
        <p:spPr/>
        <p:txBody>
          <a:bodyPr/>
          <a:lstStyle/>
          <a:p>
            <a:r>
              <a:rPr lang="en-TW" b="1" dirty="0">
                <a:solidFill>
                  <a:schemeClr val="accent4"/>
                </a:solidFill>
              </a:rPr>
              <a:t>Gas Constant (Another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7AAC66-FC11-1D2A-29E5-A8229147F635}"/>
                  </a:ext>
                </a:extLst>
              </p:cNvPr>
              <p:cNvSpPr>
                <a:spLocks noGrp="1"/>
              </p:cNvSpPr>
              <p:nvPr>
                <p:ph idx="1"/>
              </p:nvPr>
            </p:nvSpPr>
            <p:spPr/>
            <p:txBody>
              <a:bodyPr/>
              <a:lstStyle/>
              <a:p>
                <a:r>
                  <a:rPr lang="en-TW" b="1" dirty="0">
                    <a:solidFill>
                      <a:schemeClr val="accent4"/>
                    </a:solidFill>
                  </a:rPr>
                  <a:t>Consider the speed of sound, which depends on the bulk modulus (</a:t>
                </a:r>
                <a:r>
                  <a:rPr lang="ja-JP" altLang="en-US" b="1" i="0" u="none" strike="noStrike">
                    <a:solidFill>
                      <a:schemeClr val="accent4"/>
                    </a:solidFill>
                    <a:effectLst/>
                    <a:latin typeface="Google Sans"/>
                  </a:rPr>
                  <a:t>體積模數</a:t>
                </a:r>
                <a:r>
                  <a:rPr lang="en-TW" b="1" dirty="0">
                    <a:solidFill>
                      <a:schemeClr val="accent4"/>
                    </a:solidFill>
                  </a:rPr>
                  <a:t>) of a material and its density.</a:t>
                </a:r>
              </a:p>
              <a:p>
                <a14:m>
                  <m:oMath xmlns:m="http://schemas.openxmlformats.org/officeDocument/2006/math">
                    <m:r>
                      <a:rPr lang="en-US" b="1" i="1" smtClean="0">
                        <a:solidFill>
                          <a:schemeClr val="accent4"/>
                        </a:solidFill>
                        <a:latin typeface="Cambria Math" panose="02040503050406030204" pitchFamily="18" charset="0"/>
                      </a:rPr>
                      <m:t>𝒄</m:t>
                    </m:r>
                    <m:r>
                      <a:rPr lang="en-US" b="1" i="1" smtClean="0">
                        <a:solidFill>
                          <a:schemeClr val="accent4"/>
                        </a:solidFill>
                        <a:latin typeface="Cambria Math" panose="02040503050406030204" pitchFamily="18" charset="0"/>
                      </a:rPr>
                      <m:t>=</m:t>
                    </m:r>
                    <m:rad>
                      <m:radPr>
                        <m:degHide m:val="on"/>
                        <m:ctrlPr>
                          <a:rPr lang="en-US" b="1" i="1" smtClean="0">
                            <a:solidFill>
                              <a:schemeClr val="accent4"/>
                            </a:solidFill>
                            <a:latin typeface="Cambria Math" panose="02040503050406030204" pitchFamily="18" charset="0"/>
                          </a:rPr>
                        </m:ctrlPr>
                      </m:radPr>
                      <m:deg/>
                      <m:e>
                        <m:f>
                          <m:fPr>
                            <m:ctrlPr>
                              <a:rPr lang="en-US" b="1" i="1" smtClean="0">
                                <a:solidFill>
                                  <a:schemeClr val="accent4"/>
                                </a:solidFill>
                                <a:latin typeface="Cambria Math" panose="02040503050406030204" pitchFamily="18" charset="0"/>
                              </a:rPr>
                            </m:ctrlPr>
                          </m:fPr>
                          <m:num>
                            <m:r>
                              <a:rPr lang="en-US" b="1" i="1" smtClean="0">
                                <a:solidFill>
                                  <a:schemeClr val="accent4"/>
                                </a:solidFill>
                                <a:latin typeface="Cambria Math" panose="02040503050406030204" pitchFamily="18" charset="0"/>
                              </a:rPr>
                              <m:t>𝑩</m:t>
                            </m:r>
                          </m:num>
                          <m:den>
                            <m:r>
                              <a:rPr lang="en-US" b="1" i="1" smtClean="0">
                                <a:solidFill>
                                  <a:schemeClr val="accent4"/>
                                </a:solidFill>
                                <a:latin typeface="Cambria Math" panose="02040503050406030204" pitchFamily="18" charset="0"/>
                              </a:rPr>
                              <m:t>𝝆</m:t>
                            </m:r>
                          </m:den>
                        </m:f>
                      </m:e>
                    </m:rad>
                  </m:oMath>
                </a14:m>
                <a:endParaRPr lang="en-TW" b="1" dirty="0">
                  <a:solidFill>
                    <a:schemeClr val="accent4"/>
                  </a:solidFill>
                </a:endParaRPr>
              </a:p>
              <a:p>
                <a:r>
                  <a:rPr lang="en-TW" b="1" dirty="0">
                    <a:solidFill>
                      <a:schemeClr val="accent4"/>
                    </a:solidFill>
                  </a:rPr>
                  <a:t>From thermodynamics, Laplace wrote the following equation for the speed of sound, </a:t>
                </a:r>
                <a14:m>
                  <m:oMath xmlns:m="http://schemas.openxmlformats.org/officeDocument/2006/math">
                    <m:r>
                      <a:rPr lang="en-US" b="1" i="1" smtClean="0">
                        <a:solidFill>
                          <a:schemeClr val="accent4"/>
                        </a:solidFill>
                        <a:latin typeface="Cambria Math" panose="02040503050406030204" pitchFamily="18" charset="0"/>
                      </a:rPr>
                      <m:t>𝒄</m:t>
                    </m:r>
                    <m:r>
                      <a:rPr lang="en-US" b="1" i="1" smtClean="0">
                        <a:solidFill>
                          <a:schemeClr val="accent4"/>
                        </a:solidFill>
                        <a:latin typeface="Cambria Math" panose="02040503050406030204" pitchFamily="18" charset="0"/>
                      </a:rPr>
                      <m:t>=</m:t>
                    </m:r>
                    <m:rad>
                      <m:radPr>
                        <m:degHide m:val="on"/>
                        <m:ctrlPr>
                          <a:rPr lang="en-US" b="1" i="1" smtClean="0">
                            <a:solidFill>
                              <a:schemeClr val="accent4"/>
                            </a:solidFill>
                            <a:latin typeface="Cambria Math" panose="02040503050406030204" pitchFamily="18" charset="0"/>
                          </a:rPr>
                        </m:ctrlPr>
                      </m:radPr>
                      <m:deg/>
                      <m:e>
                        <m:f>
                          <m:fPr>
                            <m:ctrlPr>
                              <a:rPr lang="en-US" b="1" i="1" smtClean="0">
                                <a:solidFill>
                                  <a:schemeClr val="accent4"/>
                                </a:solidFill>
                                <a:latin typeface="Cambria Math" panose="02040503050406030204" pitchFamily="18" charset="0"/>
                              </a:rPr>
                            </m:ctrlPr>
                          </m:fPr>
                          <m:num>
                            <m:r>
                              <a:rPr lang="en-US" b="1" i="1" smtClean="0">
                                <a:solidFill>
                                  <a:schemeClr val="accent4"/>
                                </a:solidFill>
                                <a:latin typeface="Cambria Math" panose="02040503050406030204" pitchFamily="18" charset="0"/>
                                <a:ea typeface="Cambria Math" panose="02040503050406030204" pitchFamily="18" charset="0"/>
                              </a:rPr>
                              <m:t>𝝏</m:t>
                            </m:r>
                            <m:r>
                              <a:rPr lang="en-US" b="1" i="1" smtClean="0">
                                <a:solidFill>
                                  <a:schemeClr val="accent4"/>
                                </a:solidFill>
                                <a:latin typeface="Cambria Math" panose="02040503050406030204" pitchFamily="18" charset="0"/>
                                <a:ea typeface="Cambria Math" panose="02040503050406030204" pitchFamily="18" charset="0"/>
                              </a:rPr>
                              <m:t>𝒑</m:t>
                            </m:r>
                          </m:num>
                          <m:den>
                            <m:r>
                              <a:rPr lang="en-US" b="1" i="1" smtClean="0">
                                <a:solidFill>
                                  <a:schemeClr val="accent4"/>
                                </a:solidFill>
                                <a:latin typeface="Cambria Math" panose="02040503050406030204" pitchFamily="18" charset="0"/>
                                <a:ea typeface="Cambria Math" panose="02040503050406030204" pitchFamily="18" charset="0"/>
                              </a:rPr>
                              <m:t>𝝏𝝆</m:t>
                            </m:r>
                          </m:den>
                        </m:f>
                      </m:e>
                    </m:rad>
                    <m:r>
                      <a:rPr lang="en-US" b="1" i="1" smtClean="0">
                        <a:solidFill>
                          <a:schemeClr val="accent4"/>
                        </a:solidFill>
                        <a:latin typeface="Cambria Math" panose="02040503050406030204" pitchFamily="18" charset="0"/>
                      </a:rPr>
                      <m:t>=</m:t>
                    </m:r>
                    <m:rad>
                      <m:radPr>
                        <m:degHide m:val="on"/>
                        <m:ctrlPr>
                          <a:rPr lang="en-US" b="1" i="1" smtClean="0">
                            <a:solidFill>
                              <a:schemeClr val="accent4"/>
                            </a:solidFill>
                            <a:latin typeface="Cambria Math" panose="02040503050406030204" pitchFamily="18" charset="0"/>
                          </a:rPr>
                        </m:ctrlPr>
                      </m:radPr>
                      <m:deg/>
                      <m:e>
                        <m:r>
                          <a:rPr lang="en-US" b="1" i="1" smtClean="0">
                            <a:solidFill>
                              <a:schemeClr val="accent4"/>
                            </a:solidFill>
                            <a:latin typeface="Cambria Math" panose="02040503050406030204" pitchFamily="18" charset="0"/>
                          </a:rPr>
                          <m:t>𝜸</m:t>
                        </m:r>
                        <m:r>
                          <a:rPr lang="en-US" b="1" i="1" smtClean="0">
                            <a:solidFill>
                              <a:schemeClr val="accent4"/>
                            </a:solidFill>
                            <a:latin typeface="Cambria Math" panose="02040503050406030204" pitchFamily="18" charset="0"/>
                          </a:rPr>
                          <m:t>𝑹𝑻</m:t>
                        </m:r>
                      </m:e>
                    </m:rad>
                  </m:oMath>
                </a14:m>
                <a:r>
                  <a:rPr lang="en-TW" b="1" dirty="0">
                    <a:solidFill>
                      <a:schemeClr val="accent4"/>
                    </a:solidFill>
                  </a:rPr>
                  <a:t>.</a:t>
                </a:r>
              </a:p>
            </p:txBody>
          </p:sp>
        </mc:Choice>
        <mc:Fallback xmlns="">
          <p:sp>
            <p:nvSpPr>
              <p:cNvPr id="3" name="Content Placeholder 2">
                <a:extLst>
                  <a:ext uri="{FF2B5EF4-FFF2-40B4-BE49-F238E27FC236}">
                    <a16:creationId xmlns:a16="http://schemas.microsoft.com/office/drawing/2014/main" id="{AF7AAC66-FC11-1D2A-29E5-A8229147F635}"/>
                  </a:ext>
                </a:extLst>
              </p:cNvPr>
              <p:cNvSpPr>
                <a:spLocks noGrp="1" noRot="1" noChangeAspect="1" noMove="1" noResize="1" noEditPoints="1" noAdjustHandles="1" noChangeArrowheads="1" noChangeShapeType="1" noTextEdit="1"/>
              </p:cNvSpPr>
              <p:nvPr>
                <p:ph idx="1"/>
              </p:nvPr>
            </p:nvSpPr>
            <p:spPr>
              <a:blipFill>
                <a:blip r:embed="rId3"/>
                <a:stretch>
                  <a:fillRect l="-1086" t="-2326" r="-1809"/>
                </a:stretch>
              </a:blipFill>
            </p:spPr>
            <p:txBody>
              <a:bodyPr/>
              <a:lstStyle/>
              <a:p>
                <a:r>
                  <a:rPr lang="en-TW">
                    <a:noFill/>
                  </a:rPr>
                  <a:t> </a:t>
                </a:r>
              </a:p>
            </p:txBody>
          </p:sp>
        </mc:Fallback>
      </mc:AlternateContent>
    </p:spTree>
    <p:extLst>
      <p:ext uri="{BB962C8B-B14F-4D97-AF65-F5344CB8AC3E}">
        <p14:creationId xmlns:p14="http://schemas.microsoft.com/office/powerpoint/2010/main" val="883939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5383-CB47-C4C8-BCA2-CC1D6ED223EE}"/>
              </a:ext>
            </a:extLst>
          </p:cNvPr>
          <p:cNvSpPr>
            <a:spLocks noGrp="1"/>
          </p:cNvSpPr>
          <p:nvPr>
            <p:ph type="title"/>
          </p:nvPr>
        </p:nvSpPr>
        <p:spPr/>
        <p:txBody>
          <a:bodyPr/>
          <a:lstStyle/>
          <a:p>
            <a:r>
              <a:rPr lang="en-TW" b="1" dirty="0">
                <a:solidFill>
                  <a:schemeClr val="accent4"/>
                </a:solidFill>
              </a:rPr>
              <a:t>Avogadro’s Number</a:t>
            </a:r>
          </a:p>
        </p:txBody>
      </p:sp>
      <p:sp>
        <p:nvSpPr>
          <p:cNvPr id="3" name="Content Placeholder 2">
            <a:extLst>
              <a:ext uri="{FF2B5EF4-FFF2-40B4-BE49-F238E27FC236}">
                <a16:creationId xmlns:a16="http://schemas.microsoft.com/office/drawing/2014/main" id="{58D08F3D-E567-AEBF-4E13-E16F29A486E5}"/>
              </a:ext>
            </a:extLst>
          </p:cNvPr>
          <p:cNvSpPr>
            <a:spLocks noGrp="1"/>
          </p:cNvSpPr>
          <p:nvPr>
            <p:ph idx="1"/>
          </p:nvPr>
        </p:nvSpPr>
        <p:spPr>
          <a:xfrm>
            <a:off x="344424" y="1408176"/>
            <a:ext cx="5751576" cy="4003921"/>
          </a:xfrm>
        </p:spPr>
        <p:txBody>
          <a:bodyPr>
            <a:normAutofit fontScale="47500" lnSpcReduction="20000"/>
          </a:bodyPr>
          <a:lstStyle/>
          <a:p>
            <a:pPr>
              <a:lnSpc>
                <a:spcPct val="220000"/>
              </a:lnSpc>
            </a:pPr>
            <a:r>
              <a:rPr lang="en-TW" sz="3600" b="1" dirty="0">
                <a:solidFill>
                  <a:schemeClr val="accent4"/>
                </a:solidFill>
              </a:rPr>
              <a:t>Let us consider an example of Avogadro’s number.</a:t>
            </a:r>
          </a:p>
          <a:p>
            <a:pPr>
              <a:lnSpc>
                <a:spcPct val="220000"/>
              </a:lnSpc>
            </a:pPr>
            <a:endParaRPr lang="en-TW" sz="3600" b="1" dirty="0">
              <a:solidFill>
                <a:schemeClr val="accent4"/>
              </a:solidFill>
            </a:endParaRPr>
          </a:p>
          <a:p>
            <a:pPr>
              <a:lnSpc>
                <a:spcPct val="220000"/>
              </a:lnSpc>
            </a:pPr>
            <a:r>
              <a:rPr lang="en-TW" sz="3600" b="1" dirty="0">
                <a:solidFill>
                  <a:schemeClr val="accent4"/>
                </a:solidFill>
              </a:rPr>
              <a:t>Radioactive decay </a:t>
            </a:r>
            <a:r>
              <a:rPr lang="ja-JP" altLang="en-US" sz="3600" b="1" i="0" u="none" strike="noStrike">
                <a:solidFill>
                  <a:schemeClr val="accent4"/>
                </a:solidFill>
                <a:effectLst/>
                <a:latin typeface="Google Sans"/>
              </a:rPr>
              <a:t>放射性衰變</a:t>
            </a:r>
            <a:r>
              <a:rPr lang="en-US" altLang="ja-JP" sz="3600" b="1" i="0" u="none" strike="noStrike" dirty="0">
                <a:solidFill>
                  <a:schemeClr val="accent4"/>
                </a:solidFill>
                <a:effectLst/>
                <a:latin typeface="Google Sans"/>
              </a:rPr>
              <a:t> </a:t>
            </a:r>
            <a:r>
              <a:rPr lang="en-TW" sz="3600" b="1" dirty="0">
                <a:solidFill>
                  <a:schemeClr val="accent4"/>
                </a:solidFill>
              </a:rPr>
              <a:t>(which we generally recognize to follow exponential decay) and gaseous viscosity </a:t>
            </a:r>
            <a:r>
              <a:rPr lang="zh-TW" sz="3600" b="1" i="0" u="none" strike="noStrike" dirty="0">
                <a:solidFill>
                  <a:schemeClr val="accent4"/>
                </a:solidFill>
                <a:effectLst/>
                <a:ea typeface="Linux Libertine"/>
              </a:rPr>
              <a:t>黏度</a:t>
            </a:r>
            <a:r>
              <a:rPr lang="en-TW" sz="3600" b="1" dirty="0">
                <a:solidFill>
                  <a:schemeClr val="accent4"/>
                </a:solidFill>
              </a:rPr>
              <a:t> are two phenomena by which Avogadro’s number may be determined, accurate to within a few percent.</a:t>
            </a:r>
          </a:p>
          <a:p>
            <a:endParaRPr lang="en-TW" b="1" dirty="0">
              <a:solidFill>
                <a:schemeClr val="accent4"/>
              </a:solidFill>
            </a:endParaRPr>
          </a:p>
          <a:p>
            <a:endParaRPr lang="en-TW" b="1" dirty="0">
              <a:solidFill>
                <a:schemeClr val="accent4"/>
              </a:solidFill>
              <a:sym typeface="Wingdings" pitchFamily="2" charset="2"/>
            </a:endParaRPr>
          </a:p>
          <a:p>
            <a:endParaRPr lang="en-TW" b="1" dirty="0">
              <a:solidFill>
                <a:schemeClr val="accent4"/>
              </a:solidFill>
            </a:endParaRPr>
          </a:p>
        </p:txBody>
      </p:sp>
      <p:sp>
        <p:nvSpPr>
          <p:cNvPr id="4" name="TextBox 3">
            <a:extLst>
              <a:ext uri="{FF2B5EF4-FFF2-40B4-BE49-F238E27FC236}">
                <a16:creationId xmlns:a16="http://schemas.microsoft.com/office/drawing/2014/main" id="{80D0EC73-72CA-F071-3F88-518149ADBF1A}"/>
              </a:ext>
            </a:extLst>
          </p:cNvPr>
          <p:cNvSpPr txBox="1"/>
          <p:nvPr/>
        </p:nvSpPr>
        <p:spPr>
          <a:xfrm>
            <a:off x="0" y="5412097"/>
            <a:ext cx="1957780" cy="369332"/>
          </a:xfrm>
          <a:prstGeom prst="rect">
            <a:avLst/>
          </a:prstGeom>
          <a:noFill/>
        </p:spPr>
        <p:txBody>
          <a:bodyPr wrap="none" rtlCol="0">
            <a:spAutoFit/>
          </a:bodyPr>
          <a:lstStyle/>
          <a:p>
            <a:r>
              <a:rPr lang="en-TW" b="1" dirty="0">
                <a:solidFill>
                  <a:schemeClr val="accent4"/>
                </a:solidFill>
              </a:rPr>
              <a:t>Mahan 3rd Edition</a:t>
            </a:r>
          </a:p>
        </p:txBody>
      </p:sp>
      <p:sp>
        <p:nvSpPr>
          <p:cNvPr id="6" name="TextBox 5">
            <a:extLst>
              <a:ext uri="{FF2B5EF4-FFF2-40B4-BE49-F238E27FC236}">
                <a16:creationId xmlns:a16="http://schemas.microsoft.com/office/drawing/2014/main" id="{D007F763-E37B-5610-FC6B-B947828DAFAA}"/>
              </a:ext>
            </a:extLst>
          </p:cNvPr>
          <p:cNvSpPr txBox="1"/>
          <p:nvPr/>
        </p:nvSpPr>
        <p:spPr>
          <a:xfrm>
            <a:off x="5827776" y="879823"/>
            <a:ext cx="6364224" cy="2969403"/>
          </a:xfrm>
          <a:prstGeom prst="rect">
            <a:avLst/>
          </a:prstGeom>
          <a:noFill/>
        </p:spPr>
        <p:txBody>
          <a:bodyPr wrap="square">
            <a:spAutoFit/>
          </a:bodyPr>
          <a:lstStyle/>
          <a:p>
            <a:pPr>
              <a:lnSpc>
                <a:spcPct val="200000"/>
              </a:lnSpc>
            </a:pPr>
            <a:r>
              <a:rPr lang="en-US" sz="2400" b="1" dirty="0">
                <a:solidFill>
                  <a:schemeClr val="accent4"/>
                </a:solidFill>
              </a:rPr>
              <a:t>⍺</a:t>
            </a:r>
            <a:r>
              <a:rPr lang="en-TW" sz="2400" b="1" dirty="0">
                <a:solidFill>
                  <a:schemeClr val="accent4"/>
                </a:solidFill>
              </a:rPr>
              <a:t>-decay of 1 mole of </a:t>
            </a:r>
            <a:r>
              <a:rPr lang="en-TW" sz="2400" b="1" baseline="30000" dirty="0">
                <a:solidFill>
                  <a:schemeClr val="accent4"/>
                </a:solidFill>
              </a:rPr>
              <a:t>226</a:t>
            </a:r>
            <a:r>
              <a:rPr lang="en-TW" sz="2400" b="1" baseline="-25000" dirty="0">
                <a:solidFill>
                  <a:schemeClr val="accent4"/>
                </a:solidFill>
              </a:rPr>
              <a:t>88</a:t>
            </a:r>
            <a:r>
              <a:rPr lang="en-TW" sz="2400" b="1" dirty="0">
                <a:solidFill>
                  <a:schemeClr val="accent4"/>
                </a:solidFill>
              </a:rPr>
              <a:t>Ra </a:t>
            </a:r>
            <a:r>
              <a:rPr lang="en-TW" sz="2400" b="1" dirty="0">
                <a:solidFill>
                  <a:schemeClr val="accent4"/>
                </a:solidFill>
                <a:sym typeface="Wingdings" pitchFamily="2" charset="2"/>
              </a:rPr>
              <a:t> </a:t>
            </a:r>
            <a:r>
              <a:rPr lang="en-TW" sz="2400" b="1" baseline="30000" dirty="0">
                <a:solidFill>
                  <a:schemeClr val="accent4"/>
                </a:solidFill>
                <a:sym typeface="Wingdings" pitchFamily="2" charset="2"/>
              </a:rPr>
              <a:t>222</a:t>
            </a:r>
            <a:r>
              <a:rPr lang="en-TW" sz="2400" b="1" baseline="-25000" dirty="0">
                <a:solidFill>
                  <a:schemeClr val="accent4"/>
                </a:solidFill>
                <a:sym typeface="Wingdings" pitchFamily="2" charset="2"/>
              </a:rPr>
              <a:t>86</a:t>
            </a:r>
            <a:r>
              <a:rPr lang="en-TW" sz="2400" b="1" dirty="0">
                <a:solidFill>
                  <a:schemeClr val="accent4"/>
                </a:solidFill>
                <a:sym typeface="Wingdings" pitchFamily="2" charset="2"/>
              </a:rPr>
              <a:t>Rn + </a:t>
            </a:r>
            <a:r>
              <a:rPr lang="en-TW" sz="2400" b="1" baseline="30000" dirty="0">
                <a:solidFill>
                  <a:schemeClr val="accent4"/>
                </a:solidFill>
                <a:sym typeface="Wingdings" pitchFamily="2" charset="2"/>
              </a:rPr>
              <a:t>4</a:t>
            </a:r>
            <a:r>
              <a:rPr lang="en-TW" sz="2400" b="1" baseline="-25000" dirty="0">
                <a:solidFill>
                  <a:schemeClr val="accent4"/>
                </a:solidFill>
                <a:sym typeface="Wingdings" pitchFamily="2" charset="2"/>
              </a:rPr>
              <a:t>2</a:t>
            </a:r>
            <a:r>
              <a:rPr lang="en-TW" sz="2400" b="1" dirty="0">
                <a:solidFill>
                  <a:schemeClr val="accent4"/>
                </a:solidFill>
                <a:sym typeface="Wingdings" pitchFamily="2" charset="2"/>
              </a:rPr>
              <a:t>He </a:t>
            </a:r>
            <a:r>
              <a:rPr lang="en-TW" b="1" dirty="0">
                <a:solidFill>
                  <a:schemeClr val="accent4"/>
                </a:solidFill>
                <a:sym typeface="Wingdings" pitchFamily="2" charset="2"/>
              </a:rPr>
              <a:t>produces 1.35 * 10</a:t>
            </a:r>
            <a:r>
              <a:rPr lang="en-TW" b="1" baseline="30000" dirty="0">
                <a:solidFill>
                  <a:schemeClr val="accent4"/>
                </a:solidFill>
                <a:sym typeface="Wingdings" pitchFamily="2" charset="2"/>
              </a:rPr>
              <a:t>-11</a:t>
            </a:r>
            <a:r>
              <a:rPr lang="en-TW" b="1" dirty="0">
                <a:solidFill>
                  <a:schemeClr val="accent4"/>
                </a:solidFill>
                <a:sym typeface="Wingdings" pitchFamily="2" charset="2"/>
              </a:rPr>
              <a:t> mole of Helium every second, while the number of disintegrations is 8.15 * 10</a:t>
            </a:r>
            <a:r>
              <a:rPr lang="en-TW" b="1" baseline="30000" dirty="0">
                <a:solidFill>
                  <a:schemeClr val="accent4"/>
                </a:solidFill>
                <a:sym typeface="Wingdings" pitchFamily="2" charset="2"/>
              </a:rPr>
              <a:t>12</a:t>
            </a:r>
            <a:r>
              <a:rPr lang="en-TW" b="1" dirty="0">
                <a:solidFill>
                  <a:schemeClr val="accent4"/>
                </a:solidFill>
                <a:sym typeface="Wingdings" pitchFamily="2" charset="2"/>
              </a:rPr>
              <a:t> per second.</a:t>
            </a:r>
          </a:p>
          <a:p>
            <a:pPr>
              <a:lnSpc>
                <a:spcPct val="200000"/>
              </a:lnSpc>
            </a:pPr>
            <a:r>
              <a:rPr lang="en-TW" b="1" dirty="0">
                <a:solidFill>
                  <a:schemeClr val="accent4"/>
                </a:solidFill>
                <a:sym typeface="Wingdings" pitchFamily="2" charset="2"/>
              </a:rPr>
              <a:t>Let’s calculate the ratio of the latter to the former to find the number per mole of Helium.</a:t>
            </a:r>
          </a:p>
        </p:txBody>
      </p:sp>
    </p:spTree>
    <p:extLst>
      <p:ext uri="{BB962C8B-B14F-4D97-AF65-F5344CB8AC3E}">
        <p14:creationId xmlns:p14="http://schemas.microsoft.com/office/powerpoint/2010/main" val="4263814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1645</TotalTime>
  <Words>3565</Words>
  <Application>Microsoft Macintosh PowerPoint</Application>
  <PresentationFormat>Widescreen</PresentationFormat>
  <Paragraphs>492</Paragraphs>
  <Slides>40</Slides>
  <Notes>20</Notes>
  <HiddenSlides>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ElsevierGulliver</vt:lpstr>
      <vt:lpstr>Google Sans</vt:lpstr>
      <vt:lpstr>微軟正黑體</vt:lpstr>
      <vt:lpstr>Arial</vt:lpstr>
      <vt:lpstr>Calibri</vt:lpstr>
      <vt:lpstr>Calibri Light</vt:lpstr>
      <vt:lpstr>Cambria Math</vt:lpstr>
      <vt:lpstr>Roboto</vt:lpstr>
      <vt:lpstr>Times New Roman</vt:lpstr>
      <vt:lpstr>Wingdings</vt:lpstr>
      <vt:lpstr>Office Theme</vt:lpstr>
      <vt:lpstr>PowerPoint Presentation</vt:lpstr>
      <vt:lpstr>Advanced Chemistry (III)</vt:lpstr>
      <vt:lpstr>Periodic Table App</vt:lpstr>
      <vt:lpstr>PowerPoint Presentation</vt:lpstr>
      <vt:lpstr>Constants of Nature</vt:lpstr>
      <vt:lpstr>Constants of Nature</vt:lpstr>
      <vt:lpstr>Gas Constant</vt:lpstr>
      <vt:lpstr>Gas Constant (Another View)</vt:lpstr>
      <vt:lpstr>Avogadro’s Number</vt:lpstr>
      <vt:lpstr>Viscosity</vt:lpstr>
      <vt:lpstr>Viscosity</vt:lpstr>
      <vt:lpstr>Faraday’s Constant</vt:lpstr>
      <vt:lpstr>Constants of the Universe</vt:lpstr>
      <vt:lpstr>Lecture 2 – Week 3</vt:lpstr>
      <vt:lpstr>Catalysis (催化)</vt:lpstr>
      <vt:lpstr>Catalysis</vt:lpstr>
      <vt:lpstr>Catalysis</vt:lpstr>
      <vt:lpstr>Catalysis</vt:lpstr>
      <vt:lpstr>Electrolysis (電解)</vt:lpstr>
      <vt:lpstr>Electrolysis (電解)</vt:lpstr>
      <vt:lpstr>Electrolysis</vt:lpstr>
      <vt:lpstr>Electrolysis</vt:lpstr>
      <vt:lpstr>Metal Atoms Synthesis</vt:lpstr>
      <vt:lpstr>Metal Atoms Synthesis</vt:lpstr>
      <vt:lpstr>Molecular Structure Carbohydrates</vt:lpstr>
      <vt:lpstr>Monosaccarides (單醣)</vt:lpstr>
      <vt:lpstr>Chirality</vt:lpstr>
      <vt:lpstr>Acid-Base Chemistry to Carbohydrates</vt:lpstr>
      <vt:lpstr>Polysaccharides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Careers and Views</vt:lpstr>
      <vt:lpstr>Careers and Views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Chemistry (III)</dc:title>
  <dc:creator>da yoda</dc:creator>
  <cp:lastModifiedBy>da yoda</cp:lastModifiedBy>
  <cp:revision>106</cp:revision>
  <dcterms:created xsi:type="dcterms:W3CDTF">2023-08-08T05:09:59Z</dcterms:created>
  <dcterms:modified xsi:type="dcterms:W3CDTF">2023-09-03T03:34:10Z</dcterms:modified>
</cp:coreProperties>
</file>